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6" r:id="rId6"/>
    <p:sldId id="259" r:id="rId7"/>
    <p:sldId id="270" r:id="rId8"/>
    <p:sldId id="269" r:id="rId9"/>
    <p:sldId id="268" r:id="rId10"/>
    <p:sldId id="267" r:id="rId11"/>
    <p:sldId id="266" r:id="rId12"/>
    <p:sldId id="265" r:id="rId13"/>
    <p:sldId id="264" r:id="rId14"/>
    <p:sldId id="262" r:id="rId15"/>
    <p:sldId id="261" r:id="rId16"/>
    <p:sldId id="260" r:id="rId17"/>
    <p:sldId id="276" r:id="rId18"/>
    <p:sldId id="275" r:id="rId19"/>
    <p:sldId id="274" r:id="rId20"/>
    <p:sldId id="273" r:id="rId21"/>
    <p:sldId id="272" r:id="rId22"/>
    <p:sldId id="271" r:id="rId23"/>
    <p:sldId id="283" r:id="rId24"/>
    <p:sldId id="282" r:id="rId25"/>
    <p:sldId id="281" r:id="rId26"/>
    <p:sldId id="280" r:id="rId27"/>
    <p:sldId id="279" r:id="rId28"/>
    <p:sldId id="278" r:id="rId29"/>
    <p:sldId id="285" r:id="rId30"/>
    <p:sldId id="284" r:id="rId31"/>
    <p:sldId id="258" r:id="rId3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A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F1B822-5B8E-59FE-C957-2F55EE322D52}"/>
              </a:ext>
            </a:extLst>
          </p:cNvPr>
          <p:cNvSpPr>
            <a:spLocks noGrp="1"/>
          </p:cNvSpPr>
          <p:nvPr>
            <p:ph type="ctrTitle"/>
          </p:nvPr>
        </p:nvSpPr>
        <p:spPr>
          <a:xfrm>
            <a:off x="1524000" y="1122363"/>
            <a:ext cx="9144000" cy="2387600"/>
          </a:xfrm>
        </p:spPr>
        <p:txBody>
          <a:bodyPr anchor="b"/>
          <a:lstStyle>
            <a:lvl1pPr algn="ctr">
              <a:defRPr sz="6000">
                <a:solidFill>
                  <a:srgbClr val="F5EA31"/>
                </a:solidFill>
                <a:latin typeface="Yanone Kaffeesatz" pitchFamily="2" charset="-18"/>
              </a:defRPr>
            </a:lvl1pPr>
          </a:lstStyle>
          <a:p>
            <a:r>
              <a:rPr lang="pl-PL" dirty="0"/>
              <a:t>Kliknij, aby edytować styl</a:t>
            </a:r>
          </a:p>
        </p:txBody>
      </p:sp>
      <p:sp>
        <p:nvSpPr>
          <p:cNvPr id="3" name="Podtytuł 2">
            <a:extLst>
              <a:ext uri="{FF2B5EF4-FFF2-40B4-BE49-F238E27FC236}">
                <a16:creationId xmlns:a16="http://schemas.microsoft.com/office/drawing/2014/main" id="{CF762838-B111-5970-0957-7624A46329BC}"/>
              </a:ext>
            </a:extLst>
          </p:cNvPr>
          <p:cNvSpPr>
            <a:spLocks noGrp="1"/>
          </p:cNvSpPr>
          <p:nvPr>
            <p:ph type="subTitle" idx="1"/>
          </p:nvPr>
        </p:nvSpPr>
        <p:spPr>
          <a:xfrm>
            <a:off x="1524000" y="3602038"/>
            <a:ext cx="9144000" cy="1655762"/>
          </a:xfrm>
        </p:spPr>
        <p:txBody>
          <a:bodyPr/>
          <a:lstStyle>
            <a:lvl1pPr marL="0" indent="0" algn="ctr">
              <a:buNone/>
              <a:defRPr sz="2400">
                <a:latin typeface="Yanone Kaffeesatz"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F6F8ACCA-5075-0C00-1BA1-12DF3EF45407}"/>
              </a:ext>
            </a:extLst>
          </p:cNvPr>
          <p:cNvSpPr>
            <a:spLocks noGrp="1"/>
          </p:cNvSpPr>
          <p:nvPr>
            <p:ph type="dt" sz="half" idx="10"/>
          </p:nvPr>
        </p:nvSpPr>
        <p:spPr/>
        <p:txBody>
          <a:bodyPr/>
          <a:lstStyle/>
          <a:p>
            <a:fld id="{C25C8156-7E50-46F3-BC89-2E198AC72F42}" type="datetimeFigureOut">
              <a:rPr lang="pl-PL" smtClean="0"/>
              <a:t>10.04.2023</a:t>
            </a:fld>
            <a:endParaRPr lang="pl-PL" dirty="0"/>
          </a:p>
        </p:txBody>
      </p:sp>
      <p:sp>
        <p:nvSpPr>
          <p:cNvPr id="5" name="Symbol zastępczy stopki 4">
            <a:extLst>
              <a:ext uri="{FF2B5EF4-FFF2-40B4-BE49-F238E27FC236}">
                <a16:creationId xmlns:a16="http://schemas.microsoft.com/office/drawing/2014/main" id="{69495119-6BC2-F5A3-1A64-D0E9ED9B6E80}"/>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CC6A113F-D8BA-EC35-A4C2-3481F96C754D}"/>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3325955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804EB1-24DB-1DCC-55E9-405B32E03CB8}"/>
              </a:ext>
            </a:extLst>
          </p:cNvPr>
          <p:cNvSpPr>
            <a:spLocks noGrp="1"/>
          </p:cNvSpPr>
          <p:nvPr>
            <p:ph type="title"/>
          </p:nvPr>
        </p:nvSpPr>
        <p:spPr>
          <a:xfrm>
            <a:off x="2047296" y="586298"/>
            <a:ext cx="2807857" cy="897144"/>
          </a:xfrm>
        </p:spPr>
        <p:txBody>
          <a:bodyPr anchor="b"/>
          <a:lstStyle>
            <a:lvl1pPr>
              <a:defRPr sz="3200"/>
            </a:lvl1pPr>
          </a:lstStyle>
          <a:p>
            <a:r>
              <a:rPr lang="pl-PL" dirty="0"/>
              <a:t>Kliknij, aby edytować styl</a:t>
            </a:r>
          </a:p>
        </p:txBody>
      </p:sp>
      <p:sp>
        <p:nvSpPr>
          <p:cNvPr id="3" name="Symbol zastępczy obrazu 2">
            <a:extLst>
              <a:ext uri="{FF2B5EF4-FFF2-40B4-BE49-F238E27FC236}">
                <a16:creationId xmlns:a16="http://schemas.microsoft.com/office/drawing/2014/main" id="{ADCFDF4A-F6AC-5FE8-3209-45ABF53374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a:extLst>
              <a:ext uri="{FF2B5EF4-FFF2-40B4-BE49-F238E27FC236}">
                <a16:creationId xmlns:a16="http://schemas.microsoft.com/office/drawing/2014/main" id="{70E5672C-060F-D8AF-832A-1722C16A4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4B988807-4726-F641-3513-34E8F90BD7DB}"/>
              </a:ext>
            </a:extLst>
          </p:cNvPr>
          <p:cNvSpPr>
            <a:spLocks noGrp="1"/>
          </p:cNvSpPr>
          <p:nvPr>
            <p:ph type="dt" sz="half" idx="10"/>
          </p:nvPr>
        </p:nvSpPr>
        <p:spPr/>
        <p:txBody>
          <a:bodyPr/>
          <a:lstStyle/>
          <a:p>
            <a:fld id="{C25C8156-7E50-46F3-BC89-2E198AC72F42}" type="datetimeFigureOut">
              <a:rPr lang="pl-PL" smtClean="0"/>
              <a:t>10.04.2023</a:t>
            </a:fld>
            <a:endParaRPr lang="pl-PL" dirty="0"/>
          </a:p>
        </p:txBody>
      </p:sp>
      <p:sp>
        <p:nvSpPr>
          <p:cNvPr id="6" name="Symbol zastępczy stopki 5">
            <a:extLst>
              <a:ext uri="{FF2B5EF4-FFF2-40B4-BE49-F238E27FC236}">
                <a16:creationId xmlns:a16="http://schemas.microsoft.com/office/drawing/2014/main" id="{A1E7ED8C-D458-40BE-C842-784EEAF40499}"/>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803C80DE-1DB5-C8E7-FD5D-443A193C80DC}"/>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9" name="Obraz 8">
            <a:extLst>
              <a:ext uri="{FF2B5EF4-FFF2-40B4-BE49-F238E27FC236}">
                <a16:creationId xmlns:a16="http://schemas.microsoft.com/office/drawing/2014/main" id="{40DC163B-D74A-BDB1-9827-F96DD25F660F}"/>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Tree>
    <p:extLst>
      <p:ext uri="{BB962C8B-B14F-4D97-AF65-F5344CB8AC3E}">
        <p14:creationId xmlns:p14="http://schemas.microsoft.com/office/powerpoint/2010/main" val="3986524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12" name="Obraz 11">
            <a:extLst>
              <a:ext uri="{FF2B5EF4-FFF2-40B4-BE49-F238E27FC236}">
                <a16:creationId xmlns:a16="http://schemas.microsoft.com/office/drawing/2014/main" id="{5C07DBE0-FDA3-02C6-1393-856B4EC1E9D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969A7CE0-182F-B6D3-CD25-058FF8854FA6}"/>
              </a:ext>
            </a:extLst>
          </p:cNvPr>
          <p:cNvSpPr>
            <a:spLocks noGrp="1"/>
          </p:cNvSpPr>
          <p:nvPr>
            <p:ph type="title"/>
          </p:nvPr>
        </p:nvSpPr>
        <p:spPr>
          <a:xfrm>
            <a:off x="2047296" y="365125"/>
            <a:ext cx="9306503" cy="1325563"/>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7CF4F363-5934-6334-DD49-4C29D55C6D82}"/>
              </a:ext>
            </a:extLst>
          </p:cNvPr>
          <p:cNvSpPr>
            <a:spLocks noGrp="1"/>
          </p:cNvSpPr>
          <p:nvPr>
            <p:ph idx="1"/>
          </p:nvPr>
        </p:nvSpPr>
        <p:spPr/>
        <p:txBody>
          <a:bodyPr/>
          <a:lstStyle>
            <a:lvl1pPr>
              <a:defRPr>
                <a:latin typeface="Open Sans" pitchFamily="2" charset="0"/>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a:extLst>
              <a:ext uri="{FF2B5EF4-FFF2-40B4-BE49-F238E27FC236}">
                <a16:creationId xmlns:a16="http://schemas.microsoft.com/office/drawing/2014/main" id="{B2946378-D34C-5C9A-7EA6-EDF92FD25E64}"/>
              </a:ext>
            </a:extLst>
          </p:cNvPr>
          <p:cNvSpPr>
            <a:spLocks noGrp="1"/>
          </p:cNvSpPr>
          <p:nvPr>
            <p:ph type="dt" sz="half" idx="10"/>
          </p:nvPr>
        </p:nvSpPr>
        <p:spPr/>
        <p:txBody>
          <a:bodyPr/>
          <a:lstStyle/>
          <a:p>
            <a:fld id="{C25C8156-7E50-46F3-BC89-2E198AC72F42}" type="datetimeFigureOut">
              <a:rPr lang="pl-PL" smtClean="0"/>
              <a:t>10.04.2023</a:t>
            </a:fld>
            <a:endParaRPr lang="pl-PL" dirty="0"/>
          </a:p>
        </p:txBody>
      </p:sp>
      <p:sp>
        <p:nvSpPr>
          <p:cNvPr id="5" name="Symbol zastępczy stopki 4">
            <a:extLst>
              <a:ext uri="{FF2B5EF4-FFF2-40B4-BE49-F238E27FC236}">
                <a16:creationId xmlns:a16="http://schemas.microsoft.com/office/drawing/2014/main" id="{8B94255F-F7A5-E6FD-ADB6-321129E5FE95}"/>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552FE52C-053A-F116-4E0C-20B1179CEBD6}"/>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1035682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10" name="Obraz 9">
            <a:extLst>
              <a:ext uri="{FF2B5EF4-FFF2-40B4-BE49-F238E27FC236}">
                <a16:creationId xmlns:a16="http://schemas.microsoft.com/office/drawing/2014/main" id="{4131BA69-92B3-0C35-5750-C36404BDDF3C}"/>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9735"/>
          <a:stretch/>
        </p:blipFill>
        <p:spPr>
          <a:xfrm>
            <a:off x="831850" y="3222985"/>
            <a:ext cx="1209096" cy="1339490"/>
          </a:xfrm>
          <a:prstGeom prst="rect">
            <a:avLst/>
          </a:prstGeom>
        </p:spPr>
      </p:pic>
      <p:sp>
        <p:nvSpPr>
          <p:cNvPr id="2" name="Tytuł 1">
            <a:extLst>
              <a:ext uri="{FF2B5EF4-FFF2-40B4-BE49-F238E27FC236}">
                <a16:creationId xmlns:a16="http://schemas.microsoft.com/office/drawing/2014/main" id="{DEBAE60E-D2CE-14E0-33C3-1CEA2D38C660}"/>
              </a:ext>
            </a:extLst>
          </p:cNvPr>
          <p:cNvSpPr>
            <a:spLocks noGrp="1"/>
          </p:cNvSpPr>
          <p:nvPr>
            <p:ph type="title"/>
          </p:nvPr>
        </p:nvSpPr>
        <p:spPr>
          <a:xfrm>
            <a:off x="2040946" y="3449529"/>
            <a:ext cx="9306504" cy="886402"/>
          </a:xfrm>
        </p:spPr>
        <p:txBody>
          <a:bodyPr anchor="b"/>
          <a:lstStyle>
            <a:lvl1pPr>
              <a:defRPr sz="6000">
                <a:solidFill>
                  <a:schemeClr val="tx1"/>
                </a:solidFill>
              </a:defRPr>
            </a:lvl1pPr>
          </a:lstStyle>
          <a:p>
            <a:r>
              <a:rPr lang="pl-PL" dirty="0"/>
              <a:t>Kliknij, aby edytować styl</a:t>
            </a:r>
          </a:p>
        </p:txBody>
      </p:sp>
      <p:sp>
        <p:nvSpPr>
          <p:cNvPr id="3" name="Symbol zastępczy tekstu 2">
            <a:extLst>
              <a:ext uri="{FF2B5EF4-FFF2-40B4-BE49-F238E27FC236}">
                <a16:creationId xmlns:a16="http://schemas.microsoft.com/office/drawing/2014/main" id="{DED7796F-17FD-18CD-B085-73EC38C46375}"/>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solidFill>
                <a:latin typeface="Yanone Kaffeesatz" pitchFamily="2" charset="-1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dirty="0"/>
              <a:t>Kliknij, aby edytować style wzorca tekstu</a:t>
            </a:r>
          </a:p>
        </p:txBody>
      </p:sp>
      <p:sp>
        <p:nvSpPr>
          <p:cNvPr id="4" name="Symbol zastępczy daty 3">
            <a:extLst>
              <a:ext uri="{FF2B5EF4-FFF2-40B4-BE49-F238E27FC236}">
                <a16:creationId xmlns:a16="http://schemas.microsoft.com/office/drawing/2014/main" id="{B2697F09-2BA8-4F49-8C1A-591D3E2637DD}"/>
              </a:ext>
            </a:extLst>
          </p:cNvPr>
          <p:cNvSpPr>
            <a:spLocks noGrp="1"/>
          </p:cNvSpPr>
          <p:nvPr>
            <p:ph type="dt" sz="half" idx="10"/>
          </p:nvPr>
        </p:nvSpPr>
        <p:spPr/>
        <p:txBody>
          <a:bodyPr/>
          <a:lstStyle/>
          <a:p>
            <a:fld id="{C25C8156-7E50-46F3-BC89-2E198AC72F42}" type="datetimeFigureOut">
              <a:rPr lang="pl-PL" smtClean="0"/>
              <a:t>10.04.2023</a:t>
            </a:fld>
            <a:endParaRPr lang="pl-PL" dirty="0"/>
          </a:p>
        </p:txBody>
      </p:sp>
      <p:sp>
        <p:nvSpPr>
          <p:cNvPr id="5" name="Symbol zastępczy stopki 4">
            <a:extLst>
              <a:ext uri="{FF2B5EF4-FFF2-40B4-BE49-F238E27FC236}">
                <a16:creationId xmlns:a16="http://schemas.microsoft.com/office/drawing/2014/main" id="{728D9687-EF3D-D7EC-8E30-B4DA6E952B6A}"/>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C9BD9842-2684-6D1F-3836-BC216F2EA839}"/>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060412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354D33FD-C616-1E90-EBBD-5EC9BF6DF84E}"/>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00E50198-AEA0-392E-9995-2F8A3AC4909F}"/>
              </a:ext>
            </a:extLst>
          </p:cNvPr>
          <p:cNvSpPr>
            <a:spLocks noGrp="1"/>
          </p:cNvSpPr>
          <p:nvPr>
            <p:ph type="title"/>
          </p:nvPr>
        </p:nvSpPr>
        <p:spPr>
          <a:xfrm>
            <a:off x="2047296" y="365125"/>
            <a:ext cx="9306503" cy="1325563"/>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2BF090D-29BD-5749-9697-E97DD37683B6}"/>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382C1D2D-1C7F-D4AF-8A65-D8B18FF08AE2}"/>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C89A923C-BC7D-439A-B7D5-2219F7626F72}"/>
              </a:ext>
            </a:extLst>
          </p:cNvPr>
          <p:cNvSpPr>
            <a:spLocks noGrp="1"/>
          </p:cNvSpPr>
          <p:nvPr>
            <p:ph type="dt" sz="half" idx="10"/>
          </p:nvPr>
        </p:nvSpPr>
        <p:spPr/>
        <p:txBody>
          <a:bodyPr/>
          <a:lstStyle/>
          <a:p>
            <a:fld id="{C25C8156-7E50-46F3-BC89-2E198AC72F42}" type="datetimeFigureOut">
              <a:rPr lang="pl-PL" smtClean="0"/>
              <a:t>10.04.2023</a:t>
            </a:fld>
            <a:endParaRPr lang="pl-PL" dirty="0"/>
          </a:p>
        </p:txBody>
      </p:sp>
      <p:sp>
        <p:nvSpPr>
          <p:cNvPr id="6" name="Symbol zastępczy stopki 5">
            <a:extLst>
              <a:ext uri="{FF2B5EF4-FFF2-40B4-BE49-F238E27FC236}">
                <a16:creationId xmlns:a16="http://schemas.microsoft.com/office/drawing/2014/main" id="{F643DBF5-4C1A-43B3-F225-E36C133C41FE}"/>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C80C6855-5F89-466F-ED5E-11B4FFFEF82C}"/>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80946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1" name="Obraz 10">
            <a:extLst>
              <a:ext uri="{FF2B5EF4-FFF2-40B4-BE49-F238E27FC236}">
                <a16:creationId xmlns:a16="http://schemas.microsoft.com/office/drawing/2014/main" id="{E7F69021-E495-138C-D613-7F91C3170DF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C0124234-176A-B1FE-621E-B89A7663F052}"/>
              </a:ext>
            </a:extLst>
          </p:cNvPr>
          <p:cNvSpPr>
            <a:spLocks noGrp="1"/>
          </p:cNvSpPr>
          <p:nvPr>
            <p:ph type="title"/>
          </p:nvPr>
        </p:nvSpPr>
        <p:spPr>
          <a:xfrm>
            <a:off x="2047296" y="365125"/>
            <a:ext cx="9308091" cy="1325563"/>
          </a:xfrm>
        </p:spPr>
        <p:txBody>
          <a:bodyPr/>
          <a:lstStyle/>
          <a:p>
            <a:r>
              <a:rPr lang="pl-PL" dirty="0"/>
              <a:t>Kliknij, aby edytować styl</a:t>
            </a:r>
          </a:p>
        </p:txBody>
      </p:sp>
      <p:sp>
        <p:nvSpPr>
          <p:cNvPr id="3" name="Symbol zastępczy tekstu 2">
            <a:extLst>
              <a:ext uri="{FF2B5EF4-FFF2-40B4-BE49-F238E27FC236}">
                <a16:creationId xmlns:a16="http://schemas.microsoft.com/office/drawing/2014/main" id="{1B94F189-1F38-DA48-2F95-637A0CC277E8}"/>
              </a:ext>
            </a:extLst>
          </p:cNvPr>
          <p:cNvSpPr>
            <a:spLocks noGrp="1"/>
          </p:cNvSpPr>
          <p:nvPr>
            <p:ph type="body" idx="1"/>
          </p:nvPr>
        </p:nvSpPr>
        <p:spPr>
          <a:xfrm>
            <a:off x="839788" y="1704615"/>
            <a:ext cx="5157787" cy="800460"/>
          </a:xfrm>
        </p:spPr>
        <p:txBody>
          <a:bodyPr anchor="b"/>
          <a:lstStyle>
            <a:lvl1pPr marL="0" indent="0">
              <a:buNone/>
              <a:defRPr sz="2400" b="0">
                <a:latin typeface="Yanone Kaffeesatz" pitchFamily="2" charset="-1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4" name="Symbol zastępczy zawartości 3">
            <a:extLst>
              <a:ext uri="{FF2B5EF4-FFF2-40B4-BE49-F238E27FC236}">
                <a16:creationId xmlns:a16="http://schemas.microsoft.com/office/drawing/2014/main" id="{9BF3988A-E4E2-CD4F-FD56-F79207BEEAC0}"/>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697E2870-4E18-D312-3304-40F48019F4AD}"/>
              </a:ext>
            </a:extLst>
          </p:cNvPr>
          <p:cNvSpPr>
            <a:spLocks noGrp="1"/>
          </p:cNvSpPr>
          <p:nvPr>
            <p:ph type="body" sz="quarter" idx="3"/>
          </p:nvPr>
        </p:nvSpPr>
        <p:spPr>
          <a:xfrm>
            <a:off x="6172200" y="1704613"/>
            <a:ext cx="5183188" cy="800461"/>
          </a:xfrm>
        </p:spPr>
        <p:txBody>
          <a:bodyPr anchor="b"/>
          <a:lstStyle>
            <a:lvl1pPr marL="0" indent="0">
              <a:buNone/>
              <a:defRPr sz="2400" b="0">
                <a:latin typeface="Yanone Kaffeesatz" pitchFamily="2" charset="-1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a:extLst>
              <a:ext uri="{FF2B5EF4-FFF2-40B4-BE49-F238E27FC236}">
                <a16:creationId xmlns:a16="http://schemas.microsoft.com/office/drawing/2014/main" id="{7519FE23-210F-A727-0628-9C29E6CE78D5}"/>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3FE25BEC-2914-0360-507E-AF1BFE7D8AA5}"/>
              </a:ext>
            </a:extLst>
          </p:cNvPr>
          <p:cNvSpPr>
            <a:spLocks noGrp="1"/>
          </p:cNvSpPr>
          <p:nvPr>
            <p:ph type="dt" sz="half" idx="10"/>
          </p:nvPr>
        </p:nvSpPr>
        <p:spPr/>
        <p:txBody>
          <a:bodyPr/>
          <a:lstStyle/>
          <a:p>
            <a:fld id="{C25C8156-7E50-46F3-BC89-2E198AC72F42}" type="datetimeFigureOut">
              <a:rPr lang="pl-PL" smtClean="0"/>
              <a:t>10.04.2023</a:t>
            </a:fld>
            <a:endParaRPr lang="pl-PL" dirty="0"/>
          </a:p>
        </p:txBody>
      </p:sp>
      <p:sp>
        <p:nvSpPr>
          <p:cNvPr id="8" name="Symbol zastępczy stopki 7">
            <a:extLst>
              <a:ext uri="{FF2B5EF4-FFF2-40B4-BE49-F238E27FC236}">
                <a16:creationId xmlns:a16="http://schemas.microsoft.com/office/drawing/2014/main" id="{D8D72448-12F9-CAFF-24C2-04565EEC4CA7}"/>
              </a:ext>
            </a:extLst>
          </p:cNvPr>
          <p:cNvSpPr>
            <a:spLocks noGrp="1"/>
          </p:cNvSpPr>
          <p:nvPr>
            <p:ph type="ftr" sz="quarter" idx="11"/>
          </p:nvPr>
        </p:nvSpPr>
        <p:spPr/>
        <p:txBody>
          <a:bodyPr/>
          <a:lstStyle/>
          <a:p>
            <a:endParaRPr lang="pl-PL" dirty="0"/>
          </a:p>
        </p:txBody>
      </p:sp>
      <p:sp>
        <p:nvSpPr>
          <p:cNvPr id="9" name="Symbol zastępczy numeru slajdu 8">
            <a:extLst>
              <a:ext uri="{FF2B5EF4-FFF2-40B4-BE49-F238E27FC236}">
                <a16:creationId xmlns:a16="http://schemas.microsoft.com/office/drawing/2014/main" id="{7EB2E7EC-53A8-50D0-D09E-3480B573073D}"/>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689593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16ED14FD-EE85-75B6-571F-346AEEA59A3F}"/>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B24B11F1-003E-1490-781B-B0EC315CE0B6}"/>
              </a:ext>
            </a:extLst>
          </p:cNvPr>
          <p:cNvSpPr>
            <a:spLocks noGrp="1"/>
          </p:cNvSpPr>
          <p:nvPr>
            <p:ph type="title"/>
          </p:nvPr>
        </p:nvSpPr>
        <p:spPr>
          <a:xfrm>
            <a:off x="2047296" y="365125"/>
            <a:ext cx="9306503" cy="1325563"/>
          </a:xfrm>
        </p:spPr>
        <p:txBody>
          <a:bodyPr/>
          <a:lstStyle/>
          <a:p>
            <a:r>
              <a:rPr lang="pl-PL"/>
              <a:t>Kliknij, aby edytować styl</a:t>
            </a:r>
          </a:p>
        </p:txBody>
      </p:sp>
      <p:sp>
        <p:nvSpPr>
          <p:cNvPr id="3" name="Symbol zastępczy daty 2">
            <a:extLst>
              <a:ext uri="{FF2B5EF4-FFF2-40B4-BE49-F238E27FC236}">
                <a16:creationId xmlns:a16="http://schemas.microsoft.com/office/drawing/2014/main" id="{C12BEC61-5941-579E-B277-B0EEE58C2A86}"/>
              </a:ext>
            </a:extLst>
          </p:cNvPr>
          <p:cNvSpPr>
            <a:spLocks noGrp="1"/>
          </p:cNvSpPr>
          <p:nvPr>
            <p:ph type="dt" sz="half" idx="10"/>
          </p:nvPr>
        </p:nvSpPr>
        <p:spPr/>
        <p:txBody>
          <a:bodyPr/>
          <a:lstStyle/>
          <a:p>
            <a:fld id="{C25C8156-7E50-46F3-BC89-2E198AC72F42}" type="datetimeFigureOut">
              <a:rPr lang="pl-PL" smtClean="0"/>
              <a:t>10.04.2023</a:t>
            </a:fld>
            <a:endParaRPr lang="pl-PL" dirty="0"/>
          </a:p>
        </p:txBody>
      </p:sp>
      <p:sp>
        <p:nvSpPr>
          <p:cNvPr id="4" name="Symbol zastępczy stopki 3">
            <a:extLst>
              <a:ext uri="{FF2B5EF4-FFF2-40B4-BE49-F238E27FC236}">
                <a16:creationId xmlns:a16="http://schemas.microsoft.com/office/drawing/2014/main" id="{942A3C0F-2E77-5790-AB8A-BC883A8DC4D2}"/>
              </a:ext>
            </a:extLst>
          </p:cNvPr>
          <p:cNvSpPr>
            <a:spLocks noGrp="1"/>
          </p:cNvSpPr>
          <p:nvPr>
            <p:ph type="ftr" sz="quarter" idx="11"/>
          </p:nvPr>
        </p:nvSpPr>
        <p:spPr/>
        <p:txBody>
          <a:bodyPr/>
          <a:lstStyle/>
          <a:p>
            <a:endParaRPr lang="pl-PL" dirty="0"/>
          </a:p>
        </p:txBody>
      </p:sp>
      <p:sp>
        <p:nvSpPr>
          <p:cNvPr id="5" name="Symbol zastępczy numeru slajdu 4">
            <a:extLst>
              <a:ext uri="{FF2B5EF4-FFF2-40B4-BE49-F238E27FC236}">
                <a16:creationId xmlns:a16="http://schemas.microsoft.com/office/drawing/2014/main" id="{438D4FAC-FB62-46D2-42C2-F971830E1FE4}"/>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1554250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4FEB95A-7804-9E80-AF98-1EE5363E5A55}"/>
              </a:ext>
            </a:extLst>
          </p:cNvPr>
          <p:cNvSpPr>
            <a:spLocks noGrp="1"/>
          </p:cNvSpPr>
          <p:nvPr>
            <p:ph type="dt" sz="half" idx="10"/>
          </p:nvPr>
        </p:nvSpPr>
        <p:spPr/>
        <p:txBody>
          <a:bodyPr/>
          <a:lstStyle/>
          <a:p>
            <a:fld id="{C25C8156-7E50-46F3-BC89-2E198AC72F42}" type="datetimeFigureOut">
              <a:rPr lang="pl-PL" smtClean="0"/>
              <a:t>10.04.2023</a:t>
            </a:fld>
            <a:endParaRPr lang="pl-PL" dirty="0"/>
          </a:p>
        </p:txBody>
      </p:sp>
      <p:sp>
        <p:nvSpPr>
          <p:cNvPr id="3" name="Symbol zastępczy stopki 2">
            <a:extLst>
              <a:ext uri="{FF2B5EF4-FFF2-40B4-BE49-F238E27FC236}">
                <a16:creationId xmlns:a16="http://schemas.microsoft.com/office/drawing/2014/main" id="{F0FE1CCD-500C-01ED-1F3E-595D7B283B8F}"/>
              </a:ext>
            </a:extLst>
          </p:cNvPr>
          <p:cNvSpPr>
            <a:spLocks noGrp="1"/>
          </p:cNvSpPr>
          <p:nvPr>
            <p:ph type="ftr" sz="quarter" idx="11"/>
          </p:nvPr>
        </p:nvSpPr>
        <p:spPr/>
        <p:txBody>
          <a:bodyPr/>
          <a:lstStyle/>
          <a:p>
            <a:endParaRPr lang="pl-PL" dirty="0"/>
          </a:p>
        </p:txBody>
      </p:sp>
      <p:sp>
        <p:nvSpPr>
          <p:cNvPr id="4" name="Symbol zastępczy numeru slajdu 3">
            <a:extLst>
              <a:ext uri="{FF2B5EF4-FFF2-40B4-BE49-F238E27FC236}">
                <a16:creationId xmlns:a16="http://schemas.microsoft.com/office/drawing/2014/main" id="{32779500-2012-B79D-3E42-D94548380EB6}"/>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6" name="Obraz 5" descr="Obraz zawierający tekst, osoba&#10;&#10;Opis wygenerowany automatycznie">
            <a:extLst>
              <a:ext uri="{FF2B5EF4-FFF2-40B4-BE49-F238E27FC236}">
                <a16:creationId xmlns:a16="http://schemas.microsoft.com/office/drawing/2014/main" id="{967E7227-21A1-AAE7-0936-03689CF060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9" name="Obraz 8" descr="Obraz zawierający tekst&#10;&#10;Opis wygenerowany automatycznie">
            <a:extLst>
              <a:ext uri="{FF2B5EF4-FFF2-40B4-BE49-F238E27FC236}">
                <a16:creationId xmlns:a16="http://schemas.microsoft.com/office/drawing/2014/main" id="{2D8E0B21-E8E9-9BD7-EDE4-0B1B9B6AF96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77720" y="6356350"/>
            <a:ext cx="1740388" cy="365125"/>
          </a:xfrm>
          <a:prstGeom prst="rect">
            <a:avLst/>
          </a:prstGeom>
        </p:spPr>
      </p:pic>
    </p:spTree>
    <p:extLst>
      <p:ext uri="{BB962C8B-B14F-4D97-AF65-F5344CB8AC3E}">
        <p14:creationId xmlns:p14="http://schemas.microsoft.com/office/powerpoint/2010/main" val="2587116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4FEB95A-7804-9E80-AF98-1EE5363E5A55}"/>
              </a:ext>
            </a:extLst>
          </p:cNvPr>
          <p:cNvSpPr>
            <a:spLocks noGrp="1"/>
          </p:cNvSpPr>
          <p:nvPr>
            <p:ph type="dt" sz="half" idx="10"/>
          </p:nvPr>
        </p:nvSpPr>
        <p:spPr/>
        <p:txBody>
          <a:bodyPr/>
          <a:lstStyle/>
          <a:p>
            <a:fld id="{C25C8156-7E50-46F3-BC89-2E198AC72F42}" type="datetimeFigureOut">
              <a:rPr lang="pl-PL" smtClean="0"/>
              <a:t>10.04.2023</a:t>
            </a:fld>
            <a:endParaRPr lang="pl-PL" dirty="0"/>
          </a:p>
        </p:txBody>
      </p:sp>
      <p:sp>
        <p:nvSpPr>
          <p:cNvPr id="3" name="Symbol zastępczy stopki 2">
            <a:extLst>
              <a:ext uri="{FF2B5EF4-FFF2-40B4-BE49-F238E27FC236}">
                <a16:creationId xmlns:a16="http://schemas.microsoft.com/office/drawing/2014/main" id="{F0FE1CCD-500C-01ED-1F3E-595D7B283B8F}"/>
              </a:ext>
            </a:extLst>
          </p:cNvPr>
          <p:cNvSpPr>
            <a:spLocks noGrp="1"/>
          </p:cNvSpPr>
          <p:nvPr>
            <p:ph type="ftr" sz="quarter" idx="11"/>
          </p:nvPr>
        </p:nvSpPr>
        <p:spPr/>
        <p:txBody>
          <a:bodyPr/>
          <a:lstStyle/>
          <a:p>
            <a:endParaRPr lang="pl-PL" dirty="0"/>
          </a:p>
        </p:txBody>
      </p:sp>
      <p:sp>
        <p:nvSpPr>
          <p:cNvPr id="4" name="Symbol zastępczy numeru slajdu 3">
            <a:extLst>
              <a:ext uri="{FF2B5EF4-FFF2-40B4-BE49-F238E27FC236}">
                <a16:creationId xmlns:a16="http://schemas.microsoft.com/office/drawing/2014/main" id="{32779500-2012-B79D-3E42-D94548380EB6}"/>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7" name="Obraz 6" descr="Obraz zawierający tekst">
            <a:extLst>
              <a:ext uri="{FF2B5EF4-FFF2-40B4-BE49-F238E27FC236}">
                <a16:creationId xmlns:a16="http://schemas.microsoft.com/office/drawing/2014/main" id="{53B89322-0BBD-362E-BA6F-7585B7A89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1529814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FF1CA184-DF2C-215D-DF57-B3CE708A82D0}"/>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B8AD90BD-967F-964F-D28B-A180B016CD15}"/>
              </a:ext>
            </a:extLst>
          </p:cNvPr>
          <p:cNvSpPr>
            <a:spLocks noGrp="1"/>
          </p:cNvSpPr>
          <p:nvPr>
            <p:ph type="title"/>
          </p:nvPr>
        </p:nvSpPr>
        <p:spPr>
          <a:xfrm>
            <a:off x="2047296" y="515488"/>
            <a:ext cx="2724729" cy="943873"/>
          </a:xfrm>
        </p:spPr>
        <p:txBody>
          <a:bodyPr anchor="b"/>
          <a:lstStyle>
            <a:lvl1pPr algn="l">
              <a:defRPr sz="3200"/>
            </a:lvl1pPr>
          </a:lstStyle>
          <a:p>
            <a:r>
              <a:rPr lang="pl-PL" dirty="0"/>
              <a:t>Kliknij, aby edytować styl</a:t>
            </a:r>
          </a:p>
        </p:txBody>
      </p:sp>
      <p:sp>
        <p:nvSpPr>
          <p:cNvPr id="3" name="Symbol zastępczy zawartości 2">
            <a:extLst>
              <a:ext uri="{FF2B5EF4-FFF2-40B4-BE49-F238E27FC236}">
                <a16:creationId xmlns:a16="http://schemas.microsoft.com/office/drawing/2014/main" id="{0601F82F-4787-DC77-D1E2-A233414BC3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37D80E2E-6067-D498-5E9B-46F09AD5E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5D33ECB0-6C8C-78C0-1EFC-20664B4D1ACD}"/>
              </a:ext>
            </a:extLst>
          </p:cNvPr>
          <p:cNvSpPr>
            <a:spLocks noGrp="1"/>
          </p:cNvSpPr>
          <p:nvPr>
            <p:ph type="dt" sz="half" idx="10"/>
          </p:nvPr>
        </p:nvSpPr>
        <p:spPr/>
        <p:txBody>
          <a:bodyPr/>
          <a:lstStyle/>
          <a:p>
            <a:fld id="{C25C8156-7E50-46F3-BC89-2E198AC72F42}" type="datetimeFigureOut">
              <a:rPr lang="pl-PL" smtClean="0"/>
              <a:t>10.04.2023</a:t>
            </a:fld>
            <a:endParaRPr lang="pl-PL" dirty="0"/>
          </a:p>
        </p:txBody>
      </p:sp>
      <p:sp>
        <p:nvSpPr>
          <p:cNvPr id="6" name="Symbol zastępczy stopki 5">
            <a:extLst>
              <a:ext uri="{FF2B5EF4-FFF2-40B4-BE49-F238E27FC236}">
                <a16:creationId xmlns:a16="http://schemas.microsoft.com/office/drawing/2014/main" id="{C6AFAC4F-DC1B-BF34-9ACD-EF3A892105B6}"/>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49985AA0-2385-A2D2-C6C2-96B56EB6BC89}"/>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921700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429997D2-196C-ABF9-33DB-940C24D6F5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24F2B9DD-F1FA-BE32-113A-EB9268076A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a:extLst>
              <a:ext uri="{FF2B5EF4-FFF2-40B4-BE49-F238E27FC236}">
                <a16:creationId xmlns:a16="http://schemas.microsoft.com/office/drawing/2014/main" id="{56562443-1DDD-7E25-1F15-DE0F61D461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itchFamily="2" charset="0"/>
                <a:ea typeface="Open Sans" pitchFamily="2" charset="0"/>
                <a:cs typeface="Open Sans" pitchFamily="2" charset="0"/>
              </a:defRPr>
            </a:lvl1pPr>
          </a:lstStyle>
          <a:p>
            <a:fld id="{C25C8156-7E50-46F3-BC89-2E198AC72F42}" type="datetimeFigureOut">
              <a:rPr lang="pl-PL" smtClean="0"/>
              <a:pPr/>
              <a:t>10.04.2023</a:t>
            </a:fld>
            <a:endParaRPr lang="pl-PL" dirty="0"/>
          </a:p>
        </p:txBody>
      </p:sp>
      <p:sp>
        <p:nvSpPr>
          <p:cNvPr id="5" name="Symbol zastępczy stopki 4">
            <a:extLst>
              <a:ext uri="{FF2B5EF4-FFF2-40B4-BE49-F238E27FC236}">
                <a16:creationId xmlns:a16="http://schemas.microsoft.com/office/drawing/2014/main" id="{0CEF185E-3E4D-2B6B-E905-4B99D3F9BC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itchFamily="2" charset="0"/>
                <a:ea typeface="Open Sans" pitchFamily="2" charset="0"/>
                <a:cs typeface="Open Sans" pitchFamily="2" charset="0"/>
              </a:defRPr>
            </a:lvl1pPr>
          </a:lstStyle>
          <a:p>
            <a:endParaRPr lang="pl-PL" dirty="0"/>
          </a:p>
        </p:txBody>
      </p:sp>
      <p:sp>
        <p:nvSpPr>
          <p:cNvPr id="6" name="Symbol zastępczy numeru slajdu 5">
            <a:extLst>
              <a:ext uri="{FF2B5EF4-FFF2-40B4-BE49-F238E27FC236}">
                <a16:creationId xmlns:a16="http://schemas.microsoft.com/office/drawing/2014/main" id="{7CBA44EF-303C-99E4-F5E2-31D569FCE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itchFamily="2" charset="0"/>
                <a:ea typeface="Open Sans" pitchFamily="2" charset="0"/>
                <a:cs typeface="Open Sans" pitchFamily="2" charset="0"/>
              </a:defRPr>
            </a:lvl1pPr>
          </a:lstStyle>
          <a:p>
            <a:fld id="{7E4A71B4-A36E-4719-8649-4853FF2EFBC2}" type="slidenum">
              <a:rPr lang="pl-PL" smtClean="0"/>
              <a:pPr/>
              <a:t>‹#›</a:t>
            </a:fld>
            <a:endParaRPr lang="pl-PL" dirty="0"/>
          </a:p>
        </p:txBody>
      </p:sp>
    </p:spTree>
    <p:extLst>
      <p:ext uri="{BB962C8B-B14F-4D97-AF65-F5344CB8AC3E}">
        <p14:creationId xmlns:p14="http://schemas.microsoft.com/office/powerpoint/2010/main" val="2534250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Lst>
  <p:txStyles>
    <p:titleStyle>
      <a:lvl1pPr algn="l" defTabSz="914400" rtl="0" eaLnBrk="1" latinLnBrk="0" hangingPunct="1">
        <a:lnSpc>
          <a:spcPct val="90000"/>
        </a:lnSpc>
        <a:spcBef>
          <a:spcPct val="0"/>
        </a:spcBef>
        <a:buNone/>
        <a:defRPr sz="4400" kern="1200">
          <a:solidFill>
            <a:schemeClr val="tx1"/>
          </a:solidFill>
          <a:latin typeface="Yanone Kaffeesatz" pitchFamily="2"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706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a:xfrm>
            <a:off x="2047296" y="365126"/>
            <a:ext cx="9306503" cy="908198"/>
          </a:xfrm>
        </p:spPr>
        <p:txBody>
          <a:bodyPr>
            <a:noAutofit/>
          </a:bodyPr>
          <a:lstStyle/>
          <a:p>
            <a:pPr marL="0" marR="0">
              <a:lnSpc>
                <a:spcPct val="107000"/>
              </a:lnSpc>
              <a:spcBef>
                <a:spcPts val="0"/>
              </a:spcBef>
              <a:spcAft>
                <a:spcPts val="800"/>
              </a:spcAft>
            </a:pPr>
            <a:r>
              <a:rPr lang="sk-SK" sz="2400" b="1" dirty="0">
                <a:latin typeface="Calibri" panose="020F0502020204030204" pitchFamily="34" charset="0"/>
                <a:cs typeface="Calibri" panose="020F0502020204030204" pitchFamily="34" charset="0"/>
              </a:rPr>
              <a:t>P</a:t>
            </a:r>
            <a:r>
              <a:rPr lang="en-US" sz="2400" b="1" dirty="0" err="1">
                <a:latin typeface="Calibri" panose="020F0502020204030204" pitchFamily="34" charset="0"/>
                <a:cs typeface="Calibri" panose="020F0502020204030204" pitchFamily="34" charset="0"/>
              </a:rPr>
              <a:t>rimary</a:t>
            </a:r>
            <a:r>
              <a:rPr lang="en-US" sz="2400" b="1" dirty="0">
                <a:latin typeface="Calibri" panose="020F0502020204030204" pitchFamily="34" charset="0"/>
                <a:cs typeface="Calibri" panose="020F0502020204030204" pitchFamily="34" charset="0"/>
              </a:rPr>
              <a:t> financial statements and other</a:t>
            </a:r>
            <a:r>
              <a:rPr lang="sk-SK" sz="2400" b="1"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information sources</a:t>
            </a: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a:xfrm>
            <a:off x="838200" y="1444239"/>
            <a:ext cx="10515600" cy="5230026"/>
          </a:xfrm>
        </p:spPr>
        <p:txBody>
          <a:bodyPr>
            <a:normAutofit lnSpcReduction="10000"/>
          </a:bodyPr>
          <a:lstStyle/>
          <a:p>
            <a:endParaRPr lang="sk-SK" sz="2200" dirty="0">
              <a:latin typeface="Calibri" panose="020F0502020204030204" pitchFamily="34" charset="0"/>
              <a:cs typeface="Calibri" panose="020F0502020204030204" pitchFamily="34" charset="0"/>
            </a:endParaRPr>
          </a:p>
          <a:p>
            <a:pPr algn="just">
              <a:spcAft>
                <a:spcPts val="1200"/>
              </a:spcAft>
            </a:pPr>
            <a:r>
              <a:rPr lang="en-US" sz="2200" dirty="0">
                <a:latin typeface="Calibri" panose="020F0502020204030204" pitchFamily="34" charset="0"/>
                <a:cs typeface="Calibri" panose="020F0502020204030204" pitchFamily="34" charset="0"/>
              </a:rPr>
              <a:t>Companies </a:t>
            </a:r>
            <a:r>
              <a:rPr lang="en-US" sz="2200" b="1" dirty="0">
                <a:latin typeface="Calibri" panose="020F0502020204030204" pitchFamily="34" charset="0"/>
                <a:cs typeface="Calibri" panose="020F0502020204030204" pitchFamily="34" charset="0"/>
              </a:rPr>
              <a:t>prepare </a:t>
            </a:r>
            <a:r>
              <a:rPr lang="en-US" sz="2200" dirty="0">
                <a:latin typeface="Calibri" panose="020F0502020204030204" pitchFamily="34" charset="0"/>
                <a:cs typeface="Calibri" panose="020F0502020204030204" pitchFamily="34" charset="0"/>
              </a:rPr>
              <a:t>financial reports </a:t>
            </a:r>
            <a:r>
              <a:rPr lang="en-US" sz="2200" b="1" dirty="0">
                <a:latin typeface="Calibri" panose="020F0502020204030204" pitchFamily="34" charset="0"/>
                <a:cs typeface="Calibri" panose="020F0502020204030204" pitchFamily="34" charset="0"/>
              </a:rPr>
              <a:t>at regular intervals </a:t>
            </a:r>
            <a:r>
              <a:rPr lang="en-US" sz="2200" dirty="0">
                <a:latin typeface="Calibri" panose="020F0502020204030204" pitchFamily="34" charset="0"/>
                <a:cs typeface="Calibri" panose="020F0502020204030204" pitchFamily="34" charset="0"/>
              </a:rPr>
              <a:t>(annually, semiannually, and/or quarterly depending on the applicable </a:t>
            </a:r>
            <a:r>
              <a:rPr lang="en-US" sz="2200" dirty="0" err="1">
                <a:latin typeface="Calibri" panose="020F0502020204030204" pitchFamily="34" charset="0"/>
                <a:cs typeface="Calibri" panose="020F0502020204030204" pitchFamily="34" charset="0"/>
              </a:rPr>
              <a:t>regulat</a:t>
            </a:r>
            <a:endParaRPr lang="sk-SK" sz="2200" dirty="0">
              <a:latin typeface="Calibri" panose="020F0502020204030204" pitchFamily="34" charset="0"/>
              <a:cs typeface="Calibri" panose="020F0502020204030204" pitchFamily="34" charset="0"/>
            </a:endParaRPr>
          </a:p>
          <a:p>
            <a:pPr algn="just">
              <a:spcAft>
                <a:spcPts val="1200"/>
              </a:spcAft>
            </a:pPr>
            <a:r>
              <a:rPr lang="en-US" sz="2200" dirty="0">
                <a:latin typeface="Calibri" panose="020F0502020204030204" pitchFamily="34" charset="0"/>
                <a:cs typeface="Calibri" panose="020F0502020204030204" pitchFamily="34" charset="0"/>
              </a:rPr>
              <a:t>Financial reports </a:t>
            </a:r>
            <a:r>
              <a:rPr lang="en-US" sz="2200" b="1" dirty="0">
                <a:latin typeface="Calibri" panose="020F0502020204030204" pitchFamily="34" charset="0"/>
                <a:cs typeface="Calibri" panose="020F0502020204030204" pitchFamily="34" charset="0"/>
              </a:rPr>
              <a:t>include financial statements </a:t>
            </a:r>
            <a:r>
              <a:rPr lang="en-US" sz="2200" dirty="0">
                <a:latin typeface="Calibri" panose="020F0502020204030204" pitchFamily="34" charset="0"/>
                <a:cs typeface="Calibri" panose="020F0502020204030204" pitchFamily="34" charset="0"/>
              </a:rPr>
              <a:t>along with supplemental disclosures necessary to </a:t>
            </a:r>
            <a:r>
              <a:rPr lang="en-US" sz="2200" b="1" dirty="0">
                <a:latin typeface="Calibri" panose="020F0502020204030204" pitchFamily="34" charset="0"/>
                <a:cs typeface="Calibri" panose="020F0502020204030204" pitchFamily="34" charset="0"/>
              </a:rPr>
              <a:t>assess the company’s financial position and periodic performance</a:t>
            </a:r>
            <a:r>
              <a:rPr lang="en-US" sz="2200" dirty="0">
                <a:latin typeface="Calibri" panose="020F0502020204030204" pitchFamily="34" charset="0"/>
                <a:cs typeface="Calibri" panose="020F0502020204030204" pitchFamily="34" charset="0"/>
              </a:rPr>
              <a:t>.</a:t>
            </a:r>
            <a:endParaRPr lang="sk-SK" sz="2200" dirty="0">
              <a:latin typeface="Calibri" panose="020F0502020204030204" pitchFamily="34" charset="0"/>
              <a:cs typeface="Calibri" panose="020F0502020204030204" pitchFamily="34" charset="0"/>
            </a:endParaRPr>
          </a:p>
          <a:p>
            <a:pPr algn="just">
              <a:spcAft>
                <a:spcPts val="1200"/>
              </a:spcAft>
            </a:pPr>
            <a:r>
              <a:rPr lang="en-US" sz="2200" b="1" dirty="0">
                <a:latin typeface="Calibri" panose="020F0502020204030204" pitchFamily="34" charset="0"/>
                <a:cs typeface="Calibri" panose="020F0502020204030204" pitchFamily="34" charset="0"/>
              </a:rPr>
              <a:t>Financial statements are the result </a:t>
            </a:r>
            <a:r>
              <a:rPr lang="en-US" sz="2200" dirty="0">
                <a:latin typeface="Calibri" panose="020F0502020204030204" pitchFamily="34" charset="0"/>
                <a:cs typeface="Calibri" panose="020F0502020204030204" pitchFamily="34" charset="0"/>
              </a:rPr>
              <a:t>of an accounting process that records a company’s economic activities, following the applicable accounting standards and principles.</a:t>
            </a:r>
            <a:endParaRPr lang="sk-SK" sz="2200" dirty="0">
              <a:latin typeface="Calibri" panose="020F0502020204030204" pitchFamily="34" charset="0"/>
              <a:cs typeface="Calibri" panose="020F0502020204030204" pitchFamily="34" charset="0"/>
            </a:endParaRPr>
          </a:p>
          <a:p>
            <a:pPr algn="just">
              <a:spcAft>
                <a:spcPts val="1200"/>
              </a:spcAft>
            </a:pPr>
            <a:r>
              <a:rPr lang="en-US" sz="2200" b="1" dirty="0">
                <a:latin typeface="Calibri" panose="020F0502020204030204" pitchFamily="34" charset="0"/>
                <a:cs typeface="Calibri" panose="020F0502020204030204" pitchFamily="34" charset="0"/>
              </a:rPr>
              <a:t>The statements summarize the accounting information</a:t>
            </a:r>
            <a:r>
              <a:rPr lang="en-US" sz="2200" dirty="0">
                <a:latin typeface="Calibri" panose="020F0502020204030204" pitchFamily="34" charset="0"/>
                <a:cs typeface="Calibri" panose="020F0502020204030204" pitchFamily="34" charset="0"/>
              </a:rPr>
              <a:t>, mainly for users outside the company (such as investors, creditors, analysts, and others)</a:t>
            </a:r>
            <a:endParaRPr lang="sk-SK" sz="2200" dirty="0">
              <a:latin typeface="Calibri" panose="020F0502020204030204" pitchFamily="34" charset="0"/>
              <a:cs typeface="Calibri" panose="020F0502020204030204" pitchFamily="34" charset="0"/>
            </a:endParaRPr>
          </a:p>
          <a:p>
            <a:pPr algn="just">
              <a:spcAft>
                <a:spcPts val="1200"/>
              </a:spcAft>
            </a:pPr>
            <a:r>
              <a:rPr lang="en-US" sz="2200" b="1" dirty="0">
                <a:latin typeface="Calibri" panose="020F0502020204030204" pitchFamily="34" charset="0"/>
                <a:cs typeface="Calibri" panose="020F0502020204030204" pitchFamily="34" charset="0"/>
              </a:rPr>
              <a:t>Financial statements are  always audited by independent accountants</a:t>
            </a:r>
            <a:r>
              <a:rPr lang="en-US" sz="2200" dirty="0">
                <a:latin typeface="Calibri" panose="020F0502020204030204" pitchFamily="34" charset="0"/>
                <a:cs typeface="Calibri" panose="020F0502020204030204" pitchFamily="34" charset="0"/>
              </a:rPr>
              <a:t>, who provide an opinion on whether the financial statements present fairly the company’s performance and financial position, in accordance with a specified, applicable set of accounting standards and principles.</a:t>
            </a:r>
            <a:endParaRPr lang="sk-SK" sz="2200" dirty="0">
              <a:latin typeface="Calibri" panose="020F0502020204030204" pitchFamily="34" charset="0"/>
              <a:cs typeface="Calibri" panose="020F0502020204030204" pitchFamily="34" charset="0"/>
            </a:endParaRPr>
          </a:p>
          <a:p>
            <a:endParaRPr lang="pl-PL" dirty="0"/>
          </a:p>
        </p:txBody>
      </p:sp>
    </p:spTree>
    <p:extLst>
      <p:ext uri="{BB962C8B-B14F-4D97-AF65-F5344CB8AC3E}">
        <p14:creationId xmlns:p14="http://schemas.microsoft.com/office/powerpoint/2010/main" val="2358834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sk-SK" sz="2400" b="1" dirty="0">
                <a:latin typeface="Calibri" panose="020F0502020204030204" pitchFamily="34" charset="0"/>
                <a:cs typeface="Calibri" panose="020F0502020204030204" pitchFamily="34" charset="0"/>
              </a:rPr>
              <a:t>F</a:t>
            </a:r>
            <a:r>
              <a:rPr lang="en-US" sz="2400" b="1" dirty="0" err="1">
                <a:latin typeface="Calibri" panose="020F0502020204030204" pitchFamily="34" charset="0"/>
                <a:cs typeface="Calibri" panose="020F0502020204030204" pitchFamily="34" charset="0"/>
              </a:rPr>
              <a:t>inancial</a:t>
            </a:r>
            <a:r>
              <a:rPr lang="en-US" sz="2400" b="1" dirty="0">
                <a:latin typeface="Calibri" panose="020F0502020204030204" pitchFamily="34" charset="0"/>
                <a:cs typeface="Calibri" panose="020F0502020204030204" pitchFamily="34" charset="0"/>
              </a:rPr>
              <a:t> statements and supplementary information</a:t>
            </a: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a:xfrm>
            <a:off x="1128757" y="1774350"/>
            <a:ext cx="10515600" cy="4351338"/>
          </a:xfrm>
        </p:spPr>
        <p:txBody>
          <a:bodyPr>
            <a:normAutofit/>
          </a:bodyPr>
          <a:lstStyle/>
          <a:p>
            <a:endParaRPr lang="sk-SK" sz="2200" dirty="0">
              <a:latin typeface="Calibri" panose="020F0502020204030204" pitchFamily="34" charset="0"/>
              <a:cs typeface="Calibri" panose="020F0502020204030204" pitchFamily="34" charset="0"/>
            </a:endParaRPr>
          </a:p>
          <a:p>
            <a:pPr>
              <a:spcAft>
                <a:spcPts val="1200"/>
              </a:spcAft>
            </a:pPr>
            <a:r>
              <a:rPr lang="sk-SK" sz="2200" dirty="0">
                <a:latin typeface="Calibri" panose="020F0502020204030204" pitchFamily="34" charset="0"/>
                <a:cs typeface="Calibri" panose="020F0502020204030204" pitchFamily="34" charset="0"/>
              </a:rPr>
              <a:t>A</a:t>
            </a:r>
            <a:r>
              <a:rPr lang="en-US" sz="2200" dirty="0">
                <a:latin typeface="Calibri" panose="020F0502020204030204" pitchFamily="34" charset="0"/>
                <a:cs typeface="Calibri" panose="020F0502020204030204" pitchFamily="34" charset="0"/>
              </a:rPr>
              <a:t> statement of financial position (i.e., a balance sheet), </a:t>
            </a:r>
          </a:p>
          <a:p>
            <a:pPr>
              <a:spcAft>
                <a:spcPts val="1200"/>
              </a:spcAft>
            </a:pPr>
            <a:endParaRPr lang="sk-SK" sz="2200" dirty="0">
              <a:latin typeface="Calibri" panose="020F0502020204030204" pitchFamily="34" charset="0"/>
              <a:cs typeface="Calibri" panose="020F0502020204030204" pitchFamily="34" charset="0"/>
            </a:endParaRPr>
          </a:p>
          <a:p>
            <a:pPr>
              <a:spcAft>
                <a:spcPts val="1200"/>
              </a:spcAft>
            </a:pPr>
            <a:r>
              <a:rPr lang="sk-SK" sz="2200" dirty="0">
                <a:latin typeface="Calibri" panose="020F0502020204030204" pitchFamily="34" charset="0"/>
                <a:cs typeface="Calibri" panose="020F0502020204030204" pitchFamily="34" charset="0"/>
              </a:rPr>
              <a:t>A</a:t>
            </a:r>
            <a:r>
              <a:rPr lang="en-US" sz="2200" dirty="0">
                <a:latin typeface="Calibri" panose="020F0502020204030204" pitchFamily="34" charset="0"/>
                <a:cs typeface="Calibri" panose="020F0502020204030204" pitchFamily="34" charset="0"/>
              </a:rPr>
              <a:t> statement of comprehensive income (i.e., a single statement of comprehensive income or an income statement and a statement of comprehensive income), </a:t>
            </a:r>
          </a:p>
          <a:p>
            <a:pPr>
              <a:spcAft>
                <a:spcPts val="1200"/>
              </a:spcAft>
            </a:pPr>
            <a:endParaRPr lang="sk-SK" sz="2200" dirty="0">
              <a:latin typeface="Calibri" panose="020F0502020204030204" pitchFamily="34" charset="0"/>
              <a:cs typeface="Calibri" panose="020F0502020204030204" pitchFamily="34" charset="0"/>
            </a:endParaRPr>
          </a:p>
          <a:p>
            <a:pPr>
              <a:spcAft>
                <a:spcPts val="1200"/>
              </a:spcAft>
            </a:pPr>
            <a:r>
              <a:rPr lang="sk-SK" sz="2200" dirty="0">
                <a:latin typeface="Calibri" panose="020F0502020204030204" pitchFamily="34" charset="0"/>
                <a:cs typeface="Calibri" panose="020F0502020204030204" pitchFamily="34" charset="0"/>
              </a:rPr>
              <a:t>A</a:t>
            </a:r>
            <a:r>
              <a:rPr lang="en-US" sz="2200" dirty="0">
                <a:latin typeface="Calibri" panose="020F0502020204030204" pitchFamily="34" charset="0"/>
                <a:cs typeface="Calibri" panose="020F0502020204030204" pitchFamily="34" charset="0"/>
              </a:rPr>
              <a:t> statement of changes in equity, and a statement of cash flows.</a:t>
            </a:r>
            <a:endParaRPr lang="sk-SK"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9024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sk-SK" sz="2400" b="1" dirty="0" err="1">
                <a:latin typeface="Calibri" panose="020F0502020204030204" pitchFamily="34" charset="0"/>
                <a:cs typeface="Calibri" panose="020F0502020204030204" pitchFamily="34" charset="0"/>
              </a:rPr>
              <a:t>The</a:t>
            </a:r>
            <a:r>
              <a:rPr lang="sk-SK" sz="2400" b="1" dirty="0">
                <a:latin typeface="Calibri" panose="020F0502020204030204" pitchFamily="34" charset="0"/>
                <a:cs typeface="Calibri" panose="020F0502020204030204" pitchFamily="34" charset="0"/>
              </a:rPr>
              <a:t> </a:t>
            </a:r>
            <a:r>
              <a:rPr lang="sk-SK" sz="2400" b="1" dirty="0" err="1">
                <a:latin typeface="Calibri" panose="020F0502020204030204" pitchFamily="34" charset="0"/>
                <a:cs typeface="Calibri" panose="020F0502020204030204" pitchFamily="34" charset="0"/>
              </a:rPr>
              <a:t>Balance</a:t>
            </a:r>
            <a:r>
              <a:rPr lang="sk-SK" sz="2400" b="1" dirty="0">
                <a:latin typeface="Calibri" panose="020F0502020204030204" pitchFamily="34" charset="0"/>
                <a:cs typeface="Calibri" panose="020F0502020204030204" pitchFamily="34" charset="0"/>
              </a:rPr>
              <a:t> </a:t>
            </a:r>
            <a:r>
              <a:rPr lang="sk-SK" sz="2400" b="1" dirty="0" err="1">
                <a:latin typeface="Calibri" panose="020F0502020204030204" pitchFamily="34" charset="0"/>
                <a:cs typeface="Calibri" panose="020F0502020204030204" pitchFamily="34" charset="0"/>
              </a:rPr>
              <a:t>Sheet</a:t>
            </a:r>
            <a:r>
              <a:rPr lang="sk-SK" sz="2400" b="1" dirty="0">
                <a:latin typeface="Calibri" panose="020F0502020204030204" pitchFamily="34" charset="0"/>
                <a:cs typeface="Calibri" panose="020F0502020204030204" pitchFamily="34" charset="0"/>
              </a:rPr>
              <a:t> </a:t>
            </a:r>
            <a:endParaRPr lang="en-US" sz="2400" b="1" dirty="0">
              <a:latin typeface="Calibri" panose="020F0502020204030204" pitchFamily="34" charset="0"/>
              <a:cs typeface="Calibri" panose="020F0502020204030204" pitchFamily="34" charset="0"/>
            </a:endParaRP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a:xfrm>
            <a:off x="838200" y="1350236"/>
            <a:ext cx="10515600" cy="4826727"/>
          </a:xfrm>
        </p:spPr>
        <p:txBody>
          <a:bodyPr>
            <a:normAutofit/>
          </a:bodyPr>
          <a:lstStyle/>
          <a:p>
            <a:endParaRPr lang="sk-SK" sz="2000" dirty="0">
              <a:latin typeface="Calibri" panose="020F0502020204030204" pitchFamily="34" charset="0"/>
              <a:cs typeface="Calibri" panose="020F0502020204030204" pitchFamily="34" charset="0"/>
            </a:endParaRPr>
          </a:p>
          <a:p>
            <a:pPr algn="just">
              <a:spcAft>
                <a:spcPts val="1200"/>
              </a:spcAft>
            </a:pPr>
            <a:r>
              <a:rPr lang="en-US" sz="2000" b="1" dirty="0">
                <a:latin typeface="Calibri" panose="020F0502020204030204" pitchFamily="34" charset="0"/>
                <a:cs typeface="Calibri" panose="020F0502020204030204" pitchFamily="34" charset="0"/>
              </a:rPr>
              <a:t>The balance sheet </a:t>
            </a:r>
            <a:r>
              <a:rPr lang="en-US" sz="2000" dirty="0">
                <a:latin typeface="Calibri" panose="020F0502020204030204" pitchFamily="34" charset="0"/>
                <a:cs typeface="Calibri" panose="020F0502020204030204" pitchFamily="34" charset="0"/>
              </a:rPr>
              <a:t>(also called the statement of financial position or statement of financial condition) </a:t>
            </a:r>
            <a:r>
              <a:rPr lang="en-US" sz="2000" b="1" dirty="0">
                <a:latin typeface="Calibri" panose="020F0502020204030204" pitchFamily="34" charset="0"/>
                <a:cs typeface="Calibri" panose="020F0502020204030204" pitchFamily="34" charset="0"/>
              </a:rPr>
              <a:t>presents a company’s financial position </a:t>
            </a:r>
            <a:r>
              <a:rPr lang="en-US" sz="2000" dirty="0">
                <a:latin typeface="Calibri" panose="020F0502020204030204" pitchFamily="34" charset="0"/>
                <a:cs typeface="Calibri" panose="020F0502020204030204" pitchFamily="34" charset="0"/>
              </a:rPr>
              <a:t>by disclosing the resources the company controls (assets) and its obligations to lenders and other creditors (liabilities) at a specific point in time. </a:t>
            </a:r>
            <a:endParaRPr lang="sk-SK" sz="2000" dirty="0">
              <a:latin typeface="Calibri" panose="020F0502020204030204" pitchFamily="34" charset="0"/>
              <a:cs typeface="Calibri" panose="020F0502020204030204" pitchFamily="34" charset="0"/>
            </a:endParaRPr>
          </a:p>
          <a:p>
            <a:pPr algn="just">
              <a:spcAft>
                <a:spcPts val="1200"/>
              </a:spcAft>
            </a:pPr>
            <a:r>
              <a:rPr lang="en-US" sz="2000" b="1" dirty="0">
                <a:latin typeface="Calibri" panose="020F0502020204030204" pitchFamily="34" charset="0"/>
                <a:cs typeface="Calibri" panose="020F0502020204030204" pitchFamily="34" charset="0"/>
              </a:rPr>
              <a:t>Owners’ equity </a:t>
            </a:r>
            <a:r>
              <a:rPr lang="en-US" sz="2000" dirty="0">
                <a:latin typeface="Calibri" panose="020F0502020204030204" pitchFamily="34" charset="0"/>
                <a:cs typeface="Calibri" panose="020F0502020204030204" pitchFamily="34" charset="0"/>
              </a:rPr>
              <a:t>(sometimes called “net assets”) </a:t>
            </a:r>
            <a:r>
              <a:rPr lang="en-US" sz="2000" b="1" dirty="0">
                <a:latin typeface="Calibri" panose="020F0502020204030204" pitchFamily="34" charset="0"/>
                <a:cs typeface="Calibri" panose="020F0502020204030204" pitchFamily="34" charset="0"/>
              </a:rPr>
              <a:t>represents the excess of assets over liabilities</a:t>
            </a:r>
            <a:r>
              <a:rPr lang="en-US" sz="2000" dirty="0">
                <a:latin typeface="Calibri" panose="020F0502020204030204" pitchFamily="34" charset="0"/>
                <a:cs typeface="Calibri" panose="020F0502020204030204" pitchFamily="34" charset="0"/>
              </a:rPr>
              <a:t>. </a:t>
            </a:r>
            <a:endParaRPr lang="sk-SK" sz="2000" dirty="0">
              <a:latin typeface="Calibri" panose="020F0502020204030204" pitchFamily="34" charset="0"/>
              <a:cs typeface="Calibri" panose="020F0502020204030204" pitchFamily="34" charset="0"/>
            </a:endParaRPr>
          </a:p>
          <a:p>
            <a:pPr algn="just">
              <a:spcAft>
                <a:spcPts val="1200"/>
              </a:spcAft>
            </a:pPr>
            <a:r>
              <a:rPr lang="en-US" sz="2000" dirty="0">
                <a:latin typeface="Calibri" panose="020F0502020204030204" pitchFamily="34" charset="0"/>
                <a:cs typeface="Calibri" panose="020F0502020204030204" pitchFamily="34" charset="0"/>
              </a:rPr>
              <a:t>The relationship among </a:t>
            </a:r>
            <a:r>
              <a:rPr lang="en-US" sz="2000" b="1" dirty="0">
                <a:latin typeface="Calibri" panose="020F0502020204030204" pitchFamily="34" charset="0"/>
                <a:cs typeface="Calibri" panose="020F0502020204030204" pitchFamily="34" charset="0"/>
              </a:rPr>
              <a:t>the three parts of the balance sheet </a:t>
            </a:r>
            <a:r>
              <a:rPr lang="en-US" sz="2000" dirty="0">
                <a:latin typeface="Calibri" panose="020F0502020204030204" pitchFamily="34" charset="0"/>
                <a:cs typeface="Calibri" panose="020F0502020204030204" pitchFamily="34" charset="0"/>
              </a:rPr>
              <a:t>(assets, liabilities, and owners’ equity) can be expressed in the following equation form: </a:t>
            </a:r>
            <a:endParaRPr lang="sk-SK" sz="2000" dirty="0">
              <a:latin typeface="Calibri" panose="020F0502020204030204" pitchFamily="34" charset="0"/>
              <a:cs typeface="Calibri" panose="020F0502020204030204" pitchFamily="34" charset="0"/>
            </a:endParaRPr>
          </a:p>
          <a:p>
            <a:pPr marL="0" indent="0" algn="ctr">
              <a:spcAft>
                <a:spcPts val="1200"/>
              </a:spcAft>
              <a:buNone/>
            </a:pPr>
            <a:r>
              <a:rPr lang="en-US" sz="2000" b="1" dirty="0">
                <a:latin typeface="Calibri" panose="020F0502020204030204" pitchFamily="34" charset="0"/>
                <a:cs typeface="Calibri" panose="020F0502020204030204" pitchFamily="34" charset="0"/>
              </a:rPr>
              <a:t>Assets = Liabilities + Owners’ equity</a:t>
            </a:r>
            <a:r>
              <a:rPr lang="en-US" sz="2000" dirty="0">
                <a:latin typeface="Calibri" panose="020F0502020204030204" pitchFamily="34" charset="0"/>
                <a:cs typeface="Calibri" panose="020F0502020204030204" pitchFamily="34" charset="0"/>
              </a:rPr>
              <a:t>. </a:t>
            </a:r>
            <a:endParaRPr lang="sk-SK" sz="2000" dirty="0">
              <a:latin typeface="Calibri" panose="020F0502020204030204" pitchFamily="34" charset="0"/>
              <a:cs typeface="Calibri" panose="020F0502020204030204" pitchFamily="34" charset="0"/>
            </a:endParaRPr>
          </a:p>
          <a:p>
            <a:pPr algn="just">
              <a:spcAft>
                <a:spcPts val="1200"/>
              </a:spcAft>
            </a:pPr>
            <a:r>
              <a:rPr lang="en-US" sz="2000" dirty="0">
                <a:latin typeface="Calibri" panose="020F0502020204030204" pitchFamily="34" charset="0"/>
                <a:cs typeface="Calibri" panose="020F0502020204030204" pitchFamily="34" charset="0"/>
              </a:rPr>
              <a:t>This equation shows that </a:t>
            </a:r>
            <a:r>
              <a:rPr lang="en-US" sz="2000" b="1" dirty="0">
                <a:latin typeface="Calibri" panose="020F0502020204030204" pitchFamily="34" charset="0"/>
                <a:cs typeface="Calibri" panose="020F0502020204030204" pitchFamily="34" charset="0"/>
              </a:rPr>
              <a:t>the total amount of assets must equal </a:t>
            </a:r>
            <a:r>
              <a:rPr lang="en-US" sz="2000" dirty="0">
                <a:latin typeface="Calibri" panose="020F0502020204030204" pitchFamily="34" charset="0"/>
                <a:cs typeface="Calibri" panose="020F0502020204030204" pitchFamily="34" charset="0"/>
              </a:rPr>
              <a:t>or balance with </a:t>
            </a:r>
            <a:r>
              <a:rPr lang="en-US" sz="2000" b="1" dirty="0">
                <a:latin typeface="Calibri" panose="020F0502020204030204" pitchFamily="34" charset="0"/>
                <a:cs typeface="Calibri" panose="020F0502020204030204" pitchFamily="34" charset="0"/>
              </a:rPr>
              <a:t>the combined total amounts of liabilities and owners’ equity. </a:t>
            </a:r>
            <a:endParaRPr lang="sk-SK" sz="2000" b="1" dirty="0">
              <a:latin typeface="Calibri" panose="020F0502020204030204" pitchFamily="34" charset="0"/>
              <a:cs typeface="Calibri" panose="020F0502020204030204" pitchFamily="34" charset="0"/>
            </a:endParaRPr>
          </a:p>
          <a:p>
            <a:endParaRPr lang="pl-PL" dirty="0"/>
          </a:p>
        </p:txBody>
      </p:sp>
    </p:spTree>
    <p:extLst>
      <p:ext uri="{BB962C8B-B14F-4D97-AF65-F5344CB8AC3E}">
        <p14:creationId xmlns:p14="http://schemas.microsoft.com/office/powerpoint/2010/main" val="3567961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sk-SK" sz="2400" b="1" dirty="0" err="1">
                <a:latin typeface="Calibri" panose="020F0502020204030204" pitchFamily="34" charset="0"/>
                <a:cs typeface="Calibri" panose="020F0502020204030204" pitchFamily="34" charset="0"/>
              </a:rPr>
              <a:t>Income</a:t>
            </a:r>
            <a:r>
              <a:rPr lang="sk-SK" sz="2400" b="1" dirty="0">
                <a:latin typeface="Calibri" panose="020F0502020204030204" pitchFamily="34" charset="0"/>
                <a:cs typeface="Calibri" panose="020F0502020204030204" pitchFamily="34" charset="0"/>
              </a:rPr>
              <a:t> </a:t>
            </a:r>
            <a:r>
              <a:rPr lang="sk-SK" sz="2400" b="1" dirty="0" err="1">
                <a:latin typeface="Calibri" panose="020F0502020204030204" pitchFamily="34" charset="0"/>
                <a:cs typeface="Calibri" panose="020F0502020204030204" pitchFamily="34" charset="0"/>
              </a:rPr>
              <a:t>Statement</a:t>
            </a:r>
            <a:r>
              <a:rPr lang="sk-SK" sz="2400" b="1" dirty="0">
                <a:latin typeface="Calibri" panose="020F0502020204030204" pitchFamily="34" charset="0"/>
                <a:cs typeface="Calibri" panose="020F0502020204030204" pitchFamily="34" charset="0"/>
              </a:rPr>
              <a:t> </a:t>
            </a:r>
            <a:endParaRPr lang="en-US" sz="2400" b="1" dirty="0">
              <a:latin typeface="Calibri" panose="020F0502020204030204" pitchFamily="34" charset="0"/>
              <a:cs typeface="Calibri" panose="020F0502020204030204" pitchFamily="34" charset="0"/>
            </a:endParaRP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p:txBody>
          <a:bodyPr>
            <a:normAutofit lnSpcReduction="10000"/>
          </a:bodyPr>
          <a:lstStyle/>
          <a:p>
            <a:pPr algn="just">
              <a:spcAft>
                <a:spcPts val="1200"/>
              </a:spcAft>
            </a:pPr>
            <a:r>
              <a:rPr lang="en-US" sz="2000" dirty="0">
                <a:latin typeface="Calibri" panose="020F0502020204030204" pitchFamily="34" charset="0"/>
                <a:cs typeface="Calibri" panose="020F0502020204030204" pitchFamily="34" charset="0"/>
              </a:rPr>
              <a:t>The income statement </a:t>
            </a:r>
            <a:r>
              <a:rPr lang="en-US" sz="2000" b="1" dirty="0">
                <a:latin typeface="Calibri" panose="020F0502020204030204" pitchFamily="34" charset="0"/>
                <a:cs typeface="Calibri" panose="020F0502020204030204" pitchFamily="34" charset="0"/>
              </a:rPr>
              <a:t>presents information </a:t>
            </a:r>
            <a:r>
              <a:rPr lang="en-US" sz="2000" dirty="0">
                <a:latin typeface="Calibri" panose="020F0502020204030204" pitchFamily="34" charset="0"/>
                <a:cs typeface="Calibri" panose="020F0502020204030204" pitchFamily="34" charset="0"/>
              </a:rPr>
              <a:t>on the financial performance of a company’s business activities over a period of time.</a:t>
            </a:r>
            <a:endParaRPr lang="sk-SK" sz="2000" dirty="0">
              <a:latin typeface="Calibri" panose="020F0502020204030204" pitchFamily="34" charset="0"/>
              <a:cs typeface="Calibri" panose="020F0502020204030204" pitchFamily="34" charset="0"/>
            </a:endParaRPr>
          </a:p>
          <a:p>
            <a:pPr algn="just">
              <a:spcAft>
                <a:spcPts val="1200"/>
              </a:spcAft>
            </a:pPr>
            <a:r>
              <a:rPr lang="en-US" sz="2000" dirty="0">
                <a:latin typeface="Calibri" panose="020F0502020204030204" pitchFamily="34" charset="0"/>
                <a:cs typeface="Calibri" panose="020F0502020204030204" pitchFamily="34" charset="0"/>
              </a:rPr>
              <a:t>How much revenue and other income the company generated during a period and the expenses it incurred to generate that revenue and other income. </a:t>
            </a:r>
            <a:endParaRPr lang="sk-SK" sz="2000" dirty="0">
              <a:latin typeface="Calibri" panose="020F0502020204030204" pitchFamily="34" charset="0"/>
              <a:cs typeface="Calibri" panose="020F0502020204030204" pitchFamily="34" charset="0"/>
            </a:endParaRPr>
          </a:p>
          <a:p>
            <a:pPr algn="just">
              <a:spcAft>
                <a:spcPts val="1200"/>
              </a:spcAft>
            </a:pPr>
            <a:r>
              <a:rPr lang="en-US" sz="2000" b="1" dirty="0">
                <a:latin typeface="Calibri" panose="020F0502020204030204" pitchFamily="34" charset="0"/>
                <a:cs typeface="Calibri" panose="020F0502020204030204" pitchFamily="34" charset="0"/>
              </a:rPr>
              <a:t>Revenue typically refers </a:t>
            </a:r>
            <a:r>
              <a:rPr lang="en-US" sz="2000" dirty="0">
                <a:latin typeface="Calibri" panose="020F0502020204030204" pitchFamily="34" charset="0"/>
                <a:cs typeface="Calibri" panose="020F0502020204030204" pitchFamily="34" charset="0"/>
              </a:rPr>
              <a:t>to amounts charged for the delivery of goods or services in the ordinary activities of a business.</a:t>
            </a:r>
            <a:endParaRPr lang="sk-SK" sz="2000" dirty="0">
              <a:latin typeface="Calibri" panose="020F0502020204030204" pitchFamily="34" charset="0"/>
              <a:cs typeface="Calibri" panose="020F0502020204030204" pitchFamily="34" charset="0"/>
            </a:endParaRPr>
          </a:p>
          <a:p>
            <a:pPr algn="just">
              <a:spcAft>
                <a:spcPts val="1200"/>
              </a:spcAft>
            </a:pPr>
            <a:r>
              <a:rPr lang="en-US" sz="2000" b="1" dirty="0">
                <a:latin typeface="Calibri" panose="020F0502020204030204" pitchFamily="34" charset="0"/>
                <a:cs typeface="Calibri" panose="020F0502020204030204" pitchFamily="34" charset="0"/>
              </a:rPr>
              <a:t>Other income </a:t>
            </a:r>
            <a:r>
              <a:rPr lang="en-US" sz="2000" dirty="0">
                <a:latin typeface="Calibri" panose="020F0502020204030204" pitchFamily="34" charset="0"/>
                <a:cs typeface="Calibri" panose="020F0502020204030204" pitchFamily="34" charset="0"/>
              </a:rPr>
              <a:t>may include gains that may or may not arise in the ordinary activities of the business, such as profit on a business disposal. </a:t>
            </a:r>
            <a:endParaRPr lang="sk-SK" sz="2000" dirty="0">
              <a:latin typeface="Calibri" panose="020F0502020204030204" pitchFamily="34" charset="0"/>
              <a:cs typeface="Calibri" panose="020F0502020204030204" pitchFamily="34" charset="0"/>
            </a:endParaRPr>
          </a:p>
          <a:p>
            <a:pPr algn="just">
              <a:spcAft>
                <a:spcPts val="1200"/>
              </a:spcAft>
            </a:pPr>
            <a:r>
              <a:rPr lang="en-US" sz="2000" b="1" dirty="0">
                <a:latin typeface="Calibri" panose="020F0502020204030204" pitchFamily="34" charset="0"/>
                <a:cs typeface="Calibri" panose="020F0502020204030204" pitchFamily="34" charset="0"/>
              </a:rPr>
              <a:t>Expenses </a:t>
            </a:r>
            <a:r>
              <a:rPr lang="en-US" sz="2000" dirty="0">
                <a:latin typeface="Calibri" panose="020F0502020204030204" pitchFamily="34" charset="0"/>
                <a:cs typeface="Calibri" panose="020F0502020204030204" pitchFamily="34" charset="0"/>
              </a:rPr>
              <a:t>reflect outflows, depletions of assets, and incurrences of liabilities that decrease equity. </a:t>
            </a:r>
            <a:endParaRPr lang="sk-SK" sz="2000" dirty="0">
              <a:latin typeface="Calibri" panose="020F0502020204030204" pitchFamily="34" charset="0"/>
              <a:cs typeface="Calibri" panose="020F0502020204030204" pitchFamily="34" charset="0"/>
            </a:endParaRPr>
          </a:p>
          <a:p>
            <a:pPr algn="just">
              <a:spcAft>
                <a:spcPts val="1200"/>
              </a:spcAft>
            </a:pPr>
            <a:r>
              <a:rPr lang="en-US" sz="2000" b="1" dirty="0">
                <a:latin typeface="Calibri" panose="020F0502020204030204" pitchFamily="34" charset="0"/>
                <a:cs typeface="Calibri" panose="020F0502020204030204" pitchFamily="34" charset="0"/>
              </a:rPr>
              <a:t>Expenses typically include </a:t>
            </a:r>
            <a:r>
              <a:rPr lang="en-US" sz="2000" dirty="0">
                <a:latin typeface="Calibri" panose="020F0502020204030204" pitchFamily="34" charset="0"/>
                <a:cs typeface="Calibri" panose="020F0502020204030204" pitchFamily="34" charset="0"/>
              </a:rPr>
              <a:t>such items as cost of sales (cost of goods sold), administrative expenses, and income tax expenses and may be defined to include losses. </a:t>
            </a:r>
            <a:endParaRPr lang="sk-SK" sz="2000" dirty="0">
              <a:latin typeface="Calibri" panose="020F0502020204030204" pitchFamily="34" charset="0"/>
              <a:cs typeface="Calibri" panose="020F0502020204030204" pitchFamily="34" charset="0"/>
            </a:endParaRPr>
          </a:p>
          <a:p>
            <a:endParaRPr lang="pl-PL" dirty="0"/>
          </a:p>
        </p:txBody>
      </p:sp>
    </p:spTree>
    <p:extLst>
      <p:ext uri="{BB962C8B-B14F-4D97-AF65-F5344CB8AC3E}">
        <p14:creationId xmlns:p14="http://schemas.microsoft.com/office/powerpoint/2010/main" val="4177755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sk-SK" sz="2400" b="1" dirty="0" err="1">
                <a:latin typeface="Calibri" panose="020F0502020204030204" pitchFamily="34" charset="0"/>
                <a:cs typeface="Calibri" panose="020F0502020204030204" pitchFamily="34" charset="0"/>
              </a:rPr>
              <a:t>Income</a:t>
            </a:r>
            <a:r>
              <a:rPr lang="sk-SK" sz="3200" dirty="0"/>
              <a:t> </a:t>
            </a:r>
            <a:r>
              <a:rPr lang="sk-SK" sz="2400" b="1" dirty="0" err="1">
                <a:latin typeface="Calibri" panose="020F0502020204030204" pitchFamily="34" charset="0"/>
                <a:cs typeface="Calibri" panose="020F0502020204030204" pitchFamily="34" charset="0"/>
              </a:rPr>
              <a:t>Statement</a:t>
            </a:r>
            <a:r>
              <a:rPr lang="sk-SK" sz="3200" dirty="0"/>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p:txBody>
          <a:bodyPr/>
          <a:lstStyle/>
          <a:p>
            <a:pPr algn="just">
              <a:spcAft>
                <a:spcPts val="1200"/>
              </a:spcAft>
            </a:pPr>
            <a:r>
              <a:rPr lang="en-US" sz="2000" b="1" dirty="0">
                <a:latin typeface="Calibri" panose="020F0502020204030204" pitchFamily="34" charset="0"/>
                <a:cs typeface="Calibri" panose="020F0502020204030204" pitchFamily="34" charset="0"/>
              </a:rPr>
              <a:t>Net income </a:t>
            </a:r>
            <a:r>
              <a:rPr lang="en-US" sz="2000" dirty="0">
                <a:latin typeface="Calibri" panose="020F0502020204030204" pitchFamily="34" charset="0"/>
                <a:cs typeface="Calibri" panose="020F0502020204030204" pitchFamily="34" charset="0"/>
              </a:rPr>
              <a:t>may also be referred to as “</a:t>
            </a:r>
            <a:r>
              <a:rPr lang="en-US" sz="2000" b="1" dirty="0">
                <a:latin typeface="Calibri" panose="020F0502020204030204" pitchFamily="34" charset="0"/>
                <a:cs typeface="Calibri" panose="020F0502020204030204" pitchFamily="34" charset="0"/>
              </a:rPr>
              <a:t>net earnings</a:t>
            </a:r>
            <a:r>
              <a:rPr lang="en-US" sz="2000"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net profit</a:t>
            </a:r>
            <a:r>
              <a:rPr lang="en-US" sz="2000" dirty="0">
                <a:latin typeface="Calibri" panose="020F0502020204030204" pitchFamily="34" charset="0"/>
                <a:cs typeface="Calibri" panose="020F0502020204030204" pitchFamily="34" charset="0"/>
              </a:rPr>
              <a:t>,” and “</a:t>
            </a:r>
            <a:r>
              <a:rPr lang="en-US" sz="2000" b="1" dirty="0">
                <a:latin typeface="Calibri" panose="020F0502020204030204" pitchFamily="34" charset="0"/>
                <a:cs typeface="Calibri" panose="020F0502020204030204" pitchFamily="34" charset="0"/>
              </a:rPr>
              <a:t>profit or loss</a:t>
            </a:r>
            <a:r>
              <a:rPr lang="en-US" sz="2000" dirty="0">
                <a:latin typeface="Calibri" panose="020F0502020204030204" pitchFamily="34" charset="0"/>
                <a:cs typeface="Calibri" panose="020F0502020204030204" pitchFamily="34" charset="0"/>
              </a:rPr>
              <a:t>.” </a:t>
            </a:r>
            <a:endParaRPr lang="sk-SK" sz="2000" dirty="0">
              <a:latin typeface="Calibri" panose="020F0502020204030204" pitchFamily="34" charset="0"/>
              <a:cs typeface="Calibri" panose="020F0502020204030204" pitchFamily="34" charset="0"/>
            </a:endParaRPr>
          </a:p>
          <a:p>
            <a:pPr algn="just">
              <a:spcAft>
                <a:spcPts val="1200"/>
              </a:spcAft>
            </a:pPr>
            <a:r>
              <a:rPr lang="en-US" sz="2000" dirty="0">
                <a:latin typeface="Calibri" panose="020F0502020204030204" pitchFamily="34" charset="0"/>
                <a:cs typeface="Calibri" panose="020F0502020204030204" pitchFamily="34" charset="0"/>
              </a:rPr>
              <a:t>In the event that </a:t>
            </a:r>
            <a:r>
              <a:rPr lang="en-US" sz="2000" b="1" dirty="0">
                <a:latin typeface="Calibri" panose="020F0502020204030204" pitchFamily="34" charset="0"/>
                <a:cs typeface="Calibri" panose="020F0502020204030204" pitchFamily="34" charset="0"/>
              </a:rPr>
              <a:t>expenses exceed revenues and other income</a:t>
            </a:r>
            <a:r>
              <a:rPr lang="en-US" sz="2000" dirty="0">
                <a:latin typeface="Calibri" panose="020F0502020204030204" pitchFamily="34" charset="0"/>
                <a:cs typeface="Calibri" panose="020F0502020204030204" pitchFamily="34" charset="0"/>
              </a:rPr>
              <a:t>, the result is referred to as “</a:t>
            </a:r>
            <a:r>
              <a:rPr lang="en-US" sz="2000" b="1" dirty="0">
                <a:latin typeface="Calibri" panose="020F0502020204030204" pitchFamily="34" charset="0"/>
                <a:cs typeface="Calibri" panose="020F0502020204030204" pitchFamily="34" charset="0"/>
              </a:rPr>
              <a:t>net loss.” </a:t>
            </a:r>
            <a:endParaRPr lang="sk-SK" sz="2000" b="1" dirty="0">
              <a:latin typeface="Calibri" panose="020F0502020204030204" pitchFamily="34" charset="0"/>
              <a:cs typeface="Calibri" panose="020F0502020204030204" pitchFamily="34" charset="0"/>
            </a:endParaRPr>
          </a:p>
          <a:p>
            <a:pPr algn="just">
              <a:spcAft>
                <a:spcPts val="1200"/>
              </a:spcAft>
            </a:pPr>
            <a:r>
              <a:rPr lang="en-US" sz="2000" b="1" dirty="0">
                <a:latin typeface="Calibri" panose="020F0502020204030204" pitchFamily="34" charset="0"/>
                <a:cs typeface="Calibri" panose="020F0502020204030204" pitchFamily="34" charset="0"/>
              </a:rPr>
              <a:t>The income statement </a:t>
            </a:r>
            <a:r>
              <a:rPr lang="en-US" sz="2000" dirty="0">
                <a:latin typeface="Calibri" panose="020F0502020204030204" pitchFamily="34" charset="0"/>
                <a:cs typeface="Calibri" panose="020F0502020204030204" pitchFamily="34" charset="0"/>
              </a:rPr>
              <a:t>is sometimes referred to as a statement of operations or </a:t>
            </a:r>
            <a:r>
              <a:rPr lang="en-US" sz="2000" b="1" dirty="0">
                <a:latin typeface="Calibri" panose="020F0502020204030204" pitchFamily="34" charset="0"/>
                <a:cs typeface="Calibri" panose="020F0502020204030204" pitchFamily="34" charset="0"/>
              </a:rPr>
              <a:t>profit and loss (P&amp;L) statement. </a:t>
            </a:r>
            <a:endParaRPr lang="sk-SK" sz="2000" b="1" dirty="0">
              <a:latin typeface="Calibri" panose="020F0502020204030204" pitchFamily="34" charset="0"/>
              <a:cs typeface="Calibri" panose="020F0502020204030204" pitchFamily="34" charset="0"/>
            </a:endParaRPr>
          </a:p>
          <a:p>
            <a:pPr algn="just">
              <a:spcAft>
                <a:spcPts val="1200"/>
              </a:spcAft>
            </a:pPr>
            <a:r>
              <a:rPr lang="en-US" sz="2000" dirty="0">
                <a:latin typeface="Calibri" panose="020F0502020204030204" pitchFamily="34" charset="0"/>
                <a:cs typeface="Calibri" panose="020F0502020204030204" pitchFamily="34" charset="0"/>
              </a:rPr>
              <a:t>The basic equation underlying the income statement is</a:t>
            </a:r>
            <a:r>
              <a:rPr lang="sk-SK" sz="2000" dirty="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 </a:t>
            </a:r>
            <a:endParaRPr lang="sk-SK" sz="2000" dirty="0">
              <a:latin typeface="Calibri" panose="020F0502020204030204" pitchFamily="34" charset="0"/>
              <a:cs typeface="Calibri" panose="020F0502020204030204" pitchFamily="34" charset="0"/>
            </a:endParaRPr>
          </a:p>
          <a:p>
            <a:pPr marL="0" indent="0">
              <a:spcAft>
                <a:spcPts val="1200"/>
              </a:spcAft>
              <a:buNone/>
            </a:pPr>
            <a:endParaRPr lang="sk-SK" sz="2000" dirty="0">
              <a:latin typeface="Calibri" panose="020F0502020204030204" pitchFamily="34" charset="0"/>
              <a:cs typeface="Calibri" panose="020F0502020204030204" pitchFamily="34" charset="0"/>
            </a:endParaRPr>
          </a:p>
          <a:p>
            <a:pPr marL="0" indent="0">
              <a:spcAft>
                <a:spcPts val="1200"/>
              </a:spcAft>
              <a:buNone/>
            </a:pPr>
            <a:r>
              <a:rPr lang="sk-SK" sz="2000" b="1"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Revenue + Other income – Expenses = Income – Expenses = Net income.</a:t>
            </a:r>
            <a:endParaRPr lang="sk-SK" sz="2000" b="1" dirty="0">
              <a:latin typeface="Calibri" panose="020F0502020204030204" pitchFamily="34" charset="0"/>
              <a:cs typeface="Calibri" panose="020F0502020204030204" pitchFamily="34" charset="0"/>
            </a:endParaRPr>
          </a:p>
          <a:p>
            <a:endParaRPr lang="pl-PL" dirty="0"/>
          </a:p>
        </p:txBody>
      </p:sp>
    </p:spTree>
    <p:extLst>
      <p:ext uri="{BB962C8B-B14F-4D97-AF65-F5344CB8AC3E}">
        <p14:creationId xmlns:p14="http://schemas.microsoft.com/office/powerpoint/2010/main" val="3342471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sk-SK" sz="2400" b="1" dirty="0">
                <a:latin typeface="Calibri" panose="020F0502020204030204" pitchFamily="34" charset="0"/>
                <a:cs typeface="Calibri" panose="020F0502020204030204" pitchFamily="34" charset="0"/>
              </a:rPr>
              <a:t>S</a:t>
            </a:r>
            <a:r>
              <a:rPr lang="en-US" sz="2400" b="1" dirty="0" err="1">
                <a:latin typeface="Calibri" panose="020F0502020204030204" pitchFamily="34" charset="0"/>
                <a:cs typeface="Calibri" panose="020F0502020204030204" pitchFamily="34" charset="0"/>
              </a:rPr>
              <a:t>tatement</a:t>
            </a:r>
            <a:r>
              <a:rPr lang="en-US" sz="3200" dirty="0"/>
              <a:t> </a:t>
            </a:r>
            <a:r>
              <a:rPr lang="en-US" sz="2400" b="1" dirty="0">
                <a:latin typeface="Calibri" panose="020F0502020204030204" pitchFamily="34" charset="0"/>
                <a:cs typeface="Calibri" panose="020F0502020204030204" pitchFamily="34" charset="0"/>
              </a:rPr>
              <a:t>of </a:t>
            </a:r>
            <a:r>
              <a:rPr lang="sk-SK" sz="2400" b="1" dirty="0">
                <a:latin typeface="Calibri" panose="020F0502020204030204" pitchFamily="34" charset="0"/>
                <a:cs typeface="Calibri" panose="020F0502020204030204" pitchFamily="34" charset="0"/>
              </a:rPr>
              <a:t>C</a:t>
            </a:r>
            <a:r>
              <a:rPr lang="en-US" sz="2400" b="1" dirty="0" err="1">
                <a:latin typeface="Calibri" panose="020F0502020204030204" pitchFamily="34" charset="0"/>
                <a:cs typeface="Calibri" panose="020F0502020204030204" pitchFamily="34" charset="0"/>
              </a:rPr>
              <a:t>hanges</a:t>
            </a:r>
            <a:r>
              <a:rPr lang="en-US" sz="2400" b="1" dirty="0">
                <a:latin typeface="Calibri" panose="020F0502020204030204" pitchFamily="34" charset="0"/>
                <a:cs typeface="Calibri" panose="020F0502020204030204" pitchFamily="34" charset="0"/>
              </a:rPr>
              <a:t> in equity</a:t>
            </a: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p:txBody>
          <a:bodyPr/>
          <a:lstStyle/>
          <a:p>
            <a:pPr algn="just">
              <a:spcAft>
                <a:spcPts val="1200"/>
              </a:spcAft>
            </a:pPr>
            <a:endParaRPr lang="sk-SK" sz="2000" dirty="0">
              <a:latin typeface="Calibri" panose="020F0502020204030204" pitchFamily="34" charset="0"/>
              <a:cs typeface="Calibri" panose="020F0502020204030204" pitchFamily="34" charset="0"/>
            </a:endParaRPr>
          </a:p>
          <a:p>
            <a:pPr algn="just">
              <a:spcAft>
                <a:spcPts val="1200"/>
              </a:spcAft>
            </a:pPr>
            <a:r>
              <a:rPr lang="en-US" sz="2000" b="1" dirty="0">
                <a:latin typeface="Calibri" panose="020F0502020204030204" pitchFamily="34" charset="0"/>
                <a:cs typeface="Calibri" panose="020F0502020204030204" pitchFamily="34" charset="0"/>
              </a:rPr>
              <a:t>The statement of changes in equity</a:t>
            </a:r>
            <a:r>
              <a:rPr lang="en-US" sz="2000" dirty="0">
                <a:latin typeface="Calibri" panose="020F0502020204030204" pitchFamily="34" charset="0"/>
                <a:cs typeface="Calibri" panose="020F0502020204030204" pitchFamily="34" charset="0"/>
              </a:rPr>
              <a:t>, sometimes called the “statement of changes in owners’ equity” or “statement of changes in shareholders’ equity,” </a:t>
            </a:r>
            <a:r>
              <a:rPr lang="en-US" sz="2000" b="1" dirty="0">
                <a:latin typeface="Calibri" panose="020F0502020204030204" pitchFamily="34" charset="0"/>
                <a:cs typeface="Calibri" panose="020F0502020204030204" pitchFamily="34" charset="0"/>
              </a:rPr>
              <a:t>primarily serves </a:t>
            </a:r>
            <a:r>
              <a:rPr lang="en-US" sz="2000" dirty="0">
                <a:latin typeface="Calibri" panose="020F0502020204030204" pitchFamily="34" charset="0"/>
                <a:cs typeface="Calibri" panose="020F0502020204030204" pitchFamily="34" charset="0"/>
              </a:rPr>
              <a:t>to report changes in the owners’ investment in the business over time. </a:t>
            </a:r>
          </a:p>
          <a:p>
            <a:pPr algn="just">
              <a:spcAft>
                <a:spcPts val="1200"/>
              </a:spcAft>
            </a:pPr>
            <a:r>
              <a:rPr lang="en-US" sz="2000" dirty="0">
                <a:latin typeface="Calibri" panose="020F0502020204030204" pitchFamily="34" charset="0"/>
                <a:cs typeface="Calibri" panose="020F0502020204030204" pitchFamily="34" charset="0"/>
              </a:rPr>
              <a:t>The basic components of owners’ equity </a:t>
            </a:r>
            <a:r>
              <a:rPr lang="en-US" sz="2000" b="1" dirty="0">
                <a:latin typeface="Calibri" panose="020F0502020204030204" pitchFamily="34" charset="0"/>
                <a:cs typeface="Calibri" panose="020F0502020204030204" pitchFamily="34" charset="0"/>
              </a:rPr>
              <a:t>are paid-in capital and retained earnings</a:t>
            </a:r>
            <a:r>
              <a:rPr lang="en-US" sz="2000" dirty="0">
                <a:latin typeface="Calibri" panose="020F0502020204030204" pitchFamily="34" charset="0"/>
                <a:cs typeface="Calibri" panose="020F0502020204030204" pitchFamily="34" charset="0"/>
              </a:rPr>
              <a:t>.</a:t>
            </a:r>
            <a:endParaRPr lang="sk-SK" sz="2000" dirty="0">
              <a:latin typeface="Calibri" panose="020F0502020204030204" pitchFamily="34" charset="0"/>
              <a:cs typeface="Calibri" panose="020F0502020204030204" pitchFamily="34" charset="0"/>
            </a:endParaRPr>
          </a:p>
          <a:p>
            <a:pPr algn="just">
              <a:spcAft>
                <a:spcPts val="1200"/>
              </a:spcAft>
            </a:pPr>
            <a:r>
              <a:rPr lang="en-US" sz="2000" b="1" dirty="0">
                <a:latin typeface="Calibri" panose="020F0502020204030204" pitchFamily="34" charset="0"/>
                <a:cs typeface="Calibri" panose="020F0502020204030204" pitchFamily="34" charset="0"/>
              </a:rPr>
              <a:t>The statement of changes in equity is organized to present</a:t>
            </a:r>
            <a:r>
              <a:rPr lang="en-US" sz="2000" dirty="0">
                <a:latin typeface="Calibri" panose="020F0502020204030204" pitchFamily="34" charset="0"/>
                <a:cs typeface="Calibri" panose="020F0502020204030204" pitchFamily="34" charset="0"/>
              </a:rPr>
              <a:t>, for each component of equity, the beginning balance, any increases during the period, any decreases during the period, and the ending balance.</a:t>
            </a:r>
            <a:endParaRPr lang="sk-SK" sz="2000" dirty="0">
              <a:latin typeface="Calibri" panose="020F0502020204030204" pitchFamily="34" charset="0"/>
              <a:cs typeface="Calibri" panose="020F0502020204030204" pitchFamily="34" charset="0"/>
            </a:endParaRPr>
          </a:p>
          <a:p>
            <a:endParaRPr lang="pl-PL" dirty="0"/>
          </a:p>
        </p:txBody>
      </p:sp>
    </p:spTree>
    <p:extLst>
      <p:ext uri="{BB962C8B-B14F-4D97-AF65-F5344CB8AC3E}">
        <p14:creationId xmlns:p14="http://schemas.microsoft.com/office/powerpoint/2010/main" val="653627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sk-SK" sz="2400" b="1" dirty="0">
                <a:latin typeface="Calibri" panose="020F0502020204030204" pitchFamily="34" charset="0"/>
                <a:cs typeface="Calibri" panose="020F0502020204030204" pitchFamily="34" charset="0"/>
              </a:rPr>
              <a:t>Cash</a:t>
            </a:r>
            <a:r>
              <a:rPr lang="sk-SK" sz="3200" dirty="0"/>
              <a:t> </a:t>
            </a:r>
            <a:r>
              <a:rPr lang="sk-SK" sz="2400" b="1" dirty="0" err="1">
                <a:latin typeface="Calibri" panose="020F0502020204030204" pitchFamily="34" charset="0"/>
                <a:cs typeface="Calibri" panose="020F0502020204030204" pitchFamily="34" charset="0"/>
              </a:rPr>
              <a:t>Flow</a:t>
            </a:r>
            <a:r>
              <a:rPr lang="sk-SK" sz="2400" b="1" dirty="0">
                <a:latin typeface="Calibri" panose="020F0502020204030204" pitchFamily="34" charset="0"/>
                <a:cs typeface="Calibri" panose="020F0502020204030204" pitchFamily="34" charset="0"/>
              </a:rPr>
              <a:t> </a:t>
            </a:r>
            <a:r>
              <a:rPr lang="sk-SK" sz="2400" b="1" dirty="0" err="1">
                <a:latin typeface="Calibri" panose="020F0502020204030204" pitchFamily="34" charset="0"/>
                <a:cs typeface="Calibri" panose="020F0502020204030204" pitchFamily="34" charset="0"/>
              </a:rPr>
              <a:t>Statement</a:t>
            </a:r>
            <a:endParaRPr lang="en-US" sz="2400" b="1" dirty="0">
              <a:latin typeface="Calibri" panose="020F0502020204030204" pitchFamily="34" charset="0"/>
              <a:cs typeface="Calibri" panose="020F0502020204030204" pitchFamily="34" charset="0"/>
            </a:endParaRP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p:txBody>
          <a:bodyPr>
            <a:normAutofit/>
          </a:bodyPr>
          <a:lstStyle/>
          <a:p>
            <a:pPr algn="just">
              <a:spcAft>
                <a:spcPts val="1200"/>
              </a:spcAft>
            </a:pPr>
            <a:r>
              <a:rPr lang="en-US" sz="2000" dirty="0">
                <a:latin typeface="Calibri" panose="020F0502020204030204" pitchFamily="34" charset="0"/>
                <a:cs typeface="Calibri" panose="020F0502020204030204" pitchFamily="34" charset="0"/>
              </a:rPr>
              <a:t>The cash flow statement classifies </a:t>
            </a:r>
            <a:r>
              <a:rPr lang="en-US" sz="2000" b="1" dirty="0">
                <a:latin typeface="Calibri" panose="020F0502020204030204" pitchFamily="34" charset="0"/>
                <a:cs typeface="Calibri" panose="020F0502020204030204" pitchFamily="34" charset="0"/>
              </a:rPr>
              <a:t>all cash flows of the company </a:t>
            </a:r>
            <a:r>
              <a:rPr lang="en-US" sz="2000" dirty="0">
                <a:latin typeface="Calibri" panose="020F0502020204030204" pitchFamily="34" charset="0"/>
                <a:cs typeface="Calibri" panose="020F0502020204030204" pitchFamily="34" charset="0"/>
              </a:rPr>
              <a:t>into three categories: operating, investing, and financing. </a:t>
            </a:r>
          </a:p>
          <a:p>
            <a:pPr algn="just">
              <a:spcAft>
                <a:spcPts val="1200"/>
              </a:spcAft>
            </a:pPr>
            <a:r>
              <a:rPr lang="en-US" sz="2000" dirty="0">
                <a:latin typeface="Calibri" panose="020F0502020204030204" pitchFamily="34" charset="0"/>
                <a:cs typeface="Calibri" panose="020F0502020204030204" pitchFamily="34" charset="0"/>
              </a:rPr>
              <a:t>Cash flows from </a:t>
            </a:r>
            <a:r>
              <a:rPr lang="en-US" sz="2000" b="1" dirty="0">
                <a:latin typeface="Calibri" panose="020F0502020204030204" pitchFamily="34" charset="0"/>
                <a:cs typeface="Calibri" panose="020F0502020204030204" pitchFamily="34" charset="0"/>
              </a:rPr>
              <a:t>operating activities </a:t>
            </a:r>
            <a:r>
              <a:rPr lang="en-US" sz="2000" dirty="0">
                <a:latin typeface="Calibri" panose="020F0502020204030204" pitchFamily="34" charset="0"/>
                <a:cs typeface="Calibri" panose="020F0502020204030204" pitchFamily="34" charset="0"/>
              </a:rPr>
              <a:t>generally involve the cash effects of transactions involved in the determination of net income and, hence, comprise the day-to-day operations of the company.</a:t>
            </a:r>
          </a:p>
          <a:p>
            <a:pPr algn="just">
              <a:spcAft>
                <a:spcPts val="1200"/>
              </a:spcAft>
            </a:pPr>
            <a:r>
              <a:rPr lang="en-US" sz="2000" dirty="0">
                <a:latin typeface="Calibri" panose="020F0502020204030204" pitchFamily="34" charset="0"/>
                <a:cs typeface="Calibri" panose="020F0502020204030204" pitchFamily="34" charset="0"/>
              </a:rPr>
              <a:t> Cash flows from </a:t>
            </a:r>
            <a:r>
              <a:rPr lang="en-US" sz="2000" b="1" dirty="0">
                <a:latin typeface="Calibri" panose="020F0502020204030204" pitchFamily="34" charset="0"/>
                <a:cs typeface="Calibri" panose="020F0502020204030204" pitchFamily="34" charset="0"/>
              </a:rPr>
              <a:t>investing activities </a:t>
            </a:r>
            <a:r>
              <a:rPr lang="en-US" sz="2000" dirty="0">
                <a:latin typeface="Calibri" panose="020F0502020204030204" pitchFamily="34" charset="0"/>
                <a:cs typeface="Calibri" panose="020F0502020204030204" pitchFamily="34" charset="0"/>
              </a:rPr>
              <a:t>are associated with the acquisition and disposal of </a:t>
            </a:r>
            <a:r>
              <a:rPr lang="en-US" sz="2000" dirty="0" err="1">
                <a:latin typeface="Calibri" panose="020F0502020204030204" pitchFamily="34" charset="0"/>
                <a:cs typeface="Calibri" panose="020F0502020204030204" pitchFamily="34" charset="0"/>
              </a:rPr>
              <a:t>longterm</a:t>
            </a:r>
            <a:r>
              <a:rPr lang="en-US" sz="2000" dirty="0">
                <a:latin typeface="Calibri" panose="020F0502020204030204" pitchFamily="34" charset="0"/>
                <a:cs typeface="Calibri" panose="020F0502020204030204" pitchFamily="34" charset="0"/>
              </a:rPr>
              <a:t> assets, such as property and equipment.</a:t>
            </a:r>
          </a:p>
          <a:p>
            <a:pPr algn="just">
              <a:spcAft>
                <a:spcPts val="1200"/>
              </a:spcAft>
            </a:pPr>
            <a:r>
              <a:rPr lang="en-US" sz="2000" dirty="0">
                <a:latin typeface="Calibri" panose="020F0502020204030204" pitchFamily="34" charset="0"/>
                <a:cs typeface="Calibri" panose="020F0502020204030204" pitchFamily="34" charset="0"/>
              </a:rPr>
              <a:t> Cash flows from </a:t>
            </a:r>
            <a:r>
              <a:rPr lang="en-US" sz="2000" b="1" dirty="0">
                <a:latin typeface="Calibri" panose="020F0502020204030204" pitchFamily="34" charset="0"/>
                <a:cs typeface="Calibri" panose="020F0502020204030204" pitchFamily="34" charset="0"/>
              </a:rPr>
              <a:t>financing activities </a:t>
            </a:r>
            <a:r>
              <a:rPr lang="en-US" sz="2000" dirty="0">
                <a:latin typeface="Calibri" panose="020F0502020204030204" pitchFamily="34" charset="0"/>
                <a:cs typeface="Calibri" panose="020F0502020204030204" pitchFamily="34" charset="0"/>
              </a:rPr>
              <a:t>relate to obtaining or repaying capital to be used in the business.</a:t>
            </a:r>
            <a:endParaRPr lang="sk-SK" sz="2000" dirty="0">
              <a:latin typeface="Calibri" panose="020F0502020204030204" pitchFamily="34" charset="0"/>
              <a:cs typeface="Calibri" panose="020F0502020204030204" pitchFamily="34" charset="0"/>
            </a:endParaRPr>
          </a:p>
          <a:p>
            <a:pPr algn="just">
              <a:spcAft>
                <a:spcPts val="1200"/>
              </a:spcAft>
            </a:pPr>
            <a:r>
              <a:rPr lang="en-US" sz="2000" b="1" dirty="0">
                <a:latin typeface="Calibri" panose="020F0502020204030204" pitchFamily="34" charset="0"/>
                <a:cs typeface="Calibri" panose="020F0502020204030204" pitchFamily="34" charset="0"/>
              </a:rPr>
              <a:t>The sum of the net cash flows </a:t>
            </a:r>
            <a:r>
              <a:rPr lang="en-US" sz="2000" dirty="0">
                <a:latin typeface="Calibri" panose="020F0502020204030204" pitchFamily="34" charset="0"/>
                <a:cs typeface="Calibri" panose="020F0502020204030204" pitchFamily="34" charset="0"/>
              </a:rPr>
              <a:t>from operating, investing, and financing activities and the effect of exchange rates on cash</a:t>
            </a:r>
            <a:r>
              <a:rPr lang="en-US" sz="2000" b="1" dirty="0">
                <a:latin typeface="Calibri" panose="020F0502020204030204" pitchFamily="34" charset="0"/>
                <a:cs typeface="Calibri" panose="020F0502020204030204" pitchFamily="34" charset="0"/>
              </a:rPr>
              <a:t> equals the net change in cash during the fiscal year.</a:t>
            </a:r>
            <a:endParaRPr lang="sk-SK" sz="2000" b="1" dirty="0">
              <a:latin typeface="Calibri" panose="020F0502020204030204" pitchFamily="34" charset="0"/>
              <a:cs typeface="Calibri" panose="020F0502020204030204" pitchFamily="34" charset="0"/>
            </a:endParaRPr>
          </a:p>
          <a:p>
            <a:pPr algn="just">
              <a:buFont typeface="Wingdings" panose="05000000000000000000" pitchFamily="2" charset="2"/>
              <a:buChar char="ü"/>
            </a:pPr>
            <a:endParaRPr lang="sk-SK" dirty="0"/>
          </a:p>
          <a:p>
            <a:endParaRPr lang="pl-PL" dirty="0"/>
          </a:p>
        </p:txBody>
      </p:sp>
    </p:spTree>
    <p:extLst>
      <p:ext uri="{BB962C8B-B14F-4D97-AF65-F5344CB8AC3E}">
        <p14:creationId xmlns:p14="http://schemas.microsoft.com/office/powerpoint/2010/main" val="1029678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en-US" sz="2400" b="1" dirty="0">
                <a:latin typeface="Calibri" panose="020F0502020204030204" pitchFamily="34" charset="0"/>
                <a:cs typeface="Calibri" panose="020F0502020204030204" pitchFamily="34" charset="0"/>
              </a:rPr>
              <a:t>Financial Notes and Supplementary Schedules</a:t>
            </a: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p:txBody>
          <a:bodyPr/>
          <a:lstStyle/>
          <a:p>
            <a:endParaRPr lang="sk-SK" sz="2000" dirty="0">
              <a:latin typeface="Calibri" panose="020F0502020204030204" pitchFamily="34" charset="0"/>
              <a:cs typeface="Calibri" panose="020F0502020204030204" pitchFamily="34" charset="0"/>
            </a:endParaRPr>
          </a:p>
          <a:p>
            <a:endParaRPr lang="sk-SK" sz="2000" dirty="0">
              <a:latin typeface="Calibri" panose="020F0502020204030204" pitchFamily="34" charset="0"/>
              <a:cs typeface="Calibri" panose="020F0502020204030204" pitchFamily="34" charset="0"/>
            </a:endParaRPr>
          </a:p>
          <a:p>
            <a:pPr>
              <a:spcBef>
                <a:spcPts val="1200"/>
              </a:spcBef>
              <a:spcAft>
                <a:spcPts val="1200"/>
              </a:spcAft>
            </a:pPr>
            <a:r>
              <a:rPr lang="en-US" sz="2000" dirty="0">
                <a:latin typeface="Calibri" panose="020F0502020204030204" pitchFamily="34" charset="0"/>
                <a:cs typeface="Calibri" panose="020F0502020204030204" pitchFamily="34" charset="0"/>
              </a:rPr>
              <a:t>The notes disclose </a:t>
            </a:r>
            <a:r>
              <a:rPr lang="en-US" sz="2000" b="1" dirty="0">
                <a:latin typeface="Calibri" panose="020F0502020204030204" pitchFamily="34" charset="0"/>
                <a:cs typeface="Calibri" panose="020F0502020204030204" pitchFamily="34" charset="0"/>
              </a:rPr>
              <a:t>the basis </a:t>
            </a:r>
            <a:r>
              <a:rPr lang="en-US" sz="2000" dirty="0">
                <a:latin typeface="Calibri" panose="020F0502020204030204" pitchFamily="34" charset="0"/>
                <a:cs typeface="Calibri" panose="020F0502020204030204" pitchFamily="34" charset="0"/>
              </a:rPr>
              <a:t>of preparation for the financial statements</a:t>
            </a:r>
            <a:r>
              <a:rPr lang="sk-SK" sz="2000" dirty="0">
                <a:latin typeface="Calibri" panose="020F0502020204030204" pitchFamily="34" charset="0"/>
                <a:cs typeface="Calibri" panose="020F0502020204030204" pitchFamily="34" charset="0"/>
              </a:rPr>
              <a:t>.</a:t>
            </a:r>
          </a:p>
          <a:p>
            <a:pPr>
              <a:spcBef>
                <a:spcPts val="1200"/>
              </a:spcBef>
              <a:spcAft>
                <a:spcPts val="1200"/>
              </a:spcAft>
            </a:pPr>
            <a:r>
              <a:rPr lang="en-US" sz="2000" dirty="0">
                <a:latin typeface="Calibri" panose="020F0502020204030204" pitchFamily="34" charset="0"/>
                <a:cs typeface="Calibri" panose="020F0502020204030204" pitchFamily="34" charset="0"/>
              </a:rPr>
              <a:t>The notes also disclose </a:t>
            </a:r>
            <a:r>
              <a:rPr lang="en-US" sz="2000" b="1" dirty="0">
                <a:latin typeface="Calibri" panose="020F0502020204030204" pitchFamily="34" charset="0"/>
                <a:cs typeface="Calibri" panose="020F0502020204030204" pitchFamily="34" charset="0"/>
              </a:rPr>
              <a:t>information about </a:t>
            </a:r>
            <a:r>
              <a:rPr lang="en-US" sz="2000" dirty="0">
                <a:latin typeface="Calibri" panose="020F0502020204030204" pitchFamily="34" charset="0"/>
                <a:cs typeface="Calibri" panose="020F0502020204030204" pitchFamily="34" charset="0"/>
              </a:rPr>
              <a:t>the accounting policies, methods, and estimates used to prepare the financial statements. </a:t>
            </a:r>
            <a:endParaRPr lang="sk-SK" sz="2000" dirty="0">
              <a:latin typeface="Calibri" panose="020F0502020204030204" pitchFamily="34" charset="0"/>
              <a:cs typeface="Calibri" panose="020F0502020204030204" pitchFamily="34" charset="0"/>
            </a:endParaRPr>
          </a:p>
          <a:p>
            <a:endParaRPr lang="pl-PL" dirty="0"/>
          </a:p>
        </p:txBody>
      </p:sp>
    </p:spTree>
    <p:extLst>
      <p:ext uri="{BB962C8B-B14F-4D97-AF65-F5344CB8AC3E}">
        <p14:creationId xmlns:p14="http://schemas.microsoft.com/office/powerpoint/2010/main" val="3956763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sk-SK" sz="2400" b="1" dirty="0" err="1">
                <a:latin typeface="Calibri" panose="020F0502020204030204" pitchFamily="34" charset="0"/>
                <a:cs typeface="Calibri" panose="020F0502020204030204" pitchFamily="34" charset="0"/>
              </a:rPr>
              <a:t>Auditor’s</a:t>
            </a:r>
            <a:r>
              <a:rPr lang="sk-SK" sz="2400" b="1" dirty="0">
                <a:latin typeface="Calibri" panose="020F0502020204030204" pitchFamily="34" charset="0"/>
                <a:cs typeface="Calibri" panose="020F0502020204030204" pitchFamily="34" charset="0"/>
              </a:rPr>
              <a:t> </a:t>
            </a:r>
            <a:r>
              <a:rPr lang="sk-SK" sz="2400" b="1" dirty="0" err="1">
                <a:latin typeface="Calibri" panose="020F0502020204030204" pitchFamily="34" charset="0"/>
                <a:cs typeface="Calibri" panose="020F0502020204030204" pitchFamily="34" charset="0"/>
              </a:rPr>
              <a:t>Reports</a:t>
            </a:r>
            <a:endParaRPr lang="en-US" sz="2400" b="1" dirty="0">
              <a:latin typeface="Calibri" panose="020F0502020204030204" pitchFamily="34" charset="0"/>
              <a:cs typeface="Calibri" panose="020F0502020204030204" pitchFamily="34" charset="0"/>
            </a:endParaRP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p:txBody>
          <a:bodyPr/>
          <a:lstStyle/>
          <a:p>
            <a:endParaRPr lang="sk-SK" sz="2000" dirty="0">
              <a:latin typeface="Calibri" panose="020F0502020204030204" pitchFamily="34" charset="0"/>
              <a:cs typeface="Calibri" panose="020F0502020204030204" pitchFamily="34" charset="0"/>
            </a:endParaRPr>
          </a:p>
          <a:p>
            <a:pPr algn="just">
              <a:spcAft>
                <a:spcPts val="1200"/>
              </a:spcAft>
            </a:pPr>
            <a:r>
              <a:rPr lang="en-US" sz="2000" dirty="0">
                <a:latin typeface="Calibri" panose="020F0502020204030204" pitchFamily="34" charset="0"/>
                <a:cs typeface="Calibri" panose="020F0502020204030204" pitchFamily="34" charset="0"/>
              </a:rPr>
              <a:t>Financial statements presented in companies’ annual reports are generally required to be audited (examined) </a:t>
            </a:r>
            <a:r>
              <a:rPr lang="en-US" sz="2000" b="1" dirty="0">
                <a:latin typeface="Calibri" panose="020F0502020204030204" pitchFamily="34" charset="0"/>
                <a:cs typeface="Calibri" panose="020F0502020204030204" pitchFamily="34" charset="0"/>
              </a:rPr>
              <a:t>by an independent accounting firm in accordance with specified auditing standards.</a:t>
            </a:r>
            <a:endParaRPr lang="sk-SK" sz="2000" b="1" dirty="0">
              <a:latin typeface="Calibri" panose="020F0502020204030204" pitchFamily="34" charset="0"/>
              <a:cs typeface="Calibri" panose="020F0502020204030204" pitchFamily="34" charset="0"/>
            </a:endParaRPr>
          </a:p>
          <a:p>
            <a:pPr algn="just">
              <a:spcAft>
                <a:spcPts val="1200"/>
              </a:spcAft>
            </a:pPr>
            <a:r>
              <a:rPr lang="en-US" sz="2000" dirty="0">
                <a:latin typeface="Calibri" panose="020F0502020204030204" pitchFamily="34" charset="0"/>
                <a:cs typeface="Calibri" panose="020F0502020204030204" pitchFamily="34" charset="0"/>
              </a:rPr>
              <a:t>The independent auditor  provides a written opinion on the</a:t>
            </a:r>
            <a:r>
              <a:rPr lang="sk-SK"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financial statements, which is referred to as </a:t>
            </a:r>
            <a:r>
              <a:rPr lang="en-US" sz="2000" b="1" dirty="0">
                <a:latin typeface="Calibri" panose="020F0502020204030204" pitchFamily="34" charset="0"/>
                <a:cs typeface="Calibri" panose="020F0502020204030204" pitchFamily="34" charset="0"/>
              </a:rPr>
              <a:t>the audit report</a:t>
            </a:r>
            <a:r>
              <a:rPr lang="en-US" sz="2000" dirty="0">
                <a:latin typeface="Calibri" panose="020F0502020204030204" pitchFamily="34" charset="0"/>
                <a:cs typeface="Calibri" panose="020F0502020204030204" pitchFamily="34" charset="0"/>
              </a:rPr>
              <a:t>. </a:t>
            </a:r>
            <a:endParaRPr lang="sk-SK" sz="2000" dirty="0">
              <a:latin typeface="Calibri" panose="020F0502020204030204" pitchFamily="34" charset="0"/>
              <a:cs typeface="Calibri" panose="020F0502020204030204" pitchFamily="34" charset="0"/>
            </a:endParaRPr>
          </a:p>
          <a:p>
            <a:pPr algn="just">
              <a:spcAft>
                <a:spcPts val="1200"/>
              </a:spcAft>
            </a:pPr>
            <a:r>
              <a:rPr lang="en-US" sz="2000" b="1" dirty="0">
                <a:latin typeface="Calibri" panose="020F0502020204030204" pitchFamily="34" charset="0"/>
                <a:cs typeface="Calibri" panose="020F0502020204030204" pitchFamily="34" charset="0"/>
              </a:rPr>
              <a:t>International standards on auditing (ISAs)</a:t>
            </a:r>
            <a:r>
              <a:rPr lang="en-US" sz="2000" dirty="0">
                <a:latin typeface="Calibri" panose="020F0502020204030204" pitchFamily="34" charset="0"/>
                <a:cs typeface="Calibri" panose="020F0502020204030204" pitchFamily="34" charset="0"/>
              </a:rPr>
              <a:t> have been developed by </a:t>
            </a:r>
            <a:r>
              <a:rPr lang="en-US" sz="2000" b="1" dirty="0">
                <a:latin typeface="Calibri" panose="020F0502020204030204" pitchFamily="34" charset="0"/>
                <a:cs typeface="Calibri" panose="020F0502020204030204" pitchFamily="34" charset="0"/>
              </a:rPr>
              <a:t>the International Auditing and Assurance Standards Board (IAASB). </a:t>
            </a:r>
            <a:endParaRPr lang="sk-SK" sz="2000" b="1" dirty="0">
              <a:latin typeface="Calibri" panose="020F0502020204030204" pitchFamily="34" charset="0"/>
              <a:cs typeface="Calibri" panose="020F0502020204030204" pitchFamily="34" charset="0"/>
            </a:endParaRPr>
          </a:p>
          <a:p>
            <a:endParaRPr lang="pl-PL" dirty="0"/>
          </a:p>
        </p:txBody>
      </p:sp>
    </p:spTree>
    <p:extLst>
      <p:ext uri="{BB962C8B-B14F-4D97-AF65-F5344CB8AC3E}">
        <p14:creationId xmlns:p14="http://schemas.microsoft.com/office/powerpoint/2010/main" val="3624208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sk-SK" sz="2400" b="1" dirty="0" err="1">
                <a:latin typeface="Calibri" panose="020F0502020204030204" pitchFamily="34" charset="0"/>
                <a:cs typeface="Calibri" panose="020F0502020204030204" pitchFamily="34" charset="0"/>
              </a:rPr>
              <a:t>Auditor’s</a:t>
            </a:r>
            <a:r>
              <a:rPr lang="sk-SK" sz="2400" b="1" dirty="0">
                <a:latin typeface="Calibri" panose="020F0502020204030204" pitchFamily="34" charset="0"/>
                <a:cs typeface="Calibri" panose="020F0502020204030204" pitchFamily="34" charset="0"/>
              </a:rPr>
              <a:t> </a:t>
            </a:r>
            <a:r>
              <a:rPr lang="sk-SK" sz="2400" b="1" dirty="0" err="1">
                <a:latin typeface="Calibri" panose="020F0502020204030204" pitchFamily="34" charset="0"/>
                <a:cs typeface="Calibri" panose="020F0502020204030204" pitchFamily="34" charset="0"/>
              </a:rPr>
              <a:t>Reports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p:txBody>
          <a:bodyPr>
            <a:normAutofit/>
          </a:bodyPr>
          <a:lstStyle/>
          <a:p>
            <a:pPr marL="0" indent="0" algn="just">
              <a:buNone/>
            </a:pPr>
            <a:endParaRPr lang="sk-SK" sz="2000" dirty="0">
              <a:latin typeface="Calibri" panose="020F0502020204030204" pitchFamily="34" charset="0"/>
              <a:cs typeface="Calibri" panose="020F0502020204030204" pitchFamily="34" charset="0"/>
            </a:endParaRPr>
          </a:p>
          <a:p>
            <a:pPr marL="0" indent="0" algn="just">
              <a:lnSpc>
                <a:spcPct val="100000"/>
              </a:lnSpc>
              <a:spcBef>
                <a:spcPts val="1200"/>
              </a:spcBef>
              <a:spcAft>
                <a:spcPts val="1200"/>
              </a:spcAft>
              <a:buNone/>
            </a:pPr>
            <a:r>
              <a:rPr lang="en-US" sz="2000" dirty="0">
                <a:latin typeface="Calibri" panose="020F0502020204030204" pitchFamily="34" charset="0"/>
                <a:cs typeface="Calibri" panose="020F0502020204030204" pitchFamily="34" charset="0"/>
              </a:rPr>
              <a:t>Under international standards for auditing (ISAs), the </a:t>
            </a:r>
            <a:r>
              <a:rPr lang="en-US" sz="2000" b="1" dirty="0">
                <a:latin typeface="Calibri" panose="020F0502020204030204" pitchFamily="34" charset="0"/>
                <a:cs typeface="Calibri" panose="020F0502020204030204" pitchFamily="34" charset="0"/>
              </a:rPr>
              <a:t>overall objectives of an auditor </a:t>
            </a:r>
            <a:r>
              <a:rPr lang="en-US" sz="2000" dirty="0">
                <a:latin typeface="Calibri" panose="020F0502020204030204" pitchFamily="34" charset="0"/>
                <a:cs typeface="Calibri" panose="020F0502020204030204" pitchFamily="34" charset="0"/>
              </a:rPr>
              <a:t>in conducting an audit of financial statements are:</a:t>
            </a:r>
          </a:p>
          <a:p>
            <a:pPr algn="just">
              <a:lnSpc>
                <a:spcPct val="100000"/>
              </a:lnSpc>
              <a:spcBef>
                <a:spcPts val="1200"/>
              </a:spcBef>
              <a:spcAft>
                <a:spcPts val="1200"/>
              </a:spcAft>
            </a:pPr>
            <a:r>
              <a:rPr lang="en-US" sz="2000" dirty="0">
                <a:latin typeface="Calibri" panose="020F0502020204030204" pitchFamily="34" charset="0"/>
                <a:cs typeface="Calibri" panose="020F0502020204030204" pitchFamily="34" charset="0"/>
              </a:rPr>
              <a:t>To obtain reasonable assurance about whether </a:t>
            </a:r>
            <a:r>
              <a:rPr lang="en-US" sz="2000" b="1" dirty="0">
                <a:latin typeface="Calibri" panose="020F0502020204030204" pitchFamily="34" charset="0"/>
                <a:cs typeface="Calibri" panose="020F0502020204030204" pitchFamily="34" charset="0"/>
              </a:rPr>
              <a:t>the financial statements </a:t>
            </a:r>
            <a:r>
              <a:rPr lang="en-US" sz="2000" dirty="0">
                <a:latin typeface="Calibri" panose="020F0502020204030204" pitchFamily="34" charset="0"/>
                <a:cs typeface="Calibri" panose="020F0502020204030204" pitchFamily="34" charset="0"/>
              </a:rPr>
              <a:t>as a whole are </a:t>
            </a:r>
            <a:r>
              <a:rPr lang="en-US" sz="2000" b="1" dirty="0">
                <a:latin typeface="Calibri" panose="020F0502020204030204" pitchFamily="34" charset="0"/>
                <a:cs typeface="Calibri" panose="020F0502020204030204" pitchFamily="34" charset="0"/>
              </a:rPr>
              <a:t>free from material misstatement</a:t>
            </a:r>
            <a:r>
              <a:rPr lang="en-US" sz="2000" dirty="0">
                <a:latin typeface="Calibri" panose="020F0502020204030204" pitchFamily="34" charset="0"/>
                <a:cs typeface="Calibri" panose="020F0502020204030204" pitchFamily="34" charset="0"/>
              </a:rPr>
              <a:t>, whether due to fraud or error, thereby enabling the auditor to express an opinion on whether the financial statements are prepared, in all material respects, in accordance with an applicable financial reporting framework.</a:t>
            </a:r>
          </a:p>
          <a:p>
            <a:pPr algn="just">
              <a:lnSpc>
                <a:spcPct val="100000"/>
              </a:lnSpc>
              <a:spcBef>
                <a:spcPts val="1200"/>
              </a:spcBef>
              <a:spcAft>
                <a:spcPts val="1200"/>
              </a:spcAft>
            </a:pPr>
            <a:r>
              <a:rPr lang="en-US" sz="2000" b="1" dirty="0">
                <a:latin typeface="Calibri" panose="020F0502020204030204" pitchFamily="34" charset="0"/>
                <a:cs typeface="Calibri" panose="020F0502020204030204" pitchFamily="34" charset="0"/>
              </a:rPr>
              <a:t>To report on the financial statements</a:t>
            </a:r>
            <a:r>
              <a:rPr lang="en-US" sz="2000" dirty="0">
                <a:latin typeface="Calibri" panose="020F0502020204030204" pitchFamily="34" charset="0"/>
                <a:cs typeface="Calibri" panose="020F0502020204030204" pitchFamily="34" charset="0"/>
              </a:rPr>
              <a:t>, and communicate as required by the ISAs, in accordance with the auditor’s findings.</a:t>
            </a:r>
            <a:endParaRPr lang="sk-SK" sz="2000" dirty="0">
              <a:latin typeface="Calibri" panose="020F0502020204030204" pitchFamily="34" charset="0"/>
              <a:cs typeface="Calibri" panose="020F0502020204030204" pitchFamily="34" charset="0"/>
            </a:endParaRPr>
          </a:p>
          <a:p>
            <a:endParaRPr lang="pl-PL" dirty="0"/>
          </a:p>
        </p:txBody>
      </p:sp>
    </p:spTree>
    <p:extLst>
      <p:ext uri="{BB962C8B-B14F-4D97-AF65-F5344CB8AC3E}">
        <p14:creationId xmlns:p14="http://schemas.microsoft.com/office/powerpoint/2010/main" val="2771309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7742A0-5201-CC8D-519E-E0C968DE2ABF}"/>
              </a:ext>
            </a:extLst>
          </p:cNvPr>
          <p:cNvSpPr>
            <a:spLocks noGrp="1"/>
          </p:cNvSpPr>
          <p:nvPr>
            <p:ph type="ctrTitle"/>
          </p:nvPr>
        </p:nvSpPr>
        <p:spPr/>
        <p:txBody>
          <a:bodyPr>
            <a:normAutofit/>
          </a:bodyPr>
          <a:lstStyle/>
          <a:p>
            <a:r>
              <a:rPr lang="sk-SK" dirty="0" err="1"/>
              <a:t>Introduction</a:t>
            </a:r>
            <a:r>
              <a:rPr lang="sk-SK" dirty="0"/>
              <a:t> to </a:t>
            </a:r>
            <a:r>
              <a:rPr lang="sk-SK" dirty="0" err="1"/>
              <a:t>Financial</a:t>
            </a:r>
            <a:r>
              <a:rPr lang="sk-SK" dirty="0"/>
              <a:t> </a:t>
            </a:r>
            <a:r>
              <a:rPr lang="sk-SK" dirty="0" err="1"/>
              <a:t>Statement</a:t>
            </a:r>
            <a:r>
              <a:rPr lang="sk-SK" dirty="0"/>
              <a:t> </a:t>
            </a:r>
            <a:r>
              <a:rPr lang="sk-SK" dirty="0" err="1"/>
              <a:t>Analysis</a:t>
            </a:r>
            <a:endParaRPr lang="pl-PL" dirty="0"/>
          </a:p>
        </p:txBody>
      </p:sp>
      <p:sp>
        <p:nvSpPr>
          <p:cNvPr id="3" name="Podtytuł 2">
            <a:extLst>
              <a:ext uri="{FF2B5EF4-FFF2-40B4-BE49-F238E27FC236}">
                <a16:creationId xmlns:a16="http://schemas.microsoft.com/office/drawing/2014/main" id="{5B133335-E047-9A88-9BE5-8263288E2AFE}"/>
              </a:ext>
            </a:extLst>
          </p:cNvPr>
          <p:cNvSpPr>
            <a:spLocks noGrp="1"/>
          </p:cNvSpPr>
          <p:nvPr>
            <p:ph type="subTitle" idx="1"/>
          </p:nvPr>
        </p:nvSpPr>
        <p:spPr/>
        <p:txBody>
          <a:bodyPr/>
          <a:lstStyle/>
          <a:p>
            <a:endParaRPr lang="pl-PL" dirty="0"/>
          </a:p>
        </p:txBody>
      </p:sp>
    </p:spTree>
    <p:extLst>
      <p:ext uri="{BB962C8B-B14F-4D97-AF65-F5344CB8AC3E}">
        <p14:creationId xmlns:p14="http://schemas.microsoft.com/office/powerpoint/2010/main" val="1629517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en-US" sz="2400" b="1" dirty="0">
                <a:latin typeface="Calibri" panose="020F0502020204030204" pitchFamily="34" charset="0"/>
                <a:cs typeface="Calibri" panose="020F0502020204030204" pitchFamily="34" charset="0"/>
              </a:rPr>
              <a:t>The steps in the financial statement analysis framework.</a:t>
            </a: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p:txBody>
          <a:bodyPr/>
          <a:lstStyle/>
          <a:p>
            <a:endParaRPr lang="sk-SK" sz="2000" dirty="0">
              <a:latin typeface="Calibri" panose="020F0502020204030204" pitchFamily="34" charset="0"/>
              <a:cs typeface="Calibri" panose="020F0502020204030204" pitchFamily="34" charset="0"/>
            </a:endParaRPr>
          </a:p>
          <a:p>
            <a:endParaRPr lang="sk-SK" sz="2000" dirty="0">
              <a:latin typeface="Calibri" panose="020F0502020204030204" pitchFamily="34" charset="0"/>
              <a:cs typeface="Calibri" panose="020F0502020204030204" pitchFamily="34" charset="0"/>
            </a:endParaRPr>
          </a:p>
          <a:p>
            <a:pPr>
              <a:spcAft>
                <a:spcPts val="1200"/>
              </a:spcAft>
            </a:pPr>
            <a:r>
              <a:rPr lang="sk-SK" sz="2000" dirty="0">
                <a:latin typeface="Calibri" panose="020F0502020204030204" pitchFamily="34" charset="0"/>
                <a:cs typeface="Calibri" panose="020F0502020204030204" pitchFamily="34" charset="0"/>
              </a:rPr>
              <a:t>A</a:t>
            </a:r>
            <a:r>
              <a:rPr lang="en-US" sz="2000" dirty="0" err="1">
                <a:latin typeface="Calibri" panose="020F0502020204030204" pitchFamily="34" charset="0"/>
                <a:cs typeface="Calibri" panose="020F0502020204030204" pitchFamily="34" charset="0"/>
              </a:rPr>
              <a:t>rticulate</a:t>
            </a:r>
            <a:r>
              <a:rPr lang="en-US" sz="2000" dirty="0">
                <a:latin typeface="Calibri" panose="020F0502020204030204" pitchFamily="34" charset="0"/>
                <a:cs typeface="Calibri" panose="020F0502020204030204" pitchFamily="34" charset="0"/>
              </a:rPr>
              <a:t> the purpose and context of the analysis</a:t>
            </a:r>
            <a:r>
              <a:rPr lang="sk-SK" sz="2000" dirty="0">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a:p>
            <a:pPr>
              <a:spcAft>
                <a:spcPts val="1200"/>
              </a:spcAft>
            </a:pPr>
            <a:r>
              <a:rPr lang="sk-SK" sz="2000" dirty="0">
                <a:latin typeface="Calibri" panose="020F0502020204030204" pitchFamily="34" charset="0"/>
                <a:cs typeface="Calibri" panose="020F0502020204030204" pitchFamily="34" charset="0"/>
              </a:rPr>
              <a:t>C</a:t>
            </a:r>
            <a:r>
              <a:rPr lang="en-US" sz="2000" dirty="0" err="1">
                <a:latin typeface="Calibri" panose="020F0502020204030204" pitchFamily="34" charset="0"/>
                <a:cs typeface="Calibri" panose="020F0502020204030204" pitchFamily="34" charset="0"/>
              </a:rPr>
              <a:t>ollect</a:t>
            </a:r>
            <a:r>
              <a:rPr lang="en-US" sz="2000" dirty="0">
                <a:latin typeface="Calibri" panose="020F0502020204030204" pitchFamily="34" charset="0"/>
                <a:cs typeface="Calibri" panose="020F0502020204030204" pitchFamily="34" charset="0"/>
              </a:rPr>
              <a:t> input data</a:t>
            </a:r>
            <a:r>
              <a:rPr lang="sk-SK" sz="2000" dirty="0">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a:p>
            <a:pPr>
              <a:spcAft>
                <a:spcPts val="1200"/>
              </a:spcAft>
            </a:pPr>
            <a:r>
              <a:rPr lang="sk-SK" sz="2000" dirty="0">
                <a:latin typeface="Calibri" panose="020F0502020204030204" pitchFamily="34" charset="0"/>
                <a:cs typeface="Calibri" panose="020F0502020204030204" pitchFamily="34" charset="0"/>
              </a:rPr>
              <a:t>P</a:t>
            </a:r>
            <a:r>
              <a:rPr lang="en-US" sz="2000" dirty="0" err="1">
                <a:latin typeface="Calibri" panose="020F0502020204030204" pitchFamily="34" charset="0"/>
                <a:cs typeface="Calibri" panose="020F0502020204030204" pitchFamily="34" charset="0"/>
              </a:rPr>
              <a:t>rocess</a:t>
            </a:r>
            <a:r>
              <a:rPr lang="en-US" sz="2000" dirty="0">
                <a:latin typeface="Calibri" panose="020F0502020204030204" pitchFamily="34" charset="0"/>
                <a:cs typeface="Calibri" panose="020F0502020204030204" pitchFamily="34" charset="0"/>
              </a:rPr>
              <a:t> data</a:t>
            </a:r>
            <a:r>
              <a:rPr lang="sk-SK" sz="2000" dirty="0">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a:p>
            <a:pPr>
              <a:spcAft>
                <a:spcPts val="1200"/>
              </a:spcAft>
            </a:pPr>
            <a:r>
              <a:rPr lang="sk-SK" sz="2000" dirty="0">
                <a:latin typeface="Calibri" panose="020F0502020204030204" pitchFamily="34" charset="0"/>
                <a:cs typeface="Calibri" panose="020F0502020204030204" pitchFamily="34" charset="0"/>
              </a:rPr>
              <a:t>A</a:t>
            </a:r>
            <a:r>
              <a:rPr lang="en-US" sz="2000" dirty="0" err="1">
                <a:latin typeface="Calibri" panose="020F0502020204030204" pitchFamily="34" charset="0"/>
                <a:cs typeface="Calibri" panose="020F0502020204030204" pitchFamily="34" charset="0"/>
              </a:rPr>
              <a:t>nalyze</a:t>
            </a:r>
            <a:r>
              <a:rPr lang="en-US" sz="2000" dirty="0">
                <a:latin typeface="Calibri" panose="020F0502020204030204" pitchFamily="34" charset="0"/>
                <a:cs typeface="Calibri" panose="020F0502020204030204" pitchFamily="34" charset="0"/>
              </a:rPr>
              <a:t>/interpret the processed data</a:t>
            </a:r>
            <a:r>
              <a:rPr lang="sk-SK" sz="2000" dirty="0">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a:p>
            <a:pPr>
              <a:spcAft>
                <a:spcPts val="1200"/>
              </a:spcAft>
            </a:pPr>
            <a:r>
              <a:rPr lang="sk-SK" sz="2000" dirty="0">
                <a:latin typeface="Calibri" panose="020F0502020204030204" pitchFamily="34" charset="0"/>
                <a:cs typeface="Calibri" panose="020F0502020204030204" pitchFamily="34" charset="0"/>
              </a:rPr>
              <a:t>D</a:t>
            </a:r>
            <a:r>
              <a:rPr lang="en-US" sz="2000" dirty="0" err="1">
                <a:latin typeface="Calibri" panose="020F0502020204030204" pitchFamily="34" charset="0"/>
                <a:cs typeface="Calibri" panose="020F0502020204030204" pitchFamily="34" charset="0"/>
              </a:rPr>
              <a:t>evelop</a:t>
            </a:r>
            <a:r>
              <a:rPr lang="en-US" sz="2000" dirty="0">
                <a:latin typeface="Calibri" panose="020F0502020204030204" pitchFamily="34" charset="0"/>
                <a:cs typeface="Calibri" panose="020F0502020204030204" pitchFamily="34" charset="0"/>
              </a:rPr>
              <a:t> and communicate conclusions and recommendations</a:t>
            </a:r>
            <a:r>
              <a:rPr lang="sk-SK" sz="2000" dirty="0">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a:p>
            <a:pPr>
              <a:spcAft>
                <a:spcPts val="1200"/>
              </a:spcAft>
            </a:pPr>
            <a:r>
              <a:rPr lang="sk-SK" sz="2000" dirty="0">
                <a:latin typeface="Calibri" panose="020F0502020204030204" pitchFamily="34" charset="0"/>
                <a:cs typeface="Calibri" panose="020F0502020204030204" pitchFamily="34" charset="0"/>
              </a:rPr>
              <a:t>F</a:t>
            </a:r>
            <a:r>
              <a:rPr lang="en-US" sz="2000" dirty="0" err="1">
                <a:latin typeface="Calibri" panose="020F0502020204030204" pitchFamily="34" charset="0"/>
                <a:cs typeface="Calibri" panose="020F0502020204030204" pitchFamily="34" charset="0"/>
              </a:rPr>
              <a:t>ollow</a:t>
            </a:r>
            <a:r>
              <a:rPr lang="en-US" sz="2000" dirty="0">
                <a:latin typeface="Calibri" panose="020F0502020204030204" pitchFamily="34" charset="0"/>
                <a:cs typeface="Calibri" panose="020F0502020204030204" pitchFamily="34" charset="0"/>
              </a:rPr>
              <a:t> up.</a:t>
            </a:r>
            <a:endParaRPr lang="sk-SK" sz="2000" dirty="0">
              <a:latin typeface="Calibri" panose="020F0502020204030204" pitchFamily="34" charset="0"/>
              <a:cs typeface="Calibri" panose="020F0502020204030204" pitchFamily="34" charset="0"/>
            </a:endParaRPr>
          </a:p>
          <a:p>
            <a:endParaRPr lang="pl-PL" dirty="0"/>
          </a:p>
        </p:txBody>
      </p:sp>
    </p:spTree>
    <p:extLst>
      <p:ext uri="{BB962C8B-B14F-4D97-AF65-F5344CB8AC3E}">
        <p14:creationId xmlns:p14="http://schemas.microsoft.com/office/powerpoint/2010/main" val="2550443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sk-SK" sz="2400" b="1" dirty="0" err="1">
                <a:latin typeface="Calibri" panose="020F0502020204030204" pitchFamily="34" charset="0"/>
                <a:cs typeface="Calibri" panose="020F0502020204030204" pitchFamily="34" charset="0"/>
              </a:rPr>
              <a:t>Summary</a:t>
            </a:r>
            <a:endParaRPr lang="en-US" sz="2400" b="1" dirty="0">
              <a:latin typeface="Calibri" panose="020F0502020204030204" pitchFamily="34" charset="0"/>
              <a:cs typeface="Calibri" panose="020F0502020204030204" pitchFamily="34" charset="0"/>
            </a:endParaRP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p:txBody>
          <a:bodyPr>
            <a:normAutofit/>
          </a:bodyPr>
          <a:lstStyle/>
          <a:p>
            <a:pPr algn="just">
              <a:spcAft>
                <a:spcPts val="1200"/>
              </a:spcAft>
            </a:pPr>
            <a:r>
              <a:rPr lang="en-US" sz="2200" dirty="0">
                <a:latin typeface="Calibri" panose="020F0502020204030204" pitchFamily="34" charset="0"/>
                <a:cs typeface="Calibri" panose="020F0502020204030204" pitchFamily="34" charset="0"/>
              </a:rPr>
              <a:t>The information presented in financial and other reports, including the financial state </a:t>
            </a:r>
            <a:r>
              <a:rPr lang="en-US" sz="2200" dirty="0" err="1">
                <a:latin typeface="Calibri" panose="020F0502020204030204" pitchFamily="34" charset="0"/>
                <a:cs typeface="Calibri" panose="020F0502020204030204" pitchFamily="34" charset="0"/>
              </a:rPr>
              <a:t>ments</a:t>
            </a:r>
            <a:r>
              <a:rPr lang="en-US" sz="2200" dirty="0">
                <a:latin typeface="Calibri" panose="020F0502020204030204" pitchFamily="34" charset="0"/>
                <a:cs typeface="Calibri" panose="020F0502020204030204" pitchFamily="34" charset="0"/>
              </a:rPr>
              <a:t>, notes, and management’s commentary, </a:t>
            </a:r>
            <a:r>
              <a:rPr lang="en-US" sz="2200" b="1" dirty="0">
                <a:latin typeface="Calibri" panose="020F0502020204030204" pitchFamily="34" charset="0"/>
                <a:cs typeface="Calibri" panose="020F0502020204030204" pitchFamily="34" charset="0"/>
              </a:rPr>
              <a:t>help the financial analyst to assess a company’s performance and financial position. </a:t>
            </a:r>
            <a:endParaRPr lang="sk-SK" sz="2200" b="1" dirty="0">
              <a:latin typeface="Calibri" panose="020F0502020204030204" pitchFamily="34" charset="0"/>
              <a:cs typeface="Calibri" panose="020F0502020204030204" pitchFamily="34" charset="0"/>
            </a:endParaRPr>
          </a:p>
          <a:p>
            <a:pPr algn="just">
              <a:spcAft>
                <a:spcPts val="1200"/>
              </a:spcAft>
            </a:pPr>
            <a:r>
              <a:rPr lang="en-US" sz="2200" dirty="0">
                <a:latin typeface="Calibri" panose="020F0502020204030204" pitchFamily="34" charset="0"/>
                <a:cs typeface="Calibri" panose="020F0502020204030204" pitchFamily="34" charset="0"/>
              </a:rPr>
              <a:t>The primary purpose of financial reports is </a:t>
            </a:r>
            <a:r>
              <a:rPr lang="en-US" sz="2200" b="1" dirty="0">
                <a:latin typeface="Calibri" panose="020F0502020204030204" pitchFamily="34" charset="0"/>
                <a:cs typeface="Calibri" panose="020F0502020204030204" pitchFamily="34" charset="0"/>
              </a:rPr>
              <a:t>to provide information and data about a company’s financial position and performance, including profitability and cash flows. </a:t>
            </a:r>
            <a:endParaRPr lang="sk-SK" sz="2200" b="1" dirty="0">
              <a:latin typeface="Calibri" panose="020F0502020204030204" pitchFamily="34" charset="0"/>
              <a:cs typeface="Calibri" panose="020F0502020204030204" pitchFamily="34" charset="0"/>
            </a:endParaRPr>
          </a:p>
          <a:p>
            <a:pPr algn="just">
              <a:spcAft>
                <a:spcPts val="1200"/>
              </a:spcAft>
            </a:pPr>
            <a:r>
              <a:rPr lang="en-US" sz="2200" dirty="0">
                <a:latin typeface="Calibri" panose="020F0502020204030204" pitchFamily="34" charset="0"/>
                <a:cs typeface="Calibri" panose="020F0502020204030204" pitchFamily="34" charset="0"/>
              </a:rPr>
              <a:t>The primary financial statements are </a:t>
            </a:r>
            <a:r>
              <a:rPr lang="en-US" sz="2200" b="1" dirty="0">
                <a:latin typeface="Calibri" panose="020F0502020204030204" pitchFamily="34" charset="0"/>
                <a:cs typeface="Calibri" panose="020F0502020204030204" pitchFamily="34" charset="0"/>
              </a:rPr>
              <a:t>the statement of financial position </a:t>
            </a:r>
            <a:r>
              <a:rPr lang="en-US" sz="2200" dirty="0">
                <a:latin typeface="Calibri" panose="020F0502020204030204" pitchFamily="34" charset="0"/>
                <a:cs typeface="Calibri" panose="020F0502020204030204" pitchFamily="34" charset="0"/>
              </a:rPr>
              <a:t>(</a:t>
            </a:r>
            <a:r>
              <a:rPr lang="en-US" sz="2200" dirty="0" err="1">
                <a:latin typeface="Calibri" panose="020F0502020204030204" pitchFamily="34" charset="0"/>
                <a:cs typeface="Calibri" panose="020F0502020204030204" pitchFamily="34" charset="0"/>
              </a:rPr>
              <a:t>i.e.,the</a:t>
            </a:r>
            <a:r>
              <a:rPr lang="en-US" sz="2200" dirty="0">
                <a:latin typeface="Calibri" panose="020F0502020204030204" pitchFamily="34" charset="0"/>
                <a:cs typeface="Calibri" panose="020F0502020204030204" pitchFamily="34" charset="0"/>
              </a:rPr>
              <a:t> balance sheet), </a:t>
            </a:r>
            <a:r>
              <a:rPr lang="en-US" sz="2200" b="1" dirty="0">
                <a:latin typeface="Calibri" panose="020F0502020204030204" pitchFamily="34" charset="0"/>
                <a:cs typeface="Calibri" panose="020F0502020204030204" pitchFamily="34" charset="0"/>
              </a:rPr>
              <a:t>the statement of comprehensive income </a:t>
            </a:r>
            <a:r>
              <a:rPr lang="en-US" sz="2200" dirty="0">
                <a:latin typeface="Calibri" panose="020F0502020204030204" pitchFamily="34" charset="0"/>
                <a:cs typeface="Calibri" panose="020F0502020204030204" pitchFamily="34" charset="0"/>
              </a:rPr>
              <a:t>(or two statements consisting of an income statement and a statement of comprehensive income), </a:t>
            </a:r>
            <a:r>
              <a:rPr lang="en-US" sz="2200" b="1" dirty="0">
                <a:latin typeface="Calibri" panose="020F0502020204030204" pitchFamily="34" charset="0"/>
                <a:cs typeface="Calibri" panose="020F0502020204030204" pitchFamily="34" charset="0"/>
              </a:rPr>
              <a:t>the statement of changes in equity, and the statement of cash flows.</a:t>
            </a:r>
            <a:endParaRPr lang="sk-SK" sz="2200" b="1" dirty="0">
              <a:latin typeface="Calibri" panose="020F0502020204030204" pitchFamily="34" charset="0"/>
              <a:cs typeface="Calibri" panose="020F0502020204030204" pitchFamily="34" charset="0"/>
            </a:endParaRPr>
          </a:p>
          <a:p>
            <a:endParaRPr lang="pl-PL" dirty="0"/>
          </a:p>
        </p:txBody>
      </p:sp>
    </p:spTree>
    <p:extLst>
      <p:ext uri="{BB962C8B-B14F-4D97-AF65-F5344CB8AC3E}">
        <p14:creationId xmlns:p14="http://schemas.microsoft.com/office/powerpoint/2010/main" val="2945828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sk-SK" sz="2400" b="1" dirty="0" err="1">
                <a:latin typeface="Calibri" panose="020F0502020204030204" pitchFamily="34" charset="0"/>
                <a:cs typeface="Calibri" panose="020F0502020204030204" pitchFamily="34" charset="0"/>
              </a:rPr>
              <a:t>Summary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a:xfrm>
            <a:off x="838200" y="1825624"/>
            <a:ext cx="10515600" cy="4660633"/>
          </a:xfrm>
        </p:spPr>
        <p:txBody>
          <a:bodyPr>
            <a:normAutofit/>
          </a:bodyPr>
          <a:lstStyle/>
          <a:p>
            <a:endParaRPr lang="sk-SK" sz="2200" dirty="0">
              <a:latin typeface="Calibri" panose="020F0502020204030204" pitchFamily="34" charset="0"/>
              <a:cs typeface="Calibri" panose="020F0502020204030204" pitchFamily="34" charset="0"/>
            </a:endParaRPr>
          </a:p>
          <a:p>
            <a:pPr algn="just"/>
            <a:r>
              <a:rPr lang="en-US" sz="2200" dirty="0">
                <a:latin typeface="Calibri" panose="020F0502020204030204" pitchFamily="34" charset="0"/>
                <a:cs typeface="Calibri" panose="020F0502020204030204" pitchFamily="34" charset="0"/>
              </a:rPr>
              <a:t>The balance sheet discloses what resources a company controls (assets) and what it owes (liabilities) at a specific point in time. </a:t>
            </a:r>
            <a:endParaRPr lang="sk-SK" sz="2200" dirty="0">
              <a:latin typeface="Calibri" panose="020F0502020204030204" pitchFamily="34" charset="0"/>
              <a:cs typeface="Calibri" panose="020F0502020204030204" pitchFamily="34" charset="0"/>
            </a:endParaRPr>
          </a:p>
          <a:p>
            <a:pPr algn="just"/>
            <a:r>
              <a:rPr lang="en-US" sz="2200" dirty="0">
                <a:latin typeface="Calibri" panose="020F0502020204030204" pitchFamily="34" charset="0"/>
                <a:cs typeface="Calibri" panose="020F0502020204030204" pitchFamily="34" charset="0"/>
              </a:rPr>
              <a:t>The income statement presents information on the financial results of a company’s business activities over a period of time. The basic equation underlying the income statement is </a:t>
            </a:r>
            <a:r>
              <a:rPr lang="en-US" sz="2200" b="1" dirty="0">
                <a:latin typeface="Calibri" panose="020F0502020204030204" pitchFamily="34" charset="0"/>
                <a:cs typeface="Calibri" panose="020F0502020204030204" pitchFamily="34" charset="0"/>
              </a:rPr>
              <a:t>Revenue + Other income – Expenses = Net income</a:t>
            </a:r>
            <a:r>
              <a:rPr lang="en-US" sz="2200" dirty="0">
                <a:latin typeface="Calibri" panose="020F0502020204030204" pitchFamily="34" charset="0"/>
                <a:cs typeface="Calibri" panose="020F0502020204030204" pitchFamily="34" charset="0"/>
              </a:rPr>
              <a:t>.</a:t>
            </a:r>
            <a:endParaRPr lang="sk-SK" sz="2200" dirty="0">
              <a:latin typeface="Calibri" panose="020F0502020204030204" pitchFamily="34" charset="0"/>
              <a:cs typeface="Calibri" panose="020F0502020204030204" pitchFamily="34" charset="0"/>
            </a:endParaRPr>
          </a:p>
          <a:p>
            <a:pPr algn="just"/>
            <a:r>
              <a:rPr lang="en-US" sz="2200" dirty="0">
                <a:latin typeface="Calibri" panose="020F0502020204030204" pitchFamily="34" charset="0"/>
                <a:cs typeface="Calibri" panose="020F0502020204030204" pitchFamily="34" charset="0"/>
              </a:rPr>
              <a:t>The statement of comprehensive income includes all items that change owners’ equity except transactions with owners.</a:t>
            </a:r>
            <a:endParaRPr lang="sk-SK" sz="2200" dirty="0">
              <a:latin typeface="Calibri" panose="020F0502020204030204" pitchFamily="34" charset="0"/>
              <a:cs typeface="Calibri" panose="020F0502020204030204" pitchFamily="34" charset="0"/>
            </a:endParaRPr>
          </a:p>
          <a:p>
            <a:pPr algn="just"/>
            <a:r>
              <a:rPr lang="en-US" sz="2200" dirty="0">
                <a:latin typeface="Calibri" panose="020F0502020204030204" pitchFamily="34" charset="0"/>
                <a:cs typeface="Calibri" panose="020F0502020204030204" pitchFamily="34" charset="0"/>
              </a:rPr>
              <a:t>The notes that accompany the financial statements are an integral part of those statements and provide information that is essential to understanding the statements. </a:t>
            </a:r>
            <a:endParaRPr lang="sk-SK" sz="2200" dirty="0">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A publicly traded company must have an independent audit performed on its annual financial statements. </a:t>
            </a:r>
            <a:endParaRPr lang="sk-SK" sz="2200" dirty="0">
              <a:latin typeface="Calibri" panose="020F0502020204030204" pitchFamily="34" charset="0"/>
              <a:cs typeface="Calibri" panose="020F0502020204030204" pitchFamily="34" charset="0"/>
            </a:endParaRPr>
          </a:p>
          <a:p>
            <a:endParaRPr lang="pl-PL" dirty="0"/>
          </a:p>
        </p:txBody>
      </p:sp>
    </p:spTree>
    <p:extLst>
      <p:ext uri="{BB962C8B-B14F-4D97-AF65-F5344CB8AC3E}">
        <p14:creationId xmlns:p14="http://schemas.microsoft.com/office/powerpoint/2010/main" val="4041597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sk-SK" sz="3200" b="1" dirty="0" err="1">
                <a:latin typeface="Calibri" panose="020F0502020204030204" pitchFamily="34" charset="0"/>
                <a:cs typeface="Calibri" panose="020F0502020204030204" pitchFamily="34" charset="0"/>
              </a:rPr>
              <a:t>Summary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a:xfrm>
            <a:off x="838200" y="1598064"/>
            <a:ext cx="10515600" cy="4578899"/>
          </a:xfrm>
        </p:spPr>
        <p:txBody>
          <a:bodyPr>
            <a:normAutofit/>
          </a:bodyPr>
          <a:lstStyle/>
          <a:p>
            <a:pPr marL="0" indent="0" algn="just">
              <a:spcAft>
                <a:spcPts val="1200"/>
              </a:spcAft>
              <a:buNone/>
            </a:pPr>
            <a:r>
              <a:rPr lang="en-US" sz="2400" dirty="0">
                <a:latin typeface="Calibri" panose="020F0502020204030204" pitchFamily="34" charset="0"/>
                <a:cs typeface="Calibri" panose="020F0502020204030204" pitchFamily="34" charset="0"/>
              </a:rPr>
              <a:t>The financial statement analysis framework provides steps that can be followed  n any financial statement analysis project. These steps are:</a:t>
            </a:r>
          </a:p>
          <a:p>
            <a:pPr algn="just">
              <a:spcAft>
                <a:spcPts val="1200"/>
              </a:spcAft>
            </a:pPr>
            <a:r>
              <a:rPr lang="en-US" sz="2400" dirty="0">
                <a:latin typeface="Calibri" panose="020F0502020204030204" pitchFamily="34" charset="0"/>
                <a:cs typeface="Calibri" panose="020F0502020204030204" pitchFamily="34" charset="0"/>
              </a:rPr>
              <a:t>articulate the purpose and context of the analysis;</a:t>
            </a:r>
          </a:p>
          <a:p>
            <a:pPr algn="just">
              <a:spcAft>
                <a:spcPts val="1200"/>
              </a:spcAft>
            </a:pPr>
            <a:r>
              <a:rPr lang="en-US" sz="2400" dirty="0">
                <a:latin typeface="Calibri" panose="020F0502020204030204" pitchFamily="34" charset="0"/>
                <a:cs typeface="Calibri" panose="020F0502020204030204" pitchFamily="34" charset="0"/>
              </a:rPr>
              <a:t>collect input data;</a:t>
            </a:r>
          </a:p>
          <a:p>
            <a:pPr algn="just">
              <a:spcAft>
                <a:spcPts val="1200"/>
              </a:spcAft>
            </a:pPr>
            <a:r>
              <a:rPr lang="en-US" sz="2400" dirty="0">
                <a:latin typeface="Calibri" panose="020F0502020204030204" pitchFamily="34" charset="0"/>
                <a:cs typeface="Calibri" panose="020F0502020204030204" pitchFamily="34" charset="0"/>
              </a:rPr>
              <a:t>process data;</a:t>
            </a:r>
          </a:p>
          <a:p>
            <a:pPr algn="just">
              <a:spcAft>
                <a:spcPts val="1200"/>
              </a:spcAft>
            </a:pPr>
            <a:r>
              <a:rPr lang="en-US" sz="2400" dirty="0">
                <a:latin typeface="Calibri" panose="020F0502020204030204" pitchFamily="34" charset="0"/>
                <a:cs typeface="Calibri" panose="020F0502020204030204" pitchFamily="34" charset="0"/>
              </a:rPr>
              <a:t>analyze/interpret the processed data;</a:t>
            </a:r>
          </a:p>
          <a:p>
            <a:pPr>
              <a:spcAft>
                <a:spcPts val="1200"/>
              </a:spcAft>
            </a:pPr>
            <a:r>
              <a:rPr lang="en-US" sz="2400" dirty="0">
                <a:latin typeface="Calibri" panose="020F0502020204030204" pitchFamily="34" charset="0"/>
                <a:cs typeface="Calibri" panose="020F0502020204030204" pitchFamily="34" charset="0"/>
              </a:rPr>
              <a:t>develop and communicate conclusions and recommendations; and</a:t>
            </a:r>
          </a:p>
          <a:p>
            <a:pPr>
              <a:spcAft>
                <a:spcPts val="1200"/>
              </a:spcAft>
            </a:pPr>
            <a:r>
              <a:rPr lang="en-US" sz="2400" dirty="0">
                <a:latin typeface="Calibri" panose="020F0502020204030204" pitchFamily="34" charset="0"/>
                <a:cs typeface="Calibri" panose="020F0502020204030204" pitchFamily="34" charset="0"/>
              </a:rPr>
              <a:t>follow up.</a:t>
            </a:r>
            <a:endParaRPr lang="sk-SK" sz="2400" dirty="0">
              <a:latin typeface="Calibri" panose="020F0502020204030204" pitchFamily="34" charset="0"/>
              <a:cs typeface="Calibri" panose="020F0502020204030204" pitchFamily="34" charset="0"/>
            </a:endParaRPr>
          </a:p>
          <a:p>
            <a:endParaRPr lang="pl-PL" dirty="0"/>
          </a:p>
        </p:txBody>
      </p:sp>
    </p:spTree>
    <p:extLst>
      <p:ext uri="{BB962C8B-B14F-4D97-AF65-F5344CB8AC3E}">
        <p14:creationId xmlns:p14="http://schemas.microsoft.com/office/powerpoint/2010/main" val="171287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sk-SK" sz="2400" b="1" dirty="0" err="1">
                <a:latin typeface="Calibri" panose="020F0502020204030204" pitchFamily="34" charset="0"/>
                <a:cs typeface="Calibri" panose="020F0502020204030204" pitchFamily="34" charset="0"/>
              </a:rPr>
              <a:t>Control</a:t>
            </a:r>
            <a:r>
              <a:rPr lang="sk-SK" sz="2400" dirty="0"/>
              <a:t> </a:t>
            </a:r>
            <a:r>
              <a:rPr lang="sk-SK" sz="2400" b="1" dirty="0" err="1">
                <a:latin typeface="Calibri" panose="020F0502020204030204" pitchFamily="34" charset="0"/>
                <a:cs typeface="Calibri" panose="020F0502020204030204" pitchFamily="34" charset="0"/>
              </a:rPr>
              <a:t>Questions</a:t>
            </a:r>
            <a:endParaRPr lang="en-US" sz="2400" b="1" dirty="0">
              <a:latin typeface="Calibri" panose="020F0502020204030204" pitchFamily="34" charset="0"/>
              <a:cs typeface="Calibri" panose="020F0502020204030204" pitchFamily="34" charset="0"/>
            </a:endParaRP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p:txBody>
          <a:bodyPr>
            <a:normAutofit/>
          </a:bodyPr>
          <a:lstStyle/>
          <a:p>
            <a:pPr marL="0" indent="0">
              <a:buNone/>
            </a:pPr>
            <a:r>
              <a:rPr lang="en-US" sz="2400" dirty="0">
                <a:latin typeface="Calibri" panose="020F0502020204030204" pitchFamily="34" charset="0"/>
                <a:cs typeface="Calibri" panose="020F0502020204030204" pitchFamily="34" charset="0"/>
              </a:rPr>
              <a:t>Which of the following best describes the role of financial statement analysis?</a:t>
            </a:r>
          </a:p>
          <a:p>
            <a:pPr marL="514350" indent="-514350">
              <a:buFont typeface="+mj-lt"/>
              <a:buAutoNum type="alphaLcParenR"/>
            </a:pPr>
            <a:r>
              <a:rPr lang="en-US" sz="2400" dirty="0">
                <a:latin typeface="Calibri" panose="020F0502020204030204" pitchFamily="34" charset="0"/>
                <a:cs typeface="Calibri" panose="020F0502020204030204" pitchFamily="34" charset="0"/>
              </a:rPr>
              <a:t>To provide information about a company’s performance</a:t>
            </a:r>
          </a:p>
          <a:p>
            <a:pPr marL="514350" indent="-514350">
              <a:buFont typeface="+mj-lt"/>
              <a:buAutoNum type="alphaLcParenR"/>
            </a:pPr>
            <a:r>
              <a:rPr lang="en-US" sz="2400" dirty="0">
                <a:latin typeface="Calibri" panose="020F0502020204030204" pitchFamily="34" charset="0"/>
                <a:cs typeface="Calibri" panose="020F0502020204030204" pitchFamily="34" charset="0"/>
              </a:rPr>
              <a:t>To provide information about a company’s changes in financial position</a:t>
            </a:r>
          </a:p>
          <a:p>
            <a:pPr marL="514350" indent="-514350">
              <a:buFont typeface="+mj-lt"/>
              <a:buAutoNum type="alphaLcParenR"/>
            </a:pPr>
            <a:r>
              <a:rPr lang="en-US" sz="2400" dirty="0">
                <a:latin typeface="Calibri" panose="020F0502020204030204" pitchFamily="34" charset="0"/>
                <a:cs typeface="Calibri" panose="020F0502020204030204" pitchFamily="34" charset="0"/>
              </a:rPr>
              <a:t>To form expectations about a company’s future performance and financial</a:t>
            </a:r>
            <a:r>
              <a:rPr lang="sk-SK"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position</a:t>
            </a:r>
            <a:endParaRPr lang="sk-SK"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A company’s financial position would best be evaluated using the:</a:t>
            </a:r>
          </a:p>
          <a:p>
            <a:pPr marL="514350" indent="-514350">
              <a:buFont typeface="+mj-lt"/>
              <a:buAutoNum type="alphaLcParenR"/>
            </a:pPr>
            <a:r>
              <a:rPr lang="sk-SK" sz="2400" dirty="0">
                <a:latin typeface="Calibri" panose="020F0502020204030204" pitchFamily="34" charset="0"/>
                <a:cs typeface="Calibri" panose="020F0502020204030204" pitchFamily="34" charset="0"/>
              </a:rPr>
              <a:t>B</a:t>
            </a:r>
            <a:r>
              <a:rPr lang="en-US" sz="2400" dirty="0" err="1">
                <a:latin typeface="Calibri" panose="020F0502020204030204" pitchFamily="34" charset="0"/>
                <a:cs typeface="Calibri" panose="020F0502020204030204" pitchFamily="34" charset="0"/>
              </a:rPr>
              <a:t>alance</a:t>
            </a:r>
            <a:r>
              <a:rPr lang="en-US" sz="2400" dirty="0">
                <a:latin typeface="Calibri" panose="020F0502020204030204" pitchFamily="34" charset="0"/>
                <a:cs typeface="Calibri" panose="020F0502020204030204" pitchFamily="34" charset="0"/>
              </a:rPr>
              <a:t> sheet.</a:t>
            </a:r>
          </a:p>
          <a:p>
            <a:pPr marL="514350" indent="-514350">
              <a:buFont typeface="+mj-lt"/>
              <a:buAutoNum type="alphaLcParenR"/>
            </a:pPr>
            <a:r>
              <a:rPr lang="sk-SK" sz="2400" dirty="0">
                <a:latin typeface="Calibri" panose="020F0502020204030204" pitchFamily="34" charset="0"/>
                <a:cs typeface="Calibri" panose="020F0502020204030204" pitchFamily="34" charset="0"/>
              </a:rPr>
              <a:t>I</a:t>
            </a:r>
            <a:r>
              <a:rPr lang="en-US" sz="2400" dirty="0" err="1">
                <a:latin typeface="Calibri" panose="020F0502020204030204" pitchFamily="34" charset="0"/>
                <a:cs typeface="Calibri" panose="020F0502020204030204" pitchFamily="34" charset="0"/>
              </a:rPr>
              <a:t>ncome</a:t>
            </a:r>
            <a:r>
              <a:rPr lang="en-US" sz="2400" dirty="0">
                <a:latin typeface="Calibri" panose="020F0502020204030204" pitchFamily="34" charset="0"/>
                <a:cs typeface="Calibri" panose="020F0502020204030204" pitchFamily="34" charset="0"/>
              </a:rPr>
              <a:t> statement.</a:t>
            </a:r>
          </a:p>
          <a:p>
            <a:pPr marL="514350" indent="-514350">
              <a:buFont typeface="+mj-lt"/>
              <a:buAutoNum type="alphaLcParenR"/>
            </a:pPr>
            <a:r>
              <a:rPr lang="sk-SK" sz="2400" dirty="0">
                <a:latin typeface="Calibri" panose="020F0502020204030204" pitchFamily="34" charset="0"/>
                <a:cs typeface="Calibri" panose="020F0502020204030204" pitchFamily="34" charset="0"/>
              </a:rPr>
              <a:t>S</a:t>
            </a:r>
            <a:r>
              <a:rPr lang="en-US" sz="2400" dirty="0" err="1">
                <a:latin typeface="Calibri" panose="020F0502020204030204" pitchFamily="34" charset="0"/>
                <a:cs typeface="Calibri" panose="020F0502020204030204" pitchFamily="34" charset="0"/>
              </a:rPr>
              <a:t>tatement</a:t>
            </a:r>
            <a:r>
              <a:rPr lang="en-US" sz="2400" dirty="0">
                <a:latin typeface="Calibri" panose="020F0502020204030204" pitchFamily="34" charset="0"/>
                <a:cs typeface="Calibri" panose="020F0502020204030204" pitchFamily="34" charset="0"/>
              </a:rPr>
              <a:t> of cash flows.</a:t>
            </a:r>
            <a:endParaRPr lang="sk-SK" sz="2400" dirty="0">
              <a:latin typeface="Calibri" panose="020F0502020204030204" pitchFamily="34" charset="0"/>
              <a:cs typeface="Calibri" panose="020F0502020204030204" pitchFamily="34" charset="0"/>
            </a:endParaRPr>
          </a:p>
          <a:p>
            <a:endParaRPr lang="pl-PL" dirty="0"/>
          </a:p>
        </p:txBody>
      </p:sp>
    </p:spTree>
    <p:extLst>
      <p:ext uri="{BB962C8B-B14F-4D97-AF65-F5344CB8AC3E}">
        <p14:creationId xmlns:p14="http://schemas.microsoft.com/office/powerpoint/2010/main" val="3678036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sk-SK" sz="3200" b="1" dirty="0" err="1">
                <a:latin typeface="Calibri" panose="020F0502020204030204" pitchFamily="34" charset="0"/>
                <a:cs typeface="Calibri" panose="020F0502020204030204" pitchFamily="34" charset="0"/>
              </a:rPr>
              <a:t>Control</a:t>
            </a:r>
            <a:r>
              <a:rPr lang="sk-SK" sz="3200" dirty="0"/>
              <a:t> </a:t>
            </a:r>
            <a:r>
              <a:rPr lang="sk-SK" sz="3200" b="1" dirty="0" err="1">
                <a:latin typeface="Calibri" panose="020F0502020204030204" pitchFamily="34" charset="0"/>
                <a:cs typeface="Calibri" panose="020F0502020204030204" pitchFamily="34" charset="0"/>
              </a:rPr>
              <a:t>Questions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p:txBody>
          <a:bodyPr>
            <a:normAutofit fontScale="92500" lnSpcReduction="10000"/>
          </a:bodyPr>
          <a:lstStyle/>
          <a:p>
            <a:pPr marL="0" indent="0">
              <a:lnSpc>
                <a:spcPct val="100000"/>
              </a:lnSpc>
              <a:buNone/>
            </a:pPr>
            <a:r>
              <a:rPr lang="en-US" sz="2600" dirty="0">
                <a:latin typeface="Calibri" panose="020F0502020204030204" pitchFamily="34" charset="0"/>
                <a:cs typeface="Calibri" panose="020F0502020204030204" pitchFamily="34" charset="0"/>
              </a:rPr>
              <a:t>The income statement is best used to evaluate a company’s:</a:t>
            </a:r>
          </a:p>
          <a:p>
            <a:pPr marL="514350" indent="-514350">
              <a:lnSpc>
                <a:spcPct val="100000"/>
              </a:lnSpc>
              <a:buFont typeface="+mj-lt"/>
              <a:buAutoNum type="alphaLcParenR"/>
            </a:pPr>
            <a:r>
              <a:rPr lang="sk-SK" sz="2600" dirty="0">
                <a:latin typeface="Calibri" panose="020F0502020204030204" pitchFamily="34" charset="0"/>
                <a:cs typeface="Calibri" panose="020F0502020204030204" pitchFamily="34" charset="0"/>
              </a:rPr>
              <a:t>F</a:t>
            </a:r>
            <a:r>
              <a:rPr lang="en-US" sz="2600" dirty="0" err="1">
                <a:latin typeface="Calibri" panose="020F0502020204030204" pitchFamily="34" charset="0"/>
                <a:cs typeface="Calibri" panose="020F0502020204030204" pitchFamily="34" charset="0"/>
              </a:rPr>
              <a:t>inancial</a:t>
            </a:r>
            <a:r>
              <a:rPr lang="en-US" sz="2600" dirty="0">
                <a:latin typeface="Calibri" panose="020F0502020204030204" pitchFamily="34" charset="0"/>
                <a:cs typeface="Calibri" panose="020F0502020204030204" pitchFamily="34" charset="0"/>
              </a:rPr>
              <a:t> position.</a:t>
            </a:r>
          </a:p>
          <a:p>
            <a:pPr marL="514350" indent="-514350">
              <a:lnSpc>
                <a:spcPct val="100000"/>
              </a:lnSpc>
              <a:buFont typeface="+mj-lt"/>
              <a:buAutoNum type="alphaLcParenR"/>
            </a:pPr>
            <a:r>
              <a:rPr lang="sk-SK" sz="2600" dirty="0">
                <a:latin typeface="Calibri" panose="020F0502020204030204" pitchFamily="34" charset="0"/>
                <a:cs typeface="Calibri" panose="020F0502020204030204" pitchFamily="34" charset="0"/>
              </a:rPr>
              <a:t>S</a:t>
            </a:r>
            <a:r>
              <a:rPr lang="en-US" sz="2600" dirty="0" err="1">
                <a:latin typeface="Calibri" panose="020F0502020204030204" pitchFamily="34" charset="0"/>
                <a:cs typeface="Calibri" panose="020F0502020204030204" pitchFamily="34" charset="0"/>
              </a:rPr>
              <a:t>ources</a:t>
            </a:r>
            <a:r>
              <a:rPr lang="en-US" sz="2600" dirty="0">
                <a:latin typeface="Calibri" panose="020F0502020204030204" pitchFamily="34" charset="0"/>
                <a:cs typeface="Calibri" panose="020F0502020204030204" pitchFamily="34" charset="0"/>
              </a:rPr>
              <a:t> of cash flow.</a:t>
            </a:r>
          </a:p>
          <a:p>
            <a:pPr marL="514350" indent="-514350">
              <a:lnSpc>
                <a:spcPct val="100000"/>
              </a:lnSpc>
              <a:buFont typeface="+mj-lt"/>
              <a:buAutoNum type="alphaLcParenR"/>
            </a:pPr>
            <a:r>
              <a:rPr lang="sk-SK" sz="2600" dirty="0">
                <a:latin typeface="Calibri" panose="020F0502020204030204" pitchFamily="34" charset="0"/>
                <a:cs typeface="Calibri" panose="020F0502020204030204" pitchFamily="34" charset="0"/>
              </a:rPr>
              <a:t>F</a:t>
            </a:r>
            <a:r>
              <a:rPr lang="en-US" sz="2600" dirty="0" err="1">
                <a:latin typeface="Calibri" panose="020F0502020204030204" pitchFamily="34" charset="0"/>
                <a:cs typeface="Calibri" panose="020F0502020204030204" pitchFamily="34" charset="0"/>
              </a:rPr>
              <a:t>inancial</a:t>
            </a:r>
            <a:r>
              <a:rPr lang="en-US" sz="2600" dirty="0">
                <a:latin typeface="Calibri" panose="020F0502020204030204" pitchFamily="34" charset="0"/>
                <a:cs typeface="Calibri" panose="020F0502020204030204" pitchFamily="34" charset="0"/>
              </a:rPr>
              <a:t> results from business activities.</a:t>
            </a:r>
            <a:endParaRPr lang="sk-SK" sz="2600" dirty="0">
              <a:latin typeface="Calibri" panose="020F0502020204030204" pitchFamily="34" charset="0"/>
              <a:cs typeface="Calibri" panose="020F0502020204030204" pitchFamily="34" charset="0"/>
            </a:endParaRPr>
          </a:p>
          <a:p>
            <a:pPr marL="0" indent="0">
              <a:lnSpc>
                <a:spcPct val="100000"/>
              </a:lnSpc>
              <a:buNone/>
            </a:pPr>
            <a:endParaRPr lang="sk-SK" sz="2600" dirty="0">
              <a:latin typeface="Calibri" panose="020F0502020204030204" pitchFamily="34" charset="0"/>
              <a:cs typeface="Calibri" panose="020F0502020204030204" pitchFamily="34" charset="0"/>
            </a:endParaRPr>
          </a:p>
          <a:p>
            <a:pPr marL="0" indent="0">
              <a:lnSpc>
                <a:spcPct val="100000"/>
              </a:lnSpc>
              <a:buNone/>
            </a:pPr>
            <a:r>
              <a:rPr lang="en-US" sz="2600" dirty="0">
                <a:latin typeface="Calibri" panose="020F0502020204030204" pitchFamily="34" charset="0"/>
                <a:cs typeface="Calibri" panose="020F0502020204030204" pitchFamily="34" charset="0"/>
              </a:rPr>
              <a:t>A company’s profitability over a period of time is best evaluated using the:</a:t>
            </a:r>
          </a:p>
          <a:p>
            <a:pPr marL="514350" indent="-514350">
              <a:lnSpc>
                <a:spcPct val="100000"/>
              </a:lnSpc>
              <a:buFont typeface="+mj-lt"/>
              <a:buAutoNum type="alphaLcParenR"/>
            </a:pPr>
            <a:r>
              <a:rPr lang="en-US" sz="2600" dirty="0">
                <a:latin typeface="Calibri" panose="020F0502020204030204" pitchFamily="34" charset="0"/>
                <a:cs typeface="Calibri" panose="020F0502020204030204" pitchFamily="34" charset="0"/>
              </a:rPr>
              <a:t>A </a:t>
            </a:r>
            <a:r>
              <a:rPr lang="sk-SK" sz="2600" dirty="0">
                <a:latin typeface="Calibri" panose="020F0502020204030204" pitchFamily="34" charset="0"/>
                <a:cs typeface="Calibri" panose="020F0502020204030204" pitchFamily="34" charset="0"/>
              </a:rPr>
              <a:t>B</a:t>
            </a:r>
            <a:r>
              <a:rPr lang="en-US" sz="2600" dirty="0" err="1">
                <a:latin typeface="Calibri" panose="020F0502020204030204" pitchFamily="34" charset="0"/>
                <a:cs typeface="Calibri" panose="020F0502020204030204" pitchFamily="34" charset="0"/>
              </a:rPr>
              <a:t>alance</a:t>
            </a:r>
            <a:r>
              <a:rPr lang="en-US" sz="2600" dirty="0">
                <a:latin typeface="Calibri" panose="020F0502020204030204" pitchFamily="34" charset="0"/>
                <a:cs typeface="Calibri" panose="020F0502020204030204" pitchFamily="34" charset="0"/>
              </a:rPr>
              <a:t> sheet.</a:t>
            </a:r>
          </a:p>
          <a:p>
            <a:pPr marL="514350" indent="-514350">
              <a:lnSpc>
                <a:spcPct val="100000"/>
              </a:lnSpc>
              <a:buFont typeface="+mj-lt"/>
              <a:buAutoNum type="alphaLcParenR"/>
            </a:pPr>
            <a:r>
              <a:rPr lang="en-US" sz="2600" dirty="0">
                <a:latin typeface="Calibri" panose="020F0502020204030204" pitchFamily="34" charset="0"/>
                <a:cs typeface="Calibri" panose="020F0502020204030204" pitchFamily="34" charset="0"/>
              </a:rPr>
              <a:t>B </a:t>
            </a:r>
            <a:r>
              <a:rPr lang="sk-SK" sz="2600" dirty="0">
                <a:latin typeface="Calibri" panose="020F0502020204030204" pitchFamily="34" charset="0"/>
                <a:cs typeface="Calibri" panose="020F0502020204030204" pitchFamily="34" charset="0"/>
              </a:rPr>
              <a:t>I</a:t>
            </a:r>
            <a:r>
              <a:rPr lang="en-US" sz="2600" dirty="0" err="1">
                <a:latin typeface="Calibri" panose="020F0502020204030204" pitchFamily="34" charset="0"/>
                <a:cs typeface="Calibri" panose="020F0502020204030204" pitchFamily="34" charset="0"/>
              </a:rPr>
              <a:t>ncome</a:t>
            </a:r>
            <a:r>
              <a:rPr lang="en-US" sz="2600" dirty="0">
                <a:latin typeface="Calibri" panose="020F0502020204030204" pitchFamily="34" charset="0"/>
                <a:cs typeface="Calibri" panose="020F0502020204030204" pitchFamily="34" charset="0"/>
              </a:rPr>
              <a:t> statement.</a:t>
            </a:r>
          </a:p>
          <a:p>
            <a:pPr marL="514350" indent="-514350">
              <a:lnSpc>
                <a:spcPct val="100000"/>
              </a:lnSpc>
              <a:buFont typeface="+mj-lt"/>
              <a:buAutoNum type="alphaLcParenR"/>
            </a:pPr>
            <a:r>
              <a:rPr lang="en-US" sz="2600" dirty="0">
                <a:latin typeface="Calibri" panose="020F0502020204030204" pitchFamily="34" charset="0"/>
                <a:cs typeface="Calibri" panose="020F0502020204030204" pitchFamily="34" charset="0"/>
              </a:rPr>
              <a:t>C </a:t>
            </a:r>
            <a:r>
              <a:rPr lang="sk-SK" sz="2600" dirty="0">
                <a:latin typeface="Calibri" panose="020F0502020204030204" pitchFamily="34" charset="0"/>
                <a:cs typeface="Calibri" panose="020F0502020204030204" pitchFamily="34" charset="0"/>
              </a:rPr>
              <a:t>C</a:t>
            </a:r>
            <a:r>
              <a:rPr lang="en-US" sz="2600" dirty="0">
                <a:latin typeface="Calibri" panose="020F0502020204030204" pitchFamily="34" charset="0"/>
                <a:cs typeface="Calibri" panose="020F0502020204030204" pitchFamily="34" charset="0"/>
              </a:rPr>
              <a:t>ash flow </a:t>
            </a:r>
            <a:r>
              <a:rPr lang="en-US" sz="2600" dirty="0" err="1">
                <a:latin typeface="Calibri" panose="020F0502020204030204" pitchFamily="34" charset="0"/>
                <a:cs typeface="Calibri" panose="020F0502020204030204" pitchFamily="34" charset="0"/>
              </a:rPr>
              <a:t>statement.ncial</a:t>
            </a:r>
            <a:r>
              <a:rPr lang="en-US" sz="2600" dirty="0">
                <a:latin typeface="Calibri" panose="020F0502020204030204" pitchFamily="34" charset="0"/>
                <a:cs typeface="Calibri" panose="020F0502020204030204" pitchFamily="34" charset="0"/>
              </a:rPr>
              <a:t> results from business activities.</a:t>
            </a:r>
            <a:endParaRPr lang="sk-SK" sz="2600" dirty="0">
              <a:latin typeface="Calibri" panose="020F0502020204030204" pitchFamily="34" charset="0"/>
              <a:cs typeface="Calibri" panose="020F0502020204030204" pitchFamily="34" charset="0"/>
            </a:endParaRPr>
          </a:p>
          <a:p>
            <a:endParaRPr lang="pl-PL" dirty="0"/>
          </a:p>
        </p:txBody>
      </p:sp>
    </p:spTree>
    <p:extLst>
      <p:ext uri="{BB962C8B-B14F-4D97-AF65-F5344CB8AC3E}">
        <p14:creationId xmlns:p14="http://schemas.microsoft.com/office/powerpoint/2010/main" val="2800749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sk-SK" sz="3200" b="1" dirty="0" err="1">
                <a:latin typeface="Calibri" panose="020F0502020204030204" pitchFamily="34" charset="0"/>
                <a:cs typeface="Calibri" panose="020F0502020204030204" pitchFamily="34" charset="0"/>
              </a:rPr>
              <a:t>Control</a:t>
            </a:r>
            <a:r>
              <a:rPr lang="sk-SK" sz="3200" dirty="0"/>
              <a:t> </a:t>
            </a:r>
            <a:r>
              <a:rPr lang="sk-SK" sz="3200" b="1" dirty="0" err="1">
                <a:latin typeface="Calibri" panose="020F0502020204030204" pitchFamily="34" charset="0"/>
                <a:cs typeface="Calibri" panose="020F0502020204030204" pitchFamily="34" charset="0"/>
              </a:rPr>
              <a:t>Questions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p:txBody>
          <a:bodyPr>
            <a:normAutofit fontScale="85000" lnSpcReduction="20000"/>
          </a:bodyPr>
          <a:lstStyle/>
          <a:p>
            <a:pPr marL="0" indent="0">
              <a:lnSpc>
                <a:spcPct val="100000"/>
              </a:lnSpc>
              <a:buNone/>
            </a:pPr>
            <a:r>
              <a:rPr lang="en-US" dirty="0">
                <a:latin typeface="Calibri" panose="020F0502020204030204" pitchFamily="34" charset="0"/>
                <a:cs typeface="Calibri" panose="020F0502020204030204" pitchFamily="34" charset="0"/>
              </a:rPr>
              <a:t>Accounting policies, methods, and estimates used in preparing financial statements are most likely to be found in the:</a:t>
            </a:r>
          </a:p>
          <a:p>
            <a:pPr marL="514350" indent="-514350">
              <a:lnSpc>
                <a:spcPct val="100000"/>
              </a:lnSpc>
              <a:buFont typeface="+mj-lt"/>
              <a:buAutoNum type="alphaLcParenR"/>
            </a:pPr>
            <a:r>
              <a:rPr lang="sk-SK" dirty="0">
                <a:latin typeface="Calibri" panose="020F0502020204030204" pitchFamily="34" charset="0"/>
                <a:cs typeface="Calibri" panose="020F0502020204030204" pitchFamily="34" charset="0"/>
              </a:rPr>
              <a:t>A</a:t>
            </a:r>
            <a:r>
              <a:rPr lang="en-US" dirty="0" err="1">
                <a:latin typeface="Calibri" panose="020F0502020204030204" pitchFamily="34" charset="0"/>
                <a:cs typeface="Calibri" panose="020F0502020204030204" pitchFamily="34" charset="0"/>
              </a:rPr>
              <a:t>uditor’s</a:t>
            </a:r>
            <a:r>
              <a:rPr lang="en-US" dirty="0">
                <a:latin typeface="Calibri" panose="020F0502020204030204" pitchFamily="34" charset="0"/>
                <a:cs typeface="Calibri" panose="020F0502020204030204" pitchFamily="34" charset="0"/>
              </a:rPr>
              <a:t> report.</a:t>
            </a:r>
          </a:p>
          <a:p>
            <a:pPr marL="514350" indent="-514350">
              <a:lnSpc>
                <a:spcPct val="100000"/>
              </a:lnSpc>
              <a:buFont typeface="+mj-lt"/>
              <a:buAutoNum type="alphaLcParenR"/>
            </a:pPr>
            <a:r>
              <a:rPr lang="sk-SK" dirty="0">
                <a:latin typeface="Calibri" panose="020F0502020204030204" pitchFamily="34" charset="0"/>
                <a:cs typeface="Calibri" panose="020F0502020204030204" pitchFamily="34" charset="0"/>
              </a:rPr>
              <a:t>M</a:t>
            </a:r>
            <a:r>
              <a:rPr lang="en-US" dirty="0" err="1">
                <a:latin typeface="Calibri" panose="020F0502020204030204" pitchFamily="34" charset="0"/>
                <a:cs typeface="Calibri" panose="020F0502020204030204" pitchFamily="34" charset="0"/>
              </a:rPr>
              <a:t>anagement</a:t>
            </a:r>
            <a:r>
              <a:rPr lang="en-US" dirty="0">
                <a:latin typeface="Calibri" panose="020F0502020204030204" pitchFamily="34" charset="0"/>
                <a:cs typeface="Calibri" panose="020F0502020204030204" pitchFamily="34" charset="0"/>
              </a:rPr>
              <a:t> commentary.</a:t>
            </a:r>
          </a:p>
          <a:p>
            <a:pPr marL="514350" indent="-514350">
              <a:lnSpc>
                <a:spcPct val="100000"/>
              </a:lnSpc>
              <a:buFont typeface="+mj-lt"/>
              <a:buAutoNum type="alphaLcParenR"/>
            </a:pPr>
            <a:r>
              <a:rPr lang="sk-SK" dirty="0">
                <a:latin typeface="Calibri" panose="020F0502020204030204" pitchFamily="34" charset="0"/>
                <a:cs typeface="Calibri" panose="020F0502020204030204" pitchFamily="34" charset="0"/>
              </a:rPr>
              <a:t>N</a:t>
            </a:r>
            <a:r>
              <a:rPr lang="en-US" dirty="0" err="1">
                <a:latin typeface="Calibri" panose="020F0502020204030204" pitchFamily="34" charset="0"/>
                <a:cs typeface="Calibri" panose="020F0502020204030204" pitchFamily="34" charset="0"/>
              </a:rPr>
              <a:t>otes</a:t>
            </a:r>
            <a:r>
              <a:rPr lang="en-US" dirty="0">
                <a:latin typeface="Calibri" panose="020F0502020204030204" pitchFamily="34" charset="0"/>
                <a:cs typeface="Calibri" panose="020F0502020204030204" pitchFamily="34" charset="0"/>
              </a:rPr>
              <a:t> to the financial statements.</a:t>
            </a:r>
            <a:endParaRPr lang="sk-SK" dirty="0">
              <a:latin typeface="Calibri" panose="020F0502020204030204" pitchFamily="34" charset="0"/>
              <a:cs typeface="Calibri" panose="020F0502020204030204" pitchFamily="34" charset="0"/>
            </a:endParaRPr>
          </a:p>
          <a:p>
            <a:pPr marL="0" indent="0">
              <a:lnSpc>
                <a:spcPct val="100000"/>
              </a:lnSpc>
              <a:buNone/>
            </a:pPr>
            <a:endParaRPr lang="sk-SK" dirty="0">
              <a:latin typeface="Calibri" panose="020F0502020204030204" pitchFamily="34" charset="0"/>
              <a:cs typeface="Calibri" panose="020F0502020204030204" pitchFamily="34" charset="0"/>
            </a:endParaRPr>
          </a:p>
          <a:p>
            <a:pPr marL="0" indent="0">
              <a:lnSpc>
                <a:spcPct val="100000"/>
              </a:lnSpc>
              <a:buNone/>
            </a:pPr>
            <a:r>
              <a:rPr lang="en-US" dirty="0">
                <a:latin typeface="Calibri" panose="020F0502020204030204" pitchFamily="34" charset="0"/>
                <a:cs typeface="Calibri" panose="020F0502020204030204" pitchFamily="34" charset="0"/>
              </a:rPr>
              <a:t>An independent audit report is most likely to provide:</a:t>
            </a:r>
          </a:p>
          <a:p>
            <a:pPr marL="514350" indent="-514350">
              <a:lnSpc>
                <a:spcPct val="100000"/>
              </a:lnSpc>
              <a:buFont typeface="+mj-lt"/>
              <a:buAutoNum type="alphaLcParenR"/>
            </a:pPr>
            <a:r>
              <a:rPr lang="en-US" dirty="0">
                <a:latin typeface="Calibri" panose="020F0502020204030204" pitchFamily="34" charset="0"/>
                <a:cs typeface="Calibri" panose="020F0502020204030204" pitchFamily="34" charset="0"/>
              </a:rPr>
              <a:t>A absolute assurance about the accuracy of the financial statements.</a:t>
            </a:r>
          </a:p>
          <a:p>
            <a:pPr marL="514350" indent="-514350">
              <a:lnSpc>
                <a:spcPct val="100000"/>
              </a:lnSpc>
              <a:buFont typeface="+mj-lt"/>
              <a:buAutoNum type="alphaLcParenR"/>
            </a:pPr>
            <a:r>
              <a:rPr lang="en-US" dirty="0">
                <a:latin typeface="Calibri" panose="020F0502020204030204" pitchFamily="34" charset="0"/>
                <a:cs typeface="Calibri" panose="020F0502020204030204" pitchFamily="34" charset="0"/>
              </a:rPr>
              <a:t>B reasonable assurance that the financial statements are fairly presented.</a:t>
            </a:r>
          </a:p>
          <a:p>
            <a:pPr marL="514350" indent="-514350">
              <a:lnSpc>
                <a:spcPct val="100000"/>
              </a:lnSpc>
              <a:buFont typeface="+mj-lt"/>
              <a:buAutoNum type="alphaLcParenR"/>
            </a:pPr>
            <a:r>
              <a:rPr lang="en-US" dirty="0">
                <a:latin typeface="Calibri" panose="020F0502020204030204" pitchFamily="34" charset="0"/>
                <a:cs typeface="Calibri" panose="020F0502020204030204" pitchFamily="34" charset="0"/>
              </a:rPr>
              <a:t>C a qualified opinion with respect to the transparency of the financial</a:t>
            </a:r>
            <a:r>
              <a:rPr lang="sk-SK"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statements.</a:t>
            </a:r>
            <a:endParaRPr lang="sk-SK" dirty="0">
              <a:latin typeface="Calibri" panose="020F0502020204030204" pitchFamily="34" charset="0"/>
              <a:cs typeface="Calibri" panose="020F0502020204030204" pitchFamily="34" charset="0"/>
            </a:endParaRPr>
          </a:p>
          <a:p>
            <a:endParaRPr lang="pl-PL" dirty="0"/>
          </a:p>
        </p:txBody>
      </p:sp>
    </p:spTree>
    <p:extLst>
      <p:ext uri="{BB962C8B-B14F-4D97-AF65-F5344CB8AC3E}">
        <p14:creationId xmlns:p14="http://schemas.microsoft.com/office/powerpoint/2010/main" val="3598394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sk-SK" sz="3200" b="1" dirty="0" err="1">
                <a:latin typeface="Calibri" panose="020F0502020204030204" pitchFamily="34" charset="0"/>
                <a:cs typeface="Calibri" panose="020F0502020204030204" pitchFamily="34" charset="0"/>
              </a:rPr>
              <a:t>References</a:t>
            </a:r>
            <a:endParaRPr lang="en-US" sz="3200" b="1" dirty="0">
              <a:latin typeface="Calibri" panose="020F0502020204030204" pitchFamily="34" charset="0"/>
              <a:cs typeface="Calibri" panose="020F0502020204030204" pitchFamily="34" charset="0"/>
            </a:endParaRP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p:txBody>
          <a:bodyPr>
            <a:normAutofit/>
          </a:bodyPr>
          <a:lstStyle/>
          <a:p>
            <a:r>
              <a:rPr lang="en-US" sz="2600" dirty="0" err="1">
                <a:latin typeface="Calibri" panose="020F0502020204030204" pitchFamily="34" charset="0"/>
                <a:cs typeface="Calibri" panose="020F0502020204030204" pitchFamily="34" charset="0"/>
              </a:rPr>
              <a:t>Benninga</a:t>
            </a:r>
            <a:r>
              <a:rPr lang="en-US" sz="2600" dirty="0">
                <a:latin typeface="Calibri" panose="020F0502020204030204" pitchFamily="34" charset="0"/>
                <a:cs typeface="Calibri" panose="020F0502020204030204" pitchFamily="34" charset="0"/>
              </a:rPr>
              <a:t>, Simon Z., and </a:t>
            </a:r>
            <a:r>
              <a:rPr lang="en-US" sz="2600" dirty="0" err="1">
                <a:latin typeface="Calibri" panose="020F0502020204030204" pitchFamily="34" charset="0"/>
                <a:cs typeface="Calibri" panose="020F0502020204030204" pitchFamily="34" charset="0"/>
              </a:rPr>
              <a:t>Oded</a:t>
            </a:r>
            <a:r>
              <a:rPr lang="en-US" sz="2600" dirty="0">
                <a:latin typeface="Calibri" panose="020F0502020204030204" pitchFamily="34" charset="0"/>
                <a:cs typeface="Calibri" panose="020F0502020204030204" pitchFamily="34" charset="0"/>
              </a:rPr>
              <a:t> H. </a:t>
            </a:r>
            <a:r>
              <a:rPr lang="en-US" sz="2600" dirty="0" err="1">
                <a:latin typeface="Calibri" panose="020F0502020204030204" pitchFamily="34" charset="0"/>
                <a:cs typeface="Calibri" panose="020F0502020204030204" pitchFamily="34" charset="0"/>
              </a:rPr>
              <a:t>Sarig</a:t>
            </a:r>
            <a:r>
              <a:rPr lang="en-US" sz="2600" dirty="0">
                <a:latin typeface="Calibri" panose="020F0502020204030204" pitchFamily="34" charset="0"/>
                <a:cs typeface="Calibri" panose="020F0502020204030204" pitchFamily="34" charset="0"/>
              </a:rPr>
              <a:t>. 1997. Corporate Finance:</a:t>
            </a:r>
            <a:r>
              <a:rPr lang="sk-SK" sz="2600" dirty="0">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A Valuation Approach. New York: McGraw-Hill Publishing.</a:t>
            </a:r>
            <a:r>
              <a:rPr lang="sk-SK" sz="2600" dirty="0">
                <a:latin typeface="Calibri" panose="020F0502020204030204" pitchFamily="34" charset="0"/>
                <a:cs typeface="Calibri" panose="020F0502020204030204" pitchFamily="34" charset="0"/>
              </a:rPr>
              <a:t> </a:t>
            </a:r>
          </a:p>
          <a:p>
            <a:r>
              <a:rPr lang="en-US" sz="2600" dirty="0">
                <a:latin typeface="Calibri" panose="020F0502020204030204" pitchFamily="34" charset="0"/>
                <a:cs typeface="Calibri" panose="020F0502020204030204" pitchFamily="34" charset="0"/>
              </a:rPr>
              <a:t>International Auditing and Assurance Standards Board (IAASB).</a:t>
            </a:r>
            <a:r>
              <a:rPr lang="sk-SK" sz="2600" dirty="0">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Handbook of International Quality Control, Auditing, Review,</a:t>
            </a:r>
            <a:r>
              <a:rPr lang="sk-SK" sz="2600" dirty="0">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Other Assurance, and Related Services Pronouncements,</a:t>
            </a:r>
            <a:r>
              <a:rPr lang="sk-SK" sz="2600" dirty="0">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Standard 200, available at www.ifac.org/IAASB.</a:t>
            </a:r>
          </a:p>
          <a:p>
            <a:endParaRPr lang="en-US" sz="2600" dirty="0">
              <a:latin typeface="Calibri" panose="020F0502020204030204" pitchFamily="34" charset="0"/>
              <a:cs typeface="Calibri" panose="020F0502020204030204" pitchFamily="34" charset="0"/>
            </a:endParaRPr>
          </a:p>
          <a:p>
            <a:r>
              <a:rPr lang="sk-SK" sz="2600" dirty="0" err="1">
                <a:latin typeface="Calibri" panose="020F0502020204030204" pitchFamily="34" charset="0"/>
                <a:cs typeface="Calibri" panose="020F0502020204030204" pitchFamily="34" charset="0"/>
              </a:rPr>
              <a:t>Va</a:t>
            </a:r>
            <a:r>
              <a:rPr lang="en-US" sz="2600" dirty="0">
                <a:latin typeface="Calibri" panose="020F0502020204030204" pitchFamily="34" charset="0"/>
                <a:cs typeface="Calibri" panose="020F0502020204030204" pitchFamily="34" charset="0"/>
              </a:rPr>
              <a:t>n </a:t>
            </a:r>
            <a:r>
              <a:rPr lang="en-US" sz="2600" dirty="0" err="1">
                <a:latin typeface="Calibri" panose="020F0502020204030204" pitchFamily="34" charset="0"/>
                <a:cs typeface="Calibri" panose="020F0502020204030204" pitchFamily="34" charset="0"/>
              </a:rPr>
              <a:t>Greuning</a:t>
            </a:r>
            <a:r>
              <a:rPr lang="en-US" sz="2600" dirty="0">
                <a:latin typeface="Calibri" panose="020F0502020204030204" pitchFamily="34" charset="0"/>
                <a:cs typeface="Calibri" panose="020F0502020204030204" pitchFamily="34" charset="0"/>
              </a:rPr>
              <a:t>, Hennie, and Sonja </a:t>
            </a:r>
            <a:r>
              <a:rPr lang="en-US" sz="2600" dirty="0" err="1">
                <a:latin typeface="Calibri" panose="020F0502020204030204" pitchFamily="34" charset="0"/>
                <a:cs typeface="Calibri" panose="020F0502020204030204" pitchFamily="34" charset="0"/>
              </a:rPr>
              <a:t>Brajovic</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Bratanovic</a:t>
            </a:r>
            <a:r>
              <a:rPr lang="en-US" sz="2600" dirty="0">
                <a:latin typeface="Calibri" panose="020F0502020204030204" pitchFamily="34" charset="0"/>
                <a:cs typeface="Calibri" panose="020F0502020204030204" pitchFamily="34" charset="0"/>
              </a:rPr>
              <a:t>. 2003.</a:t>
            </a:r>
            <a:r>
              <a:rPr lang="sk-SK" sz="2600" dirty="0">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Analyzing and Managing Banking Risk: A Framework</a:t>
            </a:r>
            <a:r>
              <a:rPr lang="sk-SK" sz="2600" dirty="0">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for Assessing Corporate Governance and Financial Risk.</a:t>
            </a:r>
            <a:r>
              <a:rPr lang="sk-SK" sz="2600" dirty="0">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Washington, DC: World Bank.</a:t>
            </a:r>
            <a:endParaRPr lang="sk-SK" sz="2600" dirty="0">
              <a:latin typeface="Calibri" panose="020F0502020204030204" pitchFamily="34" charset="0"/>
              <a:cs typeface="Calibri" panose="020F0502020204030204" pitchFamily="34" charset="0"/>
            </a:endParaRPr>
          </a:p>
          <a:p>
            <a:endParaRPr lang="pl-PL" dirty="0"/>
          </a:p>
        </p:txBody>
      </p:sp>
    </p:spTree>
    <p:extLst>
      <p:ext uri="{BB962C8B-B14F-4D97-AF65-F5344CB8AC3E}">
        <p14:creationId xmlns:p14="http://schemas.microsoft.com/office/powerpoint/2010/main" val="3477061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303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sk-SK" sz="2400" b="1" dirty="0" err="1">
                <a:latin typeface="Calibri" panose="020F0502020204030204" pitchFamily="34" charset="0"/>
                <a:cs typeface="Calibri" panose="020F0502020204030204" pitchFamily="34" charset="0"/>
              </a:rPr>
              <a:t>Introduction</a:t>
            </a:r>
            <a:endParaRPr lang="en-US" sz="24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p:txBody>
          <a:bodyPr>
            <a:normAutofit fontScale="92500" lnSpcReduction="10000"/>
          </a:bodyPr>
          <a:lstStyle/>
          <a:p>
            <a:pPr algn="just">
              <a:spcAft>
                <a:spcPts val="1800"/>
              </a:spcAft>
            </a:pPr>
            <a:r>
              <a:rPr lang="en-US" sz="1900" b="1" dirty="0">
                <a:latin typeface="Calibri" panose="020F0502020204030204" pitchFamily="34" charset="0"/>
                <a:cs typeface="Calibri" panose="020F0502020204030204" pitchFamily="34" charset="0"/>
              </a:rPr>
              <a:t>The roles of financial reporting </a:t>
            </a:r>
            <a:r>
              <a:rPr lang="en-US" sz="1900" dirty="0">
                <a:latin typeface="Calibri" panose="020F0502020204030204" pitchFamily="34" charset="0"/>
                <a:cs typeface="Calibri" panose="020F0502020204030204" pitchFamily="34" charset="0"/>
              </a:rPr>
              <a:t>and financial statement</a:t>
            </a:r>
            <a:r>
              <a:rPr lang="sk-SK" sz="1900" dirty="0">
                <a:latin typeface="Calibri" panose="020F0502020204030204" pitchFamily="34" charset="0"/>
                <a:cs typeface="Calibri" panose="020F0502020204030204" pitchFamily="34" charset="0"/>
              </a:rPr>
              <a:t> </a:t>
            </a:r>
            <a:r>
              <a:rPr lang="en-US" sz="1900" dirty="0">
                <a:latin typeface="Calibri" panose="020F0502020204030204" pitchFamily="34" charset="0"/>
                <a:cs typeface="Calibri" panose="020F0502020204030204" pitchFamily="34" charset="0"/>
              </a:rPr>
              <a:t>analysis</a:t>
            </a:r>
            <a:r>
              <a:rPr lang="sk-SK" sz="1900" dirty="0">
                <a:latin typeface="Calibri" panose="020F0502020204030204" pitchFamily="34" charset="0"/>
                <a:cs typeface="Calibri" panose="020F0502020204030204" pitchFamily="34" charset="0"/>
              </a:rPr>
              <a:t>.</a:t>
            </a:r>
            <a:endParaRPr lang="en-US" sz="1900" dirty="0">
              <a:latin typeface="Calibri" panose="020F0502020204030204" pitchFamily="34" charset="0"/>
              <a:cs typeface="Calibri" panose="020F0502020204030204" pitchFamily="34" charset="0"/>
            </a:endParaRPr>
          </a:p>
          <a:p>
            <a:pPr algn="just">
              <a:spcAft>
                <a:spcPts val="1800"/>
              </a:spcAft>
            </a:pPr>
            <a:r>
              <a:rPr lang="en-US" sz="1900" b="1" dirty="0">
                <a:latin typeface="Calibri" panose="020F0502020204030204" pitchFamily="34" charset="0"/>
                <a:cs typeface="Calibri" panose="020F0502020204030204" pitchFamily="34" charset="0"/>
              </a:rPr>
              <a:t>The roles of the statement of financial position</a:t>
            </a:r>
            <a:r>
              <a:rPr lang="en-US" sz="1900" dirty="0">
                <a:latin typeface="Calibri" panose="020F0502020204030204" pitchFamily="34" charset="0"/>
                <a:cs typeface="Calibri" panose="020F0502020204030204" pitchFamily="34" charset="0"/>
              </a:rPr>
              <a:t>, statement</a:t>
            </a:r>
            <a:r>
              <a:rPr lang="sk-SK" sz="1900" dirty="0">
                <a:latin typeface="Calibri" panose="020F0502020204030204" pitchFamily="34" charset="0"/>
                <a:cs typeface="Calibri" panose="020F0502020204030204" pitchFamily="34" charset="0"/>
              </a:rPr>
              <a:t> </a:t>
            </a:r>
            <a:r>
              <a:rPr lang="en-US" sz="1900" dirty="0">
                <a:latin typeface="Calibri" panose="020F0502020204030204" pitchFamily="34" charset="0"/>
                <a:cs typeface="Calibri" panose="020F0502020204030204" pitchFamily="34" charset="0"/>
              </a:rPr>
              <a:t>of comprehensive income, statement of changes in equity, and</a:t>
            </a:r>
            <a:r>
              <a:rPr lang="sk-SK" sz="1900" dirty="0">
                <a:latin typeface="Calibri" panose="020F0502020204030204" pitchFamily="34" charset="0"/>
                <a:cs typeface="Calibri" panose="020F0502020204030204" pitchFamily="34" charset="0"/>
              </a:rPr>
              <a:t> </a:t>
            </a:r>
            <a:r>
              <a:rPr lang="en-US" sz="1900" dirty="0">
                <a:latin typeface="Calibri" panose="020F0502020204030204" pitchFamily="34" charset="0"/>
                <a:cs typeface="Calibri" panose="020F0502020204030204" pitchFamily="34" charset="0"/>
              </a:rPr>
              <a:t>statement of cash flows in evaluating a company’s performance</a:t>
            </a:r>
            <a:r>
              <a:rPr lang="sk-SK" sz="1900" dirty="0">
                <a:latin typeface="Calibri" panose="020F0502020204030204" pitchFamily="34" charset="0"/>
                <a:cs typeface="Calibri" panose="020F0502020204030204" pitchFamily="34" charset="0"/>
              </a:rPr>
              <a:t> </a:t>
            </a:r>
            <a:r>
              <a:rPr lang="en-US" sz="1900" dirty="0">
                <a:latin typeface="Calibri" panose="020F0502020204030204" pitchFamily="34" charset="0"/>
                <a:cs typeface="Calibri" panose="020F0502020204030204" pitchFamily="34" charset="0"/>
              </a:rPr>
              <a:t>and financial position</a:t>
            </a:r>
            <a:r>
              <a:rPr lang="sk-SK" sz="1900" dirty="0">
                <a:latin typeface="Calibri" panose="020F0502020204030204" pitchFamily="34" charset="0"/>
                <a:cs typeface="Calibri" panose="020F0502020204030204" pitchFamily="34" charset="0"/>
              </a:rPr>
              <a:t>.</a:t>
            </a:r>
            <a:endParaRPr lang="en-US" sz="1900" dirty="0">
              <a:latin typeface="Calibri" panose="020F0502020204030204" pitchFamily="34" charset="0"/>
              <a:cs typeface="Calibri" panose="020F0502020204030204" pitchFamily="34" charset="0"/>
            </a:endParaRPr>
          </a:p>
          <a:p>
            <a:pPr algn="just">
              <a:spcAft>
                <a:spcPts val="1800"/>
              </a:spcAft>
            </a:pPr>
            <a:r>
              <a:rPr lang="en-US" sz="1900" dirty="0">
                <a:latin typeface="Calibri" panose="020F0502020204030204" pitchFamily="34" charset="0"/>
                <a:cs typeface="Calibri" panose="020F0502020204030204" pitchFamily="34" charset="0"/>
              </a:rPr>
              <a:t>The importance of financial statement notes and</a:t>
            </a:r>
            <a:r>
              <a:rPr lang="sk-SK" sz="1900" dirty="0">
                <a:latin typeface="Calibri" panose="020F0502020204030204" pitchFamily="34" charset="0"/>
                <a:cs typeface="Calibri" panose="020F0502020204030204" pitchFamily="34" charset="0"/>
              </a:rPr>
              <a:t> </a:t>
            </a:r>
            <a:r>
              <a:rPr lang="en-US" sz="1900" dirty="0">
                <a:latin typeface="Calibri" panose="020F0502020204030204" pitchFamily="34" charset="0"/>
                <a:cs typeface="Calibri" panose="020F0502020204030204" pitchFamily="34" charset="0"/>
              </a:rPr>
              <a:t>supplementary information—including disclosures of</a:t>
            </a:r>
            <a:r>
              <a:rPr lang="sk-SK" sz="1900" dirty="0">
                <a:latin typeface="Calibri" panose="020F0502020204030204" pitchFamily="34" charset="0"/>
                <a:cs typeface="Calibri" panose="020F0502020204030204" pitchFamily="34" charset="0"/>
              </a:rPr>
              <a:t> </a:t>
            </a:r>
            <a:r>
              <a:rPr lang="en-US" sz="1900" dirty="0">
                <a:latin typeface="Calibri" panose="020F0502020204030204" pitchFamily="34" charset="0"/>
                <a:cs typeface="Calibri" panose="020F0502020204030204" pitchFamily="34" charset="0"/>
              </a:rPr>
              <a:t>accounting policies, methods, and estimates—and management’s</a:t>
            </a:r>
            <a:r>
              <a:rPr lang="sk-SK" sz="1900" dirty="0">
                <a:latin typeface="Calibri" panose="020F0502020204030204" pitchFamily="34" charset="0"/>
                <a:cs typeface="Calibri" panose="020F0502020204030204" pitchFamily="34" charset="0"/>
              </a:rPr>
              <a:t> </a:t>
            </a:r>
            <a:r>
              <a:rPr lang="en-US" sz="1900" dirty="0">
                <a:latin typeface="Calibri" panose="020F0502020204030204" pitchFamily="34" charset="0"/>
                <a:cs typeface="Calibri" panose="020F0502020204030204" pitchFamily="34" charset="0"/>
              </a:rPr>
              <a:t>commentary</a:t>
            </a:r>
            <a:r>
              <a:rPr lang="sk-SK" sz="1900" dirty="0">
                <a:latin typeface="Calibri" panose="020F0502020204030204" pitchFamily="34" charset="0"/>
                <a:cs typeface="Calibri" panose="020F0502020204030204" pitchFamily="34" charset="0"/>
              </a:rPr>
              <a:t>.</a:t>
            </a:r>
            <a:endParaRPr lang="en-US" sz="1900" dirty="0">
              <a:latin typeface="Calibri" panose="020F0502020204030204" pitchFamily="34" charset="0"/>
              <a:cs typeface="Calibri" panose="020F0502020204030204" pitchFamily="34" charset="0"/>
            </a:endParaRPr>
          </a:p>
          <a:p>
            <a:pPr algn="just">
              <a:spcAft>
                <a:spcPts val="1800"/>
              </a:spcAft>
            </a:pPr>
            <a:r>
              <a:rPr lang="en-US" sz="1900" b="1" dirty="0">
                <a:latin typeface="Calibri" panose="020F0502020204030204" pitchFamily="34" charset="0"/>
                <a:cs typeface="Calibri" panose="020F0502020204030204" pitchFamily="34" charset="0"/>
              </a:rPr>
              <a:t>The objective of audits </a:t>
            </a:r>
            <a:r>
              <a:rPr lang="en-US" sz="1900" dirty="0">
                <a:latin typeface="Calibri" panose="020F0502020204030204" pitchFamily="34" charset="0"/>
                <a:cs typeface="Calibri" panose="020F0502020204030204" pitchFamily="34" charset="0"/>
              </a:rPr>
              <a:t>of financial statements, the types</a:t>
            </a:r>
            <a:r>
              <a:rPr lang="sk-SK" sz="1900" dirty="0">
                <a:latin typeface="Calibri" panose="020F0502020204030204" pitchFamily="34" charset="0"/>
                <a:cs typeface="Calibri" panose="020F0502020204030204" pitchFamily="34" charset="0"/>
              </a:rPr>
              <a:t> </a:t>
            </a:r>
            <a:r>
              <a:rPr lang="en-US" sz="1900" dirty="0">
                <a:latin typeface="Calibri" panose="020F0502020204030204" pitchFamily="34" charset="0"/>
                <a:cs typeface="Calibri" panose="020F0502020204030204" pitchFamily="34" charset="0"/>
              </a:rPr>
              <a:t>of audit reports, and the importance of effective internal controls</a:t>
            </a:r>
            <a:r>
              <a:rPr lang="sk-SK" sz="1900" dirty="0">
                <a:latin typeface="Calibri" panose="020F0502020204030204" pitchFamily="34" charset="0"/>
                <a:cs typeface="Calibri" panose="020F0502020204030204" pitchFamily="34" charset="0"/>
              </a:rPr>
              <a:t>.</a:t>
            </a:r>
            <a:endParaRPr lang="en-US" sz="1900" dirty="0">
              <a:latin typeface="Calibri" panose="020F0502020204030204" pitchFamily="34" charset="0"/>
              <a:cs typeface="Calibri" panose="020F0502020204030204" pitchFamily="34" charset="0"/>
            </a:endParaRPr>
          </a:p>
          <a:p>
            <a:pPr algn="just">
              <a:spcAft>
                <a:spcPts val="1800"/>
              </a:spcAft>
            </a:pPr>
            <a:r>
              <a:rPr lang="en-US" sz="1900" b="1" dirty="0">
                <a:latin typeface="Calibri" panose="020F0502020204030204" pitchFamily="34" charset="0"/>
                <a:cs typeface="Calibri" panose="020F0502020204030204" pitchFamily="34" charset="0"/>
              </a:rPr>
              <a:t>Identify and describe information sources </a:t>
            </a:r>
            <a:r>
              <a:rPr lang="en-US" sz="1900" dirty="0">
                <a:latin typeface="Calibri" panose="020F0502020204030204" pitchFamily="34" charset="0"/>
                <a:cs typeface="Calibri" panose="020F0502020204030204" pitchFamily="34" charset="0"/>
              </a:rPr>
              <a:t>that analysts use in</a:t>
            </a:r>
            <a:r>
              <a:rPr lang="sk-SK" sz="1900" dirty="0">
                <a:latin typeface="Calibri" panose="020F0502020204030204" pitchFamily="34" charset="0"/>
                <a:cs typeface="Calibri" panose="020F0502020204030204" pitchFamily="34" charset="0"/>
              </a:rPr>
              <a:t> </a:t>
            </a:r>
            <a:r>
              <a:rPr lang="en-US" sz="1900" dirty="0">
                <a:latin typeface="Calibri" panose="020F0502020204030204" pitchFamily="34" charset="0"/>
                <a:cs typeface="Calibri" panose="020F0502020204030204" pitchFamily="34" charset="0"/>
              </a:rPr>
              <a:t>financial statement analysis besides annual financial statements</a:t>
            </a:r>
            <a:r>
              <a:rPr lang="sk-SK" sz="1900" dirty="0">
                <a:latin typeface="Calibri" panose="020F0502020204030204" pitchFamily="34" charset="0"/>
                <a:cs typeface="Calibri" panose="020F0502020204030204" pitchFamily="34" charset="0"/>
              </a:rPr>
              <a:t> </a:t>
            </a:r>
            <a:r>
              <a:rPr lang="en-US" sz="1900" dirty="0">
                <a:latin typeface="Calibri" panose="020F0502020204030204" pitchFamily="34" charset="0"/>
                <a:cs typeface="Calibri" panose="020F0502020204030204" pitchFamily="34" charset="0"/>
              </a:rPr>
              <a:t>and supplementary information</a:t>
            </a:r>
            <a:r>
              <a:rPr lang="sk-SK" sz="1900" dirty="0">
                <a:latin typeface="Calibri" panose="020F0502020204030204" pitchFamily="34" charset="0"/>
                <a:cs typeface="Calibri" panose="020F0502020204030204" pitchFamily="34" charset="0"/>
              </a:rPr>
              <a:t>.</a:t>
            </a:r>
            <a:endParaRPr lang="en-US" sz="1900" dirty="0">
              <a:latin typeface="Calibri" panose="020F0502020204030204" pitchFamily="34" charset="0"/>
              <a:cs typeface="Calibri" panose="020F0502020204030204" pitchFamily="34" charset="0"/>
            </a:endParaRPr>
          </a:p>
          <a:p>
            <a:pPr algn="just">
              <a:spcAft>
                <a:spcPts val="1800"/>
              </a:spcAft>
            </a:pPr>
            <a:r>
              <a:rPr lang="en-US" sz="1900" b="1" dirty="0">
                <a:latin typeface="Calibri" panose="020F0502020204030204" pitchFamily="34" charset="0"/>
                <a:cs typeface="Calibri" panose="020F0502020204030204" pitchFamily="34" charset="0"/>
              </a:rPr>
              <a:t>The steps in the financial statement </a:t>
            </a:r>
            <a:r>
              <a:rPr lang="en-US" sz="1900" dirty="0">
                <a:latin typeface="Calibri" panose="020F0502020204030204" pitchFamily="34" charset="0"/>
                <a:cs typeface="Calibri" panose="020F0502020204030204" pitchFamily="34" charset="0"/>
              </a:rPr>
              <a:t>analysis framework.</a:t>
            </a:r>
            <a:endParaRPr lang="sk-SK" sz="1900" dirty="0">
              <a:latin typeface="Calibri" panose="020F0502020204030204" pitchFamily="34" charset="0"/>
              <a:cs typeface="Calibri" panose="020F0502020204030204" pitchFamily="34" charset="0"/>
            </a:endParaRPr>
          </a:p>
          <a:p>
            <a:endParaRPr lang="pl-P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6283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sk-SK" sz="2400" b="1" dirty="0">
                <a:latin typeface="Calibri" panose="020F0502020204030204" pitchFamily="34" charset="0"/>
                <a:cs typeface="Calibri" panose="020F0502020204030204" pitchFamily="34" charset="0"/>
              </a:rPr>
              <a:t>R</a:t>
            </a:r>
            <a:r>
              <a:rPr lang="en-US" sz="2400" b="1" dirty="0" err="1">
                <a:latin typeface="Calibri" panose="020F0502020204030204" pitchFamily="34" charset="0"/>
                <a:cs typeface="Calibri" panose="020F0502020204030204" pitchFamily="34" charset="0"/>
              </a:rPr>
              <a:t>oles</a:t>
            </a:r>
            <a:r>
              <a:rPr lang="en-US" sz="2400" b="1" dirty="0">
                <a:latin typeface="Calibri" panose="020F0502020204030204" pitchFamily="34" charset="0"/>
                <a:cs typeface="Calibri" panose="020F0502020204030204" pitchFamily="34" charset="0"/>
              </a:rPr>
              <a:t> of financial reporting and financial</a:t>
            </a:r>
            <a:r>
              <a:rPr lang="sk-SK" sz="2400" b="1"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statement analysis</a:t>
            </a:r>
            <a:endParaRPr lang="en-US" sz="24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p:txBody>
          <a:bodyPr/>
          <a:lstStyle/>
          <a:p>
            <a:pPr algn="just"/>
            <a:endParaRPr lang="sk-SK" sz="1900" dirty="0">
              <a:latin typeface="Calibri" panose="020F0502020204030204" pitchFamily="34" charset="0"/>
              <a:cs typeface="Calibri" panose="020F0502020204030204" pitchFamily="34" charset="0"/>
            </a:endParaRPr>
          </a:p>
          <a:p>
            <a:pPr algn="just">
              <a:spcAft>
                <a:spcPts val="1800"/>
              </a:spcAft>
            </a:pPr>
            <a:r>
              <a:rPr lang="sk-SK" sz="1900" b="1" dirty="0">
                <a:latin typeface="Calibri" panose="020F0502020204030204" pitchFamily="34" charset="0"/>
                <a:cs typeface="Calibri" panose="020F0502020204030204" pitchFamily="34" charset="0"/>
              </a:rPr>
              <a:t>I</a:t>
            </a:r>
            <a:r>
              <a:rPr lang="en-US" sz="1900" b="1" dirty="0">
                <a:latin typeface="Calibri" panose="020F0502020204030204" pitchFamily="34" charset="0"/>
                <a:cs typeface="Calibri" panose="020F0502020204030204" pitchFamily="34" charset="0"/>
              </a:rPr>
              <a:t>s to provide information about a company’s performance</a:t>
            </a:r>
            <a:r>
              <a:rPr lang="en-US" sz="1900" dirty="0">
                <a:latin typeface="Calibri" panose="020F0502020204030204" pitchFamily="34" charset="0"/>
                <a:cs typeface="Calibri" panose="020F0502020204030204" pitchFamily="34" charset="0"/>
              </a:rPr>
              <a:t>, </a:t>
            </a:r>
            <a:r>
              <a:rPr lang="en-US" sz="1900" b="1" dirty="0">
                <a:latin typeface="Calibri" panose="020F0502020204030204" pitchFamily="34" charset="0"/>
                <a:cs typeface="Calibri" panose="020F0502020204030204" pitchFamily="34" charset="0"/>
              </a:rPr>
              <a:t>financial position</a:t>
            </a:r>
            <a:r>
              <a:rPr lang="en-US" sz="1900" dirty="0">
                <a:latin typeface="Calibri" panose="020F0502020204030204" pitchFamily="34" charset="0"/>
                <a:cs typeface="Calibri" panose="020F0502020204030204" pitchFamily="34" charset="0"/>
              </a:rPr>
              <a:t>, and </a:t>
            </a:r>
            <a:r>
              <a:rPr lang="en-US" sz="1900" b="1" dirty="0">
                <a:latin typeface="Calibri" panose="020F0502020204030204" pitchFamily="34" charset="0"/>
                <a:cs typeface="Calibri" panose="020F0502020204030204" pitchFamily="34" charset="0"/>
              </a:rPr>
              <a:t>changes in financial position</a:t>
            </a:r>
            <a:r>
              <a:rPr lang="en-US" sz="1900" dirty="0">
                <a:latin typeface="Calibri" panose="020F0502020204030204" pitchFamily="34" charset="0"/>
                <a:cs typeface="Calibri" panose="020F0502020204030204" pitchFamily="34" charset="0"/>
              </a:rPr>
              <a:t> that is useful to a wide range of users in making econ</a:t>
            </a:r>
            <a:r>
              <a:rPr lang="sk-SK" sz="1900" dirty="0" err="1">
                <a:latin typeface="Calibri" panose="020F0502020204030204" pitchFamily="34" charset="0"/>
                <a:cs typeface="Calibri" panose="020F0502020204030204" pitchFamily="34" charset="0"/>
              </a:rPr>
              <a:t>omi</a:t>
            </a:r>
            <a:r>
              <a:rPr lang="sk-SK" sz="1900" dirty="0">
                <a:latin typeface="Calibri" panose="020F0502020204030204" pitchFamily="34" charset="0"/>
                <a:cs typeface="Calibri" panose="020F0502020204030204" pitchFamily="34" charset="0"/>
              </a:rPr>
              <a:t>.</a:t>
            </a:r>
          </a:p>
          <a:p>
            <a:pPr algn="just">
              <a:spcAft>
                <a:spcPts val="1800"/>
              </a:spcAft>
            </a:pPr>
            <a:r>
              <a:rPr lang="sk-SK" sz="1900" dirty="0">
                <a:latin typeface="Calibri" panose="020F0502020204030204" pitchFamily="34" charset="0"/>
                <a:cs typeface="Calibri" panose="020F0502020204030204" pitchFamily="34" charset="0"/>
              </a:rPr>
              <a:t>I</a:t>
            </a:r>
            <a:r>
              <a:rPr lang="en-US" sz="1900" dirty="0">
                <a:latin typeface="Calibri" panose="020F0502020204030204" pitchFamily="34" charset="0"/>
                <a:cs typeface="Calibri" panose="020F0502020204030204" pitchFamily="34" charset="0"/>
              </a:rPr>
              <a:t>s to </a:t>
            </a:r>
            <a:r>
              <a:rPr lang="en-US" sz="1900" b="1" dirty="0">
                <a:latin typeface="Calibri" panose="020F0502020204030204" pitchFamily="34" charset="0"/>
                <a:cs typeface="Calibri" panose="020F0502020204030204" pitchFamily="34" charset="0"/>
              </a:rPr>
              <a:t>use financial reports </a:t>
            </a:r>
            <a:r>
              <a:rPr lang="en-US" sz="1900" dirty="0">
                <a:latin typeface="Calibri" panose="020F0502020204030204" pitchFamily="34" charset="0"/>
                <a:cs typeface="Calibri" panose="020F0502020204030204" pitchFamily="34" charset="0"/>
              </a:rPr>
              <a:t>prepared by companies to </a:t>
            </a:r>
            <a:r>
              <a:rPr lang="en-US" sz="1900" b="1" dirty="0">
                <a:latin typeface="Calibri" panose="020F0502020204030204" pitchFamily="34" charset="0"/>
                <a:cs typeface="Calibri" panose="020F0502020204030204" pitchFamily="34" charset="0"/>
              </a:rPr>
              <a:t>evaluate the past, current, and potential performance</a:t>
            </a:r>
            <a:r>
              <a:rPr lang="en-US" sz="1900" dirty="0">
                <a:latin typeface="Calibri" panose="020F0502020204030204" pitchFamily="34" charset="0"/>
                <a:cs typeface="Calibri" panose="020F0502020204030204" pitchFamily="34" charset="0"/>
              </a:rPr>
              <a:t> </a:t>
            </a:r>
            <a:r>
              <a:rPr lang="en-US" sz="1900" b="1" dirty="0">
                <a:latin typeface="Calibri" panose="020F0502020204030204" pitchFamily="34" charset="0"/>
                <a:cs typeface="Calibri" panose="020F0502020204030204" pitchFamily="34" charset="0"/>
              </a:rPr>
              <a:t>and financial position </a:t>
            </a:r>
            <a:r>
              <a:rPr lang="en-US" sz="1900" dirty="0">
                <a:latin typeface="Calibri" panose="020F0502020204030204" pitchFamily="34" charset="0"/>
                <a:cs typeface="Calibri" panose="020F0502020204030204" pitchFamily="34" charset="0"/>
              </a:rPr>
              <a:t>of a company for the purpose of making investment, credit, and other economic decisions. </a:t>
            </a:r>
            <a:endParaRPr lang="pl-PL" dirty="0"/>
          </a:p>
        </p:txBody>
      </p:sp>
    </p:spTree>
    <p:extLst>
      <p:ext uri="{BB962C8B-B14F-4D97-AF65-F5344CB8AC3E}">
        <p14:creationId xmlns:p14="http://schemas.microsoft.com/office/powerpoint/2010/main" val="66951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sk-SK" sz="2400" b="1" dirty="0">
                <a:latin typeface="Calibri" panose="020F0502020204030204" pitchFamily="34" charset="0"/>
                <a:cs typeface="Calibri" panose="020F0502020204030204" pitchFamily="34" charset="0"/>
              </a:rPr>
              <a:t>I</a:t>
            </a:r>
            <a:r>
              <a:rPr lang="en-US" sz="2400" b="1" dirty="0">
                <a:latin typeface="Calibri" panose="020F0502020204030204" pitchFamily="34" charset="0"/>
                <a:cs typeface="Calibri" panose="020F0502020204030204" pitchFamily="34" charset="0"/>
              </a:rPr>
              <a:t>n evaluating financial reports, analysts have a specific economic decision in mind. are the following:</a:t>
            </a: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p:txBody>
          <a:bodyPr/>
          <a:lstStyle/>
          <a:p>
            <a:endParaRPr lang="sk-SK" sz="2000" dirty="0">
              <a:latin typeface="Calibri" panose="020F0502020204030204" pitchFamily="34" charset="0"/>
              <a:cs typeface="Calibri" panose="020F0502020204030204" pitchFamily="34" charset="0"/>
            </a:endParaRPr>
          </a:p>
          <a:p>
            <a:pPr>
              <a:spcAft>
                <a:spcPts val="1800"/>
              </a:spcAft>
            </a:pPr>
            <a:r>
              <a:rPr lang="en-US" sz="2000" dirty="0">
                <a:latin typeface="Calibri" panose="020F0502020204030204" pitchFamily="34" charset="0"/>
                <a:cs typeface="Calibri" panose="020F0502020204030204" pitchFamily="34" charset="0"/>
              </a:rPr>
              <a:t>Evaluating </a:t>
            </a:r>
            <a:r>
              <a:rPr lang="en-US" sz="2000" b="1" dirty="0">
                <a:latin typeface="Calibri" panose="020F0502020204030204" pitchFamily="34" charset="0"/>
                <a:cs typeface="Calibri" panose="020F0502020204030204" pitchFamily="34" charset="0"/>
              </a:rPr>
              <a:t>an equity investment </a:t>
            </a:r>
            <a:r>
              <a:rPr lang="en-US" sz="2000" dirty="0">
                <a:latin typeface="Calibri" panose="020F0502020204030204" pitchFamily="34" charset="0"/>
                <a:cs typeface="Calibri" panose="020F0502020204030204" pitchFamily="34" charset="0"/>
              </a:rPr>
              <a:t>for inclusion in a portfolio.</a:t>
            </a:r>
          </a:p>
          <a:p>
            <a:pPr>
              <a:spcAft>
                <a:spcPts val="1800"/>
              </a:spcAft>
            </a:pPr>
            <a:r>
              <a:rPr lang="en-US" sz="2000" dirty="0">
                <a:latin typeface="Calibri" panose="020F0502020204030204" pitchFamily="34" charset="0"/>
                <a:cs typeface="Calibri" panose="020F0502020204030204" pitchFamily="34" charset="0"/>
              </a:rPr>
              <a:t>Evaluating </a:t>
            </a:r>
            <a:r>
              <a:rPr lang="en-US" sz="2000" b="1" dirty="0">
                <a:latin typeface="Calibri" panose="020F0502020204030204" pitchFamily="34" charset="0"/>
                <a:cs typeface="Calibri" panose="020F0502020204030204" pitchFamily="34" charset="0"/>
              </a:rPr>
              <a:t>a merger </a:t>
            </a:r>
            <a:r>
              <a:rPr lang="en-US" sz="2000" dirty="0">
                <a:latin typeface="Calibri" panose="020F0502020204030204" pitchFamily="34" charset="0"/>
                <a:cs typeface="Calibri" panose="020F0502020204030204" pitchFamily="34" charset="0"/>
              </a:rPr>
              <a:t>or acquisition candidate.</a:t>
            </a:r>
          </a:p>
          <a:p>
            <a:pPr>
              <a:spcAft>
                <a:spcPts val="1800"/>
              </a:spcAft>
            </a:pPr>
            <a:r>
              <a:rPr lang="en-US" sz="2000" dirty="0">
                <a:latin typeface="Calibri" panose="020F0502020204030204" pitchFamily="34" charset="0"/>
                <a:cs typeface="Calibri" panose="020F0502020204030204" pitchFamily="34" charset="0"/>
              </a:rPr>
              <a:t>Evaluating </a:t>
            </a:r>
            <a:r>
              <a:rPr lang="en-US" sz="2000" b="1" dirty="0">
                <a:latin typeface="Calibri" panose="020F0502020204030204" pitchFamily="34" charset="0"/>
                <a:cs typeface="Calibri" panose="020F0502020204030204" pitchFamily="34" charset="0"/>
              </a:rPr>
              <a:t>a subsidiary </a:t>
            </a:r>
            <a:r>
              <a:rPr lang="en-US" sz="2000" dirty="0">
                <a:latin typeface="Calibri" panose="020F0502020204030204" pitchFamily="34" charset="0"/>
                <a:cs typeface="Calibri" panose="020F0502020204030204" pitchFamily="34" charset="0"/>
              </a:rPr>
              <a:t>or operating division of a parent company.</a:t>
            </a:r>
          </a:p>
          <a:p>
            <a:pPr>
              <a:spcAft>
                <a:spcPts val="1800"/>
              </a:spcAft>
            </a:pPr>
            <a:r>
              <a:rPr lang="en-US" sz="2000" dirty="0">
                <a:latin typeface="Calibri" panose="020F0502020204030204" pitchFamily="34" charset="0"/>
                <a:cs typeface="Calibri" panose="020F0502020204030204" pitchFamily="34" charset="0"/>
              </a:rPr>
              <a:t>Deciding whether to make </a:t>
            </a:r>
            <a:r>
              <a:rPr lang="en-US" sz="2000" b="1" dirty="0">
                <a:latin typeface="Calibri" panose="020F0502020204030204" pitchFamily="34" charset="0"/>
                <a:cs typeface="Calibri" panose="020F0502020204030204" pitchFamily="34" charset="0"/>
              </a:rPr>
              <a:t>a venture capital </a:t>
            </a:r>
            <a:r>
              <a:rPr lang="en-US" sz="2000" dirty="0">
                <a:latin typeface="Calibri" panose="020F0502020204030204" pitchFamily="34" charset="0"/>
                <a:cs typeface="Calibri" panose="020F0502020204030204" pitchFamily="34" charset="0"/>
              </a:rPr>
              <a:t>or other private equity investment.</a:t>
            </a:r>
          </a:p>
          <a:p>
            <a:pPr>
              <a:spcAft>
                <a:spcPts val="1800"/>
              </a:spcAft>
            </a:pPr>
            <a:r>
              <a:rPr lang="en-US" sz="2000" dirty="0">
                <a:latin typeface="Calibri" panose="020F0502020204030204" pitchFamily="34" charset="0"/>
                <a:cs typeface="Calibri" panose="020F0502020204030204" pitchFamily="34" charset="0"/>
              </a:rPr>
              <a:t>Determining </a:t>
            </a:r>
            <a:r>
              <a:rPr lang="en-US" sz="2000" b="1" dirty="0">
                <a:latin typeface="Calibri" panose="020F0502020204030204" pitchFamily="34" charset="0"/>
                <a:cs typeface="Calibri" panose="020F0502020204030204" pitchFamily="34" charset="0"/>
              </a:rPr>
              <a:t>the creditworthiness of a company </a:t>
            </a:r>
            <a:r>
              <a:rPr lang="en-US" sz="2000" dirty="0">
                <a:latin typeface="Calibri" panose="020F0502020204030204" pitchFamily="34" charset="0"/>
                <a:cs typeface="Calibri" panose="020F0502020204030204" pitchFamily="34" charset="0"/>
              </a:rPr>
              <a:t>in order to decide whether to extend a loan to the company and if so, what terms to offer.</a:t>
            </a:r>
            <a:endParaRPr lang="sk-SK" sz="2000" dirty="0">
              <a:latin typeface="Calibri" panose="020F0502020204030204" pitchFamily="34" charset="0"/>
              <a:cs typeface="Calibri" panose="020F0502020204030204" pitchFamily="34" charset="0"/>
            </a:endParaRPr>
          </a:p>
          <a:p>
            <a:endParaRPr lang="pl-PL" dirty="0"/>
          </a:p>
        </p:txBody>
      </p:sp>
    </p:spTree>
    <p:extLst>
      <p:ext uri="{BB962C8B-B14F-4D97-AF65-F5344CB8AC3E}">
        <p14:creationId xmlns:p14="http://schemas.microsoft.com/office/powerpoint/2010/main" val="4033945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sk-SK" sz="2400" b="1" dirty="0">
                <a:latin typeface="Calibri" panose="020F0502020204030204" pitchFamily="34" charset="0"/>
                <a:cs typeface="Calibri" panose="020F0502020204030204" pitchFamily="34" charset="0"/>
              </a:rPr>
              <a:t>R</a:t>
            </a:r>
            <a:r>
              <a:rPr lang="en-US" sz="2400" b="1" dirty="0" err="1">
                <a:latin typeface="Calibri" panose="020F0502020204030204" pitchFamily="34" charset="0"/>
                <a:cs typeface="Calibri" panose="020F0502020204030204" pitchFamily="34" charset="0"/>
              </a:rPr>
              <a:t>oles</a:t>
            </a:r>
            <a:r>
              <a:rPr lang="en-US" sz="2400" b="1" dirty="0">
                <a:latin typeface="Calibri" panose="020F0502020204030204" pitchFamily="34" charset="0"/>
                <a:cs typeface="Calibri" panose="020F0502020204030204" pitchFamily="34" charset="0"/>
              </a:rPr>
              <a:t> of financial reporting and financial statement analysis</a:t>
            </a: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p:txBody>
          <a:bodyPr/>
          <a:lstStyle/>
          <a:p>
            <a:endParaRPr lang="sk-SK" sz="2000" b="1" dirty="0">
              <a:latin typeface="Calibri" panose="020F0502020204030204" pitchFamily="34" charset="0"/>
              <a:cs typeface="Calibri" panose="020F0502020204030204" pitchFamily="34" charset="0"/>
            </a:endParaRPr>
          </a:p>
          <a:p>
            <a:pPr>
              <a:spcAft>
                <a:spcPts val="1800"/>
              </a:spcAft>
            </a:pPr>
            <a:r>
              <a:rPr lang="en-US" sz="2000" b="1" dirty="0">
                <a:latin typeface="Calibri" panose="020F0502020204030204" pitchFamily="34" charset="0"/>
                <a:cs typeface="Calibri" panose="020F0502020204030204" pitchFamily="34" charset="0"/>
              </a:rPr>
              <a:t>Extending</a:t>
            </a:r>
            <a:r>
              <a:rPr lang="en-US" sz="2000" dirty="0">
                <a:latin typeface="Calibri" panose="020F0502020204030204" pitchFamily="34" charset="0"/>
                <a:cs typeface="Calibri" panose="020F0502020204030204" pitchFamily="34" charset="0"/>
              </a:rPr>
              <a:t> credit to a customer.</a:t>
            </a:r>
          </a:p>
          <a:p>
            <a:pPr>
              <a:spcAft>
                <a:spcPts val="1800"/>
              </a:spcAft>
            </a:pPr>
            <a:r>
              <a:rPr lang="en-US" sz="2000" b="1" dirty="0">
                <a:latin typeface="Calibri" panose="020F0502020204030204" pitchFamily="34" charset="0"/>
                <a:cs typeface="Calibri" panose="020F0502020204030204" pitchFamily="34" charset="0"/>
              </a:rPr>
              <a:t>Examining</a:t>
            </a:r>
            <a:r>
              <a:rPr lang="en-US" sz="2000" dirty="0">
                <a:latin typeface="Calibri" panose="020F0502020204030204" pitchFamily="34" charset="0"/>
                <a:cs typeface="Calibri" panose="020F0502020204030204" pitchFamily="34" charset="0"/>
              </a:rPr>
              <a:t> compliance with debt covenants or other contractual arrangements.</a:t>
            </a:r>
          </a:p>
          <a:p>
            <a:pPr>
              <a:spcAft>
                <a:spcPts val="1800"/>
              </a:spcAft>
            </a:pPr>
            <a:r>
              <a:rPr lang="en-US" sz="2000" b="1" dirty="0">
                <a:latin typeface="Calibri" panose="020F0502020204030204" pitchFamily="34" charset="0"/>
                <a:cs typeface="Calibri" panose="020F0502020204030204" pitchFamily="34" charset="0"/>
              </a:rPr>
              <a:t>Assigning</a:t>
            </a:r>
            <a:r>
              <a:rPr lang="en-US" sz="2000" dirty="0">
                <a:latin typeface="Calibri" panose="020F0502020204030204" pitchFamily="34" charset="0"/>
                <a:cs typeface="Calibri" panose="020F0502020204030204" pitchFamily="34" charset="0"/>
              </a:rPr>
              <a:t> a debt rating to a company or bond issue.</a:t>
            </a:r>
          </a:p>
          <a:p>
            <a:pPr>
              <a:spcAft>
                <a:spcPts val="1800"/>
              </a:spcAft>
            </a:pPr>
            <a:r>
              <a:rPr lang="en-US" sz="2000" b="1" dirty="0">
                <a:latin typeface="Calibri" panose="020F0502020204030204" pitchFamily="34" charset="0"/>
                <a:cs typeface="Calibri" panose="020F0502020204030204" pitchFamily="34" charset="0"/>
              </a:rPr>
              <a:t>Valuing</a:t>
            </a:r>
            <a:r>
              <a:rPr lang="en-US" sz="2000" dirty="0">
                <a:latin typeface="Calibri" panose="020F0502020204030204" pitchFamily="34" charset="0"/>
                <a:cs typeface="Calibri" panose="020F0502020204030204" pitchFamily="34" charset="0"/>
              </a:rPr>
              <a:t> a security for making an investment recommendation to others.</a:t>
            </a:r>
          </a:p>
          <a:p>
            <a:pPr>
              <a:spcAft>
                <a:spcPts val="1800"/>
              </a:spcAft>
            </a:pPr>
            <a:r>
              <a:rPr lang="en-US" sz="2000" b="1" dirty="0">
                <a:latin typeface="Calibri" panose="020F0502020204030204" pitchFamily="34" charset="0"/>
                <a:cs typeface="Calibri" panose="020F0502020204030204" pitchFamily="34" charset="0"/>
              </a:rPr>
              <a:t>Forecasting</a:t>
            </a:r>
            <a:r>
              <a:rPr lang="en-US" sz="2000" dirty="0">
                <a:latin typeface="Calibri" panose="020F0502020204030204" pitchFamily="34" charset="0"/>
                <a:cs typeface="Calibri" panose="020F0502020204030204" pitchFamily="34" charset="0"/>
              </a:rPr>
              <a:t> future net income and cash flow.</a:t>
            </a:r>
            <a:endParaRPr lang="sk-SK" sz="2000" dirty="0">
              <a:latin typeface="Calibri" panose="020F0502020204030204" pitchFamily="34" charset="0"/>
              <a:cs typeface="Calibri" panose="020F0502020204030204" pitchFamily="34" charset="0"/>
            </a:endParaRPr>
          </a:p>
          <a:p>
            <a:endParaRPr lang="pl-PL" dirty="0"/>
          </a:p>
        </p:txBody>
      </p:sp>
    </p:spTree>
    <p:extLst>
      <p:ext uri="{BB962C8B-B14F-4D97-AF65-F5344CB8AC3E}">
        <p14:creationId xmlns:p14="http://schemas.microsoft.com/office/powerpoint/2010/main" val="2085450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sk-SK" sz="2400" b="1" dirty="0" err="1">
                <a:latin typeface="Calibri" panose="020F0502020204030204" pitchFamily="34" charset="0"/>
                <a:cs typeface="Calibri" panose="020F0502020204030204" pitchFamily="34" charset="0"/>
              </a:rPr>
              <a:t>Assignment</a:t>
            </a:r>
            <a:endParaRPr lang="en-US" sz="24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p:txBody>
          <a:bodyPr/>
          <a:lstStyle/>
          <a:p>
            <a:endParaRPr lang="sk-SK" sz="2000" dirty="0">
              <a:latin typeface="Calibri" panose="020F0502020204030204" pitchFamily="34" charset="0"/>
              <a:cs typeface="Calibri" panose="020F0502020204030204" pitchFamily="34" charset="0"/>
            </a:endParaRPr>
          </a:p>
          <a:p>
            <a:pPr algn="just">
              <a:lnSpc>
                <a:spcPct val="150000"/>
              </a:lnSpc>
              <a:spcAft>
                <a:spcPts val="1200"/>
              </a:spcAft>
            </a:pPr>
            <a:r>
              <a:rPr lang="en-US" sz="2000" dirty="0">
                <a:latin typeface="Calibri" panose="020F0502020204030204" pitchFamily="34" charset="0"/>
                <a:cs typeface="Calibri" panose="020F0502020204030204" pitchFamily="34" charset="0"/>
              </a:rPr>
              <a:t>Sennett Designs (SD) sells furniture on a retail basis. SD began operations during </a:t>
            </a:r>
            <a:r>
              <a:rPr lang="en-US" sz="2000" b="1" dirty="0">
                <a:latin typeface="Calibri" panose="020F0502020204030204" pitchFamily="34" charset="0"/>
                <a:cs typeface="Calibri" panose="020F0502020204030204" pitchFamily="34" charset="0"/>
              </a:rPr>
              <a:t>December 2022 </a:t>
            </a:r>
            <a:r>
              <a:rPr lang="en-US" sz="2000" dirty="0">
                <a:latin typeface="Calibri" panose="020F0502020204030204" pitchFamily="34" charset="0"/>
                <a:cs typeface="Calibri" panose="020F0502020204030204" pitchFamily="34" charset="0"/>
              </a:rPr>
              <a:t>and sold furniture for </a:t>
            </a:r>
            <a:r>
              <a:rPr lang="en-US" sz="2000" b="1" dirty="0">
                <a:latin typeface="Calibri" panose="020F0502020204030204" pitchFamily="34" charset="0"/>
                <a:cs typeface="Calibri" panose="020F0502020204030204" pitchFamily="34" charset="0"/>
              </a:rPr>
              <a:t>€</a:t>
            </a:r>
            <a:r>
              <a:rPr lang="sk-SK" sz="2000" b="1"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250,000 in cash</a:t>
            </a:r>
            <a:r>
              <a:rPr lang="en-US" sz="2000" dirty="0">
                <a:latin typeface="Calibri" panose="020F0502020204030204" pitchFamily="34" charset="0"/>
                <a:cs typeface="Calibri" panose="020F0502020204030204" pitchFamily="34" charset="0"/>
              </a:rPr>
              <a:t>. The furniture sold by SD was purchased on </a:t>
            </a:r>
            <a:r>
              <a:rPr lang="en-US" sz="2000" b="1" dirty="0">
                <a:latin typeface="Calibri" panose="020F0502020204030204" pitchFamily="34" charset="0"/>
                <a:cs typeface="Calibri" panose="020F0502020204030204" pitchFamily="34" charset="0"/>
              </a:rPr>
              <a:t>credit for €</a:t>
            </a:r>
            <a:r>
              <a:rPr lang="sk-SK" sz="2000" b="1"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150,000 </a:t>
            </a:r>
            <a:r>
              <a:rPr lang="en-US" sz="2000" dirty="0">
                <a:latin typeface="Calibri" panose="020F0502020204030204" pitchFamily="34" charset="0"/>
                <a:cs typeface="Calibri" panose="020F0502020204030204" pitchFamily="34" charset="0"/>
              </a:rPr>
              <a:t>and delivered by the supplier during December. The credit terms granted by the supplier required SD to </a:t>
            </a:r>
            <a:r>
              <a:rPr lang="en-US" sz="2000" b="1" dirty="0">
                <a:latin typeface="Calibri" panose="020F0502020204030204" pitchFamily="34" charset="0"/>
                <a:cs typeface="Calibri" panose="020F0502020204030204" pitchFamily="34" charset="0"/>
              </a:rPr>
              <a:t>pay the €</a:t>
            </a:r>
            <a:r>
              <a:rPr lang="sk-SK" sz="2000" b="1"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150,000 in January </a:t>
            </a:r>
            <a:r>
              <a:rPr lang="en-US" sz="2000" dirty="0">
                <a:latin typeface="Calibri" panose="020F0502020204030204" pitchFamily="34" charset="0"/>
                <a:cs typeface="Calibri" panose="020F0502020204030204" pitchFamily="34" charset="0"/>
              </a:rPr>
              <a:t>for the furniture it received </a:t>
            </a:r>
            <a:r>
              <a:rPr lang="en-US" sz="2000" b="1" dirty="0">
                <a:latin typeface="Calibri" panose="020F0502020204030204" pitchFamily="34" charset="0"/>
                <a:cs typeface="Calibri" panose="020F0502020204030204" pitchFamily="34" charset="0"/>
              </a:rPr>
              <a:t>during December</a:t>
            </a:r>
            <a:r>
              <a:rPr lang="en-US" sz="2000" dirty="0">
                <a:latin typeface="Calibri" panose="020F0502020204030204" pitchFamily="34" charset="0"/>
                <a:cs typeface="Calibri" panose="020F0502020204030204" pitchFamily="34" charset="0"/>
              </a:rPr>
              <a:t>. In addition to the purchase and sale of furniture, in </a:t>
            </a:r>
            <a:r>
              <a:rPr lang="en-US" sz="2000" b="1" dirty="0">
                <a:latin typeface="Calibri" panose="020F0502020204030204" pitchFamily="34" charset="0"/>
                <a:cs typeface="Calibri" panose="020F0502020204030204" pitchFamily="34" charset="0"/>
              </a:rPr>
              <a:t>December, SD paid €</a:t>
            </a:r>
            <a:r>
              <a:rPr lang="sk-SK" sz="2000" b="1"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20,000 in cash for rent and salaries.</a:t>
            </a:r>
            <a:endParaRPr lang="sk-SK" sz="2000" b="1" dirty="0">
              <a:latin typeface="Calibri" panose="020F0502020204030204" pitchFamily="34" charset="0"/>
              <a:cs typeface="Calibri" panose="020F0502020204030204" pitchFamily="34" charset="0"/>
            </a:endParaRPr>
          </a:p>
          <a:p>
            <a:endParaRPr lang="pl-PL" dirty="0"/>
          </a:p>
        </p:txBody>
      </p:sp>
    </p:spTree>
    <p:extLst>
      <p:ext uri="{BB962C8B-B14F-4D97-AF65-F5344CB8AC3E}">
        <p14:creationId xmlns:p14="http://schemas.microsoft.com/office/powerpoint/2010/main" val="1949634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sk-SK" sz="2400" b="1" dirty="0" err="1">
                <a:latin typeface="Calibri" panose="020F0502020204030204" pitchFamily="34" charset="0"/>
                <a:cs typeface="Calibri" panose="020F0502020204030204" pitchFamily="34" charset="0"/>
              </a:rPr>
              <a:t>Questions</a:t>
            </a:r>
            <a:endParaRPr lang="en-US" sz="24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p:txBody>
          <a:bodyPr/>
          <a:lstStyle/>
          <a:p>
            <a:endParaRPr lang="sk-SK" sz="2000" dirty="0">
              <a:latin typeface="Calibri" panose="020F0502020204030204" pitchFamily="34" charset="0"/>
              <a:cs typeface="Calibri" panose="020F0502020204030204" pitchFamily="34" charset="0"/>
            </a:endParaRPr>
          </a:p>
          <a:p>
            <a:endParaRPr lang="sk-SK" sz="2000" dirty="0">
              <a:latin typeface="Calibri" panose="020F0502020204030204" pitchFamily="34" charset="0"/>
              <a:cs typeface="Calibri" panose="020F0502020204030204" pitchFamily="34" charset="0"/>
            </a:endParaRPr>
          </a:p>
          <a:p>
            <a:pPr>
              <a:spcAft>
                <a:spcPts val="1800"/>
              </a:spcAft>
            </a:pPr>
            <a:r>
              <a:rPr lang="en-US" sz="2000" dirty="0">
                <a:latin typeface="Calibri" panose="020F0502020204030204" pitchFamily="34" charset="0"/>
                <a:cs typeface="Calibri" panose="020F0502020204030204" pitchFamily="34" charset="0"/>
              </a:rPr>
              <a:t>How much is SD’s </a:t>
            </a:r>
            <a:r>
              <a:rPr lang="en-US" sz="2000" b="1" dirty="0">
                <a:latin typeface="Calibri" panose="020F0502020204030204" pitchFamily="34" charset="0"/>
                <a:cs typeface="Calibri" panose="020F0502020204030204" pitchFamily="34" charset="0"/>
              </a:rPr>
              <a:t>profit for December 2022 </a:t>
            </a:r>
            <a:r>
              <a:rPr lang="en-US" sz="2000" dirty="0">
                <a:latin typeface="Calibri" panose="020F0502020204030204" pitchFamily="34" charset="0"/>
                <a:cs typeface="Calibri" panose="020F0502020204030204" pitchFamily="34" charset="0"/>
              </a:rPr>
              <a:t>if no other transactions</a:t>
            </a:r>
            <a:r>
              <a:rPr lang="sk-SK"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occurred?</a:t>
            </a:r>
          </a:p>
          <a:p>
            <a:pPr>
              <a:spcAft>
                <a:spcPts val="1800"/>
              </a:spcAft>
            </a:pPr>
            <a:r>
              <a:rPr lang="en-US" sz="2000" dirty="0">
                <a:latin typeface="Calibri" panose="020F0502020204030204" pitchFamily="34" charset="0"/>
                <a:cs typeface="Calibri" panose="020F0502020204030204" pitchFamily="34" charset="0"/>
              </a:rPr>
              <a:t>How much is SD’s </a:t>
            </a:r>
            <a:r>
              <a:rPr lang="en-US" sz="2000" b="1" dirty="0">
                <a:latin typeface="Calibri" panose="020F0502020204030204" pitchFamily="34" charset="0"/>
                <a:cs typeface="Calibri" panose="020F0502020204030204" pitchFamily="34" charset="0"/>
              </a:rPr>
              <a:t>cash flow for December 2022</a:t>
            </a:r>
            <a:r>
              <a:rPr lang="en-US" sz="2000" dirty="0">
                <a:latin typeface="Calibri" panose="020F0502020204030204" pitchFamily="34" charset="0"/>
                <a:cs typeface="Calibri" panose="020F0502020204030204" pitchFamily="34" charset="0"/>
              </a:rPr>
              <a:t>?</a:t>
            </a:r>
          </a:p>
          <a:p>
            <a:pPr>
              <a:spcAft>
                <a:spcPts val="1800"/>
              </a:spcAft>
            </a:pPr>
            <a:r>
              <a:rPr lang="en-US" sz="2000" dirty="0">
                <a:latin typeface="Calibri" panose="020F0502020204030204" pitchFamily="34" charset="0"/>
                <a:cs typeface="Calibri" panose="020F0502020204030204" pitchFamily="34" charset="0"/>
              </a:rPr>
              <a:t>If SD purchases and sells exactly the same amount </a:t>
            </a:r>
            <a:r>
              <a:rPr lang="en-US" sz="2000" b="1" dirty="0">
                <a:latin typeface="Calibri" panose="020F0502020204030204" pitchFamily="34" charset="0"/>
                <a:cs typeface="Calibri" panose="020F0502020204030204" pitchFamily="34" charset="0"/>
              </a:rPr>
              <a:t>in January 2023 as</a:t>
            </a:r>
            <a:r>
              <a:rPr lang="en-US" sz="2000" dirty="0">
                <a:latin typeface="Calibri" panose="020F0502020204030204" pitchFamily="34" charset="0"/>
                <a:cs typeface="Calibri" panose="020F0502020204030204" pitchFamily="34" charset="0"/>
              </a:rPr>
              <a:t> it did </a:t>
            </a:r>
            <a:r>
              <a:rPr lang="en-US" sz="2000" b="1" dirty="0">
                <a:latin typeface="Calibri" panose="020F0502020204030204" pitchFamily="34" charset="0"/>
                <a:cs typeface="Calibri" panose="020F0502020204030204" pitchFamily="34" charset="0"/>
              </a:rPr>
              <a:t>in December </a:t>
            </a:r>
            <a:r>
              <a:rPr lang="en-US" sz="2000" dirty="0">
                <a:latin typeface="Calibri" panose="020F0502020204030204" pitchFamily="34" charset="0"/>
                <a:cs typeface="Calibri" panose="020F0502020204030204" pitchFamily="34" charset="0"/>
              </a:rPr>
              <a:t>and under the same terms (receiving cash for the sales and making purchases on credit that will be due in February), how much will the company’s </a:t>
            </a:r>
            <a:r>
              <a:rPr lang="en-US" sz="2000" b="1" dirty="0">
                <a:latin typeface="Calibri" panose="020F0502020204030204" pitchFamily="34" charset="0"/>
                <a:cs typeface="Calibri" panose="020F0502020204030204" pitchFamily="34" charset="0"/>
              </a:rPr>
              <a:t>profit and cash flow be for the month of January</a:t>
            </a:r>
            <a:r>
              <a:rPr lang="en-US" sz="2000" dirty="0">
                <a:latin typeface="Calibri" panose="020F0502020204030204" pitchFamily="34" charset="0"/>
                <a:cs typeface="Calibri" panose="020F0502020204030204" pitchFamily="34" charset="0"/>
              </a:rPr>
              <a:t>?</a:t>
            </a:r>
            <a:endParaRPr lang="sk-SK" sz="2000" dirty="0">
              <a:latin typeface="Calibri" panose="020F0502020204030204" pitchFamily="34" charset="0"/>
              <a:cs typeface="Calibri" panose="020F0502020204030204" pitchFamily="34" charset="0"/>
            </a:endParaRPr>
          </a:p>
          <a:p>
            <a:endParaRPr lang="pl-PL" dirty="0"/>
          </a:p>
        </p:txBody>
      </p:sp>
    </p:spTree>
    <p:extLst>
      <p:ext uri="{BB962C8B-B14F-4D97-AF65-F5344CB8AC3E}">
        <p14:creationId xmlns:p14="http://schemas.microsoft.com/office/powerpoint/2010/main" val="2859668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sk-SK" sz="2400" b="1" dirty="0" err="1">
                <a:latin typeface="Calibri" panose="020F0502020204030204" pitchFamily="34" charset="0"/>
                <a:cs typeface="Calibri" panose="020F0502020204030204" pitchFamily="34" charset="0"/>
              </a:rPr>
              <a:t>Solution</a:t>
            </a:r>
            <a:endParaRPr lang="en-US" sz="2400" b="1" dirty="0">
              <a:latin typeface="Calibri" panose="020F0502020204030204" pitchFamily="34" charset="0"/>
              <a:cs typeface="Calibri" panose="020F0502020204030204" pitchFamily="34" charset="0"/>
            </a:endParaRP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a:xfrm>
            <a:off x="838200" y="1563880"/>
            <a:ext cx="10515600" cy="4956561"/>
          </a:xfrm>
        </p:spPr>
        <p:txBody>
          <a:bodyPr>
            <a:normAutofit fontScale="85000" lnSpcReduction="20000"/>
          </a:bodyPr>
          <a:lstStyle/>
          <a:p>
            <a:pPr marL="0" indent="0">
              <a:buNone/>
            </a:pPr>
            <a:r>
              <a:rPr lang="en-US" sz="2600" b="1" dirty="0">
                <a:latin typeface="Calibri" panose="020F0502020204030204" pitchFamily="34" charset="0"/>
                <a:cs typeface="Calibri" panose="020F0502020204030204" pitchFamily="34" charset="0"/>
              </a:rPr>
              <a:t>Solution to 1:</a:t>
            </a:r>
          </a:p>
          <a:p>
            <a:r>
              <a:rPr lang="en-US" sz="2600" dirty="0">
                <a:latin typeface="Calibri" panose="020F0502020204030204" pitchFamily="34" charset="0"/>
                <a:cs typeface="Calibri" panose="020F0502020204030204" pitchFamily="34" charset="0"/>
              </a:rPr>
              <a:t>SD’s </a:t>
            </a:r>
            <a:r>
              <a:rPr lang="en-US" sz="2600" b="1" dirty="0">
                <a:latin typeface="Calibri" panose="020F0502020204030204" pitchFamily="34" charset="0"/>
                <a:cs typeface="Calibri" panose="020F0502020204030204" pitchFamily="34" charset="0"/>
              </a:rPr>
              <a:t>profit for December 2022 is </a:t>
            </a:r>
            <a:r>
              <a:rPr lang="en-US" sz="2600" dirty="0">
                <a:latin typeface="Calibri" panose="020F0502020204030204" pitchFamily="34" charset="0"/>
                <a:cs typeface="Calibri" panose="020F0502020204030204" pitchFamily="34" charset="0"/>
              </a:rPr>
              <a:t>the excess of the sales price (</a:t>
            </a:r>
            <a:r>
              <a:rPr lang="en-US" sz="2600" b="1" dirty="0">
                <a:latin typeface="Calibri" panose="020F0502020204030204" pitchFamily="34" charset="0"/>
                <a:cs typeface="Calibri" panose="020F0502020204030204" pitchFamily="34" charset="0"/>
              </a:rPr>
              <a:t>€</a:t>
            </a:r>
            <a:r>
              <a:rPr lang="sk-SK" sz="2600" b="1" dirty="0">
                <a:latin typeface="Calibri" panose="020F0502020204030204" pitchFamily="34" charset="0"/>
                <a:cs typeface="Calibri" panose="020F0502020204030204" pitchFamily="34" charset="0"/>
              </a:rPr>
              <a:t> </a:t>
            </a:r>
            <a:r>
              <a:rPr lang="en-US" sz="2600" b="1" dirty="0">
                <a:latin typeface="Calibri" panose="020F0502020204030204" pitchFamily="34" charset="0"/>
                <a:cs typeface="Calibri" panose="020F0502020204030204" pitchFamily="34" charset="0"/>
              </a:rPr>
              <a:t>250,000</a:t>
            </a:r>
            <a:r>
              <a:rPr lang="en-US" sz="2600" dirty="0">
                <a:latin typeface="Calibri" panose="020F0502020204030204" pitchFamily="34" charset="0"/>
                <a:cs typeface="Calibri" panose="020F0502020204030204" pitchFamily="34" charset="0"/>
              </a:rPr>
              <a:t>) over the cost of the goods that were sold (€</a:t>
            </a:r>
            <a:r>
              <a:rPr lang="sk-SK" sz="2600" dirty="0">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150,000) and rent and salaries (€</a:t>
            </a:r>
            <a:r>
              <a:rPr lang="sk-SK" sz="2600" dirty="0">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20,000), or €80,000.</a:t>
            </a:r>
          </a:p>
          <a:p>
            <a:endParaRPr lang="en-US" sz="2600" dirty="0">
              <a:latin typeface="Calibri" panose="020F0502020204030204" pitchFamily="34" charset="0"/>
              <a:cs typeface="Calibri" panose="020F0502020204030204" pitchFamily="34" charset="0"/>
            </a:endParaRPr>
          </a:p>
          <a:p>
            <a:pPr marL="0" indent="0">
              <a:buNone/>
            </a:pPr>
            <a:r>
              <a:rPr lang="en-US" sz="2600" b="1" dirty="0">
                <a:latin typeface="Calibri" panose="020F0502020204030204" pitchFamily="34" charset="0"/>
                <a:cs typeface="Calibri" panose="020F0502020204030204" pitchFamily="34" charset="0"/>
              </a:rPr>
              <a:t>Solution to 2:</a:t>
            </a:r>
          </a:p>
          <a:p>
            <a:pPr algn="just"/>
            <a:r>
              <a:rPr lang="en-US" sz="2600" b="1" dirty="0">
                <a:latin typeface="Calibri" panose="020F0502020204030204" pitchFamily="34" charset="0"/>
                <a:cs typeface="Calibri" panose="020F0502020204030204" pitchFamily="34" charset="0"/>
              </a:rPr>
              <a:t>The December 2022 cash flow is €230,000</a:t>
            </a:r>
            <a:r>
              <a:rPr lang="en-US" sz="2600" dirty="0">
                <a:latin typeface="Calibri" panose="020F0502020204030204" pitchFamily="34" charset="0"/>
                <a:cs typeface="Calibri" panose="020F0502020204030204" pitchFamily="34" charset="0"/>
              </a:rPr>
              <a:t>, the amount of cash received from the customer (€</a:t>
            </a:r>
            <a:r>
              <a:rPr lang="sk-SK" sz="2600" dirty="0">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250,000) less the cash paid for rent and salaries (€</a:t>
            </a:r>
            <a:r>
              <a:rPr lang="sk-SK" sz="2600" dirty="0">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20,000).</a:t>
            </a:r>
            <a:endParaRPr lang="sk-SK" sz="2600" dirty="0">
              <a:latin typeface="Calibri" panose="020F0502020204030204" pitchFamily="34" charset="0"/>
              <a:cs typeface="Calibri" panose="020F0502020204030204" pitchFamily="34" charset="0"/>
            </a:endParaRPr>
          </a:p>
          <a:p>
            <a:pPr marL="0" indent="0">
              <a:buNone/>
            </a:pPr>
            <a:endParaRPr lang="sk-SK" sz="2600" dirty="0">
              <a:latin typeface="Calibri" panose="020F0502020204030204" pitchFamily="34" charset="0"/>
              <a:cs typeface="Calibri" panose="020F0502020204030204" pitchFamily="34" charset="0"/>
            </a:endParaRPr>
          </a:p>
          <a:p>
            <a:pPr marL="0" indent="0">
              <a:buNone/>
            </a:pPr>
            <a:r>
              <a:rPr lang="en-US" sz="2600" b="1" dirty="0">
                <a:latin typeface="Calibri" panose="020F0502020204030204" pitchFamily="34" charset="0"/>
                <a:cs typeface="Calibri" panose="020F0502020204030204" pitchFamily="34" charset="0"/>
              </a:rPr>
              <a:t>Solution to 3:</a:t>
            </a:r>
          </a:p>
          <a:p>
            <a:pPr algn="just"/>
            <a:r>
              <a:rPr lang="en-US" sz="2600" b="1" dirty="0">
                <a:latin typeface="Calibri" panose="020F0502020204030204" pitchFamily="34" charset="0"/>
                <a:cs typeface="Calibri" panose="020F0502020204030204" pitchFamily="34" charset="0"/>
              </a:rPr>
              <a:t>SD’s profit for January 2023 will be identical to its profit in December: €</a:t>
            </a:r>
            <a:r>
              <a:rPr lang="sk-SK" sz="2600" b="1" dirty="0">
                <a:latin typeface="Calibri" panose="020F0502020204030204" pitchFamily="34" charset="0"/>
                <a:cs typeface="Calibri" panose="020F0502020204030204" pitchFamily="34" charset="0"/>
              </a:rPr>
              <a:t> </a:t>
            </a:r>
            <a:r>
              <a:rPr lang="en-US" sz="2600" b="1" dirty="0">
                <a:latin typeface="Calibri" panose="020F0502020204030204" pitchFamily="34" charset="0"/>
                <a:cs typeface="Calibri" panose="020F0502020204030204" pitchFamily="34" charset="0"/>
              </a:rPr>
              <a:t>80,000</a:t>
            </a:r>
            <a:r>
              <a:rPr lang="en-US" sz="2600" dirty="0">
                <a:latin typeface="Calibri" panose="020F0502020204030204" pitchFamily="34" charset="0"/>
                <a:cs typeface="Calibri" panose="020F0502020204030204" pitchFamily="34" charset="0"/>
              </a:rPr>
              <a:t>, calculated as the sales price (€</a:t>
            </a:r>
            <a:r>
              <a:rPr lang="sk-SK" sz="2600" dirty="0">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250,000) minus the cost of the goods that were sold (€</a:t>
            </a:r>
            <a:r>
              <a:rPr lang="sk-SK" sz="2600" dirty="0">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150,000) and minus rent and salaries (€</a:t>
            </a:r>
            <a:r>
              <a:rPr lang="sk-SK" sz="2600" dirty="0">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20,000). SD’s </a:t>
            </a:r>
            <a:r>
              <a:rPr lang="en-US" sz="2600" b="1" dirty="0">
                <a:latin typeface="Calibri" panose="020F0502020204030204" pitchFamily="34" charset="0"/>
                <a:cs typeface="Calibri" panose="020F0502020204030204" pitchFamily="34" charset="0"/>
              </a:rPr>
              <a:t>cash flow in January 2023 will also equal €</a:t>
            </a:r>
            <a:r>
              <a:rPr lang="sk-SK" sz="2600" b="1" dirty="0">
                <a:latin typeface="Calibri" panose="020F0502020204030204" pitchFamily="34" charset="0"/>
                <a:cs typeface="Calibri" panose="020F0502020204030204" pitchFamily="34" charset="0"/>
              </a:rPr>
              <a:t> </a:t>
            </a:r>
            <a:r>
              <a:rPr lang="en-US" sz="2600" b="1" dirty="0">
                <a:latin typeface="Calibri" panose="020F0502020204030204" pitchFamily="34" charset="0"/>
                <a:cs typeface="Calibri" panose="020F0502020204030204" pitchFamily="34" charset="0"/>
              </a:rPr>
              <a:t>80,000</a:t>
            </a:r>
            <a:r>
              <a:rPr lang="en-US" sz="2600" dirty="0">
                <a:latin typeface="Calibri" panose="020F0502020204030204" pitchFamily="34" charset="0"/>
                <a:cs typeface="Calibri" panose="020F0502020204030204" pitchFamily="34" charset="0"/>
              </a:rPr>
              <a:t>, calculated as the amount of cash received from the customer €</a:t>
            </a:r>
            <a:r>
              <a:rPr lang="sk-SK" sz="2600" dirty="0">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250,000) minus the cash paid for rent and salaries (€</a:t>
            </a:r>
            <a:r>
              <a:rPr lang="sk-SK" sz="2600" dirty="0">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20,000) and</a:t>
            </a:r>
            <a:r>
              <a:rPr lang="sk-SK" sz="2600" dirty="0">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minus the €</a:t>
            </a:r>
            <a:r>
              <a:rPr lang="sk-SK" sz="2600" dirty="0">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150,000 that SD owes for the goods it had purchased on credit in the prior month.</a:t>
            </a:r>
            <a:endParaRPr lang="sk-SK" sz="2600" dirty="0">
              <a:latin typeface="Calibri" panose="020F0502020204030204" pitchFamily="34" charset="0"/>
              <a:cs typeface="Calibri" panose="020F0502020204030204" pitchFamily="34" charset="0"/>
            </a:endParaRPr>
          </a:p>
          <a:p>
            <a:endParaRPr lang="en-US" dirty="0"/>
          </a:p>
          <a:p>
            <a:endParaRPr lang="pl-PL" dirty="0"/>
          </a:p>
        </p:txBody>
      </p:sp>
    </p:spTree>
    <p:extLst>
      <p:ext uri="{BB962C8B-B14F-4D97-AF65-F5344CB8AC3E}">
        <p14:creationId xmlns:p14="http://schemas.microsoft.com/office/powerpoint/2010/main" val="150255099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c6ade99-8a19-4915-8226-9bd8202beb49">
      <Terms xmlns="http://schemas.microsoft.com/office/infopath/2007/PartnerControls"/>
    </lcf76f155ced4ddcb4097134ff3c332f>
    <TaxCatchAll xmlns="e9505dcb-0043-431c-9e90-d770fdec21c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7F80E31AAF3C04F864ECAE0D42D1E14" ma:contentTypeVersion="16" ma:contentTypeDescription="Vytvoří nový dokument" ma:contentTypeScope="" ma:versionID="3ab689204d9c367acf6b4a728f1330e2">
  <xsd:schema xmlns:xsd="http://www.w3.org/2001/XMLSchema" xmlns:xs="http://www.w3.org/2001/XMLSchema" xmlns:p="http://schemas.microsoft.com/office/2006/metadata/properties" xmlns:ns2="9c6ade99-8a19-4915-8226-9bd8202beb49" xmlns:ns3="e9505dcb-0043-431c-9e90-d770fdec21cc" targetNamespace="http://schemas.microsoft.com/office/2006/metadata/properties" ma:root="true" ma:fieldsID="1516ccb27aea284589ce6026859ca4ec" ns2:_="" ns3:_="">
    <xsd:import namespace="9c6ade99-8a19-4915-8226-9bd8202beb49"/>
    <xsd:import namespace="e9505dcb-0043-431c-9e90-d770fdec21c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6ade99-8a19-4915-8226-9bd8202beb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Značky obrázků" ma:readOnly="false" ma:fieldId="{5cf76f15-5ced-4ddc-b409-7134ff3c332f}" ma:taxonomyMulti="true" ma:sspId="42107113-769a-4d15-b935-6d8bd9557b3e"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505dcb-0043-431c-9e90-d770fdec21cc" elementFormDefault="qualified">
    <xsd:import namespace="http://schemas.microsoft.com/office/2006/documentManagement/types"/>
    <xsd:import namespace="http://schemas.microsoft.com/office/infopath/2007/PartnerControls"/>
    <xsd:element name="SharedWithUsers" ma:index="14"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dílené s podrobnostmi" ma:internalName="SharedWithDetails" ma:readOnly="true">
      <xsd:simpleType>
        <xsd:restriction base="dms:Note">
          <xsd:maxLength value="255"/>
        </xsd:restriction>
      </xsd:simpleType>
    </xsd:element>
    <xsd:element name="TaxCatchAll" ma:index="18" nillable="true" ma:displayName="Taxonomy Catch All Column" ma:hidden="true" ma:list="{04e100c5-6628-4b76-9a0a-ebba0931bfcc}" ma:internalName="TaxCatchAll" ma:showField="CatchAllData" ma:web="e9505dcb-0043-431c-9e90-d770fdec21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0D6D43-4DA8-4AF1-83A3-3D2C55FACE9A}">
  <ds:schemaRefs>
    <ds:schemaRef ds:uri="http://schemas.microsoft.com/office/2006/metadata/properties"/>
    <ds:schemaRef ds:uri="http://schemas.microsoft.com/office/infopath/2007/PartnerControls"/>
    <ds:schemaRef ds:uri="9c6ade99-8a19-4915-8226-9bd8202beb49"/>
    <ds:schemaRef ds:uri="e9505dcb-0043-431c-9e90-d770fdec21cc"/>
  </ds:schemaRefs>
</ds:datastoreItem>
</file>

<file path=customXml/itemProps2.xml><?xml version="1.0" encoding="utf-8"?>
<ds:datastoreItem xmlns:ds="http://schemas.openxmlformats.org/officeDocument/2006/customXml" ds:itemID="{768EE852-08AF-46D9-8844-B061B11748D7}">
  <ds:schemaRefs>
    <ds:schemaRef ds:uri="http://schemas.microsoft.com/sharepoint/v3/contenttype/forms"/>
  </ds:schemaRefs>
</ds:datastoreItem>
</file>

<file path=customXml/itemProps3.xml><?xml version="1.0" encoding="utf-8"?>
<ds:datastoreItem xmlns:ds="http://schemas.openxmlformats.org/officeDocument/2006/customXml" ds:itemID="{653D481B-08B2-4D3E-8CC5-D1FFD5B1D9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6ade99-8a19-4915-8226-9bd8202beb49"/>
    <ds:schemaRef ds:uri="e9505dcb-0043-431c-9e90-d770fdec21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888</TotalTime>
  <Words>2398</Words>
  <Application>Microsoft Office PowerPoint</Application>
  <PresentationFormat>Widescreen</PresentationFormat>
  <Paragraphs>167</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Open Sans</vt:lpstr>
      <vt:lpstr>Wingdings</vt:lpstr>
      <vt:lpstr>Yanone Kaffeesatz</vt:lpstr>
      <vt:lpstr>Motyw pakietu Office</vt:lpstr>
      <vt:lpstr>PowerPoint Presentation</vt:lpstr>
      <vt:lpstr>Introduction to Financial Statement Analysis</vt:lpstr>
      <vt:lpstr>Introduction</vt:lpstr>
      <vt:lpstr>Roles of financial reporting and financial statement analysis</vt:lpstr>
      <vt:lpstr>In evaluating financial reports, analysts have a specific economic decision in mind. are the following:</vt:lpstr>
      <vt:lpstr>Roles of financial reporting and financial statement analysis</vt:lpstr>
      <vt:lpstr>Assignment</vt:lpstr>
      <vt:lpstr>Questions</vt:lpstr>
      <vt:lpstr>Solution</vt:lpstr>
      <vt:lpstr>Primary financial statements and other information sources</vt:lpstr>
      <vt:lpstr>Financial statements and supplementary information</vt:lpstr>
      <vt:lpstr>The Balance Sheet </vt:lpstr>
      <vt:lpstr>Income Statement </vt:lpstr>
      <vt:lpstr>Income Statement </vt:lpstr>
      <vt:lpstr>Statement of Changes in equity</vt:lpstr>
      <vt:lpstr>Cash Flow Statement</vt:lpstr>
      <vt:lpstr>Financial Notes and Supplementary Schedules</vt:lpstr>
      <vt:lpstr>Auditor’s Reports</vt:lpstr>
      <vt:lpstr>Auditor’s Reports</vt:lpstr>
      <vt:lpstr>The steps in the financial statement analysis framework.</vt:lpstr>
      <vt:lpstr>Summary</vt:lpstr>
      <vt:lpstr>Summary</vt:lpstr>
      <vt:lpstr>Summary</vt:lpstr>
      <vt:lpstr>Control Questions</vt:lpstr>
      <vt:lpstr>Control Questions</vt:lpstr>
      <vt:lpstr>Control Questions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Agnieszka Filipczyk</dc:creator>
  <cp:lastModifiedBy>Jozef Glova</cp:lastModifiedBy>
  <cp:revision>48</cp:revision>
  <dcterms:created xsi:type="dcterms:W3CDTF">2022-09-30T09:06:49Z</dcterms:created>
  <dcterms:modified xsi:type="dcterms:W3CDTF">2023-04-10T11:00:26Z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0x01010087F80E31AAF3C04F864ECAE0D42D1E14</vt:lpwstr>
  </property>
</Properties>
</file>