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06" r:id="rId2"/>
  </p:sldMasterIdLst>
  <p:notesMasterIdLst>
    <p:notesMasterId r:id="rId40"/>
  </p:notesMasterIdLst>
  <p:handoutMasterIdLst>
    <p:handoutMasterId r:id="rId41"/>
  </p:handoutMasterIdLst>
  <p:sldIdLst>
    <p:sldId id="257" r:id="rId3"/>
    <p:sldId id="274" r:id="rId4"/>
    <p:sldId id="441" r:id="rId5"/>
    <p:sldId id="283" r:id="rId6"/>
    <p:sldId id="311" r:id="rId7"/>
    <p:sldId id="291" r:id="rId8"/>
    <p:sldId id="312" r:id="rId9"/>
    <p:sldId id="292" r:id="rId10"/>
    <p:sldId id="294" r:id="rId11"/>
    <p:sldId id="296" r:id="rId12"/>
    <p:sldId id="316" r:id="rId13"/>
    <p:sldId id="442" r:id="rId14"/>
    <p:sldId id="315" r:id="rId15"/>
    <p:sldId id="317" r:id="rId16"/>
    <p:sldId id="318" r:id="rId17"/>
    <p:sldId id="300" r:id="rId18"/>
    <p:sldId id="322" r:id="rId19"/>
    <p:sldId id="323" r:id="rId20"/>
    <p:sldId id="325" r:id="rId21"/>
    <p:sldId id="299" r:id="rId22"/>
    <p:sldId id="301" r:id="rId23"/>
    <p:sldId id="443" r:id="rId24"/>
    <p:sldId id="321" r:id="rId25"/>
    <p:sldId id="326" r:id="rId26"/>
    <p:sldId id="305" r:id="rId27"/>
    <p:sldId id="303" r:id="rId28"/>
    <p:sldId id="306" r:id="rId29"/>
    <p:sldId id="308" r:id="rId30"/>
    <p:sldId id="448" r:id="rId31"/>
    <p:sldId id="444" r:id="rId32"/>
    <p:sldId id="449" r:id="rId33"/>
    <p:sldId id="450" r:id="rId34"/>
    <p:sldId id="445" r:id="rId35"/>
    <p:sldId id="446" r:id="rId36"/>
    <p:sldId id="447" r:id="rId37"/>
    <p:sldId id="439" r:id="rId38"/>
    <p:sldId id="258" r:id="rId39"/>
  </p:sldIdLst>
  <p:sldSz cx="12192000" cy="6858000"/>
  <p:notesSz cx="6797675" cy="9926638"/>
  <p:defaultTextStyle>
    <a:defPPr>
      <a:defRPr lang="cs-CZ"/>
    </a:defPPr>
    <a:lvl1pPr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1pPr>
    <a:lvl2pPr marL="4572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2pPr>
    <a:lvl3pPr marL="9144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3pPr>
    <a:lvl4pPr marL="13716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4pPr>
    <a:lvl5pPr marL="18288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5pPr>
    <a:lvl6pPr marL="2286000" algn="l" defTabSz="914400" rtl="0" eaLnBrk="1" latinLnBrk="0" hangingPunct="1">
      <a:defRPr sz="1200" b="1" kern="1200">
        <a:solidFill>
          <a:srgbClr val="FF0000"/>
        </a:solidFill>
        <a:latin typeface="Arial" panose="020B0604020202020204" pitchFamily="34" charset="0"/>
        <a:ea typeface="+mn-ea"/>
        <a:cs typeface="+mn-cs"/>
      </a:defRPr>
    </a:lvl6pPr>
    <a:lvl7pPr marL="2743200" algn="l" defTabSz="914400" rtl="0" eaLnBrk="1" latinLnBrk="0" hangingPunct="1">
      <a:defRPr sz="1200" b="1" kern="1200">
        <a:solidFill>
          <a:srgbClr val="FF0000"/>
        </a:solidFill>
        <a:latin typeface="Arial" panose="020B0604020202020204" pitchFamily="34" charset="0"/>
        <a:ea typeface="+mn-ea"/>
        <a:cs typeface="+mn-cs"/>
      </a:defRPr>
    </a:lvl7pPr>
    <a:lvl8pPr marL="3200400" algn="l" defTabSz="914400" rtl="0" eaLnBrk="1" latinLnBrk="0" hangingPunct="1">
      <a:defRPr sz="1200" b="1" kern="1200">
        <a:solidFill>
          <a:srgbClr val="FF0000"/>
        </a:solidFill>
        <a:latin typeface="Arial" panose="020B0604020202020204" pitchFamily="34" charset="0"/>
        <a:ea typeface="+mn-ea"/>
        <a:cs typeface="+mn-cs"/>
      </a:defRPr>
    </a:lvl8pPr>
    <a:lvl9pPr marL="3657600" algn="l" defTabSz="914400" rtl="0" eaLnBrk="1" latinLnBrk="0" hangingPunct="1">
      <a:defRPr sz="1200" b="1" kern="1200">
        <a:solidFill>
          <a:srgbClr val="FF00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na Radomir" initials="KR" lastIdx="1" clrIdx="0">
    <p:extLst>
      <p:ext uri="{19B8F6BF-5375-455C-9EA6-DF929625EA0E}">
        <p15:presenceInfo xmlns:p15="http://schemas.microsoft.com/office/powerpoint/2012/main" userId="S::kan03@vsb.cz::1f3d37a3-7e4c-43b5-847c-d243801715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CC"/>
    <a:srgbClr val="3333FF"/>
    <a:srgbClr val="0066FF"/>
    <a:srgbClr val="FF0000"/>
    <a:srgbClr val="3333CC"/>
    <a:srgbClr val="FF99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53" autoAdjust="0"/>
    <p:restoredTop sz="94718" autoAdjust="0"/>
  </p:normalViewPr>
  <p:slideViewPr>
    <p:cSldViewPr>
      <p:cViewPr varScale="1">
        <p:scale>
          <a:sx n="112" d="100"/>
          <a:sy n="112" d="100"/>
        </p:scale>
        <p:origin x="138" y="17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99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0B6429A-D43B-4BF3-89A2-30186E487508}"/>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2531" name="Rectangle 3">
            <a:extLst>
              <a:ext uri="{FF2B5EF4-FFF2-40B4-BE49-F238E27FC236}">
                <a16:creationId xmlns:a16="http://schemas.microsoft.com/office/drawing/2014/main" id="{E0A99A80-835E-43A7-8517-F7AB5AABCEAF}"/>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2532" name="Rectangle 4">
            <a:extLst>
              <a:ext uri="{FF2B5EF4-FFF2-40B4-BE49-F238E27FC236}">
                <a16:creationId xmlns:a16="http://schemas.microsoft.com/office/drawing/2014/main" id="{A57A1E6E-EDBC-42A9-9FF5-C2A017A6339E}"/>
              </a:ext>
            </a:extLst>
          </p:cNvPr>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2533" name="Rectangle 5">
            <a:extLst>
              <a:ext uri="{FF2B5EF4-FFF2-40B4-BE49-F238E27FC236}">
                <a16:creationId xmlns:a16="http://schemas.microsoft.com/office/drawing/2014/main" id="{0A890CFE-18CF-4A57-BB03-654F0E005368}"/>
              </a:ext>
            </a:extLst>
          </p:cNvPr>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eaLnBrk="1" hangingPunct="1">
              <a:defRPr b="0">
                <a:solidFill>
                  <a:schemeClr val="tx1"/>
                </a:solidFill>
              </a:defRPr>
            </a:lvl1pPr>
          </a:lstStyle>
          <a:p>
            <a:pPr>
              <a:defRPr/>
            </a:pPr>
            <a:fld id="{DF510BD3-EAAC-4985-84A0-285A48B7B2DC}" type="slidenum">
              <a:rPr lang="cs-CZ" altLang="cs-CZ"/>
              <a:pPr>
                <a:defRPr/>
              </a:pPr>
              <a:t>‹#›</a:t>
            </a:fld>
            <a:endParaRPr lang="cs-CZ" altLang="cs-CZ"/>
          </a:p>
        </p:txBody>
      </p:sp>
    </p:spTree>
    <p:extLst>
      <p:ext uri="{BB962C8B-B14F-4D97-AF65-F5344CB8AC3E}">
        <p14:creationId xmlns:p14="http://schemas.microsoft.com/office/powerpoint/2010/main" val="181131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5CFDF99-33E1-437B-A406-44F145037393}"/>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1507" name="Rectangle 3">
            <a:extLst>
              <a:ext uri="{FF2B5EF4-FFF2-40B4-BE49-F238E27FC236}">
                <a16:creationId xmlns:a16="http://schemas.microsoft.com/office/drawing/2014/main" id="{8B910691-C299-4406-8FFB-571D07721DBE}"/>
              </a:ext>
            </a:extLst>
          </p:cNvPr>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3076" name="Rectangle 4">
            <a:extLst>
              <a:ext uri="{FF2B5EF4-FFF2-40B4-BE49-F238E27FC236}">
                <a16:creationId xmlns:a16="http://schemas.microsoft.com/office/drawing/2014/main" id="{0C21A011-43B9-4FA0-BE89-AD7DB52BE343}"/>
              </a:ext>
            </a:extLst>
          </p:cNvPr>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a:extLst>
              <a:ext uri="{FF2B5EF4-FFF2-40B4-BE49-F238E27FC236}">
                <a16:creationId xmlns:a16="http://schemas.microsoft.com/office/drawing/2014/main" id="{38B9FF9E-57B7-4E13-8F11-2DAD459F0595}"/>
              </a:ext>
            </a:extLst>
          </p:cNvPr>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p>
            <a:pPr lvl="0"/>
            <a:r>
              <a:rPr lang="cs-CZ" altLang="cs-CZ" noProof="0"/>
              <a:t>Klepnutím lze upravit styly předlohy textu.</a:t>
            </a:r>
          </a:p>
          <a:p>
            <a:pPr lvl="1"/>
            <a:r>
              <a:rPr lang="cs-CZ" altLang="cs-CZ" noProof="0"/>
              <a:t>Druhá úroveň</a:t>
            </a:r>
          </a:p>
          <a:p>
            <a:pPr lvl="2"/>
            <a:r>
              <a:rPr lang="cs-CZ" altLang="cs-CZ" noProof="0"/>
              <a:t>Třetí úroveň</a:t>
            </a:r>
          </a:p>
          <a:p>
            <a:pPr lvl="3"/>
            <a:r>
              <a:rPr lang="cs-CZ" altLang="cs-CZ" noProof="0"/>
              <a:t>Čtvrtá úroveň</a:t>
            </a:r>
          </a:p>
          <a:p>
            <a:pPr lvl="4"/>
            <a:r>
              <a:rPr lang="cs-CZ" altLang="cs-CZ" noProof="0"/>
              <a:t>Pátá úroveň</a:t>
            </a:r>
          </a:p>
        </p:txBody>
      </p:sp>
      <p:sp>
        <p:nvSpPr>
          <p:cNvPr id="21510" name="Rectangle 6">
            <a:extLst>
              <a:ext uri="{FF2B5EF4-FFF2-40B4-BE49-F238E27FC236}">
                <a16:creationId xmlns:a16="http://schemas.microsoft.com/office/drawing/2014/main" id="{A69ED567-6089-475E-8402-4B1B9F0427AF}"/>
              </a:ext>
            </a:extLst>
          </p:cNvPr>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1511" name="Rectangle 7">
            <a:extLst>
              <a:ext uri="{FF2B5EF4-FFF2-40B4-BE49-F238E27FC236}">
                <a16:creationId xmlns:a16="http://schemas.microsoft.com/office/drawing/2014/main" id="{053D3DC9-E52E-449D-98AE-0699C2738BD4}"/>
              </a:ext>
            </a:extLst>
          </p:cNvPr>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eaLnBrk="1" hangingPunct="1">
              <a:defRPr b="0">
                <a:solidFill>
                  <a:schemeClr val="tx1"/>
                </a:solidFill>
              </a:defRPr>
            </a:lvl1pPr>
          </a:lstStyle>
          <a:p>
            <a:pPr>
              <a:defRPr/>
            </a:pPr>
            <a:fld id="{E195B629-37A5-4E80-BF9F-EF71B850140D}" type="slidenum">
              <a:rPr lang="cs-CZ" altLang="cs-CZ"/>
              <a:pPr>
                <a:defRPr/>
              </a:pPr>
              <a:t>‹#›</a:t>
            </a:fld>
            <a:endParaRPr lang="cs-CZ" altLang="cs-CZ"/>
          </a:p>
        </p:txBody>
      </p:sp>
    </p:spTree>
    <p:extLst>
      <p:ext uri="{BB962C8B-B14F-4D97-AF65-F5344CB8AC3E}">
        <p14:creationId xmlns:p14="http://schemas.microsoft.com/office/powerpoint/2010/main" val="31185035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8C7D305B-B609-452F-B7B0-EA21C1575CA7}"/>
              </a:ext>
            </a:extLst>
          </p:cNvPr>
          <p:cNvSpPr>
            <a:spLocks noGrp="1" noChangeArrowheads="1"/>
          </p:cNvSpPr>
          <p:nvPr>
            <p:ph type="sldNum" sz="quarter" idx="5"/>
          </p:nvPr>
        </p:nvSpPr>
        <p:spPr>
          <a:noFill/>
        </p:spPr>
        <p:txBody>
          <a:bodyP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6E88D1-3558-4639-97EA-C6779D90F021}" type="slidenum">
              <a:rPr lang="cs-CZ" altLang="cs-CZ" smtClean="0"/>
              <a:pPr>
                <a:spcBef>
                  <a:spcPct val="0"/>
                </a:spcBef>
              </a:pPr>
              <a:t>2</a:t>
            </a:fld>
            <a:endParaRPr lang="cs-CZ" altLang="cs-CZ"/>
          </a:p>
        </p:txBody>
      </p:sp>
      <p:sp>
        <p:nvSpPr>
          <p:cNvPr id="6147" name="Rectangle 2">
            <a:extLst>
              <a:ext uri="{FF2B5EF4-FFF2-40B4-BE49-F238E27FC236}">
                <a16:creationId xmlns:a16="http://schemas.microsoft.com/office/drawing/2014/main" id="{D2404A39-EFB3-432B-AF2A-64BB55797E2D}"/>
              </a:ext>
            </a:extLst>
          </p:cNvPr>
          <p:cNvSpPr>
            <a:spLocks noGrp="1" noRot="1" noChangeAspect="1" noChangeArrowheads="1" noTextEdit="1"/>
          </p:cNvSpPr>
          <p:nvPr>
            <p:ph type="sldImg"/>
          </p:nvPr>
        </p:nvSpPr>
        <p:spPr>
          <a:xfrm>
            <a:off x="-165100" y="1290638"/>
            <a:ext cx="6616700" cy="3722687"/>
          </a:xfrm>
          <a:ln/>
        </p:spPr>
      </p:sp>
    </p:spTree>
    <p:extLst>
      <p:ext uri="{BB962C8B-B14F-4D97-AF65-F5344CB8AC3E}">
        <p14:creationId xmlns:p14="http://schemas.microsoft.com/office/powerpoint/2010/main" val="562991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400111" y="1412776"/>
            <a:ext cx="11456529" cy="2880320"/>
          </a:xfrm>
        </p:spPr>
        <p:txBody>
          <a:bodyPr/>
          <a:lstStyle>
            <a:lvl1pPr>
              <a:defRPr>
                <a:solidFill>
                  <a:srgbClr val="FF0000"/>
                </a:solidFill>
                <a:cs typeface="Times New Roman" pitchFamily="18" charset="0"/>
              </a:defRPr>
            </a:lvl1pPr>
          </a:lstStyle>
          <a:p>
            <a:pPr lvl="0"/>
            <a:r>
              <a:rPr lang="cs-CZ" altLang="cs-CZ" noProof="0" dirty="0"/>
              <a:t>EVROPSKÁ BEZPEČNOSTNÍ A OBRANNÁ POLITIKA – VZTAHY K NATO A USA.</a:t>
            </a:r>
            <a:br>
              <a:rPr lang="cs-CZ" altLang="cs-CZ" noProof="0" dirty="0"/>
            </a:br>
            <a:br>
              <a:rPr lang="cs-CZ" altLang="cs-CZ" noProof="0" dirty="0"/>
            </a:br>
            <a:r>
              <a:rPr lang="cs-CZ" altLang="cs-CZ" noProof="0" dirty="0"/>
              <a:t>Kaňa Radomír</a:t>
            </a:r>
          </a:p>
        </p:txBody>
      </p:sp>
      <p:sp>
        <p:nvSpPr>
          <p:cNvPr id="36867" name="Rectangle 3"/>
          <p:cNvSpPr>
            <a:spLocks noGrp="1" noChangeArrowheads="1"/>
          </p:cNvSpPr>
          <p:nvPr>
            <p:ph type="subTitle" idx="1"/>
          </p:nvPr>
        </p:nvSpPr>
        <p:spPr>
          <a:xfrm>
            <a:off x="1828800" y="4797152"/>
            <a:ext cx="8534400" cy="1752600"/>
          </a:xfrm>
        </p:spPr>
        <p:txBody>
          <a:bodyPr/>
          <a:lstStyle>
            <a:lvl1pPr marL="0" indent="0" algn="ctr">
              <a:buFont typeface="Wingdings" pitchFamily="2" charset="2"/>
              <a:buNone/>
              <a:defRPr/>
            </a:lvl1pPr>
          </a:lstStyle>
          <a:p>
            <a:pPr lvl="0"/>
            <a:r>
              <a:rPr lang="cs-CZ" altLang="cs-CZ" noProof="0" dirty="0"/>
              <a:t>Klepnutím lze upravit styl předlohy podnadpisů.</a:t>
            </a:r>
          </a:p>
        </p:txBody>
      </p:sp>
      <p:pic>
        <p:nvPicPr>
          <p:cNvPr id="6" name="Picture 9">
            <a:extLst>
              <a:ext uri="{FF2B5EF4-FFF2-40B4-BE49-F238E27FC236}">
                <a16:creationId xmlns:a16="http://schemas.microsoft.com/office/drawing/2014/main" id="{436A8620-D50A-4159-B254-69DB0D93CE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1925" y="227013"/>
            <a:ext cx="574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31106"/>
      </p:ext>
    </p:extLst>
  </p:cSld>
  <p:clrMapOvr>
    <a:masterClrMapping/>
  </p:clrMapOvr>
  <p:transition spd="med">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134822624"/>
      </p:ext>
    </p:extLst>
  </p:cSld>
  <p:clrMapOvr>
    <a:masterClrMapping/>
  </p:clrMapOvr>
  <p:transition spd="med">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122834" y="115888"/>
            <a:ext cx="2734733" cy="6049962"/>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912284" y="115888"/>
            <a:ext cx="8007349" cy="6049962"/>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759028473"/>
      </p:ext>
    </p:extLst>
  </p:cSld>
  <p:clrMapOvr>
    <a:masterClrMapping/>
  </p:clrMapOvr>
  <p:transition spd="med">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F1B822-5B8E-59FE-C957-2F55EE322D52}"/>
              </a:ext>
            </a:extLst>
          </p:cNvPr>
          <p:cNvSpPr>
            <a:spLocks noGrp="1"/>
          </p:cNvSpPr>
          <p:nvPr>
            <p:ph type="ctrTitle"/>
          </p:nvPr>
        </p:nvSpPr>
        <p:spPr>
          <a:xfrm>
            <a:off x="1524000" y="1122363"/>
            <a:ext cx="9144000" cy="2387600"/>
          </a:xfrm>
        </p:spPr>
        <p:txBody>
          <a:bodyPr anchor="b"/>
          <a:lstStyle>
            <a:lvl1pPr algn="ctr">
              <a:defRPr sz="6000">
                <a:solidFill>
                  <a:srgbClr val="F5EA31"/>
                </a:solidFill>
                <a:latin typeface="Yanone Kaffeesatz" pitchFamily="2" charset="-18"/>
              </a:defRPr>
            </a:lvl1pPr>
          </a:lstStyle>
          <a:p>
            <a:r>
              <a:rPr lang="pl-PL" dirty="0"/>
              <a:t>Kliknij, aby edytować styl</a:t>
            </a:r>
          </a:p>
        </p:txBody>
      </p:sp>
      <p:sp>
        <p:nvSpPr>
          <p:cNvPr id="3" name="Podtytuł 2">
            <a:extLst>
              <a:ext uri="{FF2B5EF4-FFF2-40B4-BE49-F238E27FC236}">
                <a16:creationId xmlns:a16="http://schemas.microsoft.com/office/drawing/2014/main" id="{CF762838-B111-5970-0957-7624A46329BC}"/>
              </a:ext>
            </a:extLst>
          </p:cNvPr>
          <p:cNvSpPr>
            <a:spLocks noGrp="1"/>
          </p:cNvSpPr>
          <p:nvPr>
            <p:ph type="subTitle" idx="1"/>
          </p:nvPr>
        </p:nvSpPr>
        <p:spPr>
          <a:xfrm>
            <a:off x="1524000" y="3602038"/>
            <a:ext cx="9144000" cy="1655762"/>
          </a:xfrm>
        </p:spPr>
        <p:txBody>
          <a:bodyPr/>
          <a:lstStyle>
            <a:lvl1pPr marL="0" indent="0" algn="ctr">
              <a:buNone/>
              <a:defRPr sz="2400">
                <a:latin typeface="Yanone Kaffeesatz"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F6F8ACCA-5075-0C00-1BA1-12DF3EF45407}"/>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5" name="Symbol zastępczy stopki 4">
            <a:extLst>
              <a:ext uri="{FF2B5EF4-FFF2-40B4-BE49-F238E27FC236}">
                <a16:creationId xmlns:a16="http://schemas.microsoft.com/office/drawing/2014/main" id="{69495119-6BC2-F5A3-1A64-D0E9ED9B6E80}"/>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CC6A113F-D8BA-EC35-A4C2-3481F96C754D}"/>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938935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12" name="Obraz 11">
            <a:extLst>
              <a:ext uri="{FF2B5EF4-FFF2-40B4-BE49-F238E27FC236}">
                <a16:creationId xmlns:a16="http://schemas.microsoft.com/office/drawing/2014/main" id="{5C07DBE0-FDA3-02C6-1393-856B4EC1E9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969A7CE0-182F-B6D3-CD25-058FF8854FA6}"/>
              </a:ext>
            </a:extLst>
          </p:cNvPr>
          <p:cNvSpPr>
            <a:spLocks noGrp="1"/>
          </p:cNvSpPr>
          <p:nvPr>
            <p:ph type="title"/>
          </p:nvPr>
        </p:nvSpPr>
        <p:spPr>
          <a:xfrm>
            <a:off x="2047296" y="365125"/>
            <a:ext cx="9306503" cy="1325563"/>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7CF4F363-5934-6334-DD49-4C29D55C6D82}"/>
              </a:ext>
            </a:extLst>
          </p:cNvPr>
          <p:cNvSpPr>
            <a:spLocks noGrp="1"/>
          </p:cNvSpPr>
          <p:nvPr>
            <p:ph idx="1"/>
          </p:nvPr>
        </p:nvSpPr>
        <p:spPr/>
        <p:txBody>
          <a:bodyPr/>
          <a:lstStyle>
            <a:lvl1pPr>
              <a:defRPr>
                <a:latin typeface="Open Sans" pitchFamily="2" charset="0"/>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a:extLst>
              <a:ext uri="{FF2B5EF4-FFF2-40B4-BE49-F238E27FC236}">
                <a16:creationId xmlns:a16="http://schemas.microsoft.com/office/drawing/2014/main" id="{B2946378-D34C-5C9A-7EA6-EDF92FD25E64}"/>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5" name="Symbol zastępczy stopki 4">
            <a:extLst>
              <a:ext uri="{FF2B5EF4-FFF2-40B4-BE49-F238E27FC236}">
                <a16:creationId xmlns:a16="http://schemas.microsoft.com/office/drawing/2014/main" id="{8B94255F-F7A5-E6FD-ADB6-321129E5FE95}"/>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552FE52C-053A-F116-4E0C-20B1179CEBD6}"/>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57095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10" name="Obraz 9">
            <a:extLst>
              <a:ext uri="{FF2B5EF4-FFF2-40B4-BE49-F238E27FC236}">
                <a16:creationId xmlns:a16="http://schemas.microsoft.com/office/drawing/2014/main" id="{4131BA69-92B3-0C35-5750-C36404BDDF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1850" y="3222985"/>
            <a:ext cx="1209096" cy="1339490"/>
          </a:xfrm>
          <a:prstGeom prst="rect">
            <a:avLst/>
          </a:prstGeom>
        </p:spPr>
      </p:pic>
      <p:sp>
        <p:nvSpPr>
          <p:cNvPr id="2" name="Tytuł 1">
            <a:extLst>
              <a:ext uri="{FF2B5EF4-FFF2-40B4-BE49-F238E27FC236}">
                <a16:creationId xmlns:a16="http://schemas.microsoft.com/office/drawing/2014/main" id="{DEBAE60E-D2CE-14E0-33C3-1CEA2D38C660}"/>
              </a:ext>
            </a:extLst>
          </p:cNvPr>
          <p:cNvSpPr>
            <a:spLocks noGrp="1"/>
          </p:cNvSpPr>
          <p:nvPr>
            <p:ph type="title"/>
          </p:nvPr>
        </p:nvSpPr>
        <p:spPr>
          <a:xfrm>
            <a:off x="2040946" y="3449529"/>
            <a:ext cx="9306504" cy="886402"/>
          </a:xfrm>
        </p:spPr>
        <p:txBody>
          <a:bodyPr anchor="b"/>
          <a:lstStyle>
            <a:lvl1pPr>
              <a:defRPr sz="6000">
                <a:solidFill>
                  <a:schemeClr val="tx1"/>
                </a:solidFill>
              </a:defRPr>
            </a:lvl1pPr>
          </a:lstStyle>
          <a:p>
            <a:r>
              <a:rPr lang="pl-PL" dirty="0"/>
              <a:t>Kliknij, aby edytować styl</a:t>
            </a:r>
          </a:p>
        </p:txBody>
      </p:sp>
      <p:sp>
        <p:nvSpPr>
          <p:cNvPr id="3" name="Symbol zastępczy tekstu 2">
            <a:extLst>
              <a:ext uri="{FF2B5EF4-FFF2-40B4-BE49-F238E27FC236}">
                <a16:creationId xmlns:a16="http://schemas.microsoft.com/office/drawing/2014/main" id="{DED7796F-17FD-18CD-B085-73EC38C46375}"/>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solidFill>
                <a:latin typeface="Yanone Kaffeesatz" pitchFamily="2" charset="-1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dirty="0"/>
              <a:t>Kliknij, aby edytować style wzorca tekstu</a:t>
            </a:r>
          </a:p>
        </p:txBody>
      </p:sp>
      <p:sp>
        <p:nvSpPr>
          <p:cNvPr id="4" name="Symbol zastępczy daty 3">
            <a:extLst>
              <a:ext uri="{FF2B5EF4-FFF2-40B4-BE49-F238E27FC236}">
                <a16:creationId xmlns:a16="http://schemas.microsoft.com/office/drawing/2014/main" id="{B2697F09-2BA8-4F49-8C1A-591D3E2637DD}"/>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5" name="Symbol zastępczy stopki 4">
            <a:extLst>
              <a:ext uri="{FF2B5EF4-FFF2-40B4-BE49-F238E27FC236}">
                <a16:creationId xmlns:a16="http://schemas.microsoft.com/office/drawing/2014/main" id="{728D9687-EF3D-D7EC-8E30-B4DA6E952B6A}"/>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C9BD9842-2684-6D1F-3836-BC216F2EA839}"/>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486161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354D33FD-C616-1E90-EBBD-5EC9BF6DF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00E50198-AEA0-392E-9995-2F8A3AC4909F}"/>
              </a:ext>
            </a:extLst>
          </p:cNvPr>
          <p:cNvSpPr>
            <a:spLocks noGrp="1"/>
          </p:cNvSpPr>
          <p:nvPr>
            <p:ph type="title"/>
          </p:nvPr>
        </p:nvSpPr>
        <p:spPr>
          <a:xfrm>
            <a:off x="2047296" y="365125"/>
            <a:ext cx="9306503" cy="1325563"/>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2BF090D-29BD-5749-9697-E97DD37683B6}"/>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382C1D2D-1C7F-D4AF-8A65-D8B18FF08AE2}"/>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C89A923C-BC7D-439A-B7D5-2219F7626F72}"/>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6" name="Symbol zastępczy stopki 5">
            <a:extLst>
              <a:ext uri="{FF2B5EF4-FFF2-40B4-BE49-F238E27FC236}">
                <a16:creationId xmlns:a16="http://schemas.microsoft.com/office/drawing/2014/main" id="{F643DBF5-4C1A-43B3-F225-E36C133C41FE}"/>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C80C6855-5F89-466F-ED5E-11B4FFFEF82C}"/>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3906029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1" name="Obraz 10">
            <a:extLst>
              <a:ext uri="{FF2B5EF4-FFF2-40B4-BE49-F238E27FC236}">
                <a16:creationId xmlns:a16="http://schemas.microsoft.com/office/drawing/2014/main" id="{E7F69021-E495-138C-D613-7F91C3170D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C0124234-176A-B1FE-621E-B89A7663F052}"/>
              </a:ext>
            </a:extLst>
          </p:cNvPr>
          <p:cNvSpPr>
            <a:spLocks noGrp="1"/>
          </p:cNvSpPr>
          <p:nvPr>
            <p:ph type="title"/>
          </p:nvPr>
        </p:nvSpPr>
        <p:spPr>
          <a:xfrm>
            <a:off x="2047296" y="365125"/>
            <a:ext cx="9308091" cy="1325563"/>
          </a:xfrm>
        </p:spPr>
        <p:txBody>
          <a:bodyPr/>
          <a:lstStyle/>
          <a:p>
            <a:r>
              <a:rPr lang="pl-PL" dirty="0"/>
              <a:t>Kliknij, aby edytować styl</a:t>
            </a:r>
          </a:p>
        </p:txBody>
      </p:sp>
      <p:sp>
        <p:nvSpPr>
          <p:cNvPr id="3" name="Symbol zastępczy tekstu 2">
            <a:extLst>
              <a:ext uri="{FF2B5EF4-FFF2-40B4-BE49-F238E27FC236}">
                <a16:creationId xmlns:a16="http://schemas.microsoft.com/office/drawing/2014/main" id="{1B94F189-1F38-DA48-2F95-637A0CC277E8}"/>
              </a:ext>
            </a:extLst>
          </p:cNvPr>
          <p:cNvSpPr>
            <a:spLocks noGrp="1"/>
          </p:cNvSpPr>
          <p:nvPr>
            <p:ph type="body" idx="1"/>
          </p:nvPr>
        </p:nvSpPr>
        <p:spPr>
          <a:xfrm>
            <a:off x="839788" y="1704615"/>
            <a:ext cx="5157787" cy="800460"/>
          </a:xfrm>
        </p:spPr>
        <p:txBody>
          <a:bodyPr anchor="b"/>
          <a:lstStyle>
            <a:lvl1pPr marL="0" indent="0">
              <a:buNone/>
              <a:defRPr sz="2400" b="0">
                <a:latin typeface="Yanone Kaffeesatz" pitchFamily="2" charset="-1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4" name="Symbol zastępczy zawartości 3">
            <a:extLst>
              <a:ext uri="{FF2B5EF4-FFF2-40B4-BE49-F238E27FC236}">
                <a16:creationId xmlns:a16="http://schemas.microsoft.com/office/drawing/2014/main" id="{9BF3988A-E4E2-CD4F-FD56-F79207BEEAC0}"/>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697E2870-4E18-D312-3304-40F48019F4AD}"/>
              </a:ext>
            </a:extLst>
          </p:cNvPr>
          <p:cNvSpPr>
            <a:spLocks noGrp="1"/>
          </p:cNvSpPr>
          <p:nvPr>
            <p:ph type="body" sz="quarter" idx="3"/>
          </p:nvPr>
        </p:nvSpPr>
        <p:spPr>
          <a:xfrm>
            <a:off x="6172200" y="1704613"/>
            <a:ext cx="5183188" cy="800461"/>
          </a:xfrm>
        </p:spPr>
        <p:txBody>
          <a:bodyPr anchor="b"/>
          <a:lstStyle>
            <a:lvl1pPr marL="0" indent="0">
              <a:buNone/>
              <a:defRPr sz="2400" b="0">
                <a:latin typeface="Yanone Kaffeesatz" pitchFamily="2" charset="-1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a:extLst>
              <a:ext uri="{FF2B5EF4-FFF2-40B4-BE49-F238E27FC236}">
                <a16:creationId xmlns:a16="http://schemas.microsoft.com/office/drawing/2014/main" id="{7519FE23-210F-A727-0628-9C29E6CE78D5}"/>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3FE25BEC-2914-0360-507E-AF1BFE7D8AA5}"/>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8" name="Symbol zastępczy stopki 7">
            <a:extLst>
              <a:ext uri="{FF2B5EF4-FFF2-40B4-BE49-F238E27FC236}">
                <a16:creationId xmlns:a16="http://schemas.microsoft.com/office/drawing/2014/main" id="{D8D72448-12F9-CAFF-24C2-04565EEC4CA7}"/>
              </a:ext>
            </a:extLst>
          </p:cNvPr>
          <p:cNvSpPr>
            <a:spLocks noGrp="1"/>
          </p:cNvSpPr>
          <p:nvPr>
            <p:ph type="ftr" sz="quarter" idx="11"/>
          </p:nvPr>
        </p:nvSpPr>
        <p:spPr/>
        <p:txBody>
          <a:bodyPr/>
          <a:lstStyle/>
          <a:p>
            <a:endParaRPr lang="pl-PL" dirty="0"/>
          </a:p>
        </p:txBody>
      </p:sp>
      <p:sp>
        <p:nvSpPr>
          <p:cNvPr id="9" name="Symbol zastępczy numeru slajdu 8">
            <a:extLst>
              <a:ext uri="{FF2B5EF4-FFF2-40B4-BE49-F238E27FC236}">
                <a16:creationId xmlns:a16="http://schemas.microsoft.com/office/drawing/2014/main" id="{7EB2E7EC-53A8-50D0-D09E-3480B573073D}"/>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944428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16ED14FD-EE85-75B6-571F-346AEEA59A3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B24B11F1-003E-1490-781B-B0EC315CE0B6}"/>
              </a:ext>
            </a:extLst>
          </p:cNvPr>
          <p:cNvSpPr>
            <a:spLocks noGrp="1"/>
          </p:cNvSpPr>
          <p:nvPr>
            <p:ph type="title"/>
          </p:nvPr>
        </p:nvSpPr>
        <p:spPr>
          <a:xfrm>
            <a:off x="2047296" y="365125"/>
            <a:ext cx="9306503" cy="1325563"/>
          </a:xfrm>
        </p:spPr>
        <p:txBody>
          <a:bodyPr/>
          <a:lstStyle/>
          <a:p>
            <a:r>
              <a:rPr lang="pl-PL"/>
              <a:t>Kliknij, aby edytować styl</a:t>
            </a:r>
          </a:p>
        </p:txBody>
      </p:sp>
      <p:sp>
        <p:nvSpPr>
          <p:cNvPr id="3" name="Symbol zastępczy daty 2">
            <a:extLst>
              <a:ext uri="{FF2B5EF4-FFF2-40B4-BE49-F238E27FC236}">
                <a16:creationId xmlns:a16="http://schemas.microsoft.com/office/drawing/2014/main" id="{C12BEC61-5941-579E-B277-B0EEE58C2A86}"/>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4" name="Symbol zastępczy stopki 3">
            <a:extLst>
              <a:ext uri="{FF2B5EF4-FFF2-40B4-BE49-F238E27FC236}">
                <a16:creationId xmlns:a16="http://schemas.microsoft.com/office/drawing/2014/main" id="{942A3C0F-2E77-5790-AB8A-BC883A8DC4D2}"/>
              </a:ext>
            </a:extLst>
          </p:cNvPr>
          <p:cNvSpPr>
            <a:spLocks noGrp="1"/>
          </p:cNvSpPr>
          <p:nvPr>
            <p:ph type="ftr" sz="quarter" idx="11"/>
          </p:nvPr>
        </p:nvSpPr>
        <p:spPr/>
        <p:txBody>
          <a:bodyPr/>
          <a:lstStyle/>
          <a:p>
            <a:endParaRPr lang="pl-PL" dirty="0"/>
          </a:p>
        </p:txBody>
      </p:sp>
      <p:sp>
        <p:nvSpPr>
          <p:cNvPr id="5" name="Symbol zastępczy numeru slajdu 4">
            <a:extLst>
              <a:ext uri="{FF2B5EF4-FFF2-40B4-BE49-F238E27FC236}">
                <a16:creationId xmlns:a16="http://schemas.microsoft.com/office/drawing/2014/main" id="{438D4FAC-FB62-46D2-42C2-F971830E1FE4}"/>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1351393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4FEB95A-7804-9E80-AF98-1EE5363E5A55}"/>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3" name="Symbol zastępczy stopki 2">
            <a:extLst>
              <a:ext uri="{FF2B5EF4-FFF2-40B4-BE49-F238E27FC236}">
                <a16:creationId xmlns:a16="http://schemas.microsoft.com/office/drawing/2014/main" id="{F0FE1CCD-500C-01ED-1F3E-595D7B283B8F}"/>
              </a:ext>
            </a:extLst>
          </p:cNvPr>
          <p:cNvSpPr>
            <a:spLocks noGrp="1"/>
          </p:cNvSpPr>
          <p:nvPr>
            <p:ph type="ftr" sz="quarter" idx="11"/>
          </p:nvPr>
        </p:nvSpPr>
        <p:spPr/>
        <p:txBody>
          <a:bodyPr/>
          <a:lstStyle/>
          <a:p>
            <a:endParaRPr lang="pl-PL" dirty="0"/>
          </a:p>
        </p:txBody>
      </p:sp>
      <p:sp>
        <p:nvSpPr>
          <p:cNvPr id="4" name="Symbol zastępczy numeru slajdu 3">
            <a:extLst>
              <a:ext uri="{FF2B5EF4-FFF2-40B4-BE49-F238E27FC236}">
                <a16:creationId xmlns:a16="http://schemas.microsoft.com/office/drawing/2014/main" id="{32779500-2012-B79D-3E42-D94548380EB6}"/>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6" name="Obraz 5" descr="Obraz zawierający tekst, osoba&#10;&#10;Opis wygenerowany automatycznie">
            <a:extLst>
              <a:ext uri="{FF2B5EF4-FFF2-40B4-BE49-F238E27FC236}">
                <a16:creationId xmlns:a16="http://schemas.microsoft.com/office/drawing/2014/main" id="{967E7227-21A1-AAE7-0936-03689CF060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9" name="Obraz 8" descr="Obraz zawierający tekst&#10;&#10;Opis wygenerowany automatycznie">
            <a:extLst>
              <a:ext uri="{FF2B5EF4-FFF2-40B4-BE49-F238E27FC236}">
                <a16:creationId xmlns:a16="http://schemas.microsoft.com/office/drawing/2014/main" id="{2D8E0B21-E8E9-9BD7-EDE4-0B1B9B6AF9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7720" y="6356350"/>
            <a:ext cx="1740388" cy="365125"/>
          </a:xfrm>
          <a:prstGeom prst="rect">
            <a:avLst/>
          </a:prstGeom>
        </p:spPr>
      </p:pic>
    </p:spTree>
    <p:extLst>
      <p:ext uri="{BB962C8B-B14F-4D97-AF65-F5344CB8AC3E}">
        <p14:creationId xmlns:p14="http://schemas.microsoft.com/office/powerpoint/2010/main" val="2591867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4FEB95A-7804-9E80-AF98-1EE5363E5A55}"/>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3" name="Symbol zastępczy stopki 2">
            <a:extLst>
              <a:ext uri="{FF2B5EF4-FFF2-40B4-BE49-F238E27FC236}">
                <a16:creationId xmlns:a16="http://schemas.microsoft.com/office/drawing/2014/main" id="{F0FE1CCD-500C-01ED-1F3E-595D7B283B8F}"/>
              </a:ext>
            </a:extLst>
          </p:cNvPr>
          <p:cNvSpPr>
            <a:spLocks noGrp="1"/>
          </p:cNvSpPr>
          <p:nvPr>
            <p:ph type="ftr" sz="quarter" idx="11"/>
          </p:nvPr>
        </p:nvSpPr>
        <p:spPr/>
        <p:txBody>
          <a:bodyPr/>
          <a:lstStyle/>
          <a:p>
            <a:endParaRPr lang="pl-PL" dirty="0"/>
          </a:p>
        </p:txBody>
      </p:sp>
      <p:sp>
        <p:nvSpPr>
          <p:cNvPr id="4" name="Symbol zastępczy numeru slajdu 3">
            <a:extLst>
              <a:ext uri="{FF2B5EF4-FFF2-40B4-BE49-F238E27FC236}">
                <a16:creationId xmlns:a16="http://schemas.microsoft.com/office/drawing/2014/main" id="{32779500-2012-B79D-3E42-D94548380EB6}"/>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7" name="Obraz 6" descr="Obraz zawierający tekst">
            <a:extLst>
              <a:ext uri="{FF2B5EF4-FFF2-40B4-BE49-F238E27FC236}">
                <a16:creationId xmlns:a16="http://schemas.microsoft.com/office/drawing/2014/main" id="{53B89322-0BBD-362E-BA6F-7585B7A89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419344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1055440" y="33519"/>
            <a:ext cx="10873208" cy="720725"/>
          </a:xfrm>
        </p:spPr>
        <p:txBody>
          <a:bodyPr/>
          <a:lstStyle/>
          <a:p>
            <a:r>
              <a:rPr lang="cs-CZ"/>
              <a:t>Kliknutím lze upravit styl.</a:t>
            </a:r>
          </a:p>
        </p:txBody>
      </p:sp>
      <p:sp>
        <p:nvSpPr>
          <p:cNvPr id="3" name="Zástupný symbol pro obsah 2"/>
          <p:cNvSpPr>
            <a:spLocks noGrp="1"/>
          </p:cNvSpPr>
          <p:nvPr>
            <p:ph idx="1"/>
          </p:nvPr>
        </p:nvSpPr>
        <p:spPr>
          <a:xfrm>
            <a:off x="370900" y="836712"/>
            <a:ext cx="11557748" cy="5472608"/>
          </a:xfrm>
        </p:spPr>
        <p:txBody>
          <a:bodyPr/>
          <a:lstStyle>
            <a:lvl1pPr>
              <a:defRPr sz="2400"/>
            </a:lvl1pPr>
            <a:lvl2pPr>
              <a:defRPr sz="2000"/>
            </a:lvl2pPr>
            <a:lvl3pPr>
              <a:defRPr sz="1600"/>
            </a:lvl3pPr>
            <a:lvl4pPr>
              <a:defRPr sz="1400"/>
            </a:lvl4pPr>
            <a:lvl5pPr>
              <a:defRPr sz="1200"/>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1736229073"/>
      </p:ext>
    </p:extLst>
  </p:cSld>
  <p:clrMapOvr>
    <a:masterClrMapping/>
  </p:clrMapOvr>
  <p:transition spd="med">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FF1CA184-DF2C-215D-DF57-B3CE708A82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B8AD90BD-967F-964F-D28B-A180B016CD15}"/>
              </a:ext>
            </a:extLst>
          </p:cNvPr>
          <p:cNvSpPr>
            <a:spLocks noGrp="1"/>
          </p:cNvSpPr>
          <p:nvPr>
            <p:ph type="title"/>
          </p:nvPr>
        </p:nvSpPr>
        <p:spPr>
          <a:xfrm>
            <a:off x="2047296" y="515488"/>
            <a:ext cx="2724729" cy="943873"/>
          </a:xfrm>
        </p:spPr>
        <p:txBody>
          <a:bodyPr anchor="b"/>
          <a:lstStyle>
            <a:lvl1pPr algn="l">
              <a:defRPr sz="3200"/>
            </a:lvl1pPr>
          </a:lstStyle>
          <a:p>
            <a:r>
              <a:rPr lang="pl-PL" dirty="0"/>
              <a:t>Kliknij, aby edytować styl</a:t>
            </a:r>
          </a:p>
        </p:txBody>
      </p:sp>
      <p:sp>
        <p:nvSpPr>
          <p:cNvPr id="3" name="Symbol zastępczy zawartości 2">
            <a:extLst>
              <a:ext uri="{FF2B5EF4-FFF2-40B4-BE49-F238E27FC236}">
                <a16:creationId xmlns:a16="http://schemas.microsoft.com/office/drawing/2014/main" id="{0601F82F-4787-DC77-D1E2-A233414BC3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37D80E2E-6067-D498-5E9B-46F09AD5E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5D33ECB0-6C8C-78C0-1EFC-20664B4D1ACD}"/>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6" name="Symbol zastępczy stopki 5">
            <a:extLst>
              <a:ext uri="{FF2B5EF4-FFF2-40B4-BE49-F238E27FC236}">
                <a16:creationId xmlns:a16="http://schemas.microsoft.com/office/drawing/2014/main" id="{C6AFAC4F-DC1B-BF34-9ACD-EF3A892105B6}"/>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49985AA0-2385-A2D2-C6C2-96B56EB6BC89}"/>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044450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804EB1-24DB-1DCC-55E9-405B32E03CB8}"/>
              </a:ext>
            </a:extLst>
          </p:cNvPr>
          <p:cNvSpPr>
            <a:spLocks noGrp="1"/>
          </p:cNvSpPr>
          <p:nvPr>
            <p:ph type="title"/>
          </p:nvPr>
        </p:nvSpPr>
        <p:spPr>
          <a:xfrm>
            <a:off x="2047296" y="586298"/>
            <a:ext cx="2807857" cy="897144"/>
          </a:xfrm>
        </p:spPr>
        <p:txBody>
          <a:bodyPr anchor="b"/>
          <a:lstStyle>
            <a:lvl1pPr>
              <a:defRPr sz="3200"/>
            </a:lvl1pPr>
          </a:lstStyle>
          <a:p>
            <a:r>
              <a:rPr lang="pl-PL" dirty="0"/>
              <a:t>Kliknij, aby edytować styl</a:t>
            </a:r>
          </a:p>
        </p:txBody>
      </p:sp>
      <p:sp>
        <p:nvSpPr>
          <p:cNvPr id="3" name="Symbol zastępczy obrazu 2">
            <a:extLst>
              <a:ext uri="{FF2B5EF4-FFF2-40B4-BE49-F238E27FC236}">
                <a16:creationId xmlns:a16="http://schemas.microsoft.com/office/drawing/2014/main" id="{ADCFDF4A-F6AC-5FE8-3209-45ABF53374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a:extLst>
              <a:ext uri="{FF2B5EF4-FFF2-40B4-BE49-F238E27FC236}">
                <a16:creationId xmlns:a16="http://schemas.microsoft.com/office/drawing/2014/main" id="{70E5672C-060F-D8AF-832A-1722C16A4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4B988807-4726-F641-3513-34E8F90BD7DB}"/>
              </a:ext>
            </a:extLst>
          </p:cNvPr>
          <p:cNvSpPr>
            <a:spLocks noGrp="1"/>
          </p:cNvSpPr>
          <p:nvPr>
            <p:ph type="dt" sz="half" idx="10"/>
          </p:nvPr>
        </p:nvSpPr>
        <p:spPr/>
        <p:txBody>
          <a:bodyPr/>
          <a:lstStyle/>
          <a:p>
            <a:fld id="{C25C8156-7E50-46F3-BC89-2E198AC72F42}" type="datetimeFigureOut">
              <a:rPr lang="pl-PL" smtClean="0"/>
              <a:t>26.03.2023</a:t>
            </a:fld>
            <a:endParaRPr lang="pl-PL" dirty="0"/>
          </a:p>
        </p:txBody>
      </p:sp>
      <p:sp>
        <p:nvSpPr>
          <p:cNvPr id="6" name="Symbol zastępczy stopki 5">
            <a:extLst>
              <a:ext uri="{FF2B5EF4-FFF2-40B4-BE49-F238E27FC236}">
                <a16:creationId xmlns:a16="http://schemas.microsoft.com/office/drawing/2014/main" id="{A1E7ED8C-D458-40BE-C842-784EEAF40499}"/>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803C80DE-1DB5-C8E7-FD5D-443A193C80DC}"/>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9" name="Obraz 8">
            <a:extLst>
              <a:ext uri="{FF2B5EF4-FFF2-40B4-BE49-F238E27FC236}">
                <a16:creationId xmlns:a16="http://schemas.microsoft.com/office/drawing/2014/main" id="{40DC163B-D74A-BDB1-9827-F96DD25F66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Tree>
    <p:extLst>
      <p:ext uri="{BB962C8B-B14F-4D97-AF65-F5344CB8AC3E}">
        <p14:creationId xmlns:p14="http://schemas.microsoft.com/office/powerpoint/2010/main" val="149807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Tree>
    <p:extLst>
      <p:ext uri="{BB962C8B-B14F-4D97-AF65-F5344CB8AC3E}">
        <p14:creationId xmlns:p14="http://schemas.microsoft.com/office/powerpoint/2010/main" val="3296185464"/>
      </p:ext>
    </p:extLst>
  </p:cSld>
  <p:clrMapOvr>
    <a:masterClrMapping/>
  </p:clrMapOvr>
  <p:transition spd="med">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912285" y="1052514"/>
            <a:ext cx="5369983"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485467" y="1052514"/>
            <a:ext cx="53721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764675510"/>
      </p:ext>
    </p:extLst>
  </p:cSld>
  <p:clrMapOvr>
    <a:masterClrMapping/>
  </p:clrMapOvr>
  <p:transition spd="med">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161453517"/>
      </p:ext>
    </p:extLst>
  </p:cSld>
  <p:clrMapOvr>
    <a:masterClrMapping/>
  </p:clrMapOvr>
  <p:transition spd="med">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2127715399"/>
      </p:ext>
    </p:extLst>
  </p:cSld>
  <p:clrMapOvr>
    <a:masterClrMapping/>
  </p:clrMapOvr>
  <p:transition spd="med">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43215"/>
      </p:ext>
    </p:extLst>
  </p:cSld>
  <p:clrMapOvr>
    <a:masterClrMapping/>
  </p:clrMapOvr>
  <p:transition spd="med">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Tree>
    <p:extLst>
      <p:ext uri="{BB962C8B-B14F-4D97-AF65-F5344CB8AC3E}">
        <p14:creationId xmlns:p14="http://schemas.microsoft.com/office/powerpoint/2010/main" val="331987362"/>
      </p:ext>
    </p:extLst>
  </p:cSld>
  <p:clrMapOvr>
    <a:masterClrMapping/>
  </p:clrMapOvr>
  <p:transition spd="med">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Tree>
    <p:extLst>
      <p:ext uri="{BB962C8B-B14F-4D97-AF65-F5344CB8AC3E}">
        <p14:creationId xmlns:p14="http://schemas.microsoft.com/office/powerpoint/2010/main" val="1021789850"/>
      </p:ext>
    </p:extLst>
  </p:cSld>
  <p:clrMapOvr>
    <a:masterClrMapping/>
  </p:clrMapOvr>
  <p:transition spd="med">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A9986360-FFB2-4F10-B199-687B24D9D8E7}"/>
              </a:ext>
            </a:extLst>
          </p:cNvPr>
          <p:cNvSpPr>
            <a:spLocks noGrp="1" noChangeArrowheads="1"/>
          </p:cNvSpPr>
          <p:nvPr>
            <p:ph type="body" idx="1"/>
          </p:nvPr>
        </p:nvSpPr>
        <p:spPr bwMode="auto">
          <a:xfrm>
            <a:off x="364974" y="819987"/>
            <a:ext cx="11578482" cy="5409152"/>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cs-CZ" altLang="cs-CZ" dirty="0"/>
              <a:t>Klepnutím lze upravit styly předlohy textu</a:t>
            </a:r>
          </a:p>
          <a:p>
            <a:pPr lvl="1"/>
            <a:r>
              <a:rPr lang="cs-CZ" altLang="cs-CZ" dirty="0"/>
              <a:t>Druhá úroveň</a:t>
            </a:r>
          </a:p>
          <a:p>
            <a:pPr lvl="2"/>
            <a:r>
              <a:rPr lang="cs-CZ" altLang="cs-CZ" dirty="0"/>
              <a:t>Třetí úroveň</a:t>
            </a:r>
          </a:p>
        </p:txBody>
      </p:sp>
      <p:sp>
        <p:nvSpPr>
          <p:cNvPr id="1028" name="Rectangle 2">
            <a:extLst>
              <a:ext uri="{FF2B5EF4-FFF2-40B4-BE49-F238E27FC236}">
                <a16:creationId xmlns:a16="http://schemas.microsoft.com/office/drawing/2014/main" id="{773FD0B0-BF98-4DC9-8C5D-7F19B08B9A9E}"/>
              </a:ext>
            </a:extLst>
          </p:cNvPr>
          <p:cNvSpPr>
            <a:spLocks noGrp="1" noChangeArrowheads="1"/>
          </p:cNvSpPr>
          <p:nvPr>
            <p:ph type="title"/>
          </p:nvPr>
        </p:nvSpPr>
        <p:spPr bwMode="auto">
          <a:xfrm>
            <a:off x="1055440" y="115889"/>
            <a:ext cx="10802127" cy="63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33" name="Text Box 23">
            <a:extLst>
              <a:ext uri="{FF2B5EF4-FFF2-40B4-BE49-F238E27FC236}">
                <a16:creationId xmlns:a16="http://schemas.microsoft.com/office/drawing/2014/main" id="{2060D63C-D9CE-4DA4-8C95-03185336D9DC}"/>
              </a:ext>
            </a:extLst>
          </p:cNvPr>
          <p:cNvSpPr txBox="1">
            <a:spLocks noChangeArrowheads="1"/>
          </p:cNvSpPr>
          <p:nvPr userDrawn="1"/>
        </p:nvSpPr>
        <p:spPr bwMode="auto">
          <a:xfrm>
            <a:off x="2079020" y="6585232"/>
            <a:ext cx="80645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b="1">
                <a:solidFill>
                  <a:srgbClr val="FF0000"/>
                </a:solidFill>
                <a:latin typeface="Arial" panose="020B0604020202020204" pitchFamily="34" charset="0"/>
              </a:defRPr>
            </a:lvl1pPr>
            <a:lvl2pPr marL="742950" indent="-285750" eaLnBrk="0" hangingPunct="0">
              <a:defRPr sz="1200" b="1">
                <a:solidFill>
                  <a:srgbClr val="FF0000"/>
                </a:solidFill>
                <a:latin typeface="Arial" panose="020B0604020202020204" pitchFamily="34" charset="0"/>
              </a:defRPr>
            </a:lvl2pPr>
            <a:lvl3pPr marL="1143000" indent="-228600" eaLnBrk="0" hangingPunct="0">
              <a:defRPr sz="1200" b="1">
                <a:solidFill>
                  <a:srgbClr val="FF0000"/>
                </a:solidFill>
                <a:latin typeface="Arial" panose="020B0604020202020204" pitchFamily="34" charset="0"/>
              </a:defRPr>
            </a:lvl3pPr>
            <a:lvl4pPr marL="1600200" indent="-228600" eaLnBrk="0" hangingPunct="0">
              <a:defRPr sz="1200" b="1">
                <a:solidFill>
                  <a:srgbClr val="FF0000"/>
                </a:solidFill>
                <a:latin typeface="Arial" panose="020B0604020202020204" pitchFamily="34" charset="0"/>
              </a:defRPr>
            </a:lvl4pPr>
            <a:lvl5pPr marL="2057400" indent="-228600" eaLnBrk="0" hangingPunct="0">
              <a:defRPr sz="1200" b="1">
                <a:solidFill>
                  <a:srgbClr val="FF0000"/>
                </a:solidFill>
                <a:latin typeface="Arial" panose="020B0604020202020204" pitchFamily="34" charset="0"/>
              </a:defRPr>
            </a:lvl5pPr>
            <a:lvl6pPr marL="25146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6pPr>
            <a:lvl7pPr marL="29718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7pPr>
            <a:lvl8pPr marL="34290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8pPr>
            <a:lvl9pPr marL="38862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9pPr>
          </a:lstStyle>
          <a:p>
            <a:pPr algn="ctr" eaLnBrk="1" hangingPunct="1">
              <a:spcBef>
                <a:spcPct val="50000"/>
              </a:spcBef>
              <a:defRPr/>
            </a:pPr>
            <a:r>
              <a:rPr lang="cs-CZ" altLang="cs-CZ" sz="1000" dirty="0">
                <a:solidFill>
                  <a:srgbClr val="0066FF"/>
                </a:solidFill>
              </a:rPr>
              <a:t>Ing. Radomír Kaňa, Ph.D.</a:t>
            </a:r>
          </a:p>
        </p:txBody>
      </p:sp>
      <p:pic>
        <p:nvPicPr>
          <p:cNvPr id="4" name="Obrázek 3">
            <a:extLst>
              <a:ext uri="{FF2B5EF4-FFF2-40B4-BE49-F238E27FC236}">
                <a16:creationId xmlns:a16="http://schemas.microsoft.com/office/drawing/2014/main" id="{C10CDBEF-881A-44CA-B4BC-CA793539EBC1}"/>
              </a:ext>
            </a:extLst>
          </p:cNvPr>
          <p:cNvPicPr>
            <a:picLocks noChangeAspect="1"/>
          </p:cNvPicPr>
          <p:nvPr userDrawn="1"/>
        </p:nvPicPr>
        <p:blipFill>
          <a:blip r:embed="rId13">
            <a:lum bright="70000" contrast="-70000"/>
            <a:extLst>
              <a:ext uri="{BEBA8EAE-BF5A-486C-A8C5-ECC9F3942E4B}">
                <a14:imgProps xmlns:a14="http://schemas.microsoft.com/office/drawing/2010/main">
                  <a14:imgLayer r:embed="rId14">
                    <a14:imgEffect>
                      <a14:colorTemperature colorTemp="11500"/>
                    </a14:imgEffect>
                    <a14:imgEffect>
                      <a14:saturation sat="0"/>
                    </a14:imgEffect>
                    <a14:imgEffect>
                      <a14:brightnessContrast bright="-66000" contrast="-38000"/>
                    </a14:imgEffect>
                  </a14:imgLayer>
                </a14:imgProps>
              </a:ext>
            </a:extLst>
          </a:blip>
          <a:stretch>
            <a:fillRect/>
          </a:stretch>
        </p:blipFill>
        <p:spPr>
          <a:xfrm>
            <a:off x="364974" y="843449"/>
            <a:ext cx="11578482" cy="5453205"/>
          </a:xfrm>
          <a:prstGeom prst="rect">
            <a:avLst/>
          </a:prstGeom>
          <a:ln>
            <a:solidFill>
              <a:schemeClr val="accent3">
                <a:lumMod val="95000"/>
              </a:schemeClr>
            </a:solidFill>
          </a:ln>
        </p:spPr>
      </p:pic>
      <p:pic>
        <p:nvPicPr>
          <p:cNvPr id="2" name="Obrázek 1">
            <a:extLst>
              <a:ext uri="{FF2B5EF4-FFF2-40B4-BE49-F238E27FC236}">
                <a16:creationId xmlns:a16="http://schemas.microsoft.com/office/drawing/2014/main" id="{6551AF72-4A30-495B-8458-7875921B4602}"/>
              </a:ext>
            </a:extLst>
          </p:cNvPr>
          <p:cNvPicPr>
            <a:picLocks noChangeAspect="1"/>
          </p:cNvPicPr>
          <p:nvPr userDrawn="1"/>
        </p:nvPicPr>
        <p:blipFill>
          <a:blip r:embed="rId15"/>
          <a:stretch>
            <a:fillRect/>
          </a:stretch>
        </p:blipFill>
        <p:spPr>
          <a:xfrm>
            <a:off x="-818" y="9149"/>
            <a:ext cx="731583" cy="810838"/>
          </a:xfrm>
          <a:prstGeom prst="rect">
            <a:avLst/>
          </a:prstGeom>
        </p:spPr>
      </p:pic>
    </p:spTree>
  </p:cSld>
  <p:clrMap bg1="lt1" tx1="dk1" bg2="lt2" tx2="dk2" accent1="accent1" accent2="accent2" accent3="accent3" accent4="accent4" accent5="accent5" accent6="accent6" hlink="hlink" folHlink="folHlink"/>
  <p:sldLayoutIdLst>
    <p:sldLayoutId id="2147483805"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spd="med">
    <p:circle/>
  </p:transition>
  <p:hf hdr="0" ftr="0" dt="0"/>
  <p:txStyles>
    <p:titleStyle>
      <a:lvl1pPr algn="ctr" rtl="0" eaLnBrk="0" fontAlgn="base" hangingPunct="0">
        <a:spcBef>
          <a:spcPct val="0"/>
        </a:spcBef>
        <a:spcAft>
          <a:spcPct val="0"/>
        </a:spcAft>
        <a:defRPr sz="2800" b="1">
          <a:solidFill>
            <a:srgbClr val="0066FF"/>
          </a:solidFill>
          <a:latin typeface="+mj-lt"/>
          <a:ea typeface="+mj-ea"/>
          <a:cs typeface="+mj-cs"/>
        </a:defRPr>
      </a:lvl1pPr>
      <a:lvl2pPr algn="ctr" rtl="0" eaLnBrk="0" fontAlgn="base" hangingPunct="0">
        <a:spcBef>
          <a:spcPct val="0"/>
        </a:spcBef>
        <a:spcAft>
          <a:spcPct val="0"/>
        </a:spcAft>
        <a:defRPr sz="2800" b="1">
          <a:solidFill>
            <a:srgbClr val="0066FF"/>
          </a:solidFill>
          <a:latin typeface="Arial" charset="0"/>
        </a:defRPr>
      </a:lvl2pPr>
      <a:lvl3pPr algn="ctr" rtl="0" eaLnBrk="0" fontAlgn="base" hangingPunct="0">
        <a:spcBef>
          <a:spcPct val="0"/>
        </a:spcBef>
        <a:spcAft>
          <a:spcPct val="0"/>
        </a:spcAft>
        <a:defRPr sz="2800" b="1">
          <a:solidFill>
            <a:srgbClr val="0066FF"/>
          </a:solidFill>
          <a:latin typeface="Arial" charset="0"/>
        </a:defRPr>
      </a:lvl3pPr>
      <a:lvl4pPr algn="ctr" rtl="0" eaLnBrk="0" fontAlgn="base" hangingPunct="0">
        <a:spcBef>
          <a:spcPct val="0"/>
        </a:spcBef>
        <a:spcAft>
          <a:spcPct val="0"/>
        </a:spcAft>
        <a:defRPr sz="2800" b="1">
          <a:solidFill>
            <a:srgbClr val="0066FF"/>
          </a:solidFill>
          <a:latin typeface="Arial" charset="0"/>
        </a:defRPr>
      </a:lvl4pPr>
      <a:lvl5pPr algn="ctr" rtl="0" eaLnBrk="0" fontAlgn="base" hangingPunct="0">
        <a:spcBef>
          <a:spcPct val="0"/>
        </a:spcBef>
        <a:spcAft>
          <a:spcPct val="0"/>
        </a:spcAft>
        <a:defRPr sz="2800" b="1">
          <a:solidFill>
            <a:srgbClr val="0066FF"/>
          </a:solidFill>
          <a:latin typeface="Arial" charset="0"/>
        </a:defRPr>
      </a:lvl5pPr>
      <a:lvl6pPr marL="457200" algn="ctr" rtl="0" fontAlgn="base">
        <a:spcBef>
          <a:spcPct val="0"/>
        </a:spcBef>
        <a:spcAft>
          <a:spcPct val="0"/>
        </a:spcAft>
        <a:defRPr sz="2800" b="1">
          <a:solidFill>
            <a:srgbClr val="0066FF"/>
          </a:solidFill>
          <a:latin typeface="Arial" charset="0"/>
        </a:defRPr>
      </a:lvl6pPr>
      <a:lvl7pPr marL="914400" algn="ctr" rtl="0" fontAlgn="base">
        <a:spcBef>
          <a:spcPct val="0"/>
        </a:spcBef>
        <a:spcAft>
          <a:spcPct val="0"/>
        </a:spcAft>
        <a:defRPr sz="2800" b="1">
          <a:solidFill>
            <a:srgbClr val="0066FF"/>
          </a:solidFill>
          <a:latin typeface="Arial" charset="0"/>
        </a:defRPr>
      </a:lvl7pPr>
      <a:lvl8pPr marL="1371600" algn="ctr" rtl="0" fontAlgn="base">
        <a:spcBef>
          <a:spcPct val="0"/>
        </a:spcBef>
        <a:spcAft>
          <a:spcPct val="0"/>
        </a:spcAft>
        <a:defRPr sz="2800" b="1">
          <a:solidFill>
            <a:srgbClr val="0066FF"/>
          </a:solidFill>
          <a:latin typeface="Arial" charset="0"/>
        </a:defRPr>
      </a:lvl8pPr>
      <a:lvl9pPr marL="1828800" algn="ctr" rtl="0" fontAlgn="base">
        <a:spcBef>
          <a:spcPct val="0"/>
        </a:spcBef>
        <a:spcAft>
          <a:spcPct val="0"/>
        </a:spcAft>
        <a:defRPr sz="2800" b="1">
          <a:solidFill>
            <a:srgbClr val="0066FF"/>
          </a:solidFill>
          <a:latin typeface="Arial" charset="0"/>
        </a:defRPr>
      </a:lvl9pPr>
    </p:titleStyle>
    <p:bodyStyle>
      <a:lvl1pPr marL="342900" indent="-342900" algn="l" rtl="0" eaLnBrk="0" fontAlgn="base" hangingPunct="0">
        <a:spcBef>
          <a:spcPct val="50000"/>
        </a:spcBef>
        <a:spcAft>
          <a:spcPct val="0"/>
        </a:spcAft>
        <a:buFont typeface="Wingdings" panose="05000000000000000000" pitchFamily="2" charset="2"/>
        <a:buChar char="§"/>
        <a:defRPr sz="3200">
          <a:solidFill>
            <a:srgbClr val="FF0000"/>
          </a:solidFill>
          <a:latin typeface="+mn-lt"/>
          <a:ea typeface="+mn-ea"/>
          <a:cs typeface="+mn-cs"/>
        </a:defRPr>
      </a:lvl1pPr>
      <a:lvl2pPr marL="742950" indent="-285750" algn="l" rtl="0" eaLnBrk="0" fontAlgn="base" hangingPunct="0">
        <a:spcBef>
          <a:spcPct val="50000"/>
        </a:spcBef>
        <a:spcAft>
          <a:spcPct val="0"/>
        </a:spcAft>
        <a:buChar char="–"/>
        <a:defRPr sz="2400" b="1">
          <a:solidFill>
            <a:schemeClr val="tx1"/>
          </a:solidFill>
          <a:latin typeface="+mn-lt"/>
        </a:defRPr>
      </a:lvl2pPr>
      <a:lvl3pPr marL="1143000" indent="-228600" algn="l" rtl="0" eaLnBrk="0" fontAlgn="base" hangingPunct="0">
        <a:spcBef>
          <a:spcPct val="50000"/>
        </a:spcBef>
        <a:spcAft>
          <a:spcPct val="0"/>
        </a:spcAft>
        <a:buChar char="•"/>
        <a:defRPr sz="2000">
          <a:solidFill>
            <a:schemeClr val="tx1"/>
          </a:solidFill>
          <a:latin typeface="+mn-lt"/>
        </a:defRPr>
      </a:lvl3pPr>
      <a:lvl4pPr marL="1600200" indent="-228600" algn="l" rtl="0" eaLnBrk="0" fontAlgn="base" hangingPunct="0">
        <a:spcBef>
          <a:spcPct val="50000"/>
        </a:spcBef>
        <a:spcAft>
          <a:spcPct val="0"/>
        </a:spcAft>
        <a:buChar char="–"/>
        <a:defRPr sz="2000">
          <a:solidFill>
            <a:schemeClr val="tx1"/>
          </a:solidFill>
          <a:latin typeface="+mn-lt"/>
        </a:defRPr>
      </a:lvl4pPr>
      <a:lvl5pPr marL="2057400" indent="-228600" algn="l" rtl="0" eaLnBrk="0" fontAlgn="base" hangingPunct="0">
        <a:spcBef>
          <a:spcPct val="50000"/>
        </a:spcBef>
        <a:spcAft>
          <a:spcPct val="0"/>
        </a:spcAft>
        <a:buChar char="»"/>
        <a:defRPr sz="2000">
          <a:solidFill>
            <a:schemeClr val="tx1"/>
          </a:solidFill>
          <a:latin typeface="+mn-lt"/>
        </a:defRPr>
      </a:lvl5pPr>
      <a:lvl6pPr marL="2514600" indent="-228600" algn="l" rtl="0" fontAlgn="base">
        <a:spcBef>
          <a:spcPct val="50000"/>
        </a:spcBef>
        <a:spcAft>
          <a:spcPct val="0"/>
        </a:spcAft>
        <a:buChar char="»"/>
        <a:defRPr sz="2000">
          <a:solidFill>
            <a:schemeClr val="tx1"/>
          </a:solidFill>
          <a:latin typeface="+mn-lt"/>
        </a:defRPr>
      </a:lvl6pPr>
      <a:lvl7pPr marL="2971800" indent="-228600" algn="l" rtl="0" fontAlgn="base">
        <a:spcBef>
          <a:spcPct val="50000"/>
        </a:spcBef>
        <a:spcAft>
          <a:spcPct val="0"/>
        </a:spcAft>
        <a:buChar char="»"/>
        <a:defRPr sz="2000">
          <a:solidFill>
            <a:schemeClr val="tx1"/>
          </a:solidFill>
          <a:latin typeface="+mn-lt"/>
        </a:defRPr>
      </a:lvl7pPr>
      <a:lvl8pPr marL="3429000" indent="-228600" algn="l" rtl="0" fontAlgn="base">
        <a:spcBef>
          <a:spcPct val="50000"/>
        </a:spcBef>
        <a:spcAft>
          <a:spcPct val="0"/>
        </a:spcAft>
        <a:buChar char="»"/>
        <a:defRPr sz="2000">
          <a:solidFill>
            <a:schemeClr val="tx1"/>
          </a:solidFill>
          <a:latin typeface="+mn-lt"/>
        </a:defRPr>
      </a:lvl8pPr>
      <a:lvl9pPr marL="3886200" indent="-228600" algn="l" rtl="0" fontAlgn="base">
        <a:spcBef>
          <a:spcPct val="5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429997D2-196C-ABF9-33DB-940C24D6F5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24F2B9DD-F1FA-BE32-113A-EB9268076A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a:extLst>
              <a:ext uri="{FF2B5EF4-FFF2-40B4-BE49-F238E27FC236}">
                <a16:creationId xmlns:a16="http://schemas.microsoft.com/office/drawing/2014/main" id="{56562443-1DDD-7E25-1F15-DE0F61D461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itchFamily="2" charset="0"/>
                <a:ea typeface="Open Sans" pitchFamily="2" charset="0"/>
                <a:cs typeface="Open Sans" pitchFamily="2" charset="0"/>
              </a:defRPr>
            </a:lvl1pPr>
          </a:lstStyle>
          <a:p>
            <a:fld id="{C25C8156-7E50-46F3-BC89-2E198AC72F42}" type="datetimeFigureOut">
              <a:rPr lang="pl-PL" smtClean="0"/>
              <a:pPr/>
              <a:t>26.03.2023</a:t>
            </a:fld>
            <a:endParaRPr lang="pl-PL" dirty="0"/>
          </a:p>
        </p:txBody>
      </p:sp>
      <p:sp>
        <p:nvSpPr>
          <p:cNvPr id="5" name="Symbol zastępczy stopki 4">
            <a:extLst>
              <a:ext uri="{FF2B5EF4-FFF2-40B4-BE49-F238E27FC236}">
                <a16:creationId xmlns:a16="http://schemas.microsoft.com/office/drawing/2014/main" id="{0CEF185E-3E4D-2B6B-E905-4B99D3F9BC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itchFamily="2" charset="0"/>
                <a:ea typeface="Open Sans" pitchFamily="2" charset="0"/>
                <a:cs typeface="Open Sans" pitchFamily="2" charset="0"/>
              </a:defRPr>
            </a:lvl1pPr>
          </a:lstStyle>
          <a:p>
            <a:endParaRPr lang="pl-PL" dirty="0"/>
          </a:p>
        </p:txBody>
      </p:sp>
      <p:sp>
        <p:nvSpPr>
          <p:cNvPr id="6" name="Symbol zastępczy numeru slajdu 5">
            <a:extLst>
              <a:ext uri="{FF2B5EF4-FFF2-40B4-BE49-F238E27FC236}">
                <a16:creationId xmlns:a16="http://schemas.microsoft.com/office/drawing/2014/main" id="{7CBA44EF-303C-99E4-F5E2-31D569FCE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itchFamily="2" charset="0"/>
                <a:ea typeface="Open Sans" pitchFamily="2" charset="0"/>
                <a:cs typeface="Open Sans" pitchFamily="2" charset="0"/>
              </a:defRPr>
            </a:lvl1pPr>
          </a:lstStyle>
          <a:p>
            <a:fld id="{7E4A71B4-A36E-4719-8649-4853FF2EFBC2}" type="slidenum">
              <a:rPr lang="pl-PL" smtClean="0"/>
              <a:pPr/>
              <a:t>‹#›</a:t>
            </a:fld>
            <a:endParaRPr lang="pl-PL" dirty="0"/>
          </a:p>
        </p:txBody>
      </p:sp>
    </p:spTree>
    <p:extLst>
      <p:ext uri="{BB962C8B-B14F-4D97-AF65-F5344CB8AC3E}">
        <p14:creationId xmlns:p14="http://schemas.microsoft.com/office/powerpoint/2010/main" val="62787270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Lst>
  <p:txStyles>
    <p:titleStyle>
      <a:lvl1pPr algn="l" defTabSz="914400" rtl="0" eaLnBrk="1" latinLnBrk="0" hangingPunct="1">
        <a:lnSpc>
          <a:spcPct val="90000"/>
        </a:lnSpc>
        <a:spcBef>
          <a:spcPct val="0"/>
        </a:spcBef>
        <a:buNone/>
        <a:defRPr sz="4400" kern="1200">
          <a:solidFill>
            <a:schemeClr val="tx1"/>
          </a:solidFill>
          <a:latin typeface="Yanone Kaffeesatz" pitchFamily="2"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griculture.ec.europa.eu/cap-my-country/cap-strategic-plans_en" TargetMode="External"/><Relationship Id="rId2" Type="http://schemas.openxmlformats.org/officeDocument/2006/relationships/hyperlink" Target="http://ec.europa.eu/agriculture/quality/door/list.html?recordEnd=10&amp;sort.milestone=desc&amp;recordPerPage=50&amp;recordStart=0&amp;filter.dossierNumber=&amp;filter.comboName=&amp;filterMin.milestone__mask=&amp;filterMin.milestone=&amp;filterMax.milestone__mask=&amp;filterMax.milestone=&amp;filter.country=CZ&amp;filter.category=&amp;filter.type=&amp;filter.status=&amp;locale=e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eur-lex.europa.eu/summary/chapter/external_trade.html?root_default=SUM_1_CODED%3D07&amp;locale=e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file:///C:\Users\kan03\Downloads\Overview%20of%20top%20trading%20partners.pdf" TargetMode="External"/><Relationship Id="rId2" Type="http://schemas.openxmlformats.org/officeDocument/2006/relationships/hyperlink" Target="https://policy.trade.ec.europa.eu/eu-trade-relationships-country-and-region/eu-position-world-trade_c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eur-lex.europa.eu/summary/chapter/transport.html?root_default=SUM_1_CODED%3D32%2CSUM_2_CODED%3D3201&amp;locale=e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commission.europa.eu/system/files/2020-10/move_sp_2020-2024_en.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oceans-and-fisheries.ec.europa.eu/index_en" TargetMode="External"/><Relationship Id="rId2" Type="http://schemas.openxmlformats.org/officeDocument/2006/relationships/hyperlink" Target="http://ec.europa.eu/fisheries/cfp/index_en.htm" TargetMode="External"/><Relationship Id="rId1" Type="http://schemas.openxmlformats.org/officeDocument/2006/relationships/slideLayout" Target="../slideLayouts/slideLayout2.xml"/><Relationship Id="rId4" Type="http://schemas.openxmlformats.org/officeDocument/2006/relationships/hyperlink" Target="http://ec.europa.eu/maritimeaffairs/atlas/maritime_atlas/#lang=EN;p=w;pos=10.876:50.493:4;bkgd=5:1;gra=0;mode=1;theme=95:1:1:0;time=2014;"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hyperlink" Target="https://www.ecb.europa.eu/mopo/html/index.en.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ec.europa.eu/regional_policy/policy/what/investment-policy_en" TargetMode="External"/><Relationship Id="rId2" Type="http://schemas.openxmlformats.org/officeDocument/2006/relationships/hyperlink" Target="https://ec.europa.eu/regional_policy/funding_e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c.europa.eu/regional_policy/2021-2027_en"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griculture.ec.europa.eu/common-agricultural-policy/cap-overview/cap-2023-27_en" TargetMode="External"/><Relationship Id="rId2" Type="http://schemas.openxmlformats.org/officeDocument/2006/relationships/hyperlink" Target="https://agriculture.ec.europa.eu/common-agricultural-policy_e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706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7F9305A-00D8-40A2-A038-F8789178DB99}"/>
              </a:ext>
            </a:extLst>
          </p:cNvPr>
          <p:cNvSpPr>
            <a:spLocks noGrp="1" noChangeArrowheads="1"/>
          </p:cNvSpPr>
          <p:nvPr>
            <p:ph type="title"/>
          </p:nvPr>
        </p:nvSpPr>
        <p:spPr/>
        <p:txBody>
          <a:bodyPr/>
          <a:lstStyle/>
          <a:p>
            <a:pPr eaLnBrk="1" hangingPunct="1">
              <a:defRPr/>
            </a:pPr>
            <a:r>
              <a:rPr lang="cs-CZ" dirty="0" err="1">
                <a:effectLst>
                  <a:outerShdw blurRad="38100" dist="38100" dir="2700000" algn="tl">
                    <a:srgbClr val="000000">
                      <a:alpha val="43137"/>
                    </a:srgbClr>
                  </a:outerShdw>
                </a:effectLst>
              </a:rPr>
              <a:t>Common</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Agricultural</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Policy</a:t>
            </a:r>
            <a:r>
              <a:rPr lang="cs-CZ" dirty="0">
                <a:effectLst>
                  <a:outerShdw blurRad="38100" dist="38100" dir="2700000" algn="tl">
                    <a:srgbClr val="000000">
                      <a:alpha val="43137"/>
                    </a:srgbClr>
                  </a:outerShdw>
                </a:effectLst>
              </a:rPr>
              <a:t> </a:t>
            </a:r>
            <a:endParaRPr lang="cs-CZ" dirty="0">
              <a:solidFill>
                <a:schemeClr val="tx1"/>
              </a:solidFill>
            </a:endParaRPr>
          </a:p>
        </p:txBody>
      </p:sp>
      <p:sp>
        <p:nvSpPr>
          <p:cNvPr id="12291" name="Rectangle 3">
            <a:extLst>
              <a:ext uri="{FF2B5EF4-FFF2-40B4-BE49-F238E27FC236}">
                <a16:creationId xmlns:a16="http://schemas.microsoft.com/office/drawing/2014/main" id="{4982CE63-3B95-473C-A645-62CFA194831F}"/>
              </a:ext>
            </a:extLst>
          </p:cNvPr>
          <p:cNvSpPr>
            <a:spLocks noGrp="1" noChangeArrowheads="1"/>
          </p:cNvSpPr>
          <p:nvPr>
            <p:ph type="body" idx="1"/>
          </p:nvPr>
        </p:nvSpPr>
        <p:spPr/>
        <p:txBody>
          <a:bodyPr/>
          <a:lstStyle/>
          <a:p>
            <a:pPr eaLnBrk="1" hangingPunct="1">
              <a:defRPr/>
            </a:pPr>
            <a:r>
              <a:rPr lang="cs-CZ" sz="2000" b="1" dirty="0" err="1">
                <a:effectLst>
                  <a:outerShdw blurRad="38100" dist="38100" dir="2700000" algn="tl">
                    <a:srgbClr val="000000">
                      <a:alpha val="43137"/>
                    </a:srgbClr>
                  </a:outerShdw>
                </a:effectLst>
              </a:rPr>
              <a:t>The</a:t>
            </a:r>
            <a:r>
              <a:rPr lang="cs-CZ" sz="2000" b="1" dirty="0">
                <a:effectLst>
                  <a:outerShdw blurRad="38100" dist="38100" dir="2700000" algn="tl">
                    <a:srgbClr val="000000">
                      <a:alpha val="43137"/>
                    </a:srgbClr>
                  </a:outerShdw>
                </a:effectLst>
              </a:rPr>
              <a:t> „Agenda 2000“ </a:t>
            </a:r>
            <a:r>
              <a:rPr lang="cs-CZ" sz="2000" b="1" dirty="0" err="1">
                <a:effectLst>
                  <a:outerShdw blurRad="38100" dist="38100" dir="2700000" algn="tl">
                    <a:srgbClr val="000000">
                      <a:alpha val="43137"/>
                    </a:srgbClr>
                  </a:outerShdw>
                </a:effectLst>
              </a:rPr>
              <a:t>reforms</a:t>
            </a:r>
            <a:r>
              <a:rPr lang="cs-CZ" sz="2000" dirty="0">
                <a:effectLst>
                  <a:outerShdw blurRad="38100" dist="38100" dir="2700000" algn="tl">
                    <a:srgbClr val="000000">
                      <a:alpha val="43137"/>
                    </a:srgbClr>
                  </a:outerShdw>
                </a:effectLst>
              </a:rPr>
              <a:t> </a:t>
            </a:r>
            <a:r>
              <a:rPr lang="cs-CZ" sz="2000" dirty="0" err="1">
                <a:solidFill>
                  <a:schemeClr val="tx1"/>
                </a:solidFill>
              </a:rPr>
              <a:t>divided</a:t>
            </a:r>
            <a:r>
              <a:rPr lang="cs-CZ" sz="2000" dirty="0">
                <a:solidFill>
                  <a:schemeClr val="tx1"/>
                </a:solidFill>
              </a:rPr>
              <a:t> </a:t>
            </a:r>
            <a:r>
              <a:rPr lang="cs-CZ" sz="2000" dirty="0" err="1">
                <a:solidFill>
                  <a:schemeClr val="tx1"/>
                </a:solidFill>
              </a:rPr>
              <a:t>the</a:t>
            </a:r>
            <a:r>
              <a:rPr lang="cs-CZ" sz="2000" dirty="0">
                <a:solidFill>
                  <a:schemeClr val="tx1"/>
                </a:solidFill>
              </a:rPr>
              <a:t> CAP </a:t>
            </a:r>
            <a:r>
              <a:rPr lang="cs-CZ" sz="2000" dirty="0" err="1">
                <a:solidFill>
                  <a:schemeClr val="tx1"/>
                </a:solidFill>
              </a:rPr>
              <a:t>into</a:t>
            </a:r>
            <a:r>
              <a:rPr lang="cs-CZ" sz="2000" dirty="0">
                <a:solidFill>
                  <a:schemeClr val="tx1"/>
                </a:solidFill>
              </a:rPr>
              <a:t> </a:t>
            </a:r>
            <a:r>
              <a:rPr lang="cs-CZ" sz="2000" dirty="0" err="1">
                <a:solidFill>
                  <a:schemeClr val="tx1"/>
                </a:solidFill>
              </a:rPr>
              <a:t>two</a:t>
            </a:r>
            <a:r>
              <a:rPr lang="cs-CZ" sz="2000" dirty="0">
                <a:solidFill>
                  <a:schemeClr val="tx1"/>
                </a:solidFill>
              </a:rPr>
              <a:t> „</a:t>
            </a:r>
            <a:r>
              <a:rPr lang="cs-CZ" sz="2000" dirty="0" err="1">
                <a:solidFill>
                  <a:schemeClr val="tx1"/>
                </a:solidFill>
              </a:rPr>
              <a:t>Pillars</a:t>
            </a:r>
            <a:r>
              <a:rPr lang="cs-CZ" sz="2000" dirty="0">
                <a:solidFill>
                  <a:schemeClr val="tx1"/>
                </a:solidFill>
              </a:rPr>
              <a:t>“: </a:t>
            </a:r>
          </a:p>
          <a:p>
            <a:pPr marL="457200" lvl="1" indent="0" eaLnBrk="1" hangingPunct="1">
              <a:spcBef>
                <a:spcPts val="600"/>
              </a:spcBef>
              <a:buNone/>
              <a:defRPr/>
            </a:pPr>
            <a:r>
              <a:rPr lang="cs-CZ" u="sng" dirty="0" err="1">
                <a:effectLst>
                  <a:outerShdw blurRad="38100" dist="38100" dir="2700000" algn="tl">
                    <a:srgbClr val="000000">
                      <a:alpha val="43137"/>
                    </a:srgbClr>
                  </a:outerShdw>
                </a:effectLst>
              </a:rPr>
              <a:t>production</a:t>
            </a:r>
            <a:r>
              <a:rPr lang="cs-CZ" u="sng" dirty="0">
                <a:effectLst>
                  <a:outerShdw blurRad="38100" dist="38100" dir="2700000" algn="tl">
                    <a:srgbClr val="000000">
                      <a:alpha val="43137"/>
                    </a:srgbClr>
                  </a:outerShdw>
                </a:effectLst>
              </a:rPr>
              <a:t> support – single </a:t>
            </a:r>
            <a:r>
              <a:rPr lang="cs-CZ" u="sng" dirty="0" err="1">
                <a:effectLst>
                  <a:outerShdw blurRad="38100" dist="38100" dir="2700000" algn="tl">
                    <a:srgbClr val="000000">
                      <a:alpha val="43137"/>
                    </a:srgbClr>
                  </a:outerShdw>
                </a:effectLst>
              </a:rPr>
              <a:t>farm</a:t>
            </a:r>
            <a:r>
              <a:rPr lang="cs-CZ" u="sng" dirty="0">
                <a:effectLst>
                  <a:outerShdw blurRad="38100" dist="38100" dir="2700000" algn="tl">
                    <a:srgbClr val="000000">
                      <a:alpha val="43137"/>
                    </a:srgbClr>
                  </a:outerShdw>
                </a:effectLst>
              </a:rPr>
              <a:t> </a:t>
            </a:r>
            <a:r>
              <a:rPr lang="cs-CZ" u="sng" dirty="0" err="1">
                <a:effectLst>
                  <a:outerShdw blurRad="38100" dist="38100" dir="2700000" algn="tl">
                    <a:srgbClr val="000000">
                      <a:alpha val="43137"/>
                    </a:srgbClr>
                  </a:outerShdw>
                </a:effectLst>
              </a:rPr>
              <a:t>payments</a:t>
            </a:r>
            <a:r>
              <a:rPr lang="cs-CZ" u="sng" dirty="0">
                <a:effectLst>
                  <a:outerShdw blurRad="38100" dist="38100" dir="2700000" algn="tl">
                    <a:srgbClr val="000000">
                      <a:alpha val="43137"/>
                    </a:srgbClr>
                  </a:outerShdw>
                </a:effectLst>
              </a:rPr>
              <a:t> </a:t>
            </a:r>
            <a:r>
              <a:rPr lang="cs-CZ" dirty="0">
                <a:solidFill>
                  <a:srgbClr val="FF0000"/>
                </a:solidFill>
                <a:effectLst>
                  <a:outerShdw blurRad="38100" dist="38100" dir="2700000" algn="tl">
                    <a:srgbClr val="000000">
                      <a:alpha val="43137"/>
                    </a:srgbClr>
                  </a:outerShdw>
                </a:effectLst>
              </a:rPr>
              <a:t>and</a:t>
            </a:r>
            <a:r>
              <a:rPr lang="cs-CZ" dirty="0"/>
              <a:t> </a:t>
            </a:r>
            <a:r>
              <a:rPr lang="cs-CZ" u="sng" dirty="0" err="1">
                <a:effectLst>
                  <a:outerShdw blurRad="38100" dist="38100" dir="2700000" algn="tl">
                    <a:srgbClr val="000000">
                      <a:alpha val="43137"/>
                    </a:srgbClr>
                  </a:outerShdw>
                </a:effectLst>
              </a:rPr>
              <a:t>rural</a:t>
            </a:r>
            <a:r>
              <a:rPr lang="cs-CZ" u="sng" dirty="0">
                <a:effectLst>
                  <a:outerShdw blurRad="38100" dist="38100" dir="2700000" algn="tl">
                    <a:srgbClr val="000000">
                      <a:alpha val="43137"/>
                    </a:srgbClr>
                  </a:outerShdw>
                </a:effectLst>
              </a:rPr>
              <a:t> </a:t>
            </a:r>
            <a:r>
              <a:rPr lang="cs-CZ" u="sng" dirty="0" err="1">
                <a:effectLst>
                  <a:outerShdw blurRad="38100" dist="38100" dir="2700000" algn="tl">
                    <a:srgbClr val="000000">
                      <a:alpha val="43137"/>
                    </a:srgbClr>
                  </a:outerShdw>
                </a:effectLst>
              </a:rPr>
              <a:t>development</a:t>
            </a:r>
            <a:r>
              <a:rPr lang="cs-CZ" dirty="0"/>
              <a:t>.</a:t>
            </a:r>
          </a:p>
          <a:p>
            <a:pPr eaLnBrk="1" hangingPunct="1">
              <a:spcBef>
                <a:spcPts val="0"/>
              </a:spcBef>
              <a:defRPr/>
            </a:pPr>
            <a:r>
              <a:rPr lang="cs-CZ" sz="2000" b="1" dirty="0" err="1">
                <a:solidFill>
                  <a:schemeClr val="tx1"/>
                </a:solidFill>
              </a:rPr>
              <a:t>Decoupling</a:t>
            </a:r>
            <a:r>
              <a:rPr lang="cs-CZ" sz="2000" b="1" dirty="0">
                <a:solidFill>
                  <a:schemeClr val="tx1"/>
                </a:solidFill>
              </a:rPr>
              <a:t> (2003)</a:t>
            </a:r>
            <a:r>
              <a:rPr lang="cs-CZ" sz="2000" b="1" dirty="0"/>
              <a:t> - </a:t>
            </a:r>
            <a:r>
              <a:rPr lang="cs-CZ" sz="2000" dirty="0"/>
              <a:t>„</a:t>
            </a:r>
            <a:r>
              <a:rPr lang="cs-CZ" sz="2000" dirty="0" err="1"/>
              <a:t>decoupling</a:t>
            </a:r>
            <a:r>
              <a:rPr lang="cs-CZ" sz="2000" dirty="0"/>
              <a:t>“ </a:t>
            </a:r>
            <a:r>
              <a:rPr lang="cs-CZ" sz="2000" dirty="0" err="1"/>
              <a:t>subsidies</a:t>
            </a:r>
            <a:r>
              <a:rPr lang="cs-CZ" sz="2000" dirty="0"/>
              <a:t> </a:t>
            </a:r>
            <a:r>
              <a:rPr lang="cs-CZ" sz="2000" dirty="0" err="1"/>
              <a:t>from</a:t>
            </a:r>
            <a:r>
              <a:rPr lang="cs-CZ" sz="2000" dirty="0"/>
              <a:t> </a:t>
            </a:r>
            <a:r>
              <a:rPr lang="cs-CZ" sz="2000" dirty="0" err="1"/>
              <a:t>particular</a:t>
            </a:r>
            <a:r>
              <a:rPr lang="cs-CZ" sz="2000" dirty="0"/>
              <a:t> </a:t>
            </a:r>
            <a:r>
              <a:rPr lang="cs-CZ" sz="2000" dirty="0" err="1"/>
              <a:t>crops</a:t>
            </a:r>
            <a:r>
              <a:rPr lang="cs-CZ" sz="2000" dirty="0"/>
              <a:t> -  </a:t>
            </a:r>
            <a:r>
              <a:rPr lang="cs-CZ" sz="2000" dirty="0" err="1"/>
              <a:t>Member</a:t>
            </a:r>
            <a:r>
              <a:rPr lang="cs-CZ" sz="2000" dirty="0"/>
              <a:t> </a:t>
            </a:r>
            <a:r>
              <a:rPr lang="cs-CZ" sz="2000" dirty="0" err="1"/>
              <a:t>States</a:t>
            </a:r>
            <a:r>
              <a:rPr lang="cs-CZ" sz="2000" dirty="0"/>
              <a:t> </a:t>
            </a:r>
            <a:r>
              <a:rPr lang="cs-CZ" sz="2000" dirty="0" err="1"/>
              <a:t>may</a:t>
            </a:r>
            <a:r>
              <a:rPr lang="cs-CZ" sz="2000" dirty="0"/>
              <a:t> </a:t>
            </a:r>
            <a:r>
              <a:rPr lang="cs-CZ" sz="2000" dirty="0" err="1"/>
              <a:t>choose</a:t>
            </a:r>
            <a:r>
              <a:rPr lang="cs-CZ" sz="2000" dirty="0"/>
              <a:t> to </a:t>
            </a:r>
            <a:r>
              <a:rPr lang="cs-CZ" sz="2000" dirty="0" err="1"/>
              <a:t>maintain</a:t>
            </a:r>
            <a:r>
              <a:rPr lang="cs-CZ" sz="2000" dirty="0"/>
              <a:t> a limited </a:t>
            </a:r>
            <a:r>
              <a:rPr lang="cs-CZ" sz="2000" dirty="0" err="1"/>
              <a:t>amount</a:t>
            </a:r>
            <a:r>
              <a:rPr lang="cs-CZ" sz="2000" dirty="0"/>
              <a:t> </a:t>
            </a:r>
            <a:r>
              <a:rPr lang="cs-CZ" sz="2000" dirty="0" err="1"/>
              <a:t>of</a:t>
            </a:r>
            <a:r>
              <a:rPr lang="cs-CZ" sz="2000" dirty="0"/>
              <a:t> </a:t>
            </a:r>
            <a:r>
              <a:rPr lang="cs-CZ" sz="2000" dirty="0" err="1"/>
              <a:t>specific</a:t>
            </a:r>
            <a:r>
              <a:rPr lang="cs-CZ" sz="2000" dirty="0"/>
              <a:t> </a:t>
            </a:r>
            <a:r>
              <a:rPr lang="cs-CZ" sz="2000" dirty="0" err="1"/>
              <a:t>subsidy</a:t>
            </a:r>
            <a:endParaRPr lang="cs-CZ" sz="2000" dirty="0"/>
          </a:p>
          <a:p>
            <a:pPr eaLnBrk="1" hangingPunct="1">
              <a:spcBef>
                <a:spcPts val="0"/>
              </a:spcBef>
              <a:defRPr/>
            </a:pPr>
            <a:r>
              <a:rPr lang="cs-CZ" sz="2000" b="1" dirty="0">
                <a:solidFill>
                  <a:schemeClr val="tx1"/>
                </a:solidFill>
              </a:rPr>
              <a:t>EU </a:t>
            </a:r>
            <a:r>
              <a:rPr lang="cs-CZ" sz="2000" b="1" dirty="0" err="1">
                <a:solidFill>
                  <a:schemeClr val="tx1"/>
                </a:solidFill>
              </a:rPr>
              <a:t>expansion</a:t>
            </a:r>
            <a:r>
              <a:rPr lang="cs-CZ" sz="2000" b="1" dirty="0">
                <a:solidFill>
                  <a:schemeClr val="tx1"/>
                </a:solidFill>
              </a:rPr>
              <a:t> (2004)</a:t>
            </a:r>
            <a:r>
              <a:rPr lang="cs-CZ" sz="2000" dirty="0"/>
              <a:t> -  </a:t>
            </a:r>
            <a:r>
              <a:rPr lang="cs-CZ" sz="2000" dirty="0" err="1"/>
              <a:t>increased</a:t>
            </a:r>
            <a:r>
              <a:rPr lang="cs-CZ" sz="2000" dirty="0"/>
              <a:t> </a:t>
            </a:r>
            <a:r>
              <a:rPr lang="cs-CZ" sz="2000" dirty="0" err="1"/>
              <a:t>the</a:t>
            </a:r>
            <a:r>
              <a:rPr lang="cs-CZ" sz="2000" dirty="0"/>
              <a:t> </a:t>
            </a:r>
            <a:r>
              <a:rPr lang="cs-CZ" sz="2000" dirty="0" err="1"/>
              <a:t>number</a:t>
            </a:r>
            <a:r>
              <a:rPr lang="cs-CZ" sz="2000" dirty="0"/>
              <a:t> </a:t>
            </a:r>
            <a:r>
              <a:rPr lang="cs-CZ" sz="2000" dirty="0" err="1"/>
              <a:t>of</a:t>
            </a:r>
            <a:r>
              <a:rPr lang="cs-CZ" sz="2000" dirty="0"/>
              <a:t> </a:t>
            </a:r>
            <a:r>
              <a:rPr lang="cs-CZ" sz="2000" dirty="0" err="1"/>
              <a:t>farmers</a:t>
            </a:r>
            <a:r>
              <a:rPr lang="cs-CZ" sz="2000" dirty="0"/>
              <a:t> </a:t>
            </a:r>
            <a:r>
              <a:rPr lang="cs-CZ" sz="2000" dirty="0" err="1"/>
              <a:t>from</a:t>
            </a:r>
            <a:r>
              <a:rPr lang="cs-CZ" sz="2000" dirty="0"/>
              <a:t> 7 to 11 </a:t>
            </a:r>
            <a:r>
              <a:rPr lang="cs-CZ" sz="2000" dirty="0" err="1"/>
              <a:t>million</a:t>
            </a:r>
            <a:r>
              <a:rPr lang="cs-CZ" sz="2000" dirty="0"/>
              <a:t>, direct </a:t>
            </a:r>
            <a:r>
              <a:rPr lang="cs-CZ" sz="2000" dirty="0" err="1"/>
              <a:t>payments</a:t>
            </a:r>
            <a:r>
              <a:rPr lang="cs-CZ" sz="2000" dirty="0"/>
              <a:t> </a:t>
            </a:r>
            <a:r>
              <a:rPr lang="cs-CZ" sz="2000" dirty="0" err="1"/>
              <a:t>will</a:t>
            </a:r>
            <a:r>
              <a:rPr lang="cs-CZ" sz="2000" dirty="0"/>
              <a:t> </a:t>
            </a:r>
            <a:r>
              <a:rPr lang="cs-CZ" sz="2000" dirty="0" err="1"/>
              <a:t>be</a:t>
            </a:r>
            <a:r>
              <a:rPr lang="cs-CZ" sz="2000" dirty="0"/>
              <a:t> </a:t>
            </a:r>
            <a:r>
              <a:rPr lang="cs-CZ" sz="2000" dirty="0" err="1"/>
              <a:t>phased</a:t>
            </a:r>
            <a:r>
              <a:rPr lang="cs-CZ" sz="2000" dirty="0"/>
              <a:t> in </a:t>
            </a:r>
            <a:r>
              <a:rPr lang="cs-CZ" sz="2000" dirty="0" err="1"/>
              <a:t>over</a:t>
            </a:r>
            <a:r>
              <a:rPr lang="cs-CZ" sz="2000" dirty="0"/>
              <a:t> 10 </a:t>
            </a:r>
            <a:r>
              <a:rPr lang="cs-CZ" sz="2000" dirty="0" err="1"/>
              <a:t>years</a:t>
            </a:r>
            <a:r>
              <a:rPr lang="cs-CZ" sz="2000" dirty="0"/>
              <a:t> (2004-2013)  </a:t>
            </a:r>
          </a:p>
          <a:p>
            <a:pPr eaLnBrk="1" hangingPunct="1">
              <a:spcBef>
                <a:spcPts val="0"/>
              </a:spcBef>
              <a:defRPr/>
            </a:pPr>
            <a:r>
              <a:rPr lang="cs-CZ" sz="2000" b="1" dirty="0" err="1">
                <a:solidFill>
                  <a:schemeClr val="tx1"/>
                </a:solidFill>
              </a:rPr>
              <a:t>Sugar</a:t>
            </a:r>
            <a:r>
              <a:rPr lang="cs-CZ" sz="2000" b="1" dirty="0">
                <a:solidFill>
                  <a:schemeClr val="tx1"/>
                </a:solidFill>
              </a:rPr>
              <a:t> </a:t>
            </a:r>
            <a:r>
              <a:rPr lang="cs-CZ" sz="2000" b="1" dirty="0" err="1">
                <a:solidFill>
                  <a:schemeClr val="tx1"/>
                </a:solidFill>
              </a:rPr>
              <a:t>regime</a:t>
            </a:r>
            <a:r>
              <a:rPr lang="cs-CZ" sz="2000" b="1" dirty="0">
                <a:solidFill>
                  <a:schemeClr val="tx1"/>
                </a:solidFill>
              </a:rPr>
              <a:t> </a:t>
            </a:r>
            <a:r>
              <a:rPr lang="cs-CZ" sz="2000" b="1" dirty="0" err="1">
                <a:solidFill>
                  <a:schemeClr val="tx1"/>
                </a:solidFill>
              </a:rPr>
              <a:t>reform</a:t>
            </a:r>
            <a:r>
              <a:rPr lang="cs-CZ" sz="2000" b="1" dirty="0">
                <a:solidFill>
                  <a:schemeClr val="tx1"/>
                </a:solidFill>
              </a:rPr>
              <a:t> (2005-2006)</a:t>
            </a:r>
          </a:p>
          <a:p>
            <a:pPr eaLnBrk="1" hangingPunct="1">
              <a:spcBef>
                <a:spcPts val="0"/>
              </a:spcBef>
              <a:defRPr/>
            </a:pPr>
            <a:r>
              <a:rPr lang="cs-CZ" sz="2000" b="1" dirty="0" err="1">
                <a:solidFill>
                  <a:schemeClr val="tx1"/>
                </a:solidFill>
              </a:rPr>
              <a:t>Proposed</a:t>
            </a:r>
            <a:r>
              <a:rPr lang="cs-CZ" sz="2000" b="1" dirty="0">
                <a:solidFill>
                  <a:schemeClr val="tx1"/>
                </a:solidFill>
              </a:rPr>
              <a:t> direct </a:t>
            </a:r>
            <a:r>
              <a:rPr lang="cs-CZ" sz="2000" b="1" dirty="0" err="1">
                <a:solidFill>
                  <a:schemeClr val="tx1"/>
                </a:solidFill>
              </a:rPr>
              <a:t>subsidy</a:t>
            </a:r>
            <a:r>
              <a:rPr lang="cs-CZ" sz="2000" b="1" dirty="0">
                <a:solidFill>
                  <a:schemeClr val="tx1"/>
                </a:solidFill>
              </a:rPr>
              <a:t> </a:t>
            </a:r>
            <a:r>
              <a:rPr lang="cs-CZ" sz="2000" b="1" dirty="0" err="1">
                <a:solidFill>
                  <a:schemeClr val="tx1"/>
                </a:solidFill>
              </a:rPr>
              <a:t>limits</a:t>
            </a:r>
            <a:r>
              <a:rPr lang="cs-CZ" sz="2000" b="1" dirty="0">
                <a:solidFill>
                  <a:schemeClr val="tx1"/>
                </a:solidFill>
              </a:rPr>
              <a:t> (2007)</a:t>
            </a:r>
          </a:p>
          <a:p>
            <a:pPr marL="0" indent="0" algn="ctr">
              <a:buNone/>
              <a:defRPr/>
            </a:pPr>
            <a:r>
              <a:rPr lang="en-US" sz="2000" b="1" dirty="0">
                <a:solidFill>
                  <a:schemeClr val="tx1"/>
                </a:solidFill>
                <a:highlight>
                  <a:srgbClr val="FFFF00"/>
                </a:highlight>
              </a:rPr>
              <a:t>In 2008 the CAP Health Check was launched</a:t>
            </a:r>
            <a:r>
              <a:rPr lang="en-US" sz="2000" dirty="0">
                <a:highlight>
                  <a:srgbClr val="FFFF00"/>
                </a:highlight>
              </a:rPr>
              <a:t>. </a:t>
            </a:r>
            <a:endParaRPr lang="cs-CZ" sz="2000" dirty="0">
              <a:highlight>
                <a:srgbClr val="FFFF00"/>
              </a:highlight>
            </a:endParaRPr>
          </a:p>
          <a:p>
            <a:pPr marL="0" indent="0">
              <a:buNone/>
              <a:defRPr/>
            </a:pPr>
            <a:r>
              <a:rPr lang="en-US" sz="2000" dirty="0">
                <a:effectLst>
                  <a:outerShdw blurRad="38100" dist="38100" dir="2700000" algn="tl">
                    <a:srgbClr val="000000">
                      <a:alpha val="43137"/>
                    </a:srgbClr>
                  </a:outerShdw>
                </a:effectLst>
              </a:rPr>
              <a:t>It aims to modernize the policy and provide assistance when answering to new challenges such as climate change. </a:t>
            </a:r>
            <a:r>
              <a:rPr lang="en-US" sz="2000" dirty="0">
                <a:solidFill>
                  <a:schemeClr val="tx1"/>
                </a:solidFill>
                <a:effectLst>
                  <a:outerShdw blurRad="38100" dist="38100" dir="2700000" algn="tl">
                    <a:srgbClr val="000000">
                      <a:alpha val="43137"/>
                    </a:srgbClr>
                  </a:outerShdw>
                </a:effectLst>
              </a:rPr>
              <a:t>The EU 27 also agreed to further cut direct subsidies to farmers</a:t>
            </a:r>
            <a:r>
              <a:rPr lang="en-US" sz="2000" dirty="0">
                <a:effectLst>
                  <a:outerShdw blurRad="38100" dist="38100" dir="2700000" algn="tl">
                    <a:srgbClr val="000000">
                      <a:alpha val="43137"/>
                    </a:srgbClr>
                  </a:outerShdw>
                </a:effectLst>
              </a:rPr>
              <a:t>, for the benefit of rural development policy, and to abolish milk production quotas.</a:t>
            </a:r>
            <a:endParaRPr lang="cs-CZ" sz="2000" dirty="0">
              <a:effectLst>
                <a:outerShdw blurRad="38100" dist="38100" dir="2700000" algn="tl">
                  <a:srgbClr val="000000">
                    <a:alpha val="43137"/>
                  </a:srgbClr>
                </a:outerShdw>
              </a:effectLst>
            </a:endParaRPr>
          </a:p>
          <a:p>
            <a:pPr marL="0" indent="0">
              <a:buNone/>
              <a:defRPr/>
            </a:pPr>
            <a:r>
              <a:rPr lang="en-US" sz="2000" b="1" dirty="0">
                <a:solidFill>
                  <a:schemeClr val="tx1"/>
                </a:solidFill>
              </a:rPr>
              <a:t>The discussion of the CAP’s future beyond 2010 </a:t>
            </a:r>
            <a:r>
              <a:rPr lang="en-US" sz="2000" dirty="0">
                <a:solidFill>
                  <a:schemeClr val="tx1"/>
                </a:solidFill>
              </a:rPr>
              <a:t>in context of the general reform of EU budget has started in 2010. </a:t>
            </a:r>
            <a:r>
              <a:rPr lang="en-US" sz="2000" dirty="0"/>
              <a:t>The first contribution to the discussion  from European Commission stressed that </a:t>
            </a:r>
            <a:r>
              <a:rPr lang="en-US" sz="2000" b="1" dirty="0">
                <a:effectLst>
                  <a:outerShdw blurRad="38100" dist="38100" dir="2700000" algn="tl">
                    <a:srgbClr val="000000">
                      <a:alpha val="43137"/>
                    </a:srgbClr>
                  </a:outerShdw>
                </a:effectLst>
              </a:rPr>
              <a:t>agriculture must do more to mitigate climate change </a:t>
            </a:r>
            <a:r>
              <a:rPr lang="en-US" sz="2000" dirty="0"/>
              <a:t>and consider the option to established third pillar of the CAP focusing on this issue. </a:t>
            </a:r>
            <a:endParaRPr lang="cs-CZ" sz="2000" dirty="0">
              <a:effectLst>
                <a:outerShdw blurRad="38100" dist="38100" dir="2700000" algn="tl">
                  <a:srgbClr val="000000">
                    <a:alpha val="43137"/>
                  </a:srgbClr>
                </a:outerShdw>
              </a:effectLst>
            </a:endParaRPr>
          </a:p>
          <a:p>
            <a:pPr eaLnBrk="1" hangingPunct="1">
              <a:defRPr/>
            </a:pPr>
            <a:endParaRPr lang="cs-CZ" b="1" dirty="0">
              <a:solidFill>
                <a:schemeClr val="tx1"/>
              </a:solidFill>
            </a:endParaRPr>
          </a:p>
          <a:p>
            <a:pPr eaLnBrk="1" hangingPunct="1">
              <a:defRPr/>
            </a:pPr>
            <a:endParaRPr lang="cs-CZ" b="1" dirty="0">
              <a:solidFill>
                <a:schemeClr val="tx1"/>
              </a:solidFill>
            </a:endParaRPr>
          </a:p>
          <a:p>
            <a:pPr eaLnBrk="1" hangingPunct="1">
              <a:defRPr/>
            </a:pPr>
            <a:endParaRPr lang="cs-CZ" dirty="0"/>
          </a:p>
        </p:txBody>
      </p:sp>
    </p:spTree>
  </p:cSld>
  <p:clrMapOvr>
    <a:masterClrMapping/>
  </p:clrMapOvr>
  <p:transition spd="med">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73C5E0-F67F-40E9-AE73-79440AE45127}"/>
              </a:ext>
            </a:extLst>
          </p:cNvPr>
          <p:cNvSpPr>
            <a:spLocks noGrp="1"/>
          </p:cNvSpPr>
          <p:nvPr>
            <p:ph type="title"/>
          </p:nvPr>
        </p:nvSpPr>
        <p:spPr/>
        <p:txBody>
          <a:bodyPr/>
          <a:lstStyle/>
          <a:p>
            <a:pPr>
              <a:defRPr/>
            </a:pPr>
            <a:r>
              <a:rPr lang="cs-CZ" dirty="0" err="1">
                <a:effectLst>
                  <a:outerShdw blurRad="38100" dist="38100" dir="2700000" algn="tl">
                    <a:srgbClr val="000000">
                      <a:alpha val="43137"/>
                    </a:srgbClr>
                  </a:outerShdw>
                </a:effectLst>
              </a:rPr>
              <a:t>Common</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Agricultural</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Policy</a:t>
            </a:r>
            <a:r>
              <a:rPr lang="cs-CZ" dirty="0">
                <a:effectLst>
                  <a:outerShdw blurRad="38100" dist="38100" dir="2700000" algn="tl">
                    <a:srgbClr val="000000">
                      <a:alpha val="43137"/>
                    </a:srgbClr>
                  </a:outerShdw>
                </a:effectLst>
              </a:rPr>
              <a:t> </a:t>
            </a:r>
            <a:endParaRPr lang="cs-CZ" dirty="0"/>
          </a:p>
        </p:txBody>
      </p:sp>
      <p:sp>
        <p:nvSpPr>
          <p:cNvPr id="3" name="Zástupný symbol pro obsah 2">
            <a:extLst>
              <a:ext uri="{FF2B5EF4-FFF2-40B4-BE49-F238E27FC236}">
                <a16:creationId xmlns:a16="http://schemas.microsoft.com/office/drawing/2014/main" id="{B8E23D73-C372-40D6-BD22-95D447F77D9E}"/>
              </a:ext>
            </a:extLst>
          </p:cNvPr>
          <p:cNvSpPr>
            <a:spLocks noGrp="1"/>
          </p:cNvSpPr>
          <p:nvPr>
            <p:ph idx="1"/>
          </p:nvPr>
        </p:nvSpPr>
        <p:spPr>
          <a:xfrm>
            <a:off x="335360" y="982664"/>
            <a:ext cx="11521280" cy="5398664"/>
          </a:xfrm>
        </p:spPr>
        <p:txBody>
          <a:bodyPr/>
          <a:lstStyle/>
          <a:p>
            <a:pPr marL="0" indent="0">
              <a:spcBef>
                <a:spcPts val="600"/>
              </a:spcBef>
              <a:buNone/>
              <a:defRPr/>
            </a:pPr>
            <a:r>
              <a:rPr lang="en-US" sz="2000" b="1" dirty="0">
                <a:solidFill>
                  <a:schemeClr val="tx1"/>
                </a:solidFill>
                <a:effectLst>
                  <a:outerShdw blurRad="38100" dist="38100" dir="2700000" algn="tl">
                    <a:srgbClr val="000000">
                      <a:alpha val="43137"/>
                    </a:srgbClr>
                  </a:outerShdw>
                </a:effectLst>
              </a:rPr>
              <a:t>Based on the wide-ranging public debate, on 18 November 2010, the Commission presented a Communication on </a:t>
            </a:r>
            <a:r>
              <a:rPr lang="cs-CZ" sz="2000" b="1" dirty="0">
                <a:solidFill>
                  <a:schemeClr val="tx1"/>
                </a:solidFill>
                <a:effectLst>
                  <a:outerShdw blurRad="38100" dist="38100" dir="2700000" algn="tl">
                    <a:srgbClr val="000000">
                      <a:alpha val="43137"/>
                    </a:srgbClr>
                  </a:outerShdw>
                </a:effectLst>
              </a:rPr>
              <a:t>„</a:t>
            </a:r>
            <a:r>
              <a:rPr lang="en-US" sz="2000" b="1" dirty="0">
                <a:solidFill>
                  <a:schemeClr val="tx1"/>
                </a:solidFill>
                <a:effectLst>
                  <a:outerShdw blurRad="38100" dist="38100" dir="2700000" algn="tl">
                    <a:srgbClr val="000000">
                      <a:alpha val="43137"/>
                    </a:srgbClr>
                  </a:outerShdw>
                </a:effectLst>
              </a:rPr>
              <a:t>The CAP towards 2020</a:t>
            </a:r>
            <a:r>
              <a:rPr lang="cs-CZ" sz="2000" b="1" dirty="0">
                <a:solidFill>
                  <a:schemeClr val="tx1"/>
                </a:solidFill>
                <a:effectLst>
                  <a:outerShdw blurRad="38100" dist="38100" dir="2700000" algn="tl">
                    <a:srgbClr val="000000">
                      <a:alpha val="43137"/>
                    </a:srgbClr>
                  </a:outerShdw>
                </a:effectLst>
              </a:rPr>
              <a:t>“</a:t>
            </a:r>
          </a:p>
          <a:p>
            <a:pPr marL="0" indent="0">
              <a:spcBef>
                <a:spcPts val="600"/>
              </a:spcBef>
              <a:buNone/>
              <a:defRPr/>
            </a:pPr>
            <a:r>
              <a:rPr lang="en-US" sz="2000" dirty="0">
                <a:effectLst>
                  <a:outerShdw blurRad="38100" dist="38100" dir="2700000" algn="tl">
                    <a:srgbClr val="000000">
                      <a:alpha val="43137"/>
                    </a:srgbClr>
                  </a:outerShdw>
                </a:effectLst>
              </a:rPr>
              <a:t>On 12 October 2011 the Commission presented a set of legal proposals to reform the </a:t>
            </a:r>
            <a:r>
              <a:rPr lang="en-US" sz="2000" dirty="0">
                <a:solidFill>
                  <a:schemeClr val="tx1"/>
                </a:solidFill>
                <a:effectLst>
                  <a:outerShdw blurRad="38100" dist="38100" dir="2700000" algn="tl">
                    <a:srgbClr val="000000">
                      <a:alpha val="43137"/>
                    </a:srgbClr>
                  </a:outerShdw>
                </a:effectLst>
              </a:rPr>
              <a:t>Common Agricultural Policy (CAP) </a:t>
            </a:r>
            <a:endParaRPr lang="cs-CZ" sz="2000" dirty="0">
              <a:solidFill>
                <a:schemeClr val="tx1"/>
              </a:solidFill>
              <a:effectLst>
                <a:outerShdw blurRad="38100" dist="38100" dir="2700000" algn="tl">
                  <a:srgbClr val="000000">
                    <a:alpha val="43137"/>
                  </a:srgbClr>
                </a:outerShdw>
              </a:effectLst>
            </a:endParaRPr>
          </a:p>
          <a:p>
            <a:pPr marL="0" indent="0">
              <a:spcBef>
                <a:spcPts val="600"/>
              </a:spcBef>
              <a:buNone/>
              <a:defRPr/>
            </a:pPr>
            <a:r>
              <a:rPr lang="en-US" sz="2100" dirty="0"/>
              <a:t>Its stated aim is to </a:t>
            </a:r>
            <a:r>
              <a:rPr lang="en-US" sz="2100" dirty="0">
                <a:solidFill>
                  <a:schemeClr val="tx1"/>
                </a:solidFill>
                <a:effectLst>
                  <a:outerShdw blurRad="38100" dist="38100" dir="2700000" algn="tl">
                    <a:srgbClr val="000000">
                      <a:alpha val="43137"/>
                    </a:srgbClr>
                  </a:outerShdw>
                </a:effectLst>
              </a:rPr>
              <a:t>guarantee European citizens healthy and quality food production, whilst preserving the environment</a:t>
            </a:r>
            <a:endParaRPr lang="cs-CZ" sz="2100" dirty="0">
              <a:solidFill>
                <a:schemeClr val="tx1"/>
              </a:solidFill>
              <a:effectLst>
                <a:outerShdw blurRad="38100" dist="38100" dir="2700000" algn="tl">
                  <a:srgbClr val="000000">
                    <a:alpha val="43137"/>
                  </a:srgbClr>
                </a:outerShdw>
              </a:effectLst>
            </a:endParaRPr>
          </a:p>
          <a:p>
            <a:pPr marL="0" indent="0">
              <a:spcBef>
                <a:spcPts val="600"/>
              </a:spcBef>
              <a:buNone/>
              <a:defRPr/>
            </a:pPr>
            <a:r>
              <a:rPr lang="en-US" sz="2000" dirty="0"/>
              <a:t>According to the proposal, the </a:t>
            </a:r>
            <a:r>
              <a:rPr lang="en-US" sz="2000" b="1" dirty="0">
                <a:effectLst>
                  <a:outerShdw blurRad="38100" dist="38100" dir="2700000" algn="tl">
                    <a:srgbClr val="000000">
                      <a:alpha val="43137"/>
                    </a:srgbClr>
                  </a:outerShdw>
                </a:effectLst>
              </a:rPr>
              <a:t>three broad objectives of the future CAP </a:t>
            </a:r>
            <a:r>
              <a:rPr lang="en-US" sz="2000" dirty="0"/>
              <a:t>are: </a:t>
            </a:r>
            <a:r>
              <a:rPr lang="cs-CZ" sz="2000" b="1" dirty="0">
                <a:solidFill>
                  <a:schemeClr val="tx1"/>
                </a:solidFill>
                <a:effectLst>
                  <a:outerShdw blurRad="38100" dist="38100" dir="2700000" algn="tl">
                    <a:srgbClr val="000000">
                      <a:alpha val="43137"/>
                    </a:srgbClr>
                  </a:outerShdw>
                </a:effectLst>
              </a:rPr>
              <a:t>„</a:t>
            </a:r>
            <a:r>
              <a:rPr lang="en-US" sz="2000" b="1" dirty="0">
                <a:solidFill>
                  <a:schemeClr val="tx1"/>
                </a:solidFill>
                <a:effectLst>
                  <a:outerShdw blurRad="38100" dist="38100" dir="2700000" algn="tl">
                    <a:srgbClr val="000000">
                      <a:alpha val="43137"/>
                    </a:srgbClr>
                  </a:outerShdw>
                </a:effectLst>
              </a:rPr>
              <a:t>Viable food production</a:t>
            </a:r>
            <a:r>
              <a:rPr lang="cs-CZ" sz="2000" b="1" dirty="0">
                <a:solidFill>
                  <a:schemeClr val="tx1"/>
                </a:solidFill>
                <a:effectLst>
                  <a:outerShdw blurRad="38100" dist="38100" dir="2700000" algn="tl">
                    <a:srgbClr val="000000">
                      <a:alpha val="43137"/>
                    </a:srgbClr>
                  </a:outerShdw>
                </a:effectLst>
              </a:rPr>
              <a:t>“</a:t>
            </a:r>
            <a:r>
              <a:rPr lang="en-US" sz="2000" b="1" dirty="0">
                <a:solidFill>
                  <a:schemeClr val="tx1"/>
                </a:solidFill>
                <a:effectLst>
                  <a:outerShdw blurRad="38100" dist="38100" dir="2700000" algn="tl">
                    <a:srgbClr val="000000">
                      <a:alpha val="43137"/>
                    </a:srgbClr>
                  </a:outerShdw>
                </a:effectLst>
              </a:rPr>
              <a:t>, </a:t>
            </a:r>
            <a:r>
              <a:rPr lang="cs-CZ" sz="2000" b="1" dirty="0">
                <a:solidFill>
                  <a:schemeClr val="tx1"/>
                </a:solidFill>
                <a:effectLst>
                  <a:outerShdw blurRad="38100" dist="38100" dir="2700000" algn="tl">
                    <a:srgbClr val="000000">
                      <a:alpha val="43137"/>
                    </a:srgbClr>
                  </a:outerShdw>
                </a:effectLst>
              </a:rPr>
              <a:t>„</a:t>
            </a:r>
            <a:r>
              <a:rPr lang="en-US" sz="2000" b="1" dirty="0">
                <a:solidFill>
                  <a:schemeClr val="tx1"/>
                </a:solidFill>
                <a:effectLst>
                  <a:outerShdw blurRad="38100" dist="38100" dir="2700000" algn="tl">
                    <a:srgbClr val="000000">
                      <a:alpha val="43137"/>
                    </a:srgbClr>
                  </a:outerShdw>
                </a:effectLst>
              </a:rPr>
              <a:t>Sustainable management of natural resources</a:t>
            </a:r>
            <a:r>
              <a:rPr lang="cs-CZ" sz="2000" b="1" dirty="0">
                <a:solidFill>
                  <a:schemeClr val="tx1"/>
                </a:solidFill>
                <a:effectLst>
                  <a:outerShdw blurRad="38100" dist="38100" dir="2700000" algn="tl">
                    <a:srgbClr val="000000">
                      <a:alpha val="43137"/>
                    </a:srgbClr>
                  </a:outerShdw>
                </a:effectLst>
              </a:rPr>
              <a:t>“</a:t>
            </a:r>
            <a:r>
              <a:rPr lang="en-US" sz="2000" dirty="0">
                <a:solidFill>
                  <a:schemeClr val="tx1"/>
                </a:solidFill>
              </a:rPr>
              <a:t> </a:t>
            </a:r>
            <a:r>
              <a:rPr lang="en-US" sz="2000" dirty="0"/>
              <a:t>and </a:t>
            </a:r>
            <a:r>
              <a:rPr lang="cs-CZ" sz="2000" b="1" dirty="0">
                <a:solidFill>
                  <a:schemeClr val="tx1"/>
                </a:solidFill>
                <a:effectLst>
                  <a:outerShdw blurRad="38100" dist="38100" dir="2700000" algn="tl">
                    <a:srgbClr val="000000">
                      <a:alpha val="43137"/>
                    </a:srgbClr>
                  </a:outerShdw>
                </a:effectLst>
              </a:rPr>
              <a:t>„</a:t>
            </a:r>
            <a:r>
              <a:rPr lang="en-US" sz="2000" b="1" dirty="0">
                <a:solidFill>
                  <a:schemeClr val="tx1"/>
                </a:solidFill>
                <a:effectLst>
                  <a:outerShdw blurRad="38100" dist="38100" dir="2700000" algn="tl">
                    <a:srgbClr val="000000">
                      <a:alpha val="43137"/>
                    </a:srgbClr>
                  </a:outerShdw>
                </a:effectLst>
              </a:rPr>
              <a:t>Balanced territorial development</a:t>
            </a:r>
            <a:r>
              <a:rPr lang="cs-CZ" sz="2000" b="1" dirty="0">
                <a:solidFill>
                  <a:schemeClr val="tx1"/>
                </a:solidFill>
                <a:effectLst>
                  <a:outerShdw blurRad="38100" dist="38100" dir="2700000" algn="tl">
                    <a:srgbClr val="000000">
                      <a:alpha val="43137"/>
                    </a:srgbClr>
                  </a:outerShdw>
                </a:effectLst>
              </a:rPr>
              <a:t>“</a:t>
            </a:r>
            <a:r>
              <a:rPr lang="en-US" sz="2000" dirty="0"/>
              <a:t>, which respond directly to the economic, environmental and territorial balance challenges identified in the Communication</a:t>
            </a:r>
            <a:r>
              <a:rPr lang="cs-CZ" sz="2000" dirty="0"/>
              <a:t>.</a:t>
            </a:r>
            <a:r>
              <a:rPr lang="en-US" sz="2000" dirty="0"/>
              <a:t> </a:t>
            </a:r>
            <a:endParaRPr lang="cs-CZ" sz="2000" dirty="0"/>
          </a:p>
        </p:txBody>
      </p:sp>
      <p:sp>
        <p:nvSpPr>
          <p:cNvPr id="18436" name="TextovéPole 3">
            <a:extLst>
              <a:ext uri="{FF2B5EF4-FFF2-40B4-BE49-F238E27FC236}">
                <a16:creationId xmlns:a16="http://schemas.microsoft.com/office/drawing/2014/main" id="{D93586B9-E731-4489-A63A-CDCE4810A7BF}"/>
              </a:ext>
            </a:extLst>
          </p:cNvPr>
          <p:cNvSpPr txBox="1">
            <a:spLocks noChangeArrowheads="1"/>
          </p:cNvSpPr>
          <p:nvPr/>
        </p:nvSpPr>
        <p:spPr bwMode="auto">
          <a:xfrm>
            <a:off x="335360" y="5740166"/>
            <a:ext cx="2447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Wingdings" panose="05000000000000000000" pitchFamily="2" charset="2"/>
              <a:buChar char="§"/>
              <a:defRPr sz="3200">
                <a:solidFill>
                  <a:srgbClr val="FF0000"/>
                </a:solidFill>
                <a:latin typeface="Arial" panose="020B0604020202020204" pitchFamily="34" charset="0"/>
              </a:defRPr>
            </a:lvl1pPr>
            <a:lvl2pPr marL="742950" indent="-285750">
              <a:spcBef>
                <a:spcPct val="50000"/>
              </a:spcBef>
              <a:buChar char="–"/>
              <a:defRPr sz="2400" b="1">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dirty="0">
                <a:solidFill>
                  <a:schemeClr val="tx1"/>
                </a:solidFill>
                <a:highlight>
                  <a:srgbClr val="FFFF00"/>
                </a:highlight>
                <a:hlinkClick r:id="rId2"/>
              </a:rPr>
              <a:t>DOOR database</a:t>
            </a:r>
            <a:endParaRPr lang="cs-CZ" altLang="cs-CZ" sz="1800" dirty="0">
              <a:solidFill>
                <a:schemeClr val="tx1"/>
              </a:solidFill>
              <a:highlight>
                <a:srgbClr val="FFFF00"/>
              </a:highlight>
            </a:endParaRPr>
          </a:p>
        </p:txBody>
      </p:sp>
      <p:sp>
        <p:nvSpPr>
          <p:cNvPr id="5" name="TextovéPole 4">
            <a:extLst>
              <a:ext uri="{FF2B5EF4-FFF2-40B4-BE49-F238E27FC236}">
                <a16:creationId xmlns:a16="http://schemas.microsoft.com/office/drawing/2014/main" id="{19D05D92-5B8D-4872-BE4B-21B9ADECB34B}"/>
              </a:ext>
            </a:extLst>
          </p:cNvPr>
          <p:cNvSpPr txBox="1"/>
          <p:nvPr/>
        </p:nvSpPr>
        <p:spPr>
          <a:xfrm>
            <a:off x="2317515" y="5757502"/>
            <a:ext cx="9539125" cy="523220"/>
          </a:xfrm>
          <a:prstGeom prst="rect">
            <a:avLst/>
          </a:prstGeom>
          <a:noFill/>
        </p:spPr>
        <p:txBody>
          <a:bodyPr wrap="square">
            <a:spAutoFit/>
          </a:bodyPr>
          <a:lstStyle/>
          <a:p>
            <a:pPr>
              <a:defRPr/>
            </a:pPr>
            <a:r>
              <a:rPr lang="en-US" sz="1400" dirty="0">
                <a:effectLst>
                  <a:outerShdw blurRad="38100" dist="38100" dir="2700000" algn="tl">
                    <a:srgbClr val="000000">
                      <a:alpha val="43137"/>
                    </a:srgbClr>
                  </a:outerShdw>
                </a:effectLst>
                <a:highlight>
                  <a:srgbClr val="FFFF00"/>
                </a:highlight>
              </a:rPr>
              <a:t>Protected Designation of Origin (PDO) </a:t>
            </a:r>
            <a:r>
              <a:rPr lang="cs-CZ" sz="1400" dirty="0">
                <a:effectLst>
                  <a:outerShdw blurRad="38100" dist="38100" dir="2700000" algn="tl">
                    <a:srgbClr val="000000">
                      <a:alpha val="43137"/>
                    </a:srgbClr>
                  </a:outerShdw>
                </a:effectLst>
                <a:highlight>
                  <a:srgbClr val="FFFF00"/>
                </a:highlight>
              </a:rPr>
              <a:t>, </a:t>
            </a:r>
            <a:r>
              <a:rPr lang="en-US" sz="1400" dirty="0">
                <a:effectLst>
                  <a:outerShdw blurRad="38100" dist="38100" dir="2700000" algn="tl">
                    <a:srgbClr val="000000">
                      <a:alpha val="43137"/>
                    </a:srgbClr>
                  </a:outerShdw>
                </a:effectLst>
                <a:highlight>
                  <a:srgbClr val="FFFF00"/>
                </a:highlight>
              </a:rPr>
              <a:t>Protected Geographical Indication (PGI)</a:t>
            </a:r>
            <a:r>
              <a:rPr lang="cs-CZ" sz="1400" dirty="0">
                <a:effectLst>
                  <a:outerShdw blurRad="38100" dist="38100" dir="2700000" algn="tl">
                    <a:srgbClr val="000000">
                      <a:alpha val="43137"/>
                    </a:srgbClr>
                  </a:outerShdw>
                </a:effectLst>
                <a:highlight>
                  <a:srgbClr val="FFFF00"/>
                </a:highlight>
              </a:rPr>
              <a:t>, </a:t>
            </a:r>
            <a:r>
              <a:rPr lang="en-US" sz="1400" dirty="0">
                <a:effectLst>
                  <a:outerShdw blurRad="38100" dist="38100" dir="2700000" algn="tl">
                    <a:srgbClr val="000000">
                      <a:alpha val="43137"/>
                    </a:srgbClr>
                  </a:outerShdw>
                </a:effectLst>
                <a:highlight>
                  <a:srgbClr val="FFFF00"/>
                </a:highlight>
              </a:rPr>
              <a:t>Traditional </a:t>
            </a:r>
            <a:r>
              <a:rPr lang="en-US" sz="1400" dirty="0" err="1">
                <a:effectLst>
                  <a:outerShdw blurRad="38100" dist="38100" dir="2700000" algn="tl">
                    <a:srgbClr val="000000">
                      <a:alpha val="43137"/>
                    </a:srgbClr>
                  </a:outerShdw>
                </a:effectLst>
                <a:highlight>
                  <a:srgbClr val="FFFF00"/>
                </a:highlight>
              </a:rPr>
              <a:t>Speciality</a:t>
            </a:r>
            <a:r>
              <a:rPr lang="en-US" sz="1400" dirty="0">
                <a:effectLst>
                  <a:outerShdw blurRad="38100" dist="38100" dir="2700000" algn="tl">
                    <a:srgbClr val="000000">
                      <a:alpha val="43137"/>
                    </a:srgbClr>
                  </a:outerShdw>
                </a:effectLst>
                <a:highlight>
                  <a:srgbClr val="FFFF00"/>
                </a:highlight>
              </a:rPr>
              <a:t> Guaranteed (TSG). </a:t>
            </a:r>
          </a:p>
        </p:txBody>
      </p:sp>
      <p:sp>
        <p:nvSpPr>
          <p:cNvPr id="4" name="TextovéPole 3">
            <a:extLst>
              <a:ext uri="{FF2B5EF4-FFF2-40B4-BE49-F238E27FC236}">
                <a16:creationId xmlns:a16="http://schemas.microsoft.com/office/drawing/2014/main" id="{5CF529CE-3585-4FC0-8B6A-C690828F3DEC}"/>
              </a:ext>
            </a:extLst>
          </p:cNvPr>
          <p:cNvSpPr txBox="1"/>
          <p:nvPr/>
        </p:nvSpPr>
        <p:spPr>
          <a:xfrm>
            <a:off x="301290" y="4489661"/>
            <a:ext cx="11627357" cy="1477328"/>
          </a:xfrm>
          <a:prstGeom prst="rect">
            <a:avLst/>
          </a:prstGeom>
          <a:noFill/>
        </p:spPr>
        <p:txBody>
          <a:bodyPr wrap="square" rtlCol="0">
            <a:spAutoFit/>
          </a:bodyPr>
          <a:lstStyle/>
          <a:p>
            <a:pPr algn="ctr"/>
            <a:r>
              <a:rPr lang="en-US" sz="2400" b="1" dirty="0">
                <a:solidFill>
                  <a:schemeClr val="tx1"/>
                </a:solidFill>
                <a:highlight>
                  <a:srgbClr val="FFFF00"/>
                </a:highlight>
              </a:rPr>
              <a:t>The ten key objectives</a:t>
            </a:r>
          </a:p>
          <a:p>
            <a:r>
              <a:rPr lang="en-US" sz="1800" dirty="0">
                <a:effectLst>
                  <a:outerShdw blurRad="38100" dist="38100" dir="2700000" algn="tl">
                    <a:srgbClr val="000000">
                      <a:alpha val="43137"/>
                    </a:srgbClr>
                  </a:outerShdw>
                </a:effectLst>
                <a:highlight>
                  <a:srgbClr val="FFFF00"/>
                </a:highlight>
              </a:rPr>
              <a:t>For the period 2023-27</a:t>
            </a:r>
            <a:r>
              <a:rPr lang="en-US" sz="1800" dirty="0"/>
              <a:t>, the common agricultural policy (CAP) will be built around ten key objectives. Focused on social, environmental and economic goals, these objectives will be the basis upon which EU countries design their </a:t>
            </a:r>
            <a:r>
              <a:rPr lang="en-US" sz="1800" dirty="0">
                <a:hlinkClick r:id="rId3"/>
              </a:rPr>
              <a:t>CAP strategic plans</a:t>
            </a:r>
            <a:r>
              <a:rPr lang="en-US" sz="1800" dirty="0"/>
              <a:t>.</a:t>
            </a:r>
          </a:p>
          <a:p>
            <a:endParaRPr lang="cs-CZ" dirty="0"/>
          </a:p>
        </p:txBody>
      </p:sp>
    </p:spTree>
  </p:cSld>
  <p:clrMapOvr>
    <a:masterClrMapping/>
  </p:clrMapOvr>
  <p:transition spd="med">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3D87BE-0A1E-4A57-87BE-5484A171B10B}"/>
              </a:ext>
            </a:extLst>
          </p:cNvPr>
          <p:cNvSpPr>
            <a:spLocks noGrp="1"/>
          </p:cNvSpPr>
          <p:nvPr>
            <p:ph type="title"/>
          </p:nvPr>
        </p:nvSpPr>
        <p:spPr>
          <a:xfrm>
            <a:off x="767408" y="33519"/>
            <a:ext cx="11161240" cy="720725"/>
          </a:xfrm>
        </p:spPr>
        <p:txBody>
          <a:bodyPr/>
          <a:lstStyle/>
          <a:p>
            <a:r>
              <a:rPr lang="en-US" sz="2400" dirty="0"/>
              <a:t>For the period 2023-27, the common agricultural policy (CAP) will be built around ten key objectives</a:t>
            </a:r>
            <a:endParaRPr lang="cs-CZ" sz="2400" dirty="0"/>
          </a:p>
        </p:txBody>
      </p:sp>
      <p:pic>
        <p:nvPicPr>
          <p:cNvPr id="4" name="Zástupný obsah 3">
            <a:extLst>
              <a:ext uri="{FF2B5EF4-FFF2-40B4-BE49-F238E27FC236}">
                <a16:creationId xmlns:a16="http://schemas.microsoft.com/office/drawing/2014/main" id="{A1E89C49-2A53-4DB5-8602-4701E43A8583}"/>
              </a:ext>
            </a:extLst>
          </p:cNvPr>
          <p:cNvPicPr>
            <a:picLocks noGrp="1" noChangeAspect="1"/>
          </p:cNvPicPr>
          <p:nvPr>
            <p:ph idx="1"/>
          </p:nvPr>
        </p:nvPicPr>
        <p:blipFill>
          <a:blip r:embed="rId2"/>
          <a:stretch>
            <a:fillRect/>
          </a:stretch>
        </p:blipFill>
        <p:spPr>
          <a:xfrm>
            <a:off x="2351584" y="836713"/>
            <a:ext cx="7671156" cy="5419370"/>
          </a:xfrm>
          <a:prstGeom prst="rect">
            <a:avLst/>
          </a:prstGeom>
        </p:spPr>
      </p:pic>
    </p:spTree>
    <p:extLst>
      <p:ext uri="{BB962C8B-B14F-4D97-AF65-F5344CB8AC3E}">
        <p14:creationId xmlns:p14="http://schemas.microsoft.com/office/powerpoint/2010/main" val="197227102"/>
      </p:ext>
    </p:extLst>
  </p:cSld>
  <p:clrMapOvr>
    <a:masterClrMapping/>
  </p:clrMapOvr>
  <p:transition spd="med">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D058C4-E5E2-44A4-BC01-FC09AE13638C}"/>
              </a:ext>
            </a:extLst>
          </p:cNvPr>
          <p:cNvSpPr>
            <a:spLocks noGrp="1"/>
          </p:cNvSpPr>
          <p:nvPr>
            <p:ph type="title"/>
          </p:nvPr>
        </p:nvSpPr>
        <p:spPr/>
        <p:txBody>
          <a:bodyPr/>
          <a:lstStyle/>
          <a:p>
            <a:pPr>
              <a:defRPr/>
            </a:pPr>
            <a:r>
              <a:rPr lang="cs-CZ" dirty="0" err="1">
                <a:effectLst>
                  <a:outerShdw blurRad="38100" dist="38100" dir="2700000" algn="tl">
                    <a:srgbClr val="000000">
                      <a:alpha val="43137"/>
                    </a:srgbClr>
                  </a:outerShdw>
                </a:effectLst>
              </a:rPr>
              <a:t>Common</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Agricultural</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Policy</a:t>
            </a:r>
            <a:r>
              <a:rPr lang="cs-CZ" dirty="0">
                <a:effectLst>
                  <a:outerShdw blurRad="38100" dist="38100" dir="2700000" algn="tl">
                    <a:srgbClr val="000000">
                      <a:alpha val="43137"/>
                    </a:srgbClr>
                  </a:outerShdw>
                </a:effectLst>
              </a:rPr>
              <a:t> – </a:t>
            </a:r>
            <a:r>
              <a:rPr lang="cs-CZ" dirty="0" err="1">
                <a:effectLst>
                  <a:outerShdw blurRad="38100" dist="38100" dir="2700000" algn="tl">
                    <a:srgbClr val="000000">
                      <a:alpha val="43137"/>
                    </a:srgbClr>
                  </a:outerShdw>
                </a:effectLst>
              </a:rPr>
              <a:t>for</a:t>
            </a:r>
            <a:r>
              <a:rPr lang="cs-CZ" dirty="0">
                <a:effectLst>
                  <a:outerShdw blurRad="38100" dist="38100" dir="2700000" algn="tl">
                    <a:srgbClr val="000000">
                      <a:alpha val="43137"/>
                    </a:srgbClr>
                  </a:outerShdw>
                </a:effectLst>
              </a:rPr>
              <a:t> and </a:t>
            </a:r>
            <a:r>
              <a:rPr lang="cs-CZ" dirty="0" err="1">
                <a:effectLst>
                  <a:outerShdw blurRad="38100" dist="38100" dir="2700000" algn="tl">
                    <a:srgbClr val="000000">
                      <a:alpha val="43137"/>
                    </a:srgbClr>
                  </a:outerShdw>
                </a:effectLst>
              </a:rPr>
              <a:t>against</a:t>
            </a:r>
            <a:endParaRPr lang="cs-CZ" dirty="0"/>
          </a:p>
        </p:txBody>
      </p:sp>
      <p:sp>
        <p:nvSpPr>
          <p:cNvPr id="3" name="Zástupný symbol pro obsah 2">
            <a:extLst>
              <a:ext uri="{FF2B5EF4-FFF2-40B4-BE49-F238E27FC236}">
                <a16:creationId xmlns:a16="http://schemas.microsoft.com/office/drawing/2014/main" id="{EE6AE540-9A69-4E1B-8A2B-FED342FF55D3}"/>
              </a:ext>
            </a:extLst>
          </p:cNvPr>
          <p:cNvSpPr>
            <a:spLocks noGrp="1"/>
          </p:cNvSpPr>
          <p:nvPr>
            <p:ph idx="1"/>
          </p:nvPr>
        </p:nvSpPr>
        <p:spPr/>
        <p:txBody>
          <a:bodyPr/>
          <a:lstStyle/>
          <a:p>
            <a:pPr marL="0" indent="0">
              <a:spcBef>
                <a:spcPts val="600"/>
              </a:spcBef>
              <a:buNone/>
              <a:defRPr/>
            </a:pPr>
            <a:r>
              <a:rPr lang="en-US" sz="2200" b="1" dirty="0">
                <a:effectLst>
                  <a:outerShdw blurRad="38100" dist="38100" dir="2700000" algn="tl">
                    <a:srgbClr val="000000">
                      <a:alpha val="43137"/>
                    </a:srgbClr>
                  </a:outerShdw>
                </a:effectLst>
              </a:rPr>
              <a:t>For</a:t>
            </a:r>
            <a:endParaRPr lang="en-US" sz="2200" dirty="0">
              <a:effectLst>
                <a:outerShdw blurRad="38100" dist="38100" dir="2700000" algn="tl">
                  <a:srgbClr val="000000">
                    <a:alpha val="43137"/>
                  </a:srgbClr>
                </a:outerShdw>
              </a:effectLst>
            </a:endParaRPr>
          </a:p>
          <a:p>
            <a:pPr>
              <a:spcBef>
                <a:spcPts val="600"/>
              </a:spcBef>
              <a:defRPr/>
            </a:pPr>
            <a:r>
              <a:rPr lang="en-US" sz="2000" dirty="0">
                <a:solidFill>
                  <a:schemeClr val="tx1"/>
                </a:solidFill>
                <a:effectLst>
                  <a:outerShdw blurRad="38100" dist="38100" dir="2700000" algn="tl">
                    <a:srgbClr val="000000">
                      <a:alpha val="43137"/>
                    </a:srgbClr>
                  </a:outerShdw>
                </a:effectLst>
              </a:rPr>
              <a:t>The EU must look after its farmers because they help protect the countryside</a:t>
            </a:r>
            <a:r>
              <a:rPr lang="cs-CZ" sz="2000" dirty="0">
                <a:solidFill>
                  <a:schemeClr val="tx1"/>
                </a:solidFill>
                <a:effectLst>
                  <a:outerShdw blurRad="38100" dist="38100" dir="2700000" algn="tl">
                    <a:srgbClr val="000000">
                      <a:alpha val="43137"/>
                    </a:srgbClr>
                  </a:outerShdw>
                </a:effectLst>
              </a:rPr>
              <a:t>… + </a:t>
            </a:r>
            <a:r>
              <a:rPr lang="cs-CZ" sz="2000" dirty="0" err="1">
                <a:solidFill>
                  <a:schemeClr val="tx1"/>
                </a:solidFill>
                <a:effectLst>
                  <a:outerShdw blurRad="38100" dist="38100" dir="2700000" algn="tl">
                    <a:srgbClr val="000000">
                      <a:alpha val="43137"/>
                    </a:srgbClr>
                  </a:outerShdw>
                </a:effectLst>
              </a:rPr>
              <a:t>quality</a:t>
            </a:r>
            <a:r>
              <a:rPr lang="cs-CZ" sz="2000" dirty="0">
                <a:solidFill>
                  <a:schemeClr val="tx1"/>
                </a:solidFill>
                <a:effectLst>
                  <a:outerShdw blurRad="38100" dist="38100" dir="2700000" algn="tl">
                    <a:srgbClr val="000000">
                      <a:alpha val="43137"/>
                    </a:srgbClr>
                  </a:outerShdw>
                </a:effectLst>
              </a:rPr>
              <a:t> </a:t>
            </a:r>
            <a:r>
              <a:rPr lang="cs-CZ" sz="2000" dirty="0" err="1">
                <a:solidFill>
                  <a:schemeClr val="tx1"/>
                </a:solidFill>
                <a:effectLst>
                  <a:outerShdw blurRad="38100" dist="38100" dir="2700000" algn="tl">
                    <a:srgbClr val="000000">
                      <a:alpha val="43137"/>
                    </a:srgbClr>
                  </a:outerShdw>
                </a:effectLst>
              </a:rPr>
              <a:t>of</a:t>
            </a:r>
            <a:r>
              <a:rPr lang="cs-CZ" sz="2000" dirty="0">
                <a:solidFill>
                  <a:schemeClr val="tx1"/>
                </a:solidFill>
                <a:effectLst>
                  <a:outerShdw blurRad="38100" dist="38100" dir="2700000" algn="tl">
                    <a:srgbClr val="000000">
                      <a:alpha val="43137"/>
                    </a:srgbClr>
                  </a:outerShdw>
                </a:effectLst>
              </a:rPr>
              <a:t> </a:t>
            </a:r>
            <a:r>
              <a:rPr lang="cs-CZ" sz="2000" dirty="0" err="1">
                <a:solidFill>
                  <a:schemeClr val="tx1"/>
                </a:solidFill>
                <a:effectLst>
                  <a:outerShdw blurRad="38100" dist="38100" dir="2700000" algn="tl">
                    <a:srgbClr val="000000">
                      <a:alpha val="43137"/>
                    </a:srgbClr>
                  </a:outerShdw>
                </a:effectLst>
              </a:rPr>
              <a:t>production</a:t>
            </a:r>
            <a:endParaRPr lang="en-US" sz="2000" dirty="0">
              <a:solidFill>
                <a:schemeClr val="tx1"/>
              </a:solidFill>
              <a:effectLst>
                <a:outerShdw blurRad="38100" dist="38100" dir="2700000" algn="tl">
                  <a:srgbClr val="000000">
                    <a:alpha val="43137"/>
                  </a:srgbClr>
                </a:outerShdw>
              </a:effectLst>
            </a:endParaRPr>
          </a:p>
          <a:p>
            <a:pPr>
              <a:spcBef>
                <a:spcPts val="600"/>
              </a:spcBef>
              <a:defRPr/>
            </a:pPr>
            <a:r>
              <a:rPr lang="en-US" sz="2000" dirty="0">
                <a:solidFill>
                  <a:schemeClr val="tx1"/>
                </a:solidFill>
                <a:effectLst>
                  <a:outerShdw blurRad="38100" dist="38100" dir="2700000" algn="tl">
                    <a:srgbClr val="000000">
                      <a:alpha val="43137"/>
                    </a:srgbClr>
                  </a:outerShdw>
                </a:effectLst>
              </a:rPr>
              <a:t>The free market is unstable. Without intervention prices would fluctuate and farmers would not be able to respond to consumer demand</a:t>
            </a:r>
            <a:r>
              <a:rPr lang="cs-CZ" sz="2000" dirty="0">
                <a:solidFill>
                  <a:schemeClr val="tx1"/>
                </a:solidFill>
                <a:effectLst>
                  <a:outerShdw blurRad="38100" dist="38100" dir="2700000" algn="tl">
                    <a:srgbClr val="000000">
                      <a:alpha val="43137"/>
                    </a:srgbClr>
                  </a:outerShdw>
                </a:effectLst>
              </a:rPr>
              <a:t>.</a:t>
            </a:r>
            <a:endParaRPr lang="en-US" sz="2000" dirty="0">
              <a:effectLst>
                <a:outerShdw blurRad="38100" dist="38100" dir="2700000" algn="tl">
                  <a:srgbClr val="000000">
                    <a:alpha val="43137"/>
                  </a:srgbClr>
                </a:outerShdw>
              </a:effectLst>
            </a:endParaRPr>
          </a:p>
          <a:p>
            <a:pPr marL="0" indent="0">
              <a:spcBef>
                <a:spcPts val="600"/>
              </a:spcBef>
              <a:buNone/>
              <a:defRPr/>
            </a:pPr>
            <a:r>
              <a:rPr lang="en-US" sz="2200" b="1" dirty="0">
                <a:effectLst>
                  <a:outerShdw blurRad="38100" dist="38100" dir="2700000" algn="tl">
                    <a:srgbClr val="000000">
                      <a:alpha val="43137"/>
                    </a:srgbClr>
                  </a:outerShdw>
                </a:effectLst>
              </a:rPr>
              <a:t>Against</a:t>
            </a:r>
            <a:endParaRPr lang="en-US" sz="2200" dirty="0">
              <a:effectLst>
                <a:outerShdw blurRad="38100" dist="38100" dir="2700000" algn="tl">
                  <a:srgbClr val="000000">
                    <a:alpha val="43137"/>
                  </a:srgbClr>
                </a:outerShdw>
              </a:effectLst>
            </a:endParaRPr>
          </a:p>
          <a:p>
            <a:pPr>
              <a:spcBef>
                <a:spcPts val="600"/>
              </a:spcBef>
              <a:defRPr/>
            </a:pPr>
            <a:r>
              <a:rPr lang="en-US" sz="2000" dirty="0">
                <a:solidFill>
                  <a:schemeClr val="tx1"/>
                </a:solidFill>
                <a:effectLst>
                  <a:outerShdw blurRad="38100" dist="38100" dir="2700000" algn="tl">
                    <a:srgbClr val="000000">
                      <a:alpha val="43137"/>
                    </a:srgbClr>
                  </a:outerShdw>
                </a:effectLst>
              </a:rPr>
              <a:t>Resources are best allocated through a free market: CAP makes food more expensive in the EU than it need be.</a:t>
            </a:r>
          </a:p>
          <a:p>
            <a:pPr>
              <a:spcBef>
                <a:spcPts val="600"/>
              </a:spcBef>
              <a:defRPr/>
            </a:pPr>
            <a:r>
              <a:rPr lang="en-US" sz="2000" dirty="0">
                <a:solidFill>
                  <a:schemeClr val="tx1"/>
                </a:solidFill>
                <a:effectLst>
                  <a:outerShdw blurRad="38100" dist="38100" dir="2700000" algn="tl">
                    <a:srgbClr val="000000">
                      <a:alpha val="43137"/>
                    </a:srgbClr>
                  </a:outerShdw>
                </a:effectLst>
              </a:rPr>
              <a:t>The CAP increases poverty in poor countries by competing unfairly with local farmers.</a:t>
            </a:r>
          </a:p>
          <a:p>
            <a:pPr>
              <a:spcBef>
                <a:spcPts val="600"/>
              </a:spcBef>
              <a:defRPr/>
            </a:pPr>
            <a:r>
              <a:rPr lang="en-US" sz="2000" dirty="0">
                <a:solidFill>
                  <a:schemeClr val="tx1"/>
                </a:solidFill>
                <a:effectLst>
                  <a:outerShdw blurRad="38100" dist="38100" dir="2700000" algn="tl">
                    <a:srgbClr val="000000">
                      <a:alpha val="43137"/>
                    </a:srgbClr>
                  </a:outerShdw>
                </a:effectLst>
              </a:rPr>
              <a:t>The CAP demands far too high a budgetary contribution to support only a small minority of EU businesses.</a:t>
            </a:r>
          </a:p>
          <a:p>
            <a:pPr>
              <a:spcBef>
                <a:spcPts val="600"/>
              </a:spcBef>
              <a:defRPr/>
            </a:pPr>
            <a:r>
              <a:rPr lang="en-US" sz="2000" dirty="0">
                <a:solidFill>
                  <a:schemeClr val="tx1"/>
                </a:solidFill>
                <a:effectLst>
                  <a:outerShdw blurRad="38100" dist="38100" dir="2700000" algn="tl">
                    <a:srgbClr val="000000">
                      <a:alpha val="43137"/>
                    </a:srgbClr>
                  </a:outerShdw>
                </a:effectLst>
              </a:rPr>
              <a:t>Processing farmers' CAP payments is expensive</a:t>
            </a:r>
            <a:r>
              <a:rPr lang="cs-CZ" sz="2000" dirty="0">
                <a:solidFill>
                  <a:schemeClr val="tx1"/>
                </a:solidFill>
                <a:effectLst>
                  <a:outerShdw blurRad="38100" dist="38100" dir="2700000" algn="tl">
                    <a:srgbClr val="000000">
                      <a:alpha val="43137"/>
                    </a:srgbClr>
                  </a:outerShdw>
                </a:effectLst>
              </a:rPr>
              <a:t>.</a:t>
            </a:r>
            <a:endParaRPr lang="en-US" sz="2000" dirty="0">
              <a:solidFill>
                <a:schemeClr val="tx1"/>
              </a:solidFill>
              <a:effectLst>
                <a:outerShdw blurRad="38100" dist="38100" dir="2700000" algn="tl">
                  <a:srgbClr val="000000">
                    <a:alpha val="43137"/>
                  </a:srgbClr>
                </a:outerShdw>
              </a:effectLst>
            </a:endParaRPr>
          </a:p>
          <a:p>
            <a:pPr marL="0" indent="0">
              <a:buNone/>
              <a:defRPr/>
            </a:pPr>
            <a:endParaRPr lang="cs-CZ" dirty="0"/>
          </a:p>
        </p:txBody>
      </p:sp>
    </p:spTree>
  </p:cSld>
  <p:clrMapOvr>
    <a:masterClrMapping/>
  </p:clrMapOvr>
  <p:transition spd="med">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4EAE3B-836C-4783-8CEC-A1173D1DB47B}"/>
              </a:ext>
            </a:extLst>
          </p:cNvPr>
          <p:cNvSpPr>
            <a:spLocks noGrp="1"/>
          </p:cNvSpPr>
          <p:nvPr>
            <p:ph type="title"/>
          </p:nvPr>
        </p:nvSpPr>
        <p:spPr/>
        <p:txBody>
          <a:bodyPr/>
          <a:lstStyle/>
          <a:p>
            <a:pPr>
              <a:defRPr/>
            </a:pPr>
            <a:r>
              <a:rPr lang="cs-CZ" dirty="0">
                <a:effectLst>
                  <a:outerShdw blurRad="38100" dist="38100" dir="2700000" algn="tl">
                    <a:srgbClr val="000000">
                      <a:alpha val="43137"/>
                    </a:srgbClr>
                  </a:outerShdw>
                </a:effectLst>
              </a:rPr>
              <a:t>EU </a:t>
            </a:r>
            <a:r>
              <a:rPr lang="cs-CZ" dirty="0" err="1">
                <a:effectLst>
                  <a:outerShdw blurRad="38100" dist="38100" dir="2700000" algn="tl">
                    <a:srgbClr val="000000">
                      <a:alpha val="43137"/>
                    </a:srgbClr>
                  </a:outerShdw>
                </a:effectLst>
              </a:rPr>
              <a:t>Trade</a:t>
            </a:r>
            <a:r>
              <a:rPr lang="cs-CZ" dirty="0">
                <a:effectLst>
                  <a:outerShdw blurRad="38100" dist="38100" dir="2700000" algn="tl">
                    <a:srgbClr val="000000">
                      <a:alpha val="43137"/>
                    </a:srgbClr>
                  </a:outerShdw>
                </a:effectLst>
              </a:rPr>
              <a:t> – </a:t>
            </a:r>
            <a:r>
              <a:rPr lang="cs-CZ" dirty="0" err="1">
                <a:effectLst>
                  <a:outerShdw blurRad="38100" dist="38100" dir="2700000" algn="tl">
                    <a:srgbClr val="000000">
                      <a:alpha val="43137"/>
                    </a:srgbClr>
                  </a:outerShdw>
                </a:effectLst>
              </a:rPr>
              <a:t>Commercial</a:t>
            </a:r>
            <a:r>
              <a:rPr lang="cs-CZ" dirty="0">
                <a:effectLst>
                  <a:outerShdw blurRad="38100" dist="38100" dir="2700000" algn="tl">
                    <a:srgbClr val="000000">
                      <a:alpha val="43137"/>
                    </a:srgbClr>
                  </a:outerShdw>
                </a:effectLst>
              </a:rPr>
              <a:t> - </a:t>
            </a:r>
            <a:r>
              <a:rPr lang="cs-CZ" dirty="0" err="1">
                <a:effectLst>
                  <a:outerShdw blurRad="38100" dist="38100" dir="2700000" algn="tl">
                    <a:srgbClr val="000000">
                      <a:alpha val="43137"/>
                    </a:srgbClr>
                  </a:outerShdw>
                </a:effectLst>
              </a:rPr>
              <a:t>Policy</a:t>
            </a:r>
            <a:endParaRPr lang="cs-CZ" dirty="0"/>
          </a:p>
        </p:txBody>
      </p:sp>
      <p:sp>
        <p:nvSpPr>
          <p:cNvPr id="3" name="Zástupný symbol pro obsah 2">
            <a:extLst>
              <a:ext uri="{FF2B5EF4-FFF2-40B4-BE49-F238E27FC236}">
                <a16:creationId xmlns:a16="http://schemas.microsoft.com/office/drawing/2014/main" id="{6DDF08C0-8089-4A2C-AF1C-307608846305}"/>
              </a:ext>
            </a:extLst>
          </p:cNvPr>
          <p:cNvSpPr>
            <a:spLocks noGrp="1"/>
          </p:cNvSpPr>
          <p:nvPr>
            <p:ph idx="1"/>
          </p:nvPr>
        </p:nvSpPr>
        <p:spPr/>
        <p:txBody>
          <a:bodyPr/>
          <a:lstStyle/>
          <a:p>
            <a:pPr>
              <a:defRPr/>
            </a:pPr>
            <a:r>
              <a:rPr lang="en-US" sz="2000" b="1" dirty="0">
                <a:solidFill>
                  <a:schemeClr val="tx1"/>
                </a:solidFill>
                <a:effectLst>
                  <a:outerShdw blurRad="38100" dist="38100" dir="2700000" algn="tl">
                    <a:srgbClr val="000000">
                      <a:alpha val="43137"/>
                    </a:srgbClr>
                  </a:outerShdw>
                </a:effectLst>
              </a:rPr>
              <a:t>The common commercial</a:t>
            </a:r>
            <a:r>
              <a:rPr lang="cs-CZ" sz="2000" b="1" dirty="0">
                <a:solidFill>
                  <a:schemeClr val="tx1"/>
                </a:solidFill>
                <a:effectLst>
                  <a:outerShdw blurRad="38100" dist="38100" dir="2700000" algn="tl">
                    <a:srgbClr val="000000">
                      <a:alpha val="43137"/>
                    </a:srgbClr>
                  </a:outerShdw>
                </a:effectLst>
              </a:rPr>
              <a:t> (</a:t>
            </a:r>
            <a:r>
              <a:rPr lang="cs-CZ" sz="2000" b="1" dirty="0" err="1">
                <a:solidFill>
                  <a:schemeClr val="tx1"/>
                </a:solidFill>
                <a:effectLst>
                  <a:outerShdw blurRad="38100" dist="38100" dir="2700000" algn="tl">
                    <a:srgbClr val="000000">
                      <a:alpha val="43137"/>
                    </a:srgbClr>
                  </a:outerShdw>
                </a:effectLst>
              </a:rPr>
              <a:t>trade</a:t>
            </a:r>
            <a:r>
              <a:rPr lang="cs-CZ" sz="2000" b="1" dirty="0">
                <a:solidFill>
                  <a:schemeClr val="tx1"/>
                </a:solidFill>
                <a:effectLst>
                  <a:outerShdw blurRad="38100" dist="38100" dir="2700000" algn="tl">
                    <a:srgbClr val="000000">
                      <a:alpha val="43137"/>
                    </a:srgbClr>
                  </a:outerShdw>
                </a:effectLst>
              </a:rPr>
              <a:t>)</a:t>
            </a:r>
            <a:r>
              <a:rPr lang="en-US" sz="2000" b="1" dirty="0">
                <a:solidFill>
                  <a:schemeClr val="tx1"/>
                </a:solidFill>
                <a:effectLst>
                  <a:outerShdw blurRad="38100" dist="38100" dir="2700000" algn="tl">
                    <a:srgbClr val="000000">
                      <a:alpha val="43137"/>
                    </a:srgbClr>
                  </a:outerShdw>
                </a:effectLst>
              </a:rPr>
              <a:t> policy is one of the main pillars of the European Union's relations with the rest of the world </a:t>
            </a:r>
            <a:r>
              <a:rPr lang="en-US" sz="2000" dirty="0"/>
              <a:t>(Article 207 of the Treaty on the Functioning of the European Union – TFEU). </a:t>
            </a:r>
            <a:r>
              <a:rPr lang="en-US" sz="2000" b="1" dirty="0">
                <a:solidFill>
                  <a:schemeClr val="tx1"/>
                </a:solidFill>
                <a:effectLst>
                  <a:outerShdw blurRad="38100" dist="38100" dir="2700000" algn="tl">
                    <a:srgbClr val="000000">
                      <a:alpha val="43137"/>
                    </a:srgbClr>
                  </a:outerShdw>
                </a:effectLst>
              </a:rPr>
              <a:t>It is an integral area of exclusive Union competence </a:t>
            </a:r>
            <a:r>
              <a:rPr lang="en-US" sz="2000" dirty="0"/>
              <a:t>(Article 3 of the TFEU). It is the counterpart to the creation of a customs union between the Member States. </a:t>
            </a:r>
          </a:p>
          <a:p>
            <a:pPr>
              <a:defRPr/>
            </a:pPr>
            <a:r>
              <a:rPr lang="en-US" sz="2000" b="1" dirty="0">
                <a:effectLst>
                  <a:outerShdw blurRad="38100" dist="38100" dir="2700000" algn="tl">
                    <a:srgbClr val="000000">
                      <a:alpha val="43137"/>
                    </a:srgbClr>
                  </a:outerShdw>
                </a:effectLst>
              </a:rPr>
              <a:t>The common commercial policy implies uniform conduct of trade relations with third countries, in particular by means of a common customs tariff and common import and export regimes</a:t>
            </a:r>
            <a:r>
              <a:rPr lang="en-US" sz="2000" dirty="0"/>
              <a:t>. </a:t>
            </a:r>
            <a:r>
              <a:rPr lang="en-US" sz="2000" dirty="0">
                <a:effectLst>
                  <a:outerShdw blurRad="38100" dist="38100" dir="2700000" algn="tl">
                    <a:srgbClr val="000000">
                      <a:alpha val="43137"/>
                    </a:srgbClr>
                  </a:outerShdw>
                </a:effectLst>
              </a:rPr>
              <a:t>The Treaty of Lisbon also widens the common commercial policy to include direct foreign investments. </a:t>
            </a:r>
          </a:p>
          <a:p>
            <a:pPr>
              <a:defRPr/>
            </a:pPr>
            <a:r>
              <a:rPr lang="en-US" sz="2000" dirty="0">
                <a:solidFill>
                  <a:schemeClr val="tx1"/>
                </a:solidFill>
              </a:rPr>
              <a:t>The Union supports the abolition of trade and customs barriers. </a:t>
            </a:r>
            <a:r>
              <a:rPr lang="en-US" sz="2000" dirty="0"/>
              <a:t>To defend the European market, it has at its disposal tools such as anti-dumping and anti-subsidy measures, the Trade Barriers Regulation and safeguard measures. </a:t>
            </a:r>
          </a:p>
          <a:p>
            <a:pPr marL="0" indent="0">
              <a:buNone/>
              <a:defRPr/>
            </a:pPr>
            <a:r>
              <a:rPr lang="cs-CZ" dirty="0" err="1">
                <a:highlight>
                  <a:srgbClr val="FFFF00"/>
                </a:highlight>
              </a:rPr>
              <a:t>For</a:t>
            </a:r>
            <a:r>
              <a:rPr lang="cs-CZ" dirty="0">
                <a:highlight>
                  <a:srgbClr val="FFFF00"/>
                </a:highlight>
              </a:rPr>
              <a:t> </a:t>
            </a:r>
            <a:r>
              <a:rPr lang="cs-CZ" dirty="0" err="1">
                <a:highlight>
                  <a:srgbClr val="FFFF00"/>
                </a:highlight>
              </a:rPr>
              <a:t>detailed</a:t>
            </a:r>
            <a:r>
              <a:rPr lang="cs-CZ" dirty="0">
                <a:highlight>
                  <a:srgbClr val="FFFF00"/>
                </a:highlight>
              </a:rPr>
              <a:t> info </a:t>
            </a:r>
            <a:r>
              <a:rPr lang="cs-CZ" dirty="0" err="1">
                <a:highlight>
                  <a:srgbClr val="FFFF00"/>
                </a:highlight>
              </a:rPr>
              <a:t>see</a:t>
            </a:r>
            <a:r>
              <a:rPr lang="cs-CZ" dirty="0">
                <a:highlight>
                  <a:srgbClr val="FFFF00"/>
                </a:highlight>
              </a:rPr>
              <a:t>: </a:t>
            </a:r>
            <a:r>
              <a:rPr lang="cs-CZ" sz="1800" dirty="0">
                <a:hlinkClick r:id="rId2"/>
              </a:rPr>
              <a:t>https://eur-lex.europa.eu/summary/chapter/external_trade.html?root_default=SUM_1_CODED%3D07&amp;locale=en</a:t>
            </a:r>
            <a:r>
              <a:rPr lang="cs-CZ" sz="1800" dirty="0"/>
              <a:t> </a:t>
            </a:r>
          </a:p>
        </p:txBody>
      </p:sp>
    </p:spTree>
  </p:cSld>
  <p:clrMapOvr>
    <a:masterClrMapping/>
  </p:clrMapOvr>
  <p:transition spd="med">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32B43E-21EA-4D32-A00E-24D3F5AED4E0}"/>
              </a:ext>
            </a:extLst>
          </p:cNvPr>
          <p:cNvSpPr>
            <a:spLocks noGrp="1"/>
          </p:cNvSpPr>
          <p:nvPr>
            <p:ph type="title"/>
          </p:nvPr>
        </p:nvSpPr>
        <p:spPr/>
        <p:txBody>
          <a:bodyPr/>
          <a:lstStyle/>
          <a:p>
            <a:pPr>
              <a:defRPr/>
            </a:pPr>
            <a:r>
              <a:rPr lang="en-US" dirty="0">
                <a:effectLst>
                  <a:outerShdw blurRad="38100" dist="38100" dir="2700000" algn="tl">
                    <a:srgbClr val="000000">
                      <a:alpha val="43137"/>
                    </a:srgbClr>
                  </a:outerShdw>
                </a:effectLst>
              </a:rPr>
              <a:t>The main objectives of the commercial policy</a:t>
            </a:r>
            <a:endParaRPr lang="cs-CZ" dirty="0">
              <a:effectLst>
                <a:outerShdw blurRad="38100" dist="38100" dir="2700000" algn="tl">
                  <a:srgbClr val="000000">
                    <a:alpha val="43137"/>
                  </a:srgbClr>
                </a:outerShdw>
              </a:effectLst>
            </a:endParaRPr>
          </a:p>
        </p:txBody>
      </p:sp>
      <p:sp>
        <p:nvSpPr>
          <p:cNvPr id="3" name="Zástupný symbol pro obsah 2">
            <a:extLst>
              <a:ext uri="{FF2B5EF4-FFF2-40B4-BE49-F238E27FC236}">
                <a16:creationId xmlns:a16="http://schemas.microsoft.com/office/drawing/2014/main" id="{F4C3C315-C3E4-4147-927D-F4D5DD1FB3DD}"/>
              </a:ext>
            </a:extLst>
          </p:cNvPr>
          <p:cNvSpPr>
            <a:spLocks noGrp="1"/>
          </p:cNvSpPr>
          <p:nvPr>
            <p:ph idx="1"/>
          </p:nvPr>
        </p:nvSpPr>
        <p:spPr/>
        <p:txBody>
          <a:bodyPr/>
          <a:lstStyle/>
          <a:p>
            <a:pPr>
              <a:spcBef>
                <a:spcPts val="600"/>
              </a:spcBef>
              <a:defRPr/>
            </a:pPr>
            <a:r>
              <a:rPr lang="en-US" sz="2200" b="1" dirty="0">
                <a:solidFill>
                  <a:schemeClr val="tx1"/>
                </a:solidFill>
              </a:rPr>
              <a:t>First, </a:t>
            </a:r>
            <a:r>
              <a:rPr lang="en-US" sz="2200" b="1" dirty="0"/>
              <a:t>to appreciate trade with other nations.</a:t>
            </a:r>
          </a:p>
          <a:p>
            <a:pPr>
              <a:spcBef>
                <a:spcPts val="600"/>
              </a:spcBef>
              <a:defRPr/>
            </a:pPr>
            <a:r>
              <a:rPr lang="en-US" sz="2200" b="1" dirty="0">
                <a:solidFill>
                  <a:schemeClr val="tx1"/>
                </a:solidFill>
              </a:rPr>
              <a:t>Second, </a:t>
            </a:r>
            <a:r>
              <a:rPr lang="en-US" sz="2200" b="1" dirty="0"/>
              <a:t>to protect domestic market prevailing in the country.</a:t>
            </a:r>
          </a:p>
          <a:p>
            <a:pPr>
              <a:spcBef>
                <a:spcPts val="600"/>
              </a:spcBef>
              <a:defRPr/>
            </a:pPr>
            <a:r>
              <a:rPr lang="en-US" sz="2200" b="1" dirty="0">
                <a:solidFill>
                  <a:schemeClr val="tx1"/>
                </a:solidFill>
              </a:rPr>
              <a:t>Third, </a:t>
            </a:r>
            <a:r>
              <a:rPr lang="en-US" sz="2200" b="1" dirty="0"/>
              <a:t>to increase the export of particular product which will help in expanding domestic market</a:t>
            </a:r>
            <a:r>
              <a:rPr lang="cs-CZ" sz="2200" b="1" dirty="0"/>
              <a:t>.</a:t>
            </a:r>
            <a:endParaRPr lang="en-US" sz="2200" b="1" dirty="0"/>
          </a:p>
          <a:p>
            <a:pPr>
              <a:spcBef>
                <a:spcPts val="600"/>
              </a:spcBef>
              <a:defRPr/>
            </a:pPr>
            <a:r>
              <a:rPr lang="en-US" sz="2200" b="1" dirty="0">
                <a:solidFill>
                  <a:schemeClr val="tx1"/>
                </a:solidFill>
              </a:rPr>
              <a:t>Fourth, </a:t>
            </a:r>
            <a:r>
              <a:rPr lang="en-US" sz="2200" b="1" dirty="0"/>
              <a:t>to prevent the imports of particular goods for giving protection to infant industries or developing key industry or saving foreign exchange, etc.</a:t>
            </a:r>
            <a:endParaRPr lang="cs-CZ" sz="2200" b="1" dirty="0"/>
          </a:p>
          <a:p>
            <a:pPr>
              <a:defRPr/>
            </a:pPr>
            <a:r>
              <a:rPr lang="en-US" sz="2000" b="1" dirty="0">
                <a:solidFill>
                  <a:schemeClr val="tx1"/>
                </a:solidFill>
              </a:rPr>
              <a:t>Fifth, </a:t>
            </a:r>
            <a:r>
              <a:rPr lang="en-US" sz="2000" b="1" dirty="0"/>
              <a:t>to encourage the imports of capital goods for speeding up the economic development of the country.</a:t>
            </a:r>
          </a:p>
          <a:p>
            <a:pPr>
              <a:defRPr/>
            </a:pPr>
            <a:r>
              <a:rPr lang="en-US" sz="2000" b="1" dirty="0">
                <a:solidFill>
                  <a:schemeClr val="tx1"/>
                </a:solidFill>
              </a:rPr>
              <a:t>Sixth</a:t>
            </a:r>
            <a:r>
              <a:rPr lang="en-US" sz="2000" b="1" dirty="0"/>
              <a:t> to restrict the imports of goods which create </a:t>
            </a:r>
            <a:r>
              <a:rPr lang="en-US" sz="2000" b="1" dirty="0" err="1"/>
              <a:t>unfavourable</a:t>
            </a:r>
            <a:r>
              <a:rPr lang="en-US" sz="2000" b="1" dirty="0"/>
              <a:t> balance of payments</a:t>
            </a:r>
            <a:r>
              <a:rPr lang="cs-CZ" sz="2000" b="1" dirty="0"/>
              <a:t>.</a:t>
            </a:r>
            <a:endParaRPr lang="en-US" sz="2000" b="1" dirty="0"/>
          </a:p>
          <a:p>
            <a:pPr>
              <a:defRPr/>
            </a:pPr>
            <a:r>
              <a:rPr lang="en-US" sz="2000" b="1" dirty="0">
                <a:solidFill>
                  <a:schemeClr val="tx1"/>
                </a:solidFill>
              </a:rPr>
              <a:t>Seventh, </a:t>
            </a:r>
            <a:r>
              <a:rPr lang="en-US" sz="2000" b="1" dirty="0"/>
              <a:t>to assist or prevent the export or import of goods and services for achieving the desired rate of exchange.</a:t>
            </a:r>
          </a:p>
          <a:p>
            <a:pPr>
              <a:defRPr/>
            </a:pPr>
            <a:r>
              <a:rPr lang="en-US" sz="2000" b="1" dirty="0">
                <a:solidFill>
                  <a:schemeClr val="tx1"/>
                </a:solidFill>
              </a:rPr>
              <a:t>Eighth, </a:t>
            </a:r>
            <a:r>
              <a:rPr lang="en-US" sz="2000" b="1" dirty="0"/>
              <a:t>to enter into trade agreements with foreign nations for stabilizing the foreign trade.</a:t>
            </a:r>
          </a:p>
          <a:p>
            <a:pPr>
              <a:spcBef>
                <a:spcPts val="600"/>
              </a:spcBef>
              <a:defRPr/>
            </a:pPr>
            <a:endParaRPr lang="en-US" sz="2200" b="1" dirty="0"/>
          </a:p>
          <a:p>
            <a:pPr marL="0" indent="0">
              <a:buNone/>
              <a:defRPr/>
            </a:pPr>
            <a:endParaRPr lang="cs-CZ" dirty="0"/>
          </a:p>
        </p:txBody>
      </p:sp>
    </p:spTree>
  </p:cSld>
  <p:clrMapOvr>
    <a:masterClrMapping/>
  </p:clrMapOvr>
  <p:transition spd="med">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61AF2DC-9943-456B-AC95-FB10EFE0EF33}"/>
              </a:ext>
            </a:extLst>
          </p:cNvPr>
          <p:cNvSpPr>
            <a:spLocks noGrp="1" noChangeArrowheads="1"/>
          </p:cNvSpPr>
          <p:nvPr>
            <p:ph type="title"/>
          </p:nvPr>
        </p:nvSpPr>
        <p:spPr/>
        <p:txBody>
          <a:bodyPr/>
          <a:lstStyle/>
          <a:p>
            <a:pPr eaLnBrk="1" hangingPunct="1">
              <a:defRPr/>
            </a:pPr>
            <a:r>
              <a:rPr lang="cs-CZ" dirty="0">
                <a:effectLst>
                  <a:outerShdw blurRad="38100" dist="38100" dir="2700000" algn="tl">
                    <a:srgbClr val="000000">
                      <a:alpha val="43137"/>
                    </a:srgbClr>
                  </a:outerShdw>
                </a:effectLst>
              </a:rPr>
              <a:t>EU </a:t>
            </a:r>
            <a:r>
              <a:rPr lang="cs-CZ" dirty="0" err="1">
                <a:effectLst>
                  <a:outerShdw blurRad="38100" dist="38100" dir="2700000" algn="tl">
                    <a:srgbClr val="000000">
                      <a:alpha val="43137"/>
                    </a:srgbClr>
                  </a:outerShdw>
                </a:effectLst>
              </a:rPr>
              <a:t>Trade</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Policy</a:t>
            </a:r>
            <a:endParaRPr lang="cs-CZ" dirty="0">
              <a:effectLst>
                <a:outerShdw blurRad="38100" dist="38100" dir="2700000" algn="tl">
                  <a:srgbClr val="000000">
                    <a:alpha val="43137"/>
                  </a:srgbClr>
                </a:outerShdw>
              </a:effectLst>
            </a:endParaRPr>
          </a:p>
        </p:txBody>
      </p:sp>
      <p:sp>
        <p:nvSpPr>
          <p:cNvPr id="23555" name="Rectangle 3">
            <a:extLst>
              <a:ext uri="{FF2B5EF4-FFF2-40B4-BE49-F238E27FC236}">
                <a16:creationId xmlns:a16="http://schemas.microsoft.com/office/drawing/2014/main" id="{42EED3F8-3C2E-43AE-85E6-9A9AA94216DF}"/>
              </a:ext>
            </a:extLst>
          </p:cNvPr>
          <p:cNvSpPr>
            <a:spLocks noGrp="1" noChangeArrowheads="1"/>
          </p:cNvSpPr>
          <p:nvPr>
            <p:ph type="body" idx="1"/>
          </p:nvPr>
        </p:nvSpPr>
        <p:spPr/>
        <p:txBody>
          <a:bodyPr/>
          <a:lstStyle/>
          <a:p>
            <a:pPr eaLnBrk="1" hangingPunct="1">
              <a:lnSpc>
                <a:spcPct val="90000"/>
              </a:lnSpc>
            </a:pPr>
            <a:r>
              <a:rPr lang="cs-CZ" altLang="cs-CZ" dirty="0"/>
              <a:t>EU and </a:t>
            </a:r>
            <a:r>
              <a:rPr lang="cs-CZ" altLang="cs-CZ" dirty="0" err="1"/>
              <a:t>its</a:t>
            </a:r>
            <a:r>
              <a:rPr lang="cs-CZ" altLang="cs-CZ" dirty="0"/>
              <a:t> 27 EU </a:t>
            </a:r>
            <a:r>
              <a:rPr lang="cs-CZ" altLang="cs-CZ" dirty="0" err="1"/>
              <a:t>Member</a:t>
            </a:r>
            <a:r>
              <a:rPr lang="cs-CZ" altLang="cs-CZ" dirty="0"/>
              <a:t> </a:t>
            </a:r>
            <a:r>
              <a:rPr lang="cs-CZ" altLang="cs-CZ" dirty="0" err="1"/>
              <a:t>States</a:t>
            </a:r>
            <a:r>
              <a:rPr lang="cs-CZ" altLang="cs-CZ" dirty="0"/>
              <a:t> </a:t>
            </a:r>
            <a:r>
              <a:rPr lang="cs-CZ" altLang="cs-CZ" dirty="0" err="1"/>
              <a:t>act</a:t>
            </a:r>
            <a:r>
              <a:rPr lang="cs-CZ" altLang="cs-CZ" dirty="0"/>
              <a:t> as </a:t>
            </a:r>
            <a:r>
              <a:rPr lang="cs-CZ" altLang="cs-CZ" dirty="0" err="1"/>
              <a:t>one</a:t>
            </a:r>
            <a:r>
              <a:rPr lang="cs-CZ" altLang="cs-CZ" dirty="0"/>
              <a:t> single </a:t>
            </a:r>
            <a:r>
              <a:rPr lang="cs-CZ" altLang="cs-CZ" dirty="0" err="1"/>
              <a:t>jurisdiction</a:t>
            </a:r>
            <a:r>
              <a:rPr lang="cs-CZ" altLang="cs-CZ" dirty="0"/>
              <a:t> in </a:t>
            </a:r>
            <a:r>
              <a:rPr lang="cs-CZ" altLang="cs-CZ" dirty="0" err="1"/>
              <a:t>all</a:t>
            </a:r>
            <a:r>
              <a:rPr lang="cs-CZ" altLang="cs-CZ" dirty="0"/>
              <a:t> </a:t>
            </a:r>
            <a:r>
              <a:rPr lang="cs-CZ" altLang="cs-CZ" dirty="0" err="1"/>
              <a:t>trade-related</a:t>
            </a:r>
            <a:r>
              <a:rPr lang="cs-CZ" altLang="cs-CZ" dirty="0"/>
              <a:t> </a:t>
            </a:r>
            <a:r>
              <a:rPr lang="cs-CZ" altLang="cs-CZ" dirty="0" err="1"/>
              <a:t>matters</a:t>
            </a:r>
            <a:r>
              <a:rPr lang="cs-CZ" altLang="cs-CZ" dirty="0"/>
              <a:t>. </a:t>
            </a:r>
          </a:p>
          <a:p>
            <a:pPr eaLnBrk="1" hangingPunct="1">
              <a:lnSpc>
                <a:spcPct val="90000"/>
              </a:lnSpc>
            </a:pPr>
            <a:r>
              <a:rPr lang="cs-CZ" altLang="cs-CZ" dirty="0" err="1">
                <a:solidFill>
                  <a:schemeClr val="tx1"/>
                </a:solidFill>
              </a:rPr>
              <a:t>The</a:t>
            </a:r>
            <a:r>
              <a:rPr lang="cs-CZ" altLang="cs-CZ" dirty="0">
                <a:solidFill>
                  <a:schemeClr val="tx1"/>
                </a:solidFill>
              </a:rPr>
              <a:t> </a:t>
            </a:r>
            <a:r>
              <a:rPr lang="cs-CZ" altLang="cs-CZ" dirty="0" err="1">
                <a:solidFill>
                  <a:schemeClr val="tx1"/>
                </a:solidFill>
              </a:rPr>
              <a:t>European</a:t>
            </a:r>
            <a:r>
              <a:rPr lang="cs-CZ" altLang="cs-CZ" dirty="0">
                <a:solidFill>
                  <a:schemeClr val="tx1"/>
                </a:solidFill>
              </a:rPr>
              <a:t> </a:t>
            </a:r>
            <a:r>
              <a:rPr lang="cs-CZ" altLang="cs-CZ" dirty="0" err="1">
                <a:solidFill>
                  <a:schemeClr val="tx1"/>
                </a:solidFill>
              </a:rPr>
              <a:t>Commission</a:t>
            </a:r>
            <a:r>
              <a:rPr lang="cs-CZ" altLang="cs-CZ" dirty="0"/>
              <a:t> </a:t>
            </a:r>
            <a:r>
              <a:rPr lang="cs-CZ" altLang="cs-CZ" dirty="0" err="1"/>
              <a:t>acts</a:t>
            </a:r>
            <a:r>
              <a:rPr lang="cs-CZ" altLang="cs-CZ" dirty="0"/>
              <a:t> as </a:t>
            </a:r>
            <a:r>
              <a:rPr lang="cs-CZ" altLang="cs-CZ" dirty="0" err="1"/>
              <a:t>the</a:t>
            </a:r>
            <a:r>
              <a:rPr lang="cs-CZ" altLang="cs-CZ" dirty="0"/>
              <a:t> </a:t>
            </a:r>
            <a:r>
              <a:rPr lang="cs-CZ" altLang="cs-CZ" dirty="0" err="1"/>
              <a:t>leading</a:t>
            </a:r>
            <a:r>
              <a:rPr lang="cs-CZ" altLang="cs-CZ" dirty="0"/>
              <a:t> </a:t>
            </a:r>
            <a:r>
              <a:rPr lang="cs-CZ" altLang="cs-CZ" dirty="0" err="1"/>
              <a:t>voice</a:t>
            </a:r>
            <a:r>
              <a:rPr lang="cs-CZ" altLang="cs-CZ" dirty="0"/>
              <a:t> in </a:t>
            </a:r>
            <a:r>
              <a:rPr lang="cs-CZ" altLang="cs-CZ" dirty="0" err="1"/>
              <a:t>trade</a:t>
            </a:r>
            <a:r>
              <a:rPr lang="cs-CZ" altLang="cs-CZ" dirty="0"/>
              <a:t> </a:t>
            </a:r>
            <a:r>
              <a:rPr lang="cs-CZ" altLang="cs-CZ" dirty="0" err="1"/>
              <a:t>policy</a:t>
            </a:r>
            <a:r>
              <a:rPr lang="cs-CZ" altLang="cs-CZ" dirty="0"/>
              <a:t>. </a:t>
            </a:r>
          </a:p>
          <a:p>
            <a:pPr lvl="1" eaLnBrk="1" hangingPunct="1">
              <a:lnSpc>
                <a:spcPct val="90000"/>
              </a:lnSpc>
            </a:pPr>
            <a:r>
              <a:rPr lang="cs-CZ" altLang="cs-CZ" b="0" dirty="0"/>
              <a:t>It </a:t>
            </a:r>
            <a:r>
              <a:rPr lang="cs-CZ" altLang="cs-CZ" b="0" dirty="0" err="1"/>
              <a:t>is</a:t>
            </a:r>
            <a:r>
              <a:rPr lang="cs-CZ" altLang="cs-CZ" b="0" dirty="0"/>
              <a:t> </a:t>
            </a:r>
            <a:r>
              <a:rPr lang="cs-CZ" altLang="cs-CZ" b="0" dirty="0" err="1"/>
              <a:t>responsible</a:t>
            </a:r>
            <a:r>
              <a:rPr lang="cs-CZ" altLang="cs-CZ" b="0" dirty="0"/>
              <a:t> </a:t>
            </a:r>
            <a:r>
              <a:rPr lang="cs-CZ" altLang="cs-CZ" b="0" dirty="0" err="1"/>
              <a:t>both</a:t>
            </a:r>
            <a:r>
              <a:rPr lang="cs-CZ" altLang="cs-CZ" b="0" dirty="0"/>
              <a:t> </a:t>
            </a:r>
            <a:r>
              <a:rPr lang="cs-CZ" altLang="cs-CZ" b="0" dirty="0" err="1"/>
              <a:t>for</a:t>
            </a:r>
            <a:r>
              <a:rPr lang="cs-CZ" altLang="cs-CZ" b="0" dirty="0"/>
              <a:t> </a:t>
            </a:r>
            <a:r>
              <a:rPr lang="cs-CZ" altLang="cs-CZ" dirty="0" err="1"/>
              <a:t>conducting</a:t>
            </a:r>
            <a:r>
              <a:rPr lang="cs-CZ" altLang="cs-CZ" dirty="0"/>
              <a:t> </a:t>
            </a:r>
            <a:r>
              <a:rPr lang="cs-CZ" altLang="cs-CZ" dirty="0" err="1"/>
              <a:t>trade</a:t>
            </a:r>
            <a:r>
              <a:rPr lang="cs-CZ" altLang="cs-CZ" dirty="0"/>
              <a:t> </a:t>
            </a:r>
            <a:r>
              <a:rPr lang="cs-CZ" altLang="cs-CZ" dirty="0" err="1"/>
              <a:t>negotiations</a:t>
            </a:r>
            <a:r>
              <a:rPr lang="cs-CZ" altLang="cs-CZ" b="0" dirty="0"/>
              <a:t> and </a:t>
            </a:r>
            <a:r>
              <a:rPr lang="cs-CZ" altLang="cs-CZ" b="0" dirty="0" err="1"/>
              <a:t>for</a:t>
            </a:r>
            <a:r>
              <a:rPr lang="cs-CZ" altLang="cs-CZ" b="0" dirty="0"/>
              <a:t> </a:t>
            </a:r>
            <a:r>
              <a:rPr lang="cs-CZ" altLang="cs-CZ" dirty="0" err="1"/>
              <a:t>enforcing</a:t>
            </a:r>
            <a:r>
              <a:rPr lang="cs-CZ" altLang="cs-CZ" dirty="0"/>
              <a:t> </a:t>
            </a:r>
            <a:r>
              <a:rPr lang="cs-CZ" altLang="cs-CZ" dirty="0" err="1"/>
              <a:t>trade</a:t>
            </a:r>
            <a:r>
              <a:rPr lang="cs-CZ" altLang="cs-CZ" dirty="0"/>
              <a:t> </a:t>
            </a:r>
            <a:r>
              <a:rPr lang="cs-CZ" altLang="cs-CZ" dirty="0" err="1"/>
              <a:t>agreements</a:t>
            </a:r>
            <a:r>
              <a:rPr lang="cs-CZ" altLang="cs-CZ" dirty="0"/>
              <a:t>:</a:t>
            </a:r>
            <a:r>
              <a:rPr lang="cs-CZ" altLang="cs-CZ" b="0" dirty="0"/>
              <a:t> </a:t>
            </a:r>
            <a:r>
              <a:rPr lang="cs-CZ" altLang="cs-CZ" b="0" dirty="0" err="1"/>
              <a:t>making</a:t>
            </a:r>
            <a:r>
              <a:rPr lang="cs-CZ" altLang="cs-CZ" b="0" dirty="0"/>
              <a:t> </a:t>
            </a:r>
            <a:r>
              <a:rPr lang="cs-CZ" altLang="cs-CZ" b="0" dirty="0" err="1"/>
              <a:t>sure</a:t>
            </a:r>
            <a:r>
              <a:rPr lang="cs-CZ" altLang="cs-CZ" b="0" dirty="0"/>
              <a:t> </a:t>
            </a:r>
            <a:r>
              <a:rPr lang="cs-CZ" altLang="cs-CZ" b="0" dirty="0" err="1"/>
              <a:t>that</a:t>
            </a:r>
            <a:r>
              <a:rPr lang="cs-CZ" altLang="cs-CZ" b="0" dirty="0"/>
              <a:t> </a:t>
            </a:r>
            <a:r>
              <a:rPr lang="cs-CZ" altLang="cs-CZ" b="0" dirty="0" err="1"/>
              <a:t>third</a:t>
            </a:r>
            <a:r>
              <a:rPr lang="cs-CZ" altLang="cs-CZ" b="0" dirty="0"/>
              <a:t> </a:t>
            </a:r>
            <a:r>
              <a:rPr lang="cs-CZ" altLang="cs-CZ" b="0" dirty="0" err="1"/>
              <a:t>countries</a:t>
            </a:r>
            <a:r>
              <a:rPr lang="cs-CZ" altLang="cs-CZ" b="0" dirty="0"/>
              <a:t> </a:t>
            </a:r>
            <a:r>
              <a:rPr lang="cs-CZ" altLang="cs-CZ" b="0" dirty="0" err="1"/>
              <a:t>comply</a:t>
            </a:r>
            <a:r>
              <a:rPr lang="cs-CZ" altLang="cs-CZ" b="0" dirty="0"/>
              <a:t> </a:t>
            </a:r>
            <a:r>
              <a:rPr lang="cs-CZ" altLang="cs-CZ" b="0" dirty="0" err="1"/>
              <a:t>with</a:t>
            </a:r>
            <a:r>
              <a:rPr lang="cs-CZ" altLang="cs-CZ" b="0" dirty="0"/>
              <a:t> </a:t>
            </a:r>
            <a:r>
              <a:rPr lang="cs-CZ" altLang="cs-CZ" b="0" dirty="0" err="1"/>
              <a:t>the</a:t>
            </a:r>
            <a:r>
              <a:rPr lang="cs-CZ" altLang="cs-CZ" b="0" dirty="0"/>
              <a:t> </a:t>
            </a:r>
            <a:r>
              <a:rPr lang="cs-CZ" altLang="cs-CZ" b="0" dirty="0" err="1"/>
              <a:t>rules</a:t>
            </a:r>
            <a:r>
              <a:rPr lang="cs-CZ" altLang="cs-CZ" b="0" dirty="0"/>
              <a:t> and </a:t>
            </a:r>
            <a:r>
              <a:rPr lang="cs-CZ" altLang="cs-CZ" b="0" dirty="0" err="1"/>
              <a:t>accords</a:t>
            </a:r>
            <a:r>
              <a:rPr lang="cs-CZ" altLang="cs-CZ" b="0" dirty="0"/>
              <a:t> </a:t>
            </a:r>
            <a:r>
              <a:rPr lang="cs-CZ" altLang="cs-CZ" b="0" dirty="0" err="1"/>
              <a:t>reached</a:t>
            </a:r>
            <a:r>
              <a:rPr lang="cs-CZ" altLang="cs-CZ" b="0" dirty="0"/>
              <a:t>. </a:t>
            </a:r>
          </a:p>
          <a:p>
            <a:pPr eaLnBrk="1" hangingPunct="1">
              <a:lnSpc>
                <a:spcPct val="90000"/>
              </a:lnSpc>
            </a:pPr>
            <a:r>
              <a:rPr lang="cs-CZ" altLang="cs-CZ" dirty="0" err="1">
                <a:solidFill>
                  <a:schemeClr val="tx1"/>
                </a:solidFill>
              </a:rPr>
              <a:t>The</a:t>
            </a:r>
            <a:r>
              <a:rPr lang="cs-CZ" altLang="cs-CZ" dirty="0">
                <a:solidFill>
                  <a:schemeClr val="tx1"/>
                </a:solidFill>
              </a:rPr>
              <a:t> </a:t>
            </a:r>
            <a:r>
              <a:rPr lang="cs-CZ" altLang="cs-CZ" dirty="0" err="1">
                <a:solidFill>
                  <a:schemeClr val="tx1"/>
                </a:solidFill>
              </a:rPr>
              <a:t>Council</a:t>
            </a:r>
            <a:r>
              <a:rPr lang="cs-CZ" altLang="cs-CZ" dirty="0"/>
              <a:t> </a:t>
            </a:r>
            <a:r>
              <a:rPr lang="cs-CZ" altLang="cs-CZ" dirty="0" err="1"/>
              <a:t>acts</a:t>
            </a:r>
            <a:r>
              <a:rPr lang="cs-CZ" altLang="cs-CZ" dirty="0"/>
              <a:t> as </a:t>
            </a:r>
            <a:r>
              <a:rPr lang="cs-CZ" altLang="cs-CZ" dirty="0" err="1"/>
              <a:t>the</a:t>
            </a:r>
            <a:r>
              <a:rPr lang="cs-CZ" altLang="cs-CZ" dirty="0"/>
              <a:t> </a:t>
            </a:r>
            <a:r>
              <a:rPr lang="cs-CZ" altLang="cs-CZ" dirty="0" err="1"/>
              <a:t>decision</a:t>
            </a:r>
            <a:r>
              <a:rPr lang="cs-CZ" altLang="cs-CZ" dirty="0"/>
              <a:t> maker. </a:t>
            </a:r>
          </a:p>
          <a:p>
            <a:pPr algn="ctr" eaLnBrk="1" hangingPunct="1">
              <a:buFont typeface="Wingdings" panose="05000000000000000000" pitchFamily="2" charset="2"/>
              <a:buNone/>
            </a:pPr>
            <a:r>
              <a:rPr lang="cs-CZ" altLang="cs-CZ" b="1" dirty="0"/>
              <a:t>EU </a:t>
            </a:r>
            <a:r>
              <a:rPr lang="cs-CZ" altLang="cs-CZ" b="1" dirty="0" err="1"/>
              <a:t>trade</a:t>
            </a:r>
            <a:r>
              <a:rPr lang="cs-CZ" altLang="cs-CZ" b="1" dirty="0"/>
              <a:t> </a:t>
            </a:r>
            <a:r>
              <a:rPr lang="cs-CZ" altLang="cs-CZ" b="1" dirty="0" err="1"/>
              <a:t>policy</a:t>
            </a:r>
            <a:r>
              <a:rPr lang="cs-CZ" altLang="cs-CZ" b="1" dirty="0"/>
              <a:t> </a:t>
            </a:r>
            <a:r>
              <a:rPr lang="cs-CZ" altLang="cs-CZ" b="1" dirty="0" err="1"/>
              <a:t>is</a:t>
            </a:r>
            <a:r>
              <a:rPr lang="cs-CZ" altLang="cs-CZ" b="1" dirty="0"/>
              <a:t> </a:t>
            </a:r>
            <a:r>
              <a:rPr lang="cs-CZ" altLang="cs-CZ" b="1" dirty="0" err="1"/>
              <a:t>developed</a:t>
            </a:r>
            <a:r>
              <a:rPr lang="cs-CZ" altLang="cs-CZ" b="1" dirty="0"/>
              <a:t> </a:t>
            </a:r>
            <a:r>
              <a:rPr lang="cs-CZ" altLang="cs-CZ" b="1" dirty="0" err="1"/>
              <a:t>through</a:t>
            </a:r>
            <a:r>
              <a:rPr lang="cs-CZ" altLang="cs-CZ" b="1" dirty="0"/>
              <a:t> </a:t>
            </a:r>
            <a:r>
              <a:rPr lang="cs-CZ" altLang="cs-CZ" b="1" dirty="0" err="1"/>
              <a:t>two</a:t>
            </a:r>
            <a:r>
              <a:rPr lang="cs-CZ" altLang="cs-CZ" b="1" dirty="0"/>
              <a:t> </a:t>
            </a:r>
            <a:r>
              <a:rPr lang="cs-CZ" altLang="cs-CZ" b="1" dirty="0" err="1"/>
              <a:t>main</a:t>
            </a:r>
            <a:r>
              <a:rPr lang="cs-CZ" altLang="cs-CZ" b="1" dirty="0"/>
              <a:t> </a:t>
            </a:r>
            <a:r>
              <a:rPr lang="cs-CZ" altLang="cs-CZ" b="1" dirty="0" err="1"/>
              <a:t>channels</a:t>
            </a:r>
            <a:r>
              <a:rPr lang="cs-CZ" altLang="cs-CZ" b="1" dirty="0"/>
              <a:t>:</a:t>
            </a:r>
          </a:p>
          <a:p>
            <a:pPr eaLnBrk="1" hangingPunct="1"/>
            <a:r>
              <a:rPr lang="cs-CZ" altLang="cs-CZ" dirty="0" err="1">
                <a:solidFill>
                  <a:schemeClr val="tx1"/>
                </a:solidFill>
              </a:rPr>
              <a:t>Multilateral</a:t>
            </a:r>
            <a:r>
              <a:rPr lang="cs-CZ" altLang="cs-CZ" dirty="0">
                <a:solidFill>
                  <a:schemeClr val="tx1"/>
                </a:solidFill>
              </a:rPr>
              <a:t> level</a:t>
            </a:r>
            <a:r>
              <a:rPr lang="cs-CZ" altLang="cs-CZ" dirty="0"/>
              <a:t> - </a:t>
            </a:r>
            <a:r>
              <a:rPr lang="cs-CZ" altLang="cs-CZ" dirty="0" err="1"/>
              <a:t>this</a:t>
            </a:r>
            <a:r>
              <a:rPr lang="cs-CZ" altLang="cs-CZ" dirty="0"/>
              <a:t> </a:t>
            </a:r>
            <a:r>
              <a:rPr lang="cs-CZ" altLang="cs-CZ" dirty="0" err="1"/>
              <a:t>is</a:t>
            </a:r>
            <a:r>
              <a:rPr lang="cs-CZ" altLang="cs-CZ" dirty="0"/>
              <a:t> </a:t>
            </a:r>
            <a:r>
              <a:rPr lang="cs-CZ" altLang="cs-CZ" dirty="0" err="1"/>
              <a:t>the</a:t>
            </a:r>
            <a:r>
              <a:rPr lang="cs-CZ" altLang="cs-CZ" dirty="0"/>
              <a:t> level </a:t>
            </a:r>
            <a:r>
              <a:rPr lang="cs-CZ" altLang="cs-CZ" dirty="0" err="1"/>
              <a:t>of</a:t>
            </a:r>
            <a:r>
              <a:rPr lang="cs-CZ" altLang="cs-CZ" dirty="0"/>
              <a:t> </a:t>
            </a:r>
            <a:r>
              <a:rPr lang="cs-CZ" altLang="cs-CZ" dirty="0" err="1"/>
              <a:t>the</a:t>
            </a:r>
            <a:r>
              <a:rPr lang="cs-CZ" altLang="cs-CZ" dirty="0"/>
              <a:t> </a:t>
            </a:r>
            <a:r>
              <a:rPr lang="cs-CZ" altLang="cs-CZ" dirty="0" err="1"/>
              <a:t>World</a:t>
            </a:r>
            <a:r>
              <a:rPr lang="cs-CZ" altLang="cs-CZ" dirty="0"/>
              <a:t> </a:t>
            </a:r>
            <a:r>
              <a:rPr lang="cs-CZ" altLang="cs-CZ" dirty="0" err="1"/>
              <a:t>Trade</a:t>
            </a:r>
            <a:r>
              <a:rPr lang="cs-CZ" altLang="cs-CZ" dirty="0"/>
              <a:t> </a:t>
            </a:r>
            <a:r>
              <a:rPr lang="cs-CZ" altLang="cs-CZ" dirty="0" err="1"/>
              <a:t>Organisation</a:t>
            </a:r>
            <a:r>
              <a:rPr lang="cs-CZ" altLang="cs-CZ" dirty="0"/>
              <a:t> </a:t>
            </a:r>
            <a:r>
              <a:rPr lang="cs-CZ" altLang="cs-CZ" dirty="0">
                <a:solidFill>
                  <a:schemeClr val="tx1"/>
                </a:solidFill>
              </a:rPr>
              <a:t>(WTO),</a:t>
            </a:r>
            <a:r>
              <a:rPr lang="cs-CZ" altLang="cs-CZ" dirty="0"/>
              <a:t> </a:t>
            </a:r>
            <a:r>
              <a:rPr lang="cs-CZ" altLang="cs-CZ" dirty="0" err="1"/>
              <a:t>where</a:t>
            </a:r>
            <a:r>
              <a:rPr lang="cs-CZ" altLang="cs-CZ" dirty="0"/>
              <a:t> </a:t>
            </a:r>
            <a:r>
              <a:rPr lang="cs-CZ" altLang="cs-CZ" dirty="0" err="1"/>
              <a:t>the</a:t>
            </a:r>
            <a:r>
              <a:rPr lang="cs-CZ" altLang="cs-CZ" dirty="0"/>
              <a:t> </a:t>
            </a:r>
            <a:r>
              <a:rPr lang="cs-CZ" altLang="cs-CZ" b="1" dirty="0"/>
              <a:t>EU </a:t>
            </a:r>
            <a:r>
              <a:rPr lang="cs-CZ" altLang="cs-CZ" b="1" dirty="0" err="1"/>
              <a:t>plays</a:t>
            </a:r>
            <a:r>
              <a:rPr lang="cs-CZ" altLang="cs-CZ" b="1" dirty="0"/>
              <a:t> a </a:t>
            </a:r>
            <a:r>
              <a:rPr lang="cs-CZ" altLang="cs-CZ" b="1" dirty="0" err="1"/>
              <a:t>crucial</a:t>
            </a:r>
            <a:r>
              <a:rPr lang="cs-CZ" altLang="cs-CZ" b="1" dirty="0"/>
              <a:t> role.</a:t>
            </a:r>
          </a:p>
          <a:p>
            <a:pPr eaLnBrk="1" hangingPunct="1"/>
            <a:r>
              <a:rPr lang="cs-CZ" altLang="cs-CZ" dirty="0" err="1">
                <a:solidFill>
                  <a:schemeClr val="tx1"/>
                </a:solidFill>
              </a:rPr>
              <a:t>Bilateral</a:t>
            </a:r>
            <a:r>
              <a:rPr lang="cs-CZ" altLang="cs-CZ" dirty="0">
                <a:solidFill>
                  <a:schemeClr val="tx1"/>
                </a:solidFill>
              </a:rPr>
              <a:t> </a:t>
            </a:r>
            <a:r>
              <a:rPr lang="cs-CZ" altLang="cs-CZ" dirty="0" err="1">
                <a:solidFill>
                  <a:schemeClr val="tx1"/>
                </a:solidFill>
              </a:rPr>
              <a:t>agreements</a:t>
            </a:r>
            <a:r>
              <a:rPr lang="cs-CZ" altLang="cs-CZ" dirty="0"/>
              <a:t> -  in </a:t>
            </a:r>
            <a:r>
              <a:rPr lang="cs-CZ" altLang="cs-CZ" dirty="0" err="1"/>
              <a:t>addition</a:t>
            </a:r>
            <a:r>
              <a:rPr lang="cs-CZ" altLang="cs-CZ" dirty="0"/>
              <a:t> to </a:t>
            </a:r>
            <a:r>
              <a:rPr lang="cs-CZ" altLang="cs-CZ" dirty="0" err="1"/>
              <a:t>multilateral</a:t>
            </a:r>
            <a:r>
              <a:rPr lang="cs-CZ" altLang="cs-CZ" dirty="0"/>
              <a:t> </a:t>
            </a:r>
            <a:r>
              <a:rPr lang="cs-CZ" altLang="cs-CZ" dirty="0" err="1"/>
              <a:t>negotiations</a:t>
            </a:r>
            <a:r>
              <a:rPr lang="cs-CZ" altLang="cs-CZ" dirty="0"/>
              <a:t> </a:t>
            </a:r>
            <a:r>
              <a:rPr lang="cs-CZ" altLang="cs-CZ" dirty="0" err="1"/>
              <a:t>taking</a:t>
            </a:r>
            <a:r>
              <a:rPr lang="cs-CZ" altLang="cs-CZ" dirty="0"/>
              <a:t> place in </a:t>
            </a:r>
            <a:r>
              <a:rPr lang="cs-CZ" altLang="cs-CZ" dirty="0" err="1"/>
              <a:t>the</a:t>
            </a:r>
            <a:r>
              <a:rPr lang="cs-CZ" altLang="cs-CZ" dirty="0"/>
              <a:t> WTO, </a:t>
            </a:r>
            <a:r>
              <a:rPr lang="cs-CZ" altLang="cs-CZ" dirty="0" err="1">
                <a:solidFill>
                  <a:schemeClr val="tx1"/>
                </a:solidFill>
              </a:rPr>
              <a:t>the</a:t>
            </a:r>
            <a:r>
              <a:rPr lang="cs-CZ" altLang="cs-CZ" dirty="0">
                <a:solidFill>
                  <a:schemeClr val="tx1"/>
                </a:solidFill>
              </a:rPr>
              <a:t> EU </a:t>
            </a:r>
            <a:r>
              <a:rPr lang="cs-CZ" altLang="cs-CZ" dirty="0" err="1">
                <a:solidFill>
                  <a:schemeClr val="tx1"/>
                </a:solidFill>
              </a:rPr>
              <a:t>concludes</a:t>
            </a:r>
            <a:r>
              <a:rPr lang="cs-CZ" altLang="cs-CZ" dirty="0">
                <a:solidFill>
                  <a:schemeClr val="tx1"/>
                </a:solidFill>
              </a:rPr>
              <a:t> </a:t>
            </a:r>
            <a:r>
              <a:rPr lang="cs-CZ" altLang="cs-CZ" dirty="0" err="1">
                <a:solidFill>
                  <a:schemeClr val="tx1"/>
                </a:solidFill>
              </a:rPr>
              <a:t>bilateral</a:t>
            </a:r>
            <a:r>
              <a:rPr lang="cs-CZ" altLang="cs-CZ" dirty="0">
                <a:solidFill>
                  <a:schemeClr val="tx1"/>
                </a:solidFill>
              </a:rPr>
              <a:t> </a:t>
            </a:r>
            <a:r>
              <a:rPr lang="cs-CZ" altLang="cs-CZ" dirty="0" err="1">
                <a:solidFill>
                  <a:schemeClr val="tx1"/>
                </a:solidFill>
              </a:rPr>
              <a:t>agreements</a:t>
            </a:r>
            <a:r>
              <a:rPr lang="cs-CZ" altLang="cs-CZ" dirty="0">
                <a:solidFill>
                  <a:schemeClr val="tx1"/>
                </a:solidFill>
              </a:rPr>
              <a:t> </a:t>
            </a:r>
            <a:r>
              <a:rPr lang="cs-CZ" altLang="cs-CZ" dirty="0" err="1">
                <a:solidFill>
                  <a:schemeClr val="tx1"/>
                </a:solidFill>
              </a:rPr>
              <a:t>with</a:t>
            </a:r>
            <a:r>
              <a:rPr lang="cs-CZ" altLang="cs-CZ" dirty="0">
                <a:solidFill>
                  <a:schemeClr val="tx1"/>
                </a:solidFill>
              </a:rPr>
              <a:t> </a:t>
            </a:r>
            <a:r>
              <a:rPr lang="cs-CZ" altLang="cs-CZ" dirty="0" err="1">
                <a:solidFill>
                  <a:schemeClr val="tx1"/>
                </a:solidFill>
              </a:rPr>
              <a:t>regions</a:t>
            </a:r>
            <a:r>
              <a:rPr lang="cs-CZ" altLang="cs-CZ" dirty="0">
                <a:solidFill>
                  <a:schemeClr val="tx1"/>
                </a:solidFill>
              </a:rPr>
              <a:t> and </a:t>
            </a:r>
            <a:r>
              <a:rPr lang="cs-CZ" altLang="cs-CZ" dirty="0" err="1">
                <a:solidFill>
                  <a:schemeClr val="tx1"/>
                </a:solidFill>
              </a:rPr>
              <a:t>third</a:t>
            </a:r>
            <a:r>
              <a:rPr lang="cs-CZ" altLang="cs-CZ" dirty="0">
                <a:solidFill>
                  <a:schemeClr val="tx1"/>
                </a:solidFill>
              </a:rPr>
              <a:t> (non-EU) </a:t>
            </a:r>
            <a:r>
              <a:rPr lang="cs-CZ" altLang="cs-CZ" dirty="0" err="1">
                <a:solidFill>
                  <a:schemeClr val="tx1"/>
                </a:solidFill>
              </a:rPr>
              <a:t>countries</a:t>
            </a:r>
            <a:r>
              <a:rPr lang="cs-CZ" altLang="cs-CZ" dirty="0">
                <a:solidFill>
                  <a:schemeClr val="tx1"/>
                </a:solidFill>
              </a:rPr>
              <a:t>.</a:t>
            </a:r>
            <a:r>
              <a:rPr lang="cs-CZ" altLang="cs-CZ" dirty="0"/>
              <a:t> </a:t>
            </a:r>
          </a:p>
          <a:p>
            <a:pPr eaLnBrk="1" hangingPunct="1">
              <a:lnSpc>
                <a:spcPct val="90000"/>
              </a:lnSpc>
            </a:pPr>
            <a:endParaRPr lang="cs-CZ" altLang="cs-CZ" dirty="0"/>
          </a:p>
        </p:txBody>
      </p:sp>
    </p:spTree>
  </p:cSld>
  <p:clrMapOvr>
    <a:masterClrMapping/>
  </p:clrMapOvr>
  <p:transition spd="med">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A7AF03-0845-4859-AC23-C2207BC9AECE}"/>
              </a:ext>
            </a:extLst>
          </p:cNvPr>
          <p:cNvSpPr>
            <a:spLocks noGrp="1"/>
          </p:cNvSpPr>
          <p:nvPr>
            <p:ph type="title"/>
          </p:nvPr>
        </p:nvSpPr>
        <p:spPr/>
        <p:txBody>
          <a:bodyPr/>
          <a:lstStyle/>
          <a:p>
            <a:pPr>
              <a:defRPr/>
            </a:pPr>
            <a:r>
              <a:rPr lang="cs-CZ" dirty="0">
                <a:effectLst>
                  <a:outerShdw blurRad="38100" dist="38100" dir="2700000" algn="tl">
                    <a:srgbClr val="000000">
                      <a:alpha val="43137"/>
                    </a:srgbClr>
                  </a:outerShdw>
                </a:effectLst>
              </a:rPr>
              <a:t>EU </a:t>
            </a:r>
            <a:r>
              <a:rPr lang="cs-CZ" dirty="0" err="1">
                <a:effectLst>
                  <a:outerShdw blurRad="38100" dist="38100" dir="2700000" algn="tl">
                    <a:srgbClr val="000000">
                      <a:alpha val="43137"/>
                    </a:srgbClr>
                  </a:outerShdw>
                </a:effectLst>
              </a:rPr>
              <a:t>Trade</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Policy</a:t>
            </a:r>
            <a:r>
              <a:rPr lang="cs-CZ" dirty="0">
                <a:effectLst>
                  <a:outerShdw blurRad="38100" dist="38100" dir="2700000" algn="tl">
                    <a:srgbClr val="000000">
                      <a:alpha val="43137"/>
                    </a:srgbClr>
                  </a:outerShdw>
                </a:effectLst>
              </a:rPr>
              <a:t> </a:t>
            </a:r>
            <a:endParaRPr lang="cs-CZ" dirty="0"/>
          </a:p>
        </p:txBody>
      </p:sp>
      <p:sp>
        <p:nvSpPr>
          <p:cNvPr id="25603" name="Zástupný symbol pro obsah 2">
            <a:extLst>
              <a:ext uri="{FF2B5EF4-FFF2-40B4-BE49-F238E27FC236}">
                <a16:creationId xmlns:a16="http://schemas.microsoft.com/office/drawing/2014/main" id="{5F702C2E-6EF9-4CDD-BB48-E5752E79F32E}"/>
              </a:ext>
            </a:extLst>
          </p:cNvPr>
          <p:cNvSpPr>
            <a:spLocks noGrp="1"/>
          </p:cNvSpPr>
          <p:nvPr>
            <p:ph idx="1"/>
          </p:nvPr>
        </p:nvSpPr>
        <p:spPr/>
        <p:txBody>
          <a:bodyPr/>
          <a:lstStyle/>
          <a:p>
            <a:pPr marL="0" indent="0">
              <a:buNone/>
              <a:defRPr/>
            </a:pPr>
            <a:r>
              <a:rPr lang="cs-CZ" altLang="cs-CZ" sz="2000" b="1" dirty="0">
                <a:solidFill>
                  <a:schemeClr val="tx1"/>
                </a:solidFill>
                <a:effectLst>
                  <a:outerShdw blurRad="38100" dist="38100" dir="2700000" algn="tl">
                    <a:srgbClr val="000000">
                      <a:alpha val="43137"/>
                    </a:srgbClr>
                  </a:outerShdw>
                </a:effectLst>
              </a:rPr>
              <a:t>T</a:t>
            </a:r>
            <a:r>
              <a:rPr lang="en-US" altLang="cs-CZ" sz="2000" b="1" dirty="0" err="1">
                <a:solidFill>
                  <a:schemeClr val="tx1"/>
                </a:solidFill>
                <a:effectLst>
                  <a:outerShdw blurRad="38100" dist="38100" dir="2700000" algn="tl">
                    <a:srgbClr val="000000">
                      <a:alpha val="43137"/>
                    </a:srgbClr>
                  </a:outerShdw>
                </a:effectLst>
              </a:rPr>
              <a:t>rade</a:t>
            </a:r>
            <a:r>
              <a:rPr lang="en-US" altLang="cs-CZ" sz="2000" b="1" dirty="0">
                <a:solidFill>
                  <a:schemeClr val="tx1"/>
                </a:solidFill>
                <a:effectLst>
                  <a:outerShdw blurRad="38100" dist="38100" dir="2700000" algn="tl">
                    <a:srgbClr val="000000">
                      <a:alpha val="43137"/>
                    </a:srgbClr>
                  </a:outerShdw>
                </a:effectLst>
              </a:rPr>
              <a:t> policy can involve various complex types of actions</a:t>
            </a:r>
            <a:r>
              <a:rPr lang="cs-CZ" altLang="cs-CZ" sz="2000" b="1" dirty="0">
                <a:solidFill>
                  <a:schemeClr val="tx1"/>
                </a:solidFill>
                <a:effectLst>
                  <a:outerShdw blurRad="38100" dist="38100" dir="2700000" algn="tl">
                    <a:srgbClr val="000000">
                      <a:alpha val="43137"/>
                    </a:srgbClr>
                  </a:outerShdw>
                </a:effectLst>
              </a:rPr>
              <a:t> </a:t>
            </a:r>
            <a:r>
              <a:rPr lang="cs-CZ" altLang="cs-CZ" sz="2000" dirty="0"/>
              <a:t>… </a:t>
            </a:r>
            <a:r>
              <a:rPr lang="en-US" altLang="cs-CZ" sz="2000" dirty="0"/>
              <a:t>such as the elimination of quantitative restrictions or the reduction of tariffs. </a:t>
            </a:r>
            <a:endParaRPr lang="cs-CZ" altLang="cs-CZ" sz="2000" dirty="0"/>
          </a:p>
          <a:p>
            <a:pPr marL="0" indent="0">
              <a:buNone/>
              <a:defRPr/>
            </a:pPr>
            <a:r>
              <a:rPr lang="en-US" altLang="cs-CZ" sz="2000" dirty="0">
                <a:solidFill>
                  <a:schemeClr val="tx1"/>
                </a:solidFill>
              </a:rPr>
              <a:t>According to a </a:t>
            </a:r>
            <a:r>
              <a:rPr lang="en-US" altLang="cs-CZ" sz="2000" b="1" dirty="0">
                <a:solidFill>
                  <a:schemeClr val="tx1"/>
                </a:solidFill>
              </a:rPr>
              <a:t>geographic dimension</a:t>
            </a:r>
            <a:r>
              <a:rPr lang="en-US" altLang="cs-CZ" sz="2000" dirty="0">
                <a:solidFill>
                  <a:schemeClr val="tx1"/>
                </a:solidFill>
              </a:rPr>
              <a:t>, </a:t>
            </a:r>
            <a:r>
              <a:rPr lang="en-US" altLang="cs-CZ" sz="2000" dirty="0"/>
              <a:t>there is </a:t>
            </a:r>
            <a:r>
              <a:rPr lang="en-US" altLang="cs-CZ" sz="2000" b="1" dirty="0"/>
              <a:t>unilateral, bilateral, regional, and multilateral liberalization. </a:t>
            </a:r>
            <a:endParaRPr lang="cs-CZ" altLang="cs-CZ" sz="2000" b="1" dirty="0"/>
          </a:p>
          <a:p>
            <a:pPr marL="0" indent="0">
              <a:buNone/>
              <a:defRPr/>
            </a:pPr>
            <a:r>
              <a:rPr lang="en-US" altLang="cs-CZ" sz="2000" dirty="0"/>
              <a:t>According to the depth of a bilateral or regional reform, there may be </a:t>
            </a:r>
            <a:r>
              <a:rPr lang="cs-CZ" altLang="cs-CZ" sz="2000" b="1" dirty="0">
                <a:solidFill>
                  <a:schemeClr val="tx1"/>
                </a:solidFill>
              </a:rPr>
              <a:t>„</a:t>
            </a:r>
            <a:r>
              <a:rPr lang="en-US" altLang="cs-CZ" sz="2000" b="1" dirty="0">
                <a:solidFill>
                  <a:schemeClr val="tx1"/>
                </a:solidFill>
              </a:rPr>
              <a:t>free trade areas</a:t>
            </a:r>
            <a:r>
              <a:rPr lang="cs-CZ" altLang="cs-CZ" sz="2000" b="1" dirty="0">
                <a:solidFill>
                  <a:schemeClr val="tx1"/>
                </a:solidFill>
              </a:rPr>
              <a:t>“</a:t>
            </a:r>
            <a:r>
              <a:rPr lang="en-US" altLang="cs-CZ" sz="2000" dirty="0">
                <a:solidFill>
                  <a:schemeClr val="tx1"/>
                </a:solidFill>
              </a:rPr>
              <a:t> </a:t>
            </a:r>
            <a:r>
              <a:rPr lang="en-US" altLang="cs-CZ" sz="2000" dirty="0"/>
              <a:t>(wherein partners eliminate trade barriers with respect to each other), </a:t>
            </a:r>
            <a:r>
              <a:rPr lang="cs-CZ" altLang="cs-CZ" sz="2000" b="1" dirty="0">
                <a:solidFill>
                  <a:schemeClr val="tx1"/>
                </a:solidFill>
              </a:rPr>
              <a:t>„</a:t>
            </a:r>
            <a:r>
              <a:rPr lang="en-US" altLang="cs-CZ" sz="2000" b="1" dirty="0">
                <a:solidFill>
                  <a:schemeClr val="tx1"/>
                </a:solidFill>
              </a:rPr>
              <a:t>custom unions</a:t>
            </a:r>
            <a:r>
              <a:rPr lang="cs-CZ" altLang="cs-CZ" sz="2000" b="1" dirty="0">
                <a:solidFill>
                  <a:schemeClr val="tx1"/>
                </a:solidFill>
              </a:rPr>
              <a:t>“</a:t>
            </a:r>
            <a:r>
              <a:rPr lang="en-US" altLang="cs-CZ" sz="2000" b="1" dirty="0">
                <a:solidFill>
                  <a:schemeClr val="tx1"/>
                </a:solidFill>
              </a:rPr>
              <a:t> </a:t>
            </a:r>
            <a:r>
              <a:rPr lang="en-US" altLang="cs-CZ" sz="2000" dirty="0"/>
              <a:t>(whereby partners eliminate reciprocal barriers and agree on a common level of barriers against no partners), and </a:t>
            </a:r>
            <a:r>
              <a:rPr lang="cs-CZ" altLang="cs-CZ" sz="2000" b="1" dirty="0">
                <a:solidFill>
                  <a:schemeClr val="tx1"/>
                </a:solidFill>
              </a:rPr>
              <a:t>„</a:t>
            </a:r>
            <a:r>
              <a:rPr lang="en-US" altLang="cs-CZ" sz="2000" b="1" dirty="0">
                <a:solidFill>
                  <a:schemeClr val="tx1"/>
                </a:solidFill>
              </a:rPr>
              <a:t>free economic areas</a:t>
            </a:r>
            <a:r>
              <a:rPr lang="cs-CZ" altLang="cs-CZ" sz="2000" b="1" dirty="0">
                <a:solidFill>
                  <a:schemeClr val="tx1"/>
                </a:solidFill>
              </a:rPr>
              <a:t>“</a:t>
            </a:r>
            <a:r>
              <a:rPr lang="en-US" altLang="cs-CZ" sz="2000" b="1" dirty="0">
                <a:solidFill>
                  <a:schemeClr val="tx1"/>
                </a:solidFill>
              </a:rPr>
              <a:t> </a:t>
            </a:r>
            <a:r>
              <a:rPr lang="en-US" altLang="cs-CZ" sz="2000" dirty="0"/>
              <a:t>(or deep integration as in, for example, the European Union, where not only trade but also the movement of factors has been liberalized, where a common currency has been instituted, and where other forms of integration and harmonization have been established).</a:t>
            </a:r>
            <a:endParaRPr lang="cs-CZ" altLang="cs-CZ" sz="2000" dirty="0"/>
          </a:p>
        </p:txBody>
      </p:sp>
    </p:spTree>
  </p:cSld>
  <p:clrMapOvr>
    <a:masterClrMapping/>
  </p:clrMapOvr>
  <p:transition spd="med">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1EEE0E-A5D6-4F42-B620-7325C5E47F35}"/>
              </a:ext>
            </a:extLst>
          </p:cNvPr>
          <p:cNvSpPr>
            <a:spLocks noGrp="1"/>
          </p:cNvSpPr>
          <p:nvPr>
            <p:ph type="title"/>
          </p:nvPr>
        </p:nvSpPr>
        <p:spPr/>
        <p:txBody>
          <a:bodyPr/>
          <a:lstStyle/>
          <a:p>
            <a:pPr>
              <a:defRPr/>
            </a:pPr>
            <a:r>
              <a:rPr lang="cs-CZ" dirty="0">
                <a:effectLst>
                  <a:outerShdw blurRad="38100" dist="38100" dir="2700000" algn="tl">
                    <a:srgbClr val="000000">
                      <a:alpha val="43137"/>
                    </a:srgbClr>
                  </a:outerShdw>
                </a:effectLst>
              </a:rPr>
              <a:t>T</a:t>
            </a:r>
            <a:r>
              <a:rPr lang="en-US" dirty="0">
                <a:effectLst>
                  <a:outerShdw blurRad="38100" dist="38100" dir="2700000" algn="tl">
                    <a:srgbClr val="000000">
                      <a:alpha val="43137"/>
                    </a:srgbClr>
                  </a:outerShdw>
                </a:effectLst>
              </a:rPr>
              <a:t>he most common trade barriers</a:t>
            </a:r>
            <a:endParaRPr lang="cs-CZ" dirty="0">
              <a:effectLst>
                <a:outerShdw blurRad="38100" dist="38100" dir="2700000" algn="tl">
                  <a:srgbClr val="000000">
                    <a:alpha val="43137"/>
                  </a:srgbClr>
                </a:outerShdw>
              </a:effectLst>
            </a:endParaRPr>
          </a:p>
        </p:txBody>
      </p:sp>
      <p:sp>
        <p:nvSpPr>
          <p:cNvPr id="27651" name="Zástupný symbol pro obsah 2">
            <a:extLst>
              <a:ext uri="{FF2B5EF4-FFF2-40B4-BE49-F238E27FC236}">
                <a16:creationId xmlns:a16="http://schemas.microsoft.com/office/drawing/2014/main" id="{B1A090B3-2AAE-41A3-AC09-AE655CC65649}"/>
              </a:ext>
            </a:extLst>
          </p:cNvPr>
          <p:cNvSpPr>
            <a:spLocks noGrp="1" noChangeArrowheads="1"/>
          </p:cNvSpPr>
          <p:nvPr>
            <p:ph idx="1"/>
          </p:nvPr>
        </p:nvSpPr>
        <p:spPr/>
        <p:txBody>
          <a:bodyPr/>
          <a:lstStyle/>
          <a:p>
            <a:pPr marL="0" indent="0" algn="ctr">
              <a:spcBef>
                <a:spcPts val="0"/>
              </a:spcBef>
              <a:buNone/>
            </a:pPr>
            <a:r>
              <a:rPr lang="en-US" altLang="cs-CZ" sz="2200" b="1" dirty="0">
                <a:solidFill>
                  <a:schemeClr val="tx1"/>
                </a:solidFill>
              </a:rPr>
              <a:t>Tariffs</a:t>
            </a:r>
            <a:endParaRPr lang="cs-CZ" altLang="cs-CZ" sz="2200" b="1" dirty="0">
              <a:solidFill>
                <a:schemeClr val="tx1"/>
              </a:solidFill>
            </a:endParaRPr>
          </a:p>
          <a:p>
            <a:pPr marL="0" indent="0">
              <a:spcBef>
                <a:spcPts val="0"/>
              </a:spcBef>
              <a:buNone/>
            </a:pPr>
            <a:r>
              <a:rPr lang="en-US" altLang="cs-CZ" sz="2200" dirty="0">
                <a:solidFill>
                  <a:schemeClr val="tx1"/>
                </a:solidFill>
                <a:effectLst>
                  <a:outerShdw blurRad="38100" dist="38100" dir="2700000" algn="tl">
                    <a:srgbClr val="000000">
                      <a:alpha val="43137"/>
                    </a:srgbClr>
                  </a:outerShdw>
                </a:effectLst>
              </a:rPr>
              <a:t>Taxes levied on products that are traded across borders </a:t>
            </a:r>
            <a:r>
              <a:rPr lang="en-US" altLang="cs-CZ" sz="2200" dirty="0">
                <a:effectLst>
                  <a:outerShdw blurRad="38100" dist="38100" dir="2700000" algn="tl">
                    <a:srgbClr val="000000">
                      <a:alpha val="43137"/>
                    </a:srgbClr>
                  </a:outerShdw>
                </a:effectLst>
              </a:rPr>
              <a:t>are called tariffs. </a:t>
            </a:r>
            <a:r>
              <a:rPr lang="en-US" altLang="cs-CZ" sz="2200" dirty="0"/>
              <a:t>However, governments impose tariffs essentially on imports and not on exports. Two most popular types of tariffs are: </a:t>
            </a:r>
            <a:endParaRPr lang="cs-CZ" altLang="cs-CZ" sz="2200" dirty="0"/>
          </a:p>
          <a:p>
            <a:pPr marL="0" indent="0">
              <a:spcBef>
                <a:spcPts val="0"/>
              </a:spcBef>
              <a:buNone/>
            </a:pPr>
            <a:r>
              <a:rPr lang="en-US" altLang="cs-CZ" sz="2200" dirty="0"/>
              <a:t>• </a:t>
            </a:r>
            <a:r>
              <a:rPr lang="en-US" altLang="cs-CZ" sz="2200" dirty="0">
                <a:effectLst>
                  <a:outerShdw blurRad="38100" dist="38100" dir="2700000" algn="tl">
                    <a:srgbClr val="000000">
                      <a:alpha val="43137"/>
                    </a:srgbClr>
                  </a:outerShdw>
                </a:effectLst>
              </a:rPr>
              <a:t>Ad valorem: </a:t>
            </a:r>
            <a:r>
              <a:rPr lang="en-US" altLang="cs-CZ" sz="2200" dirty="0"/>
              <a:t>This tariff involves a set percentage of the price of the imported goods. </a:t>
            </a:r>
            <a:endParaRPr lang="cs-CZ" altLang="cs-CZ" sz="2200" dirty="0"/>
          </a:p>
          <a:p>
            <a:pPr marL="0" indent="0">
              <a:spcBef>
                <a:spcPts val="0"/>
              </a:spcBef>
              <a:buNone/>
            </a:pPr>
            <a:r>
              <a:rPr lang="en-US" altLang="cs-CZ" sz="2200" dirty="0"/>
              <a:t>• </a:t>
            </a:r>
            <a:r>
              <a:rPr lang="en-US" altLang="cs-CZ" sz="2200" dirty="0">
                <a:effectLst>
                  <a:outerShdw blurRad="38100" dist="38100" dir="2700000" algn="tl">
                    <a:srgbClr val="000000">
                      <a:alpha val="43137"/>
                    </a:srgbClr>
                  </a:outerShdw>
                </a:effectLst>
              </a:rPr>
              <a:t>Specific:</a:t>
            </a:r>
            <a:r>
              <a:rPr lang="en-US" altLang="cs-CZ" sz="2200" dirty="0"/>
              <a:t> This refers to a specific amount charged by the government on import of goods. </a:t>
            </a:r>
            <a:endParaRPr lang="cs-CZ" altLang="cs-CZ" sz="2200" dirty="0"/>
          </a:p>
          <a:p>
            <a:pPr marL="0" indent="0" algn="ctr">
              <a:spcBef>
                <a:spcPts val="0"/>
              </a:spcBef>
              <a:buNone/>
            </a:pPr>
            <a:r>
              <a:rPr lang="en-US" altLang="cs-CZ" sz="2200" b="1" dirty="0">
                <a:solidFill>
                  <a:schemeClr val="tx1"/>
                </a:solidFill>
              </a:rPr>
              <a:t>Quotas</a:t>
            </a:r>
            <a:endParaRPr lang="cs-CZ" altLang="cs-CZ" sz="2200" b="1" dirty="0">
              <a:solidFill>
                <a:schemeClr val="tx1"/>
              </a:solidFill>
            </a:endParaRPr>
          </a:p>
          <a:p>
            <a:pPr marL="0" indent="0">
              <a:spcBef>
                <a:spcPts val="0"/>
              </a:spcBef>
              <a:buNone/>
            </a:pPr>
            <a:r>
              <a:rPr lang="en-US" altLang="cs-CZ" sz="2200" dirty="0"/>
              <a:t>Import quotas are the </a:t>
            </a:r>
            <a:r>
              <a:rPr lang="en-US" altLang="cs-CZ" sz="2200" dirty="0">
                <a:solidFill>
                  <a:schemeClr val="tx1"/>
                </a:solidFill>
              </a:rPr>
              <a:t>trade limits </a:t>
            </a:r>
            <a:r>
              <a:rPr lang="en-US" altLang="cs-CZ" sz="2200" dirty="0"/>
              <a:t>set by the government to restrict the quantity of imports during a specified period of time. </a:t>
            </a:r>
            <a:endParaRPr lang="cs-CZ" altLang="cs-CZ" sz="2200" dirty="0"/>
          </a:p>
          <a:p>
            <a:pPr marL="0" indent="0" algn="ctr">
              <a:spcBef>
                <a:spcPts val="0"/>
              </a:spcBef>
              <a:buNone/>
            </a:pPr>
            <a:r>
              <a:rPr lang="en-US" altLang="cs-CZ" sz="2000" b="1" dirty="0">
                <a:solidFill>
                  <a:schemeClr val="tx1"/>
                </a:solidFill>
              </a:rPr>
              <a:t>Subsidies</a:t>
            </a:r>
            <a:endParaRPr lang="cs-CZ" altLang="cs-CZ" sz="2000" b="1" dirty="0">
              <a:solidFill>
                <a:schemeClr val="tx1"/>
              </a:solidFill>
            </a:endParaRPr>
          </a:p>
          <a:p>
            <a:pPr marL="0" indent="0">
              <a:spcBef>
                <a:spcPts val="0"/>
              </a:spcBef>
              <a:buNone/>
            </a:pPr>
            <a:r>
              <a:rPr lang="en-US" altLang="cs-CZ" sz="2000" dirty="0"/>
              <a:t>Subsidies work to foster export by </a:t>
            </a:r>
            <a:r>
              <a:rPr lang="en-US" altLang="cs-CZ" sz="2000" dirty="0">
                <a:solidFill>
                  <a:schemeClr val="tx1"/>
                </a:solidFill>
              </a:rPr>
              <a:t>providing financial assistance to locally-manufactured goods</a:t>
            </a:r>
            <a:r>
              <a:rPr lang="en-US" altLang="cs-CZ" sz="2000" dirty="0"/>
              <a:t>. Subsidies help to either sustain economic activities that face losses or reduce the net price of production. </a:t>
            </a:r>
            <a:endParaRPr lang="cs-CZ" altLang="cs-CZ" sz="2000" dirty="0"/>
          </a:p>
          <a:p>
            <a:pPr marL="0" indent="0" algn="ctr">
              <a:spcBef>
                <a:spcPts val="0"/>
              </a:spcBef>
              <a:buNone/>
            </a:pPr>
            <a:r>
              <a:rPr lang="en-US" altLang="cs-CZ" sz="2000" b="1" dirty="0">
                <a:solidFill>
                  <a:schemeClr val="tx1"/>
                </a:solidFill>
              </a:rPr>
              <a:t>Embargo</a:t>
            </a:r>
            <a:endParaRPr lang="cs-CZ" altLang="cs-CZ" sz="2000" b="1" dirty="0">
              <a:solidFill>
                <a:schemeClr val="tx1"/>
              </a:solidFill>
            </a:endParaRPr>
          </a:p>
          <a:p>
            <a:pPr marL="0" indent="0">
              <a:spcBef>
                <a:spcPts val="0"/>
              </a:spcBef>
              <a:buNone/>
            </a:pPr>
            <a:r>
              <a:rPr lang="en-US" altLang="cs-CZ" sz="2000" dirty="0"/>
              <a:t>This is an </a:t>
            </a:r>
            <a:r>
              <a:rPr lang="en-US" altLang="cs-CZ" sz="2000" dirty="0">
                <a:solidFill>
                  <a:schemeClr val="tx1"/>
                </a:solidFill>
              </a:rPr>
              <a:t>extreme form of trade barrier</a:t>
            </a:r>
            <a:r>
              <a:rPr lang="en-US" altLang="cs-CZ" sz="2000" dirty="0"/>
              <a:t>. Embargoes </a:t>
            </a:r>
            <a:r>
              <a:rPr lang="en-US" altLang="cs-CZ" sz="2000" dirty="0">
                <a:solidFill>
                  <a:schemeClr val="tx1"/>
                </a:solidFill>
              </a:rPr>
              <a:t>prohibit import from a particular country as a part of the foreign policy</a:t>
            </a:r>
            <a:r>
              <a:rPr lang="en-US" altLang="cs-CZ" sz="2000" dirty="0"/>
              <a:t>. In the modern world, embargoes are imposed during wartimes or due to severe failure of diplomatic relations</a:t>
            </a:r>
            <a:endParaRPr lang="cs-CZ" altLang="cs-CZ" sz="2000" dirty="0"/>
          </a:p>
          <a:p>
            <a:pPr marL="0" indent="0">
              <a:buNone/>
            </a:pPr>
            <a:endParaRPr lang="cs-CZ" altLang="cs-CZ" sz="2200" dirty="0"/>
          </a:p>
        </p:txBody>
      </p:sp>
    </p:spTree>
  </p:cSld>
  <p:clrMapOvr>
    <a:masterClrMapping/>
  </p:clrMapOvr>
  <p:transition spd="med">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62CAE6-EF63-4B7F-A0C1-F2E3B48895E0}"/>
              </a:ext>
            </a:extLst>
          </p:cNvPr>
          <p:cNvSpPr>
            <a:spLocks noGrp="1"/>
          </p:cNvSpPr>
          <p:nvPr>
            <p:ph type="title"/>
          </p:nvPr>
        </p:nvSpPr>
        <p:spPr/>
        <p:txBody>
          <a:bodyPr/>
          <a:lstStyle/>
          <a:p>
            <a:pPr>
              <a:defRPr/>
            </a:pPr>
            <a:r>
              <a:rPr lang="cs-CZ" dirty="0">
                <a:effectLst>
                  <a:outerShdw blurRad="38100" dist="38100" dir="2700000" algn="tl">
                    <a:srgbClr val="000000">
                      <a:alpha val="43137"/>
                    </a:srgbClr>
                  </a:outerShdw>
                </a:effectLst>
              </a:rPr>
              <a:t>T</a:t>
            </a:r>
            <a:r>
              <a:rPr lang="en-US" dirty="0">
                <a:effectLst>
                  <a:outerShdw blurRad="38100" dist="38100" dir="2700000" algn="tl">
                    <a:srgbClr val="000000">
                      <a:alpha val="43137"/>
                    </a:srgbClr>
                  </a:outerShdw>
                </a:effectLst>
              </a:rPr>
              <a:t>he most common trade barriers</a:t>
            </a:r>
            <a:endParaRPr lang="cs-CZ" dirty="0">
              <a:effectLst>
                <a:outerShdw blurRad="38100" dist="38100" dir="2700000" algn="tl">
                  <a:srgbClr val="000000">
                    <a:alpha val="43137"/>
                  </a:srgbClr>
                </a:outerShdw>
              </a:effectLst>
            </a:endParaRPr>
          </a:p>
        </p:txBody>
      </p:sp>
      <p:sp>
        <p:nvSpPr>
          <p:cNvPr id="29699" name="Zástupný symbol pro obsah 2">
            <a:extLst>
              <a:ext uri="{FF2B5EF4-FFF2-40B4-BE49-F238E27FC236}">
                <a16:creationId xmlns:a16="http://schemas.microsoft.com/office/drawing/2014/main" id="{E3B5CE12-2AF2-47F8-BD7D-D442B4327675}"/>
              </a:ext>
            </a:extLst>
          </p:cNvPr>
          <p:cNvSpPr>
            <a:spLocks noGrp="1" noChangeArrowheads="1"/>
          </p:cNvSpPr>
          <p:nvPr>
            <p:ph idx="1"/>
          </p:nvPr>
        </p:nvSpPr>
        <p:spPr/>
        <p:txBody>
          <a:bodyPr/>
          <a:lstStyle/>
          <a:p>
            <a:pPr marL="0" indent="0" algn="ctr">
              <a:buNone/>
            </a:pPr>
            <a:r>
              <a:rPr lang="en-US" altLang="cs-CZ" b="1">
                <a:solidFill>
                  <a:schemeClr val="tx1"/>
                </a:solidFill>
              </a:rPr>
              <a:t>A voluntary export restraint </a:t>
            </a:r>
            <a:endParaRPr lang="cs-CZ" altLang="cs-CZ" b="1">
              <a:solidFill>
                <a:schemeClr val="tx1"/>
              </a:solidFill>
            </a:endParaRPr>
          </a:p>
          <a:p>
            <a:pPr marL="0" indent="0">
              <a:buNone/>
            </a:pPr>
            <a:r>
              <a:rPr lang="cs-CZ" altLang="cs-CZ"/>
              <a:t>I</a:t>
            </a:r>
            <a:r>
              <a:rPr lang="en-US" altLang="cs-CZ"/>
              <a:t>s </a:t>
            </a:r>
            <a:r>
              <a:rPr lang="en-US" altLang="cs-CZ">
                <a:solidFill>
                  <a:schemeClr val="tx1"/>
                </a:solidFill>
              </a:rPr>
              <a:t>a restriction set by a government on the quantity of goods that can be exported out of a country </a:t>
            </a:r>
            <a:r>
              <a:rPr lang="en-US" altLang="cs-CZ"/>
              <a:t>during a specified period of time. Often the word voluntary is placed in quotes because these restraints are typically implemented upon the insistence of the importing nations.</a:t>
            </a:r>
            <a:endParaRPr lang="cs-CZ" altLang="cs-CZ"/>
          </a:p>
          <a:p>
            <a:pPr marL="0" indent="0">
              <a:buNone/>
            </a:pPr>
            <a:endParaRPr lang="cs-CZ" altLang="cs-CZ"/>
          </a:p>
        </p:txBody>
      </p:sp>
      <p:pic>
        <p:nvPicPr>
          <p:cNvPr id="29700" name="Picture 2" descr="http://nicholsoncartoons.com.au/wp-content/uploads/2011/02/2010-10-05-European-Union-trade-barriers-600.jpg">
            <a:extLst>
              <a:ext uri="{FF2B5EF4-FFF2-40B4-BE49-F238E27FC236}">
                <a16:creationId xmlns:a16="http://schemas.microsoft.com/office/drawing/2014/main" id="{9B8B2B6E-2D0C-4EAB-82F0-D7AFDAC4A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4339" y="3617914"/>
            <a:ext cx="431958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22CB65E-246F-4175-84D9-5624DA1740E9}"/>
              </a:ext>
            </a:extLst>
          </p:cNvPr>
          <p:cNvSpPr>
            <a:spLocks noGrp="1" noChangeArrowheads="1"/>
          </p:cNvSpPr>
          <p:nvPr>
            <p:ph type="ctrTitle"/>
          </p:nvPr>
        </p:nvSpPr>
        <p:spPr>
          <a:xfrm>
            <a:off x="2200496" y="908720"/>
            <a:ext cx="7848600" cy="3972457"/>
          </a:xfrm>
        </p:spPr>
        <p:txBody>
          <a:bodyPr/>
          <a:lstStyle/>
          <a:p>
            <a:br>
              <a:rPr lang="cs-CZ" sz="3200" dirty="0">
                <a:solidFill>
                  <a:schemeClr val="tx1">
                    <a:lumMod val="95000"/>
                    <a:lumOff val="5000"/>
                  </a:schemeClr>
                </a:solidFill>
              </a:rPr>
            </a:br>
            <a:r>
              <a:rPr lang="en-GB" altLang="cs-CZ" sz="4000" dirty="0"/>
              <a:t>Economic policy areas of the EU, common and coordinated policies</a:t>
            </a:r>
            <a:r>
              <a:rPr lang="cs-CZ" sz="4000" dirty="0"/>
              <a:t>.</a:t>
            </a:r>
            <a:endParaRPr lang="cs-CZ" altLang="cs-CZ" sz="4000" dirty="0">
              <a:effectLst>
                <a:outerShdw blurRad="38100" dist="38100" dir="2700000" algn="tl">
                  <a:srgbClr val="000000">
                    <a:alpha val="43137"/>
                  </a:srgbClr>
                </a:outerShdw>
              </a:effectLst>
            </a:endParaRPr>
          </a:p>
        </p:txBody>
      </p:sp>
      <p:sp>
        <p:nvSpPr>
          <p:cNvPr id="5123" name="Rectangle 3">
            <a:extLst>
              <a:ext uri="{FF2B5EF4-FFF2-40B4-BE49-F238E27FC236}">
                <a16:creationId xmlns:a16="http://schemas.microsoft.com/office/drawing/2014/main" id="{CC6B0684-0193-4667-9B12-1A2E14B3520E}"/>
              </a:ext>
            </a:extLst>
          </p:cNvPr>
          <p:cNvSpPr>
            <a:spLocks noGrp="1" noChangeArrowheads="1"/>
          </p:cNvSpPr>
          <p:nvPr>
            <p:ph type="subTitle" idx="1"/>
          </p:nvPr>
        </p:nvSpPr>
        <p:spPr>
          <a:xfrm>
            <a:off x="2238729" y="4829623"/>
            <a:ext cx="7775575" cy="1584325"/>
          </a:xfrm>
        </p:spPr>
        <p:txBody>
          <a:bodyPr/>
          <a:lstStyle/>
          <a:p>
            <a:pPr eaLnBrk="1" hangingPunct="1"/>
            <a:r>
              <a:rPr lang="cs-CZ" altLang="cs-CZ" sz="3600" b="1" dirty="0">
                <a:solidFill>
                  <a:srgbClr val="0066FF"/>
                </a:solidFill>
              </a:rPr>
              <a:t>Radomír Kaňa</a:t>
            </a:r>
          </a:p>
          <a:p>
            <a:pPr eaLnBrk="1" hangingPunct="1"/>
            <a:r>
              <a:rPr lang="cs-CZ" altLang="cs-CZ" sz="2400" b="1" i="1" dirty="0">
                <a:solidFill>
                  <a:schemeClr val="tx1"/>
                </a:solidFill>
              </a:rPr>
              <a:t>Department </a:t>
            </a:r>
            <a:r>
              <a:rPr lang="cs-CZ" altLang="cs-CZ" sz="2400" b="1" i="1" dirty="0" err="1">
                <a:solidFill>
                  <a:schemeClr val="tx1"/>
                </a:solidFill>
              </a:rPr>
              <a:t>of</a:t>
            </a:r>
            <a:r>
              <a:rPr lang="cs-CZ" altLang="cs-CZ" sz="2400" b="1" i="1" dirty="0">
                <a:solidFill>
                  <a:schemeClr val="tx1"/>
                </a:solidFill>
              </a:rPr>
              <a:t> International </a:t>
            </a:r>
            <a:r>
              <a:rPr lang="cs-CZ" altLang="cs-CZ" sz="2400" b="1" i="1" dirty="0" err="1">
                <a:solidFill>
                  <a:schemeClr val="tx1"/>
                </a:solidFill>
              </a:rPr>
              <a:t>Economic</a:t>
            </a:r>
            <a:r>
              <a:rPr lang="cs-CZ" altLang="cs-CZ" sz="2400" b="1" i="1" dirty="0">
                <a:solidFill>
                  <a:schemeClr val="tx1"/>
                </a:solidFill>
              </a:rPr>
              <a:t> Relations</a:t>
            </a:r>
          </a:p>
          <a:p>
            <a:pPr eaLnBrk="1" hangingPunct="1"/>
            <a:endParaRPr lang="cs-CZ" altLang="cs-CZ" i="1" dirty="0"/>
          </a:p>
          <a:p>
            <a:pPr eaLnBrk="1" hangingPunct="1"/>
            <a:endParaRPr lang="cs-CZ" altLang="cs-CZ" dirty="0">
              <a:solidFill>
                <a:srgbClr val="0066FF"/>
              </a:solidFill>
            </a:endParaRPr>
          </a:p>
        </p:txBody>
      </p:sp>
      <p:sp>
        <p:nvSpPr>
          <p:cNvPr id="5124" name="Text Box 6">
            <a:extLst>
              <a:ext uri="{FF2B5EF4-FFF2-40B4-BE49-F238E27FC236}">
                <a16:creationId xmlns:a16="http://schemas.microsoft.com/office/drawing/2014/main" id="{F2F96C1D-C8EA-4895-9611-27A8C10E5435}"/>
              </a:ext>
            </a:extLst>
          </p:cNvPr>
          <p:cNvSpPr txBox="1">
            <a:spLocks noChangeArrowheads="1"/>
          </p:cNvSpPr>
          <p:nvPr/>
        </p:nvSpPr>
        <p:spPr bwMode="auto">
          <a:xfrm>
            <a:off x="3000376" y="6165851"/>
            <a:ext cx="6048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buFont typeface="Wingdings" panose="05000000000000000000" pitchFamily="2" charset="2"/>
              <a:buChar char="§"/>
              <a:defRPr sz="3200">
                <a:solidFill>
                  <a:srgbClr val="FF0000"/>
                </a:solidFill>
                <a:latin typeface="Arial" panose="020B0604020202020204" pitchFamily="34" charset="0"/>
              </a:defRPr>
            </a:lvl1pPr>
            <a:lvl2pPr marL="742950" indent="-285750">
              <a:spcBef>
                <a:spcPct val="50000"/>
              </a:spcBef>
              <a:buChar char="–"/>
              <a:defRPr sz="2400" b="1">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cs-CZ" altLang="cs-CZ" sz="1000">
              <a:solidFill>
                <a:schemeClr val="tx1"/>
              </a:solidFill>
            </a:endParaRPr>
          </a:p>
        </p:txBody>
      </p:sp>
    </p:spTree>
  </p:cSld>
  <p:clrMapOvr>
    <a:masterClrMapping/>
  </p:clrMapOvr>
  <p:transition spd="med">
    <p:circl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65982E-F7A2-42CD-BBD5-B9C1DB8033B0}"/>
              </a:ext>
            </a:extLst>
          </p:cNvPr>
          <p:cNvSpPr>
            <a:spLocks noGrp="1" noChangeArrowheads="1"/>
          </p:cNvSpPr>
          <p:nvPr>
            <p:ph type="title"/>
          </p:nvPr>
        </p:nvSpPr>
        <p:spPr/>
        <p:txBody>
          <a:bodyPr/>
          <a:lstStyle/>
          <a:p>
            <a:pPr eaLnBrk="1" hangingPunct="1">
              <a:defRPr/>
            </a:pPr>
            <a:r>
              <a:rPr lang="cs-CZ" dirty="0">
                <a:effectLst>
                  <a:outerShdw blurRad="38100" dist="38100" dir="2700000" algn="tl">
                    <a:srgbClr val="000000">
                      <a:alpha val="43137"/>
                    </a:srgbClr>
                  </a:outerShdw>
                </a:effectLst>
              </a:rPr>
              <a:t>EU </a:t>
            </a:r>
            <a:r>
              <a:rPr lang="cs-CZ" dirty="0" err="1">
                <a:effectLst>
                  <a:outerShdw blurRad="38100" dist="38100" dir="2700000" algn="tl">
                    <a:srgbClr val="000000">
                      <a:alpha val="43137"/>
                    </a:srgbClr>
                  </a:outerShdw>
                </a:effectLst>
              </a:rPr>
              <a:t>Trade</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Policy</a:t>
            </a:r>
            <a:endParaRPr lang="cs-CZ" dirty="0">
              <a:effectLst>
                <a:outerShdw blurRad="38100" dist="38100" dir="2700000" algn="tl">
                  <a:srgbClr val="000000">
                    <a:alpha val="43137"/>
                  </a:srgbClr>
                </a:outerShdw>
              </a:effectLst>
            </a:endParaRPr>
          </a:p>
        </p:txBody>
      </p:sp>
      <p:sp>
        <p:nvSpPr>
          <p:cNvPr id="30723" name="Rectangle 3">
            <a:extLst>
              <a:ext uri="{FF2B5EF4-FFF2-40B4-BE49-F238E27FC236}">
                <a16:creationId xmlns:a16="http://schemas.microsoft.com/office/drawing/2014/main" id="{E50817FC-9458-40C6-9F33-51D421347045}"/>
              </a:ext>
            </a:extLst>
          </p:cNvPr>
          <p:cNvSpPr>
            <a:spLocks noGrp="1" noChangeArrowheads="1"/>
          </p:cNvSpPr>
          <p:nvPr>
            <p:ph type="body" idx="1"/>
          </p:nvPr>
        </p:nvSpPr>
        <p:spPr/>
        <p:txBody>
          <a:bodyPr/>
          <a:lstStyle/>
          <a:p>
            <a:pPr eaLnBrk="1" hangingPunct="1">
              <a:defRPr/>
            </a:pPr>
            <a:r>
              <a:rPr lang="cs-CZ" altLang="cs-CZ" sz="2800" b="1" dirty="0" err="1"/>
              <a:t>The</a:t>
            </a:r>
            <a:r>
              <a:rPr lang="cs-CZ" altLang="cs-CZ" sz="2800" b="1" dirty="0"/>
              <a:t> most </a:t>
            </a:r>
            <a:r>
              <a:rPr lang="cs-CZ" altLang="cs-CZ" sz="2800" b="1" dirty="0" err="1"/>
              <a:t>important</a:t>
            </a:r>
            <a:r>
              <a:rPr lang="cs-CZ" altLang="cs-CZ" sz="2800" b="1" dirty="0"/>
              <a:t> </a:t>
            </a:r>
            <a:r>
              <a:rPr lang="cs-CZ" altLang="cs-CZ" sz="2800" b="1" dirty="0" err="1"/>
              <a:t>aspects</a:t>
            </a:r>
            <a:r>
              <a:rPr lang="cs-CZ" altLang="cs-CZ" sz="2800" b="1" dirty="0"/>
              <a:t> </a:t>
            </a:r>
            <a:r>
              <a:rPr lang="cs-CZ" altLang="cs-CZ" sz="2800" b="1" dirty="0" err="1"/>
              <a:t>of</a:t>
            </a:r>
            <a:r>
              <a:rPr lang="cs-CZ" altLang="cs-CZ" sz="2800" b="1" dirty="0"/>
              <a:t> </a:t>
            </a:r>
            <a:r>
              <a:rPr lang="cs-CZ" altLang="cs-CZ" sz="2800" b="1" dirty="0" err="1"/>
              <a:t>the</a:t>
            </a:r>
            <a:r>
              <a:rPr lang="cs-CZ" altLang="cs-CZ" sz="2800" b="1" dirty="0"/>
              <a:t> EU </a:t>
            </a:r>
            <a:r>
              <a:rPr lang="cs-CZ" altLang="cs-CZ" sz="2800" b="1" dirty="0" err="1"/>
              <a:t>trade</a:t>
            </a:r>
            <a:r>
              <a:rPr lang="cs-CZ" altLang="cs-CZ" sz="2800" b="1" dirty="0"/>
              <a:t> </a:t>
            </a:r>
            <a:r>
              <a:rPr lang="cs-CZ" altLang="cs-CZ" sz="2800" b="1" dirty="0" err="1"/>
              <a:t>policy</a:t>
            </a:r>
            <a:r>
              <a:rPr lang="cs-CZ" altLang="cs-CZ" sz="2800" b="1" dirty="0"/>
              <a:t> </a:t>
            </a:r>
            <a:r>
              <a:rPr lang="cs-CZ" altLang="cs-CZ" sz="2800" b="1" dirty="0" err="1"/>
              <a:t>is</a:t>
            </a:r>
            <a:r>
              <a:rPr lang="cs-CZ" altLang="cs-CZ" sz="2800" b="1" dirty="0"/>
              <a:t> </a:t>
            </a:r>
            <a:r>
              <a:rPr lang="cs-CZ" altLang="cs-CZ" sz="2800" b="1" dirty="0" err="1"/>
              <a:t>that</a:t>
            </a:r>
            <a:r>
              <a:rPr lang="cs-CZ" altLang="cs-CZ" sz="2800" dirty="0"/>
              <a:t> </a:t>
            </a:r>
            <a:r>
              <a:rPr lang="cs-CZ" altLang="cs-CZ" sz="2800" b="1" dirty="0" err="1">
                <a:solidFill>
                  <a:schemeClr val="tx1"/>
                </a:solidFill>
              </a:rPr>
              <a:t>the</a:t>
            </a:r>
            <a:r>
              <a:rPr lang="cs-CZ" altLang="cs-CZ" sz="2800" b="1" dirty="0">
                <a:solidFill>
                  <a:schemeClr val="tx1"/>
                </a:solidFill>
              </a:rPr>
              <a:t> EU </a:t>
            </a:r>
            <a:r>
              <a:rPr lang="cs-CZ" altLang="cs-CZ" sz="2800" b="1" dirty="0" err="1">
                <a:solidFill>
                  <a:schemeClr val="tx1"/>
                </a:solidFill>
              </a:rPr>
              <a:t>is</a:t>
            </a:r>
            <a:r>
              <a:rPr lang="cs-CZ" altLang="cs-CZ" sz="2800" b="1" dirty="0">
                <a:solidFill>
                  <a:schemeClr val="tx1"/>
                </a:solidFill>
              </a:rPr>
              <a:t> a </a:t>
            </a:r>
            <a:r>
              <a:rPr lang="cs-CZ" altLang="cs-CZ" sz="2800" b="1" dirty="0" err="1">
                <a:solidFill>
                  <a:schemeClr val="tx1"/>
                </a:solidFill>
              </a:rPr>
              <a:t>customs</a:t>
            </a:r>
            <a:r>
              <a:rPr lang="cs-CZ" altLang="cs-CZ" sz="2800" b="1" dirty="0">
                <a:solidFill>
                  <a:schemeClr val="tx1"/>
                </a:solidFill>
              </a:rPr>
              <a:t> union </a:t>
            </a:r>
          </a:p>
          <a:p>
            <a:pPr lvl="1" eaLnBrk="1" hangingPunct="1">
              <a:defRPr/>
            </a:pPr>
            <a:r>
              <a:rPr lang="cs-CZ" altLang="cs-CZ" b="0" dirty="0" err="1">
                <a:effectLst>
                  <a:outerShdw blurRad="38100" dist="38100" dir="2700000" algn="tl">
                    <a:srgbClr val="000000">
                      <a:alpha val="43137"/>
                    </a:srgbClr>
                  </a:outerShdw>
                </a:effectLst>
              </a:rPr>
              <a:t>The</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same</a:t>
            </a:r>
            <a:r>
              <a:rPr lang="cs-CZ" altLang="cs-CZ" b="0" dirty="0">
                <a:effectLst>
                  <a:outerShdw blurRad="38100" dist="38100" dir="2700000" algn="tl">
                    <a:srgbClr val="000000">
                      <a:alpha val="43137"/>
                    </a:srgbClr>
                  </a:outerShdw>
                </a:effectLst>
              </a:rPr>
              <a:t> import </a:t>
            </a:r>
            <a:r>
              <a:rPr lang="cs-CZ" altLang="cs-CZ" b="0" dirty="0" err="1">
                <a:effectLst>
                  <a:outerShdw blurRad="38100" dist="38100" dir="2700000" algn="tl">
                    <a:srgbClr val="000000">
                      <a:alpha val="43137"/>
                    </a:srgbClr>
                  </a:outerShdw>
                </a:effectLst>
              </a:rPr>
              <a:t>duties</a:t>
            </a:r>
            <a:r>
              <a:rPr lang="cs-CZ" altLang="cs-CZ" b="0" dirty="0">
                <a:effectLst>
                  <a:outerShdw blurRad="38100" dist="38100" dir="2700000" algn="tl">
                    <a:srgbClr val="000000">
                      <a:alpha val="43137"/>
                    </a:srgbClr>
                  </a:outerShdw>
                </a:effectLst>
              </a:rPr>
              <a:t> are </a:t>
            </a:r>
            <a:r>
              <a:rPr lang="cs-CZ" altLang="cs-CZ" b="0" dirty="0" err="1">
                <a:effectLst>
                  <a:outerShdw blurRad="38100" dist="38100" dir="2700000" algn="tl">
                    <a:srgbClr val="000000">
                      <a:alpha val="43137"/>
                    </a:srgbClr>
                  </a:outerShdw>
                </a:effectLst>
              </a:rPr>
              <a:t>charged</a:t>
            </a:r>
            <a:r>
              <a:rPr lang="cs-CZ" altLang="cs-CZ" b="0" dirty="0">
                <a:effectLst>
                  <a:outerShdw blurRad="38100" dist="38100" dir="2700000" algn="tl">
                    <a:srgbClr val="000000">
                      <a:alpha val="43137"/>
                    </a:srgbClr>
                  </a:outerShdw>
                </a:effectLst>
              </a:rPr>
              <a:t> on </a:t>
            </a:r>
            <a:r>
              <a:rPr lang="cs-CZ" altLang="cs-CZ" b="0" dirty="0" err="1">
                <a:effectLst>
                  <a:outerShdw blurRad="38100" dist="38100" dir="2700000" algn="tl">
                    <a:srgbClr val="000000">
                      <a:alpha val="43137"/>
                    </a:srgbClr>
                  </a:outerShdw>
                </a:effectLst>
              </a:rPr>
              <a:t>imports</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from</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third</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countries</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regardless</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of</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the</a:t>
            </a:r>
            <a:r>
              <a:rPr lang="cs-CZ" altLang="cs-CZ" b="0" dirty="0">
                <a:effectLst>
                  <a:outerShdw blurRad="38100" dist="38100" dir="2700000" algn="tl">
                    <a:srgbClr val="000000">
                      <a:alpha val="43137"/>
                    </a:srgbClr>
                  </a:outerShdw>
                </a:effectLst>
              </a:rPr>
              <a:t> country </a:t>
            </a:r>
            <a:r>
              <a:rPr lang="cs-CZ" altLang="cs-CZ" b="0" dirty="0" err="1">
                <a:effectLst>
                  <a:outerShdw blurRad="38100" dist="38100" dir="2700000" algn="tl">
                    <a:srgbClr val="000000">
                      <a:alpha val="43137"/>
                    </a:srgbClr>
                  </a:outerShdw>
                </a:effectLst>
              </a:rPr>
              <a:t>of</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entry</a:t>
            </a:r>
            <a:r>
              <a:rPr lang="cs-CZ" altLang="cs-CZ" b="0" dirty="0">
                <a:effectLst>
                  <a:outerShdw blurRad="38100" dist="38100" dir="2700000" algn="tl">
                    <a:srgbClr val="000000">
                      <a:alpha val="43137"/>
                    </a:srgbClr>
                  </a:outerShdw>
                </a:effectLst>
              </a:rPr>
              <a:t>. </a:t>
            </a:r>
          </a:p>
          <a:p>
            <a:pPr lvl="1" eaLnBrk="1" hangingPunct="1">
              <a:defRPr/>
            </a:pPr>
            <a:r>
              <a:rPr lang="cs-CZ" altLang="cs-CZ" b="0" dirty="0" err="1">
                <a:effectLst>
                  <a:outerShdw blurRad="38100" dist="38100" dir="2700000" algn="tl">
                    <a:srgbClr val="000000">
                      <a:alpha val="43137"/>
                    </a:srgbClr>
                  </a:outerShdw>
                </a:effectLst>
              </a:rPr>
              <a:t>The</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main</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principles</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of</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customs</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law</a:t>
            </a:r>
            <a:r>
              <a:rPr lang="cs-CZ" altLang="cs-CZ" b="0" dirty="0">
                <a:effectLst>
                  <a:outerShdw blurRad="38100" dist="38100" dir="2700000" algn="tl">
                    <a:srgbClr val="000000">
                      <a:alpha val="43137"/>
                    </a:srgbClr>
                  </a:outerShdw>
                </a:effectLst>
              </a:rPr>
              <a:t> are </a:t>
            </a:r>
            <a:r>
              <a:rPr lang="cs-CZ" altLang="cs-CZ" b="0" dirty="0" err="1">
                <a:effectLst>
                  <a:outerShdw blurRad="38100" dist="38100" dir="2700000" algn="tl">
                    <a:srgbClr val="000000">
                      <a:alpha val="43137"/>
                    </a:srgbClr>
                  </a:outerShdw>
                </a:effectLst>
              </a:rPr>
              <a:t>regulated</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at</a:t>
            </a:r>
            <a:r>
              <a:rPr lang="cs-CZ" altLang="cs-CZ" b="0" dirty="0">
                <a:effectLst>
                  <a:outerShdw blurRad="38100" dist="38100" dir="2700000" algn="tl">
                    <a:srgbClr val="000000">
                      <a:alpha val="43137"/>
                    </a:srgbClr>
                  </a:outerShdw>
                </a:effectLst>
              </a:rPr>
              <a:t> EU </a:t>
            </a:r>
            <a:r>
              <a:rPr lang="cs-CZ" altLang="cs-CZ" b="0" dirty="0" err="1">
                <a:effectLst>
                  <a:outerShdw blurRad="38100" dist="38100" dir="2700000" algn="tl">
                    <a:srgbClr val="000000">
                      <a:alpha val="43137"/>
                    </a:srgbClr>
                  </a:outerShdw>
                </a:effectLst>
              </a:rPr>
              <a:t>level</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although</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the</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customs</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authorities</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of</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the</a:t>
            </a:r>
            <a:r>
              <a:rPr lang="cs-CZ" altLang="cs-CZ" b="0" dirty="0">
                <a:effectLst>
                  <a:outerShdw blurRad="38100" dist="38100" dir="2700000" algn="tl">
                    <a:srgbClr val="000000">
                      <a:alpha val="43137"/>
                    </a:srgbClr>
                  </a:outerShdw>
                </a:effectLst>
              </a:rPr>
              <a:t> EU </a:t>
            </a:r>
            <a:r>
              <a:rPr lang="cs-CZ" altLang="cs-CZ" b="0" dirty="0" err="1">
                <a:effectLst>
                  <a:outerShdw blurRad="38100" dist="38100" dir="2700000" algn="tl">
                    <a:srgbClr val="000000">
                      <a:alpha val="43137"/>
                    </a:srgbClr>
                  </a:outerShdw>
                </a:effectLst>
              </a:rPr>
              <a:t>Member</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States</a:t>
            </a:r>
            <a:r>
              <a:rPr lang="cs-CZ" altLang="cs-CZ" b="0" dirty="0">
                <a:effectLst>
                  <a:outerShdw blurRad="38100" dist="38100" dir="2700000" algn="tl">
                    <a:srgbClr val="000000">
                      <a:alpha val="43137"/>
                    </a:srgbClr>
                  </a:outerShdw>
                </a:effectLst>
              </a:rPr>
              <a:t> are in </a:t>
            </a:r>
            <a:r>
              <a:rPr lang="cs-CZ" altLang="cs-CZ" b="0" dirty="0" err="1">
                <a:effectLst>
                  <a:outerShdw blurRad="38100" dist="38100" dir="2700000" algn="tl">
                    <a:srgbClr val="000000">
                      <a:alpha val="43137"/>
                    </a:srgbClr>
                  </a:outerShdw>
                </a:effectLst>
              </a:rPr>
              <a:t>charge</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of</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their</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application</a:t>
            </a:r>
            <a:r>
              <a:rPr lang="cs-CZ" altLang="cs-CZ" b="0" dirty="0">
                <a:effectLst>
                  <a:outerShdw blurRad="38100" dist="38100" dir="2700000" algn="tl">
                    <a:srgbClr val="000000">
                      <a:alpha val="43137"/>
                    </a:srgbClr>
                  </a:outerShdw>
                </a:effectLst>
              </a:rPr>
              <a:t>.</a:t>
            </a:r>
          </a:p>
          <a:p>
            <a:pPr lvl="1" eaLnBrk="1" hangingPunct="1">
              <a:defRPr/>
            </a:pPr>
            <a:r>
              <a:rPr lang="cs-CZ" altLang="cs-CZ" b="0" dirty="0" err="1">
                <a:effectLst>
                  <a:outerShdw blurRad="38100" dist="38100" dir="2700000" algn="tl">
                    <a:srgbClr val="000000">
                      <a:alpha val="43137"/>
                    </a:srgbClr>
                  </a:outerShdw>
                </a:effectLst>
              </a:rPr>
              <a:t>Trade</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remedies</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against</a:t>
            </a:r>
            <a:r>
              <a:rPr lang="cs-CZ" altLang="cs-CZ" b="0" dirty="0">
                <a:effectLst>
                  <a:outerShdw blurRad="38100" dist="38100" dir="2700000" algn="tl">
                    <a:srgbClr val="000000">
                      <a:alpha val="43137"/>
                    </a:srgbClr>
                  </a:outerShdw>
                </a:effectLst>
              </a:rPr>
              <a:t> unfair </a:t>
            </a:r>
            <a:r>
              <a:rPr lang="cs-CZ" altLang="cs-CZ" b="0" dirty="0" err="1">
                <a:effectLst>
                  <a:outerShdw blurRad="38100" dist="38100" dir="2700000" algn="tl">
                    <a:srgbClr val="000000">
                      <a:alpha val="43137"/>
                    </a:srgbClr>
                  </a:outerShdw>
                </a:effectLst>
              </a:rPr>
              <a:t>trade</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practices</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i.e</a:t>
            </a:r>
            <a:r>
              <a:rPr lang="cs-CZ" altLang="cs-CZ" b="0" dirty="0">
                <a:effectLst>
                  <a:outerShdw blurRad="38100" dist="38100" dir="2700000" algn="tl">
                    <a:srgbClr val="000000">
                      <a:alpha val="43137"/>
                    </a:srgbClr>
                  </a:outerShdw>
                </a:effectLst>
              </a:rPr>
              <a:t>. anti-dumping and </a:t>
            </a:r>
            <a:r>
              <a:rPr lang="cs-CZ" altLang="cs-CZ" b="0" dirty="0" err="1">
                <a:effectLst>
                  <a:outerShdw blurRad="38100" dist="38100" dir="2700000" algn="tl">
                    <a:srgbClr val="000000">
                      <a:alpha val="43137"/>
                    </a:srgbClr>
                  </a:outerShdw>
                </a:effectLst>
              </a:rPr>
              <a:t>countervailing</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measures</a:t>
            </a:r>
            <a:r>
              <a:rPr lang="cs-CZ" altLang="cs-CZ" b="0" dirty="0">
                <a:effectLst>
                  <a:outerShdw blurRad="38100" dist="38100" dir="2700000" algn="tl">
                    <a:srgbClr val="000000">
                      <a:alpha val="43137"/>
                    </a:srgbClr>
                  </a:outerShdw>
                </a:effectLst>
              </a:rPr>
              <a:t>) and </a:t>
            </a:r>
            <a:r>
              <a:rPr lang="cs-CZ" altLang="cs-CZ" b="0" dirty="0" err="1">
                <a:effectLst>
                  <a:outerShdw blurRad="38100" dist="38100" dir="2700000" algn="tl">
                    <a:srgbClr val="000000">
                      <a:alpha val="43137"/>
                    </a:srgbClr>
                  </a:outerShdw>
                </a:effectLst>
              </a:rPr>
              <a:t>safeguards</a:t>
            </a:r>
            <a:r>
              <a:rPr lang="cs-CZ" altLang="cs-CZ" b="0" dirty="0">
                <a:effectLst>
                  <a:outerShdw blurRad="38100" dist="38100" dir="2700000" algn="tl">
                    <a:srgbClr val="000000">
                      <a:alpha val="43137"/>
                    </a:srgbClr>
                  </a:outerShdw>
                </a:effectLst>
              </a:rPr>
              <a:t> are </a:t>
            </a:r>
            <a:r>
              <a:rPr lang="cs-CZ" altLang="cs-CZ" b="0" dirty="0" err="1">
                <a:effectLst>
                  <a:outerShdw blurRad="38100" dist="38100" dir="2700000" algn="tl">
                    <a:srgbClr val="000000">
                      <a:alpha val="43137"/>
                    </a:srgbClr>
                  </a:outerShdw>
                </a:effectLst>
              </a:rPr>
              <a:t>adopted</a:t>
            </a:r>
            <a:r>
              <a:rPr lang="cs-CZ" altLang="cs-CZ" b="0" dirty="0">
                <a:effectLst>
                  <a:outerShdw blurRad="38100" dist="38100" dir="2700000" algn="tl">
                    <a:srgbClr val="000000">
                      <a:alpha val="43137"/>
                    </a:srgbClr>
                  </a:outerShdw>
                </a:effectLst>
              </a:rPr>
              <a:t> by </a:t>
            </a:r>
            <a:r>
              <a:rPr lang="cs-CZ" altLang="cs-CZ" b="0" dirty="0" err="1">
                <a:effectLst>
                  <a:outerShdw blurRad="38100" dist="38100" dir="2700000" algn="tl">
                    <a:srgbClr val="000000">
                      <a:alpha val="43137"/>
                    </a:srgbClr>
                  </a:outerShdw>
                </a:effectLst>
              </a:rPr>
              <a:t>the</a:t>
            </a:r>
            <a:r>
              <a:rPr lang="cs-CZ" altLang="cs-CZ" b="0" dirty="0">
                <a:effectLst>
                  <a:outerShdw blurRad="38100" dist="38100" dir="2700000" algn="tl">
                    <a:srgbClr val="000000">
                      <a:alpha val="43137"/>
                    </a:srgbClr>
                  </a:outerShdw>
                </a:effectLst>
              </a:rPr>
              <a:t> EU and </a:t>
            </a:r>
            <a:r>
              <a:rPr lang="cs-CZ" altLang="cs-CZ" b="0" dirty="0" err="1">
                <a:effectLst>
                  <a:outerShdw blurRad="38100" dist="38100" dir="2700000" algn="tl">
                    <a:srgbClr val="000000">
                      <a:alpha val="43137"/>
                    </a:srgbClr>
                  </a:outerShdw>
                </a:effectLst>
              </a:rPr>
              <a:t>imposed</a:t>
            </a:r>
            <a:r>
              <a:rPr lang="cs-CZ" altLang="cs-CZ" b="0" dirty="0">
                <a:effectLst>
                  <a:outerShdw blurRad="38100" dist="38100" dir="2700000" algn="tl">
                    <a:srgbClr val="000000">
                      <a:alpha val="43137"/>
                    </a:srgbClr>
                  </a:outerShdw>
                </a:effectLst>
              </a:rPr>
              <a:t> on </a:t>
            </a:r>
            <a:r>
              <a:rPr lang="cs-CZ" altLang="cs-CZ" b="0" dirty="0" err="1">
                <a:effectLst>
                  <a:outerShdw blurRad="38100" dist="38100" dir="2700000" algn="tl">
                    <a:srgbClr val="000000">
                      <a:alpha val="43137"/>
                    </a:srgbClr>
                  </a:outerShdw>
                </a:effectLst>
              </a:rPr>
              <a:t>the</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imports</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concerned</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regardless</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of</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the</a:t>
            </a:r>
            <a:r>
              <a:rPr lang="cs-CZ" altLang="cs-CZ" b="0" dirty="0">
                <a:effectLst>
                  <a:outerShdw blurRad="38100" dist="38100" dir="2700000" algn="tl">
                    <a:srgbClr val="000000">
                      <a:alpha val="43137"/>
                    </a:srgbClr>
                  </a:outerShdw>
                </a:effectLst>
              </a:rPr>
              <a:t> country </a:t>
            </a:r>
            <a:r>
              <a:rPr lang="cs-CZ" altLang="cs-CZ" b="0" dirty="0" err="1">
                <a:effectLst>
                  <a:outerShdw blurRad="38100" dist="38100" dir="2700000" algn="tl">
                    <a:srgbClr val="000000">
                      <a:alpha val="43137"/>
                    </a:srgbClr>
                  </a:outerShdw>
                </a:effectLst>
              </a:rPr>
              <a:t>of</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origin</a:t>
            </a:r>
            <a:r>
              <a:rPr lang="cs-CZ" altLang="cs-CZ" b="0" dirty="0">
                <a:effectLst>
                  <a:outerShdw blurRad="38100" dist="38100" dir="2700000" algn="tl">
                    <a:srgbClr val="000000">
                      <a:alpha val="43137"/>
                    </a:srgbClr>
                  </a:outerShdw>
                </a:effectLst>
              </a:rPr>
              <a:t>. </a:t>
            </a:r>
          </a:p>
          <a:p>
            <a:pPr lvl="1" eaLnBrk="1" hangingPunct="1">
              <a:defRPr/>
            </a:pPr>
            <a:r>
              <a:rPr lang="cs-CZ" altLang="cs-CZ" b="0" dirty="0">
                <a:effectLst>
                  <a:outerShdw blurRad="38100" dist="38100" dir="2700000" algn="tl">
                    <a:srgbClr val="000000">
                      <a:alpha val="43137"/>
                    </a:srgbClr>
                  </a:outerShdw>
                </a:effectLst>
              </a:rPr>
              <a:t>Import </a:t>
            </a:r>
            <a:r>
              <a:rPr lang="cs-CZ" altLang="cs-CZ" b="0" dirty="0" err="1">
                <a:effectLst>
                  <a:outerShdw blurRad="38100" dist="38100" dir="2700000" algn="tl">
                    <a:srgbClr val="000000">
                      <a:alpha val="43137"/>
                    </a:srgbClr>
                  </a:outerShdw>
                </a:effectLst>
              </a:rPr>
              <a:t>regulations</a:t>
            </a:r>
            <a:r>
              <a:rPr lang="cs-CZ" altLang="cs-CZ" b="0" dirty="0">
                <a:effectLst>
                  <a:outerShdw blurRad="38100" dist="38100" dir="2700000" algn="tl">
                    <a:srgbClr val="000000">
                      <a:alpha val="43137"/>
                    </a:srgbClr>
                  </a:outerShdw>
                </a:effectLst>
              </a:rPr>
              <a:t> and export </a:t>
            </a:r>
            <a:r>
              <a:rPr lang="cs-CZ" altLang="cs-CZ" b="0" dirty="0" err="1">
                <a:effectLst>
                  <a:outerShdw blurRad="38100" dist="38100" dir="2700000" algn="tl">
                    <a:srgbClr val="000000">
                      <a:alpha val="43137"/>
                    </a:srgbClr>
                  </a:outerShdw>
                </a:effectLst>
              </a:rPr>
              <a:t>controls</a:t>
            </a:r>
            <a:r>
              <a:rPr lang="cs-CZ" altLang="cs-CZ" b="0" dirty="0">
                <a:effectLst>
                  <a:outerShdw blurRad="38100" dist="38100" dir="2700000" algn="tl">
                    <a:srgbClr val="000000">
                      <a:alpha val="43137"/>
                    </a:srgbClr>
                  </a:outerShdw>
                </a:effectLst>
              </a:rPr>
              <a:t> are </a:t>
            </a:r>
            <a:r>
              <a:rPr lang="cs-CZ" altLang="cs-CZ" b="0" dirty="0" err="1">
                <a:effectLst>
                  <a:outerShdw blurRad="38100" dist="38100" dir="2700000" algn="tl">
                    <a:srgbClr val="000000">
                      <a:alpha val="43137"/>
                    </a:srgbClr>
                  </a:outerShdw>
                </a:effectLst>
              </a:rPr>
              <a:t>also</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applicable</a:t>
            </a:r>
            <a:r>
              <a:rPr lang="cs-CZ" altLang="cs-CZ" b="0" dirty="0">
                <a:effectLst>
                  <a:outerShdw blurRad="38100" dist="38100" dir="2700000" algn="tl">
                    <a:srgbClr val="000000">
                      <a:alpha val="43137"/>
                    </a:srgbClr>
                  </a:outerShdw>
                </a:effectLst>
              </a:rPr>
              <a:t> EU-</a:t>
            </a:r>
            <a:r>
              <a:rPr lang="cs-CZ" altLang="cs-CZ" b="0" dirty="0" err="1">
                <a:effectLst>
                  <a:outerShdw blurRad="38100" dist="38100" dir="2700000" algn="tl">
                    <a:srgbClr val="000000">
                      <a:alpha val="43137"/>
                    </a:srgbClr>
                  </a:outerShdw>
                </a:effectLst>
              </a:rPr>
              <a:t>wide</a:t>
            </a:r>
            <a:r>
              <a:rPr lang="cs-CZ" altLang="cs-CZ" b="0" dirty="0">
                <a:effectLst>
                  <a:outerShdw blurRad="38100" dist="38100" dir="2700000" algn="tl">
                    <a:srgbClr val="000000">
                      <a:alpha val="43137"/>
                    </a:srgbClr>
                  </a:outerShdw>
                </a:effectLst>
              </a:rPr>
              <a:t>.</a:t>
            </a:r>
          </a:p>
        </p:txBody>
      </p:sp>
    </p:spTree>
  </p:cSld>
  <p:clrMapOvr>
    <a:masterClrMapping/>
  </p:clrMapOvr>
  <p:transition spd="med">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680EA74-452F-4F98-8B5C-C72A40E88F80}"/>
              </a:ext>
            </a:extLst>
          </p:cNvPr>
          <p:cNvSpPr>
            <a:spLocks noGrp="1" noChangeArrowheads="1"/>
          </p:cNvSpPr>
          <p:nvPr>
            <p:ph type="title"/>
          </p:nvPr>
        </p:nvSpPr>
        <p:spPr/>
        <p:txBody>
          <a:bodyPr/>
          <a:lstStyle/>
          <a:p>
            <a:pPr eaLnBrk="1" hangingPunct="1">
              <a:defRPr/>
            </a:pPr>
            <a:r>
              <a:rPr lang="cs-CZ" dirty="0">
                <a:effectLst>
                  <a:outerShdw blurRad="38100" dist="38100" dir="2700000" algn="tl">
                    <a:srgbClr val="000000">
                      <a:alpha val="43137"/>
                    </a:srgbClr>
                  </a:outerShdw>
                </a:effectLst>
              </a:rPr>
              <a:t>EU </a:t>
            </a:r>
            <a:r>
              <a:rPr lang="cs-CZ" dirty="0" err="1">
                <a:effectLst>
                  <a:outerShdw blurRad="38100" dist="38100" dir="2700000" algn="tl">
                    <a:srgbClr val="000000">
                      <a:alpha val="43137"/>
                    </a:srgbClr>
                  </a:outerShdw>
                </a:effectLst>
              </a:rPr>
              <a:t>Trade</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Policy</a:t>
            </a:r>
            <a:endParaRPr lang="cs-CZ" dirty="0">
              <a:effectLst>
                <a:outerShdw blurRad="38100" dist="38100" dir="2700000" algn="tl">
                  <a:srgbClr val="000000">
                    <a:alpha val="43137"/>
                  </a:srgbClr>
                </a:outerShdw>
              </a:effectLst>
            </a:endParaRPr>
          </a:p>
        </p:txBody>
      </p:sp>
      <p:sp>
        <p:nvSpPr>
          <p:cNvPr id="31747" name="Rectangle 3">
            <a:extLst>
              <a:ext uri="{FF2B5EF4-FFF2-40B4-BE49-F238E27FC236}">
                <a16:creationId xmlns:a16="http://schemas.microsoft.com/office/drawing/2014/main" id="{26FB1F66-B87C-4AB6-9A85-66EEA8B5E673}"/>
              </a:ext>
            </a:extLst>
          </p:cNvPr>
          <p:cNvSpPr>
            <a:spLocks noGrp="1" noChangeArrowheads="1"/>
          </p:cNvSpPr>
          <p:nvPr>
            <p:ph type="body" idx="1"/>
          </p:nvPr>
        </p:nvSpPr>
        <p:spPr/>
        <p:txBody>
          <a:bodyPr/>
          <a:lstStyle/>
          <a:p>
            <a:pPr eaLnBrk="1" hangingPunct="1">
              <a:defRPr/>
            </a:pPr>
            <a:r>
              <a:rPr lang="cs-CZ" altLang="cs-CZ" b="1" dirty="0" err="1">
                <a:highlight>
                  <a:srgbClr val="FFFFCC"/>
                </a:highlight>
              </a:rPr>
              <a:t>The</a:t>
            </a:r>
            <a:r>
              <a:rPr lang="cs-CZ" altLang="cs-CZ" b="1" dirty="0">
                <a:highlight>
                  <a:srgbClr val="FFFFCC"/>
                </a:highlight>
              </a:rPr>
              <a:t> </a:t>
            </a:r>
            <a:r>
              <a:rPr lang="cs-CZ" altLang="cs-CZ" b="1" dirty="0" err="1">
                <a:highlight>
                  <a:srgbClr val="FFFFCC"/>
                </a:highlight>
              </a:rPr>
              <a:t>EU's</a:t>
            </a:r>
            <a:r>
              <a:rPr lang="cs-CZ" altLang="cs-CZ" b="1" dirty="0">
                <a:highlight>
                  <a:srgbClr val="FFFFCC"/>
                </a:highlight>
              </a:rPr>
              <a:t> </a:t>
            </a:r>
            <a:r>
              <a:rPr lang="cs-CZ" altLang="cs-CZ" b="1" dirty="0" err="1">
                <a:highlight>
                  <a:srgbClr val="FFFFCC"/>
                </a:highlight>
              </a:rPr>
              <a:t>Common</a:t>
            </a:r>
            <a:r>
              <a:rPr lang="cs-CZ" altLang="cs-CZ" b="1" dirty="0">
                <a:highlight>
                  <a:srgbClr val="FFFFCC"/>
                </a:highlight>
              </a:rPr>
              <a:t> </a:t>
            </a:r>
            <a:r>
              <a:rPr lang="cs-CZ" altLang="cs-CZ" b="1" dirty="0" err="1">
                <a:highlight>
                  <a:srgbClr val="FFFFCC"/>
                </a:highlight>
              </a:rPr>
              <a:t>Commercial</a:t>
            </a:r>
            <a:r>
              <a:rPr lang="cs-CZ" altLang="cs-CZ" b="1" dirty="0">
                <a:highlight>
                  <a:srgbClr val="FFFFCC"/>
                </a:highlight>
              </a:rPr>
              <a:t> </a:t>
            </a:r>
            <a:r>
              <a:rPr lang="cs-CZ" altLang="cs-CZ" b="1" dirty="0" err="1">
                <a:highlight>
                  <a:srgbClr val="FFFFCC"/>
                </a:highlight>
              </a:rPr>
              <a:t>Policy</a:t>
            </a:r>
            <a:r>
              <a:rPr lang="cs-CZ" altLang="cs-CZ" b="1" dirty="0">
                <a:highlight>
                  <a:srgbClr val="FFFFCC"/>
                </a:highlight>
              </a:rPr>
              <a:t> </a:t>
            </a:r>
            <a:r>
              <a:rPr lang="cs-CZ" altLang="cs-CZ" b="1" dirty="0" err="1">
                <a:highlight>
                  <a:srgbClr val="FFFFCC"/>
                </a:highlight>
              </a:rPr>
              <a:t>covers</a:t>
            </a:r>
            <a:r>
              <a:rPr lang="cs-CZ" altLang="cs-CZ" b="1" dirty="0">
                <a:highlight>
                  <a:srgbClr val="FFFFCC"/>
                </a:highlight>
              </a:rPr>
              <a:t> </a:t>
            </a:r>
            <a:r>
              <a:rPr lang="cs-CZ" altLang="cs-CZ" b="1" dirty="0" err="1">
                <a:highlight>
                  <a:srgbClr val="FFFFCC"/>
                </a:highlight>
              </a:rPr>
              <a:t>all</a:t>
            </a:r>
            <a:r>
              <a:rPr lang="cs-CZ" altLang="cs-CZ" b="1" dirty="0">
                <a:highlight>
                  <a:srgbClr val="FFFFCC"/>
                </a:highlight>
              </a:rPr>
              <a:t> </a:t>
            </a:r>
            <a:r>
              <a:rPr lang="cs-CZ" altLang="cs-CZ" b="1" dirty="0" err="1">
                <a:highlight>
                  <a:srgbClr val="FFFFCC"/>
                </a:highlight>
              </a:rPr>
              <a:t>the</a:t>
            </a:r>
            <a:r>
              <a:rPr lang="cs-CZ" altLang="cs-CZ" b="1" dirty="0">
                <a:highlight>
                  <a:srgbClr val="FFFFCC"/>
                </a:highlight>
              </a:rPr>
              <a:t> </a:t>
            </a:r>
            <a:r>
              <a:rPr lang="cs-CZ" altLang="cs-CZ" b="1" dirty="0" err="1">
                <a:highlight>
                  <a:srgbClr val="FFFFCC"/>
                </a:highlight>
              </a:rPr>
              <a:t>main</a:t>
            </a:r>
            <a:r>
              <a:rPr lang="cs-CZ" altLang="cs-CZ" b="1" dirty="0">
                <a:highlight>
                  <a:srgbClr val="FFFFCC"/>
                </a:highlight>
              </a:rPr>
              <a:t> </a:t>
            </a:r>
            <a:r>
              <a:rPr lang="cs-CZ" altLang="cs-CZ" b="1" dirty="0" err="1">
                <a:highlight>
                  <a:srgbClr val="FFFFCC"/>
                </a:highlight>
              </a:rPr>
              <a:t>measures</a:t>
            </a:r>
            <a:r>
              <a:rPr lang="cs-CZ" altLang="cs-CZ" b="1" dirty="0">
                <a:highlight>
                  <a:srgbClr val="FFFFCC"/>
                </a:highlight>
              </a:rPr>
              <a:t> </a:t>
            </a:r>
            <a:r>
              <a:rPr lang="cs-CZ" altLang="cs-CZ" b="1" dirty="0" err="1">
                <a:highlight>
                  <a:srgbClr val="FFFFCC"/>
                </a:highlight>
              </a:rPr>
              <a:t>affecting</a:t>
            </a:r>
            <a:r>
              <a:rPr lang="cs-CZ" altLang="cs-CZ" b="1" dirty="0">
                <a:highlight>
                  <a:srgbClr val="FFFFCC"/>
                </a:highlight>
              </a:rPr>
              <a:t> </a:t>
            </a:r>
            <a:r>
              <a:rPr lang="cs-CZ" altLang="cs-CZ" b="1" dirty="0" err="1">
                <a:highlight>
                  <a:srgbClr val="FFFFCC"/>
                </a:highlight>
              </a:rPr>
              <a:t>trade</a:t>
            </a:r>
            <a:r>
              <a:rPr lang="cs-CZ" altLang="cs-CZ" b="1" dirty="0">
                <a:highlight>
                  <a:srgbClr val="FFFFCC"/>
                </a:highlight>
              </a:rPr>
              <a:t> in </a:t>
            </a:r>
            <a:r>
              <a:rPr lang="cs-CZ" altLang="cs-CZ" b="1" dirty="0" err="1">
                <a:highlight>
                  <a:srgbClr val="FFFFCC"/>
                </a:highlight>
              </a:rPr>
              <a:t>goods</a:t>
            </a:r>
            <a:r>
              <a:rPr lang="cs-CZ" altLang="cs-CZ" b="1" dirty="0">
                <a:highlight>
                  <a:srgbClr val="FFFFCC"/>
                </a:highlight>
              </a:rPr>
              <a:t> and </a:t>
            </a:r>
            <a:r>
              <a:rPr lang="cs-CZ" altLang="cs-CZ" b="1" dirty="0" err="1">
                <a:highlight>
                  <a:srgbClr val="FFFFCC"/>
                </a:highlight>
              </a:rPr>
              <a:t>services</a:t>
            </a:r>
            <a:r>
              <a:rPr lang="cs-CZ" altLang="cs-CZ" b="1" dirty="0">
                <a:highlight>
                  <a:srgbClr val="FFFFCC"/>
                </a:highlight>
              </a:rPr>
              <a:t> and </a:t>
            </a:r>
            <a:r>
              <a:rPr lang="cs-CZ" altLang="cs-CZ" b="1" dirty="0" err="1">
                <a:highlight>
                  <a:srgbClr val="FFFFCC"/>
                </a:highlight>
              </a:rPr>
              <a:t>almost</a:t>
            </a:r>
            <a:r>
              <a:rPr lang="cs-CZ" altLang="cs-CZ" b="1" dirty="0">
                <a:highlight>
                  <a:srgbClr val="FFFFCC"/>
                </a:highlight>
              </a:rPr>
              <a:t> </a:t>
            </a:r>
            <a:r>
              <a:rPr lang="cs-CZ" altLang="cs-CZ" b="1" dirty="0" err="1">
                <a:highlight>
                  <a:srgbClr val="FFFFCC"/>
                </a:highlight>
              </a:rPr>
              <a:t>all</a:t>
            </a:r>
            <a:r>
              <a:rPr lang="cs-CZ" altLang="cs-CZ" b="1" dirty="0">
                <a:highlight>
                  <a:srgbClr val="FFFFCC"/>
                </a:highlight>
              </a:rPr>
              <a:t> </a:t>
            </a:r>
            <a:r>
              <a:rPr lang="cs-CZ" altLang="cs-CZ" b="1" dirty="0" err="1">
                <a:highlight>
                  <a:srgbClr val="FFFFCC"/>
                </a:highlight>
              </a:rPr>
              <a:t>trade-related</a:t>
            </a:r>
            <a:r>
              <a:rPr lang="cs-CZ" altLang="cs-CZ" b="1" dirty="0">
                <a:highlight>
                  <a:srgbClr val="FFFFCC"/>
                </a:highlight>
              </a:rPr>
              <a:t> </a:t>
            </a:r>
            <a:r>
              <a:rPr lang="cs-CZ" altLang="cs-CZ" b="1" dirty="0" err="1">
                <a:highlight>
                  <a:srgbClr val="FFFFCC"/>
                </a:highlight>
              </a:rPr>
              <a:t>issues</a:t>
            </a:r>
            <a:r>
              <a:rPr lang="cs-CZ" altLang="cs-CZ" b="1" dirty="0">
                <a:highlight>
                  <a:srgbClr val="FFFFCC"/>
                </a:highlight>
              </a:rPr>
              <a:t> </a:t>
            </a:r>
          </a:p>
          <a:p>
            <a:pPr eaLnBrk="1" hangingPunct="1">
              <a:defRPr/>
            </a:pPr>
            <a:r>
              <a:rPr lang="cs-CZ" altLang="cs-CZ" dirty="0" err="1"/>
              <a:t>Trade-related</a:t>
            </a:r>
            <a:r>
              <a:rPr lang="cs-CZ" altLang="cs-CZ" dirty="0"/>
              <a:t> </a:t>
            </a:r>
            <a:r>
              <a:rPr lang="cs-CZ" altLang="cs-CZ" dirty="0" err="1"/>
              <a:t>areas</a:t>
            </a:r>
            <a:r>
              <a:rPr lang="cs-CZ" altLang="cs-CZ" dirty="0"/>
              <a:t> </a:t>
            </a:r>
            <a:r>
              <a:rPr lang="cs-CZ" altLang="cs-CZ" dirty="0" err="1"/>
              <a:t>partially</a:t>
            </a:r>
            <a:r>
              <a:rPr lang="cs-CZ" altLang="cs-CZ" dirty="0"/>
              <a:t> </a:t>
            </a:r>
            <a:r>
              <a:rPr lang="cs-CZ" altLang="cs-CZ" dirty="0" err="1"/>
              <a:t>covered</a:t>
            </a:r>
            <a:r>
              <a:rPr lang="cs-CZ" altLang="cs-CZ" dirty="0"/>
              <a:t> by </a:t>
            </a:r>
            <a:r>
              <a:rPr lang="cs-CZ" altLang="cs-CZ" dirty="0" err="1"/>
              <a:t>the</a:t>
            </a:r>
            <a:r>
              <a:rPr lang="cs-CZ" altLang="cs-CZ" dirty="0"/>
              <a:t> </a:t>
            </a:r>
            <a:r>
              <a:rPr lang="cs-CZ" altLang="cs-CZ" dirty="0" err="1"/>
              <a:t>common</a:t>
            </a:r>
            <a:r>
              <a:rPr lang="cs-CZ" altLang="cs-CZ" dirty="0"/>
              <a:t> </a:t>
            </a:r>
            <a:r>
              <a:rPr lang="cs-CZ" altLang="cs-CZ" dirty="0" err="1"/>
              <a:t>trade</a:t>
            </a:r>
            <a:r>
              <a:rPr lang="cs-CZ" altLang="cs-CZ" dirty="0"/>
              <a:t> </a:t>
            </a:r>
            <a:r>
              <a:rPr lang="cs-CZ" altLang="cs-CZ" dirty="0" err="1"/>
              <a:t>policy</a:t>
            </a:r>
            <a:r>
              <a:rPr lang="cs-CZ" altLang="cs-CZ" dirty="0"/>
              <a:t> </a:t>
            </a:r>
            <a:r>
              <a:rPr lang="cs-CZ" altLang="cs-CZ" dirty="0" err="1"/>
              <a:t>include</a:t>
            </a:r>
            <a:r>
              <a:rPr lang="cs-CZ" altLang="cs-CZ" dirty="0"/>
              <a:t>: </a:t>
            </a:r>
            <a:r>
              <a:rPr lang="cs-CZ" altLang="cs-CZ" dirty="0" err="1">
                <a:solidFill>
                  <a:schemeClr val="tx1"/>
                </a:solidFill>
              </a:rPr>
              <a:t>company</a:t>
            </a:r>
            <a:r>
              <a:rPr lang="cs-CZ" altLang="cs-CZ" dirty="0">
                <a:solidFill>
                  <a:schemeClr val="tx1"/>
                </a:solidFill>
              </a:rPr>
              <a:t> </a:t>
            </a:r>
            <a:r>
              <a:rPr lang="cs-CZ" altLang="cs-CZ" dirty="0" err="1">
                <a:solidFill>
                  <a:schemeClr val="tx1"/>
                </a:solidFill>
              </a:rPr>
              <a:t>law</a:t>
            </a:r>
            <a:r>
              <a:rPr lang="cs-CZ" altLang="cs-CZ" dirty="0"/>
              <a:t>, </a:t>
            </a:r>
            <a:r>
              <a:rPr lang="cs-CZ" altLang="cs-CZ" dirty="0" err="1">
                <a:solidFill>
                  <a:schemeClr val="tx1"/>
                </a:solidFill>
              </a:rPr>
              <a:t>indirect</a:t>
            </a:r>
            <a:r>
              <a:rPr lang="cs-CZ" altLang="cs-CZ" dirty="0">
                <a:solidFill>
                  <a:schemeClr val="tx1"/>
                </a:solidFill>
              </a:rPr>
              <a:t> </a:t>
            </a:r>
            <a:r>
              <a:rPr lang="cs-CZ" altLang="cs-CZ" dirty="0" err="1">
                <a:solidFill>
                  <a:schemeClr val="tx1"/>
                </a:solidFill>
              </a:rPr>
              <a:t>taxation</a:t>
            </a:r>
            <a:r>
              <a:rPr lang="cs-CZ" altLang="cs-CZ" dirty="0"/>
              <a:t>, </a:t>
            </a:r>
            <a:r>
              <a:rPr lang="cs-CZ" altLang="cs-CZ" dirty="0" err="1">
                <a:solidFill>
                  <a:schemeClr val="tx1"/>
                </a:solidFill>
              </a:rPr>
              <a:t>standards</a:t>
            </a:r>
            <a:r>
              <a:rPr lang="cs-CZ" altLang="cs-CZ" dirty="0">
                <a:solidFill>
                  <a:schemeClr val="tx1"/>
                </a:solidFill>
              </a:rPr>
              <a:t> and </a:t>
            </a:r>
            <a:r>
              <a:rPr lang="cs-CZ" altLang="cs-CZ" dirty="0" err="1">
                <a:solidFill>
                  <a:schemeClr val="tx1"/>
                </a:solidFill>
              </a:rPr>
              <a:t>other</a:t>
            </a:r>
            <a:r>
              <a:rPr lang="cs-CZ" altLang="cs-CZ" dirty="0">
                <a:solidFill>
                  <a:schemeClr val="tx1"/>
                </a:solidFill>
              </a:rPr>
              <a:t> </a:t>
            </a:r>
            <a:r>
              <a:rPr lang="cs-CZ" altLang="cs-CZ" dirty="0" err="1">
                <a:solidFill>
                  <a:schemeClr val="tx1"/>
                </a:solidFill>
              </a:rPr>
              <a:t>technical</a:t>
            </a:r>
            <a:r>
              <a:rPr lang="cs-CZ" altLang="cs-CZ" dirty="0">
                <a:solidFill>
                  <a:schemeClr val="tx1"/>
                </a:solidFill>
              </a:rPr>
              <a:t> </a:t>
            </a:r>
            <a:r>
              <a:rPr lang="cs-CZ" altLang="cs-CZ" dirty="0" err="1">
                <a:solidFill>
                  <a:schemeClr val="tx1"/>
                </a:solidFill>
              </a:rPr>
              <a:t>regulations</a:t>
            </a:r>
            <a:r>
              <a:rPr lang="cs-CZ" altLang="cs-CZ" dirty="0"/>
              <a:t>, and </a:t>
            </a:r>
            <a:r>
              <a:rPr lang="cs-CZ" altLang="cs-CZ" dirty="0" err="1">
                <a:solidFill>
                  <a:schemeClr val="tx1"/>
                </a:solidFill>
              </a:rPr>
              <a:t>enforcement</a:t>
            </a:r>
            <a:r>
              <a:rPr lang="cs-CZ" altLang="cs-CZ" dirty="0">
                <a:solidFill>
                  <a:schemeClr val="tx1"/>
                </a:solidFill>
              </a:rPr>
              <a:t> </a:t>
            </a:r>
            <a:r>
              <a:rPr lang="cs-CZ" altLang="cs-CZ" dirty="0" err="1">
                <a:solidFill>
                  <a:schemeClr val="tx1"/>
                </a:solidFill>
              </a:rPr>
              <a:t>of</a:t>
            </a:r>
            <a:r>
              <a:rPr lang="cs-CZ" altLang="cs-CZ" dirty="0">
                <a:solidFill>
                  <a:schemeClr val="tx1"/>
                </a:solidFill>
              </a:rPr>
              <a:t> </a:t>
            </a:r>
            <a:r>
              <a:rPr lang="cs-CZ" altLang="cs-CZ" dirty="0" err="1">
                <a:solidFill>
                  <a:schemeClr val="tx1"/>
                </a:solidFill>
              </a:rPr>
              <a:t>intellectual</a:t>
            </a:r>
            <a:r>
              <a:rPr lang="cs-CZ" altLang="cs-CZ" dirty="0">
                <a:solidFill>
                  <a:schemeClr val="tx1"/>
                </a:solidFill>
              </a:rPr>
              <a:t> </a:t>
            </a:r>
            <a:r>
              <a:rPr lang="cs-CZ" altLang="cs-CZ" dirty="0" err="1">
                <a:solidFill>
                  <a:schemeClr val="tx1"/>
                </a:solidFill>
              </a:rPr>
              <a:t>property</a:t>
            </a:r>
            <a:r>
              <a:rPr lang="cs-CZ" altLang="cs-CZ" dirty="0">
                <a:solidFill>
                  <a:schemeClr val="tx1"/>
                </a:solidFill>
              </a:rPr>
              <a:t> </a:t>
            </a:r>
            <a:r>
              <a:rPr lang="cs-CZ" altLang="cs-CZ" dirty="0" err="1">
                <a:solidFill>
                  <a:schemeClr val="tx1"/>
                </a:solidFill>
              </a:rPr>
              <a:t>rights</a:t>
            </a:r>
            <a:r>
              <a:rPr lang="cs-CZ" altLang="cs-CZ" dirty="0">
                <a:solidFill>
                  <a:schemeClr val="tx1"/>
                </a:solidFill>
              </a:rPr>
              <a:t> </a:t>
            </a:r>
          </a:p>
          <a:p>
            <a:pPr eaLnBrk="1" hangingPunct="1">
              <a:defRPr/>
            </a:pPr>
            <a:r>
              <a:rPr lang="en-US" sz="2000" b="1" dirty="0">
                <a:highlight>
                  <a:srgbClr val="FFFF00"/>
                </a:highlight>
              </a:rPr>
              <a:t>EU position in world trade</a:t>
            </a:r>
            <a:r>
              <a:rPr lang="cs-CZ" sz="2000" b="1" dirty="0">
                <a:highlight>
                  <a:srgbClr val="FFFF00"/>
                </a:highlight>
              </a:rPr>
              <a:t> </a:t>
            </a:r>
            <a:r>
              <a:rPr lang="cs-CZ" sz="2000" b="1" dirty="0"/>
              <a:t>- </a:t>
            </a:r>
            <a:r>
              <a:rPr lang="cs-CZ" sz="2000" b="1" dirty="0">
                <a:hlinkClick r:id="rId2"/>
              </a:rPr>
              <a:t>https://policy.trade.ec.europa.eu/eu-trade-relationships-country-and-region/eu-position-world-trade_cs</a:t>
            </a:r>
            <a:r>
              <a:rPr lang="cs-CZ" sz="2000" b="1" dirty="0"/>
              <a:t> </a:t>
            </a:r>
          </a:p>
          <a:p>
            <a:pPr eaLnBrk="1" hangingPunct="1">
              <a:defRPr/>
            </a:pPr>
            <a:r>
              <a:rPr lang="cs-CZ" sz="2000" b="1" dirty="0">
                <a:highlight>
                  <a:srgbClr val="FFFF00"/>
                </a:highlight>
              </a:rPr>
              <a:t>EU Top </a:t>
            </a:r>
            <a:r>
              <a:rPr lang="cs-CZ" sz="2000" b="1" dirty="0" err="1">
                <a:highlight>
                  <a:srgbClr val="FFFF00"/>
                </a:highlight>
              </a:rPr>
              <a:t>trading</a:t>
            </a:r>
            <a:r>
              <a:rPr lang="cs-CZ" sz="2000" b="1" dirty="0">
                <a:highlight>
                  <a:srgbClr val="FFFF00"/>
                </a:highlight>
              </a:rPr>
              <a:t> </a:t>
            </a:r>
            <a:r>
              <a:rPr lang="cs-CZ" sz="2000" b="1" dirty="0" err="1">
                <a:highlight>
                  <a:srgbClr val="FFFF00"/>
                </a:highlight>
              </a:rPr>
              <a:t>partners</a:t>
            </a:r>
            <a:r>
              <a:rPr lang="cs-CZ" sz="2000" b="1" dirty="0">
                <a:highlight>
                  <a:srgbClr val="FFFF00"/>
                </a:highlight>
              </a:rPr>
              <a:t> - </a:t>
            </a:r>
            <a:r>
              <a:rPr lang="en-US" sz="2000" b="1" dirty="0">
                <a:hlinkClick r:id="rId3" action="ppaction://hlinkfile"/>
              </a:rPr>
              <a:t>file:///C:/Users/kan03/Downloads/Overview%20of%20top%20trading%20partners.pdf</a:t>
            </a:r>
            <a:r>
              <a:rPr lang="cs-CZ" sz="2000" b="1" dirty="0"/>
              <a:t> </a:t>
            </a:r>
            <a:endParaRPr lang="en-US" sz="2000" b="1" dirty="0"/>
          </a:p>
          <a:p>
            <a:pPr eaLnBrk="1" hangingPunct="1">
              <a:defRPr/>
            </a:pPr>
            <a:endParaRPr lang="cs-CZ" altLang="cs-CZ" sz="2800" dirty="0"/>
          </a:p>
        </p:txBody>
      </p:sp>
    </p:spTree>
  </p:cSld>
  <p:clrMapOvr>
    <a:masterClrMapping/>
  </p:clrMapOvr>
  <p:transition spd="med">
    <p:circl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412EBC-29A7-4809-A894-865CF55889A0}"/>
              </a:ext>
            </a:extLst>
          </p:cNvPr>
          <p:cNvSpPr>
            <a:spLocks noGrp="1"/>
          </p:cNvSpPr>
          <p:nvPr>
            <p:ph type="title"/>
          </p:nvPr>
        </p:nvSpPr>
        <p:spPr/>
        <p:txBody>
          <a:bodyPr/>
          <a:lstStyle/>
          <a:p>
            <a:r>
              <a:rPr lang="cs-CZ" dirty="0">
                <a:effectLst>
                  <a:outerShdw blurRad="38100" dist="38100" dir="2700000" algn="tl">
                    <a:srgbClr val="000000">
                      <a:alpha val="43137"/>
                    </a:srgbClr>
                  </a:outerShdw>
                </a:effectLst>
              </a:rPr>
              <a:t>EU Top </a:t>
            </a:r>
            <a:r>
              <a:rPr lang="cs-CZ" dirty="0" err="1">
                <a:effectLst>
                  <a:outerShdw blurRad="38100" dist="38100" dir="2700000" algn="tl">
                    <a:srgbClr val="000000">
                      <a:alpha val="43137"/>
                    </a:srgbClr>
                  </a:outerShdw>
                </a:effectLst>
              </a:rPr>
              <a:t>trading</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partners</a:t>
            </a:r>
            <a:r>
              <a:rPr lang="cs-CZ" dirty="0">
                <a:effectLst>
                  <a:outerShdw blurRad="38100" dist="38100" dir="2700000" algn="tl">
                    <a:srgbClr val="000000">
                      <a:alpha val="43137"/>
                    </a:srgbClr>
                  </a:outerShdw>
                </a:effectLst>
              </a:rPr>
              <a:t> </a:t>
            </a:r>
          </a:p>
        </p:txBody>
      </p:sp>
      <p:pic>
        <p:nvPicPr>
          <p:cNvPr id="5" name="Zástupný obsah 4">
            <a:extLst>
              <a:ext uri="{FF2B5EF4-FFF2-40B4-BE49-F238E27FC236}">
                <a16:creationId xmlns:a16="http://schemas.microsoft.com/office/drawing/2014/main" id="{DA5B96D7-CDC9-4D26-9795-7126B226A526}"/>
              </a:ext>
            </a:extLst>
          </p:cNvPr>
          <p:cNvPicPr>
            <a:picLocks noGrp="1" noChangeAspect="1"/>
          </p:cNvPicPr>
          <p:nvPr>
            <p:ph idx="1"/>
          </p:nvPr>
        </p:nvPicPr>
        <p:blipFill>
          <a:blip r:embed="rId2"/>
          <a:stretch>
            <a:fillRect/>
          </a:stretch>
        </p:blipFill>
        <p:spPr>
          <a:xfrm>
            <a:off x="407368" y="836712"/>
            <a:ext cx="11521280" cy="4900710"/>
          </a:xfrm>
        </p:spPr>
      </p:pic>
    </p:spTree>
    <p:extLst>
      <p:ext uri="{BB962C8B-B14F-4D97-AF65-F5344CB8AC3E}">
        <p14:creationId xmlns:p14="http://schemas.microsoft.com/office/powerpoint/2010/main" val="3646264369"/>
      </p:ext>
    </p:extLst>
  </p:cSld>
  <p:clrMapOvr>
    <a:masterClrMapping/>
  </p:clrMapOvr>
  <p:transition spd="med">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08E62E-1E71-4AB5-ABE0-86D7DDAD4A51}"/>
              </a:ext>
            </a:extLst>
          </p:cNvPr>
          <p:cNvSpPr>
            <a:spLocks noGrp="1"/>
          </p:cNvSpPr>
          <p:nvPr>
            <p:ph type="title"/>
          </p:nvPr>
        </p:nvSpPr>
        <p:spPr/>
        <p:txBody>
          <a:bodyPr/>
          <a:lstStyle/>
          <a:p>
            <a:pPr>
              <a:defRPr/>
            </a:pPr>
            <a:r>
              <a:rPr lang="en-US" dirty="0">
                <a:effectLst>
                  <a:outerShdw blurRad="38100" dist="38100" dir="2700000" algn="tl">
                    <a:srgbClr val="000000">
                      <a:alpha val="43137"/>
                    </a:srgbClr>
                  </a:outerShdw>
                </a:effectLst>
              </a:rPr>
              <a:t>Country share of EU exports of goods</a:t>
            </a:r>
            <a:endParaRPr lang="cs-CZ" dirty="0">
              <a:effectLst>
                <a:outerShdw blurRad="38100" dist="38100" dir="2700000" algn="tl">
                  <a:srgbClr val="000000">
                    <a:alpha val="43137"/>
                  </a:srgbClr>
                </a:outerShdw>
              </a:effectLst>
            </a:endParaRPr>
          </a:p>
        </p:txBody>
      </p:sp>
      <p:sp>
        <p:nvSpPr>
          <p:cNvPr id="33795" name="Zástupný symbol pro obsah 2">
            <a:extLst>
              <a:ext uri="{FF2B5EF4-FFF2-40B4-BE49-F238E27FC236}">
                <a16:creationId xmlns:a16="http://schemas.microsoft.com/office/drawing/2014/main" id="{0A5496C7-E2E6-46B5-B3E5-15A05B09348D}"/>
              </a:ext>
            </a:extLst>
          </p:cNvPr>
          <p:cNvSpPr>
            <a:spLocks noGrp="1" noChangeArrowheads="1"/>
          </p:cNvSpPr>
          <p:nvPr>
            <p:ph idx="1"/>
          </p:nvPr>
        </p:nvSpPr>
        <p:spPr/>
        <p:txBody>
          <a:bodyPr/>
          <a:lstStyle/>
          <a:p>
            <a:endParaRPr lang="cs-CZ" altLang="cs-CZ"/>
          </a:p>
        </p:txBody>
      </p:sp>
      <p:pic>
        <p:nvPicPr>
          <p:cNvPr id="33796" name="Picture 2" descr="http://europa.eu/rapid/exploit/2012/10/MEMO/EN/m12_760.eni/Pictures/10000201000005F7000003E6A13BF0CD.png">
            <a:extLst>
              <a:ext uri="{FF2B5EF4-FFF2-40B4-BE49-F238E27FC236}">
                <a16:creationId xmlns:a16="http://schemas.microsoft.com/office/drawing/2014/main" id="{207D126F-71F7-4DBA-A872-A12BFBFCD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3" y="1036638"/>
            <a:ext cx="8280400" cy="512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988302-419E-4B36-9406-7E9E366940E7}"/>
              </a:ext>
            </a:extLst>
          </p:cNvPr>
          <p:cNvSpPr>
            <a:spLocks noGrp="1"/>
          </p:cNvSpPr>
          <p:nvPr>
            <p:ph type="title"/>
          </p:nvPr>
        </p:nvSpPr>
        <p:spPr/>
        <p:txBody>
          <a:bodyPr/>
          <a:lstStyle/>
          <a:p>
            <a:pPr>
              <a:defRPr/>
            </a:pPr>
            <a:r>
              <a:rPr lang="cs-CZ" dirty="0" err="1">
                <a:effectLst>
                  <a:outerShdw blurRad="38100" dist="38100" dir="2700000" algn="tl">
                    <a:srgbClr val="000000">
                      <a:alpha val="43137"/>
                    </a:srgbClr>
                  </a:outerShdw>
                </a:effectLst>
              </a:rPr>
              <a:t>Common</a:t>
            </a:r>
            <a:r>
              <a:rPr lang="cs-CZ" dirty="0">
                <a:effectLst>
                  <a:outerShdw blurRad="38100" dist="38100" dir="2700000" algn="tl">
                    <a:srgbClr val="000000">
                      <a:alpha val="43137"/>
                    </a:srgbClr>
                  </a:outerShdw>
                </a:effectLst>
              </a:rPr>
              <a:t> transport </a:t>
            </a:r>
            <a:r>
              <a:rPr lang="cs-CZ" dirty="0" err="1">
                <a:effectLst>
                  <a:outerShdw blurRad="38100" dist="38100" dir="2700000" algn="tl">
                    <a:srgbClr val="000000">
                      <a:alpha val="43137"/>
                    </a:srgbClr>
                  </a:outerShdw>
                </a:effectLst>
              </a:rPr>
              <a:t>policy</a:t>
            </a:r>
            <a:endParaRPr lang="cs-CZ" dirty="0"/>
          </a:p>
        </p:txBody>
      </p:sp>
      <p:sp>
        <p:nvSpPr>
          <p:cNvPr id="3" name="Zástupný symbol pro obsah 2">
            <a:extLst>
              <a:ext uri="{FF2B5EF4-FFF2-40B4-BE49-F238E27FC236}">
                <a16:creationId xmlns:a16="http://schemas.microsoft.com/office/drawing/2014/main" id="{BE619B02-11DB-41C2-A271-329F58B4E245}"/>
              </a:ext>
            </a:extLst>
          </p:cNvPr>
          <p:cNvSpPr>
            <a:spLocks noGrp="1"/>
          </p:cNvSpPr>
          <p:nvPr>
            <p:ph idx="1"/>
          </p:nvPr>
        </p:nvSpPr>
        <p:spPr/>
        <p:txBody>
          <a:bodyPr/>
          <a:lstStyle/>
          <a:p>
            <a:pPr marL="0" indent="0">
              <a:buNone/>
              <a:defRPr/>
            </a:pPr>
            <a:r>
              <a:rPr lang="en-US" sz="2200" dirty="0">
                <a:solidFill>
                  <a:schemeClr val="tx1"/>
                </a:solidFill>
                <a:effectLst>
                  <a:outerShdw blurRad="38100" dist="38100" dir="2700000" algn="tl">
                    <a:srgbClr val="000000">
                      <a:alpha val="43137"/>
                    </a:srgbClr>
                  </a:outerShdw>
                </a:effectLst>
                <a:highlight>
                  <a:srgbClr val="FFFF00"/>
                </a:highlight>
              </a:rPr>
              <a:t>Transport is fundamental to our societies and our economy– vital for growth and job creation. </a:t>
            </a:r>
            <a:endParaRPr lang="cs-CZ" sz="2200" dirty="0">
              <a:solidFill>
                <a:schemeClr val="tx1"/>
              </a:solidFill>
              <a:effectLst>
                <a:outerShdw blurRad="38100" dist="38100" dir="2700000" algn="tl">
                  <a:srgbClr val="000000">
                    <a:alpha val="43137"/>
                  </a:srgbClr>
                </a:outerShdw>
              </a:effectLst>
              <a:highlight>
                <a:srgbClr val="FFFF00"/>
              </a:highlight>
            </a:endParaRPr>
          </a:p>
          <a:p>
            <a:pPr marL="0" indent="0">
              <a:buNone/>
              <a:defRPr/>
            </a:pPr>
            <a:r>
              <a:rPr lang="en-US" sz="2200" b="1" dirty="0"/>
              <a:t>The transport industry directly employs around 10 million people and accounts for about 5% of GDP.</a:t>
            </a:r>
            <a:endParaRPr lang="cs-CZ" sz="2200" b="1" dirty="0"/>
          </a:p>
          <a:p>
            <a:pPr marL="0" indent="0">
              <a:buNone/>
              <a:defRPr/>
            </a:pPr>
            <a:r>
              <a:rPr lang="en-US" sz="2200" dirty="0">
                <a:effectLst>
                  <a:outerShdw blurRad="38100" dist="38100" dir="2700000" algn="tl">
                    <a:srgbClr val="000000">
                      <a:alpha val="43137"/>
                    </a:srgbClr>
                  </a:outerShdw>
                </a:effectLst>
              </a:rPr>
              <a:t>Effective transport systems are key to European companies' ability to compete in the world economy. </a:t>
            </a:r>
            <a:r>
              <a:rPr lang="en-US" sz="2200" dirty="0"/>
              <a:t>Logistics such as transport and storage account for 10–15% of the cost of a finished product for European companies. </a:t>
            </a:r>
            <a:endParaRPr lang="cs-CZ" sz="2200" dirty="0"/>
          </a:p>
          <a:p>
            <a:pPr marL="0" indent="0">
              <a:buNone/>
              <a:defRPr/>
            </a:pPr>
            <a:r>
              <a:rPr lang="en-US" sz="2200" b="1" dirty="0"/>
              <a:t>The quality of transport services has a major impact on people's quality of life. The average household spends 13.2% of its budget on transport goods and services. </a:t>
            </a:r>
            <a:endParaRPr lang="cs-CZ" sz="2200" b="1" dirty="0"/>
          </a:p>
          <a:p>
            <a:pPr marL="0" indent="0">
              <a:buNone/>
              <a:defRPr/>
            </a:pPr>
            <a:r>
              <a:rPr lang="cs-CZ" sz="2200" b="1" dirty="0">
                <a:highlight>
                  <a:srgbClr val="FFFFCC"/>
                </a:highlight>
              </a:rPr>
              <a:t>EU transport </a:t>
            </a:r>
            <a:r>
              <a:rPr lang="cs-CZ" sz="2200" b="1" dirty="0" err="1">
                <a:highlight>
                  <a:srgbClr val="FFFFCC"/>
                </a:highlight>
              </a:rPr>
              <a:t>policy</a:t>
            </a:r>
            <a:r>
              <a:rPr lang="cs-CZ" sz="2200" b="1" dirty="0">
                <a:highlight>
                  <a:srgbClr val="FFFFCC"/>
                </a:highlight>
              </a:rPr>
              <a:t> – </a:t>
            </a:r>
            <a:r>
              <a:rPr lang="cs-CZ" sz="2200" b="1" dirty="0" err="1">
                <a:highlight>
                  <a:srgbClr val="FFFFCC"/>
                </a:highlight>
              </a:rPr>
              <a:t>details</a:t>
            </a:r>
            <a:r>
              <a:rPr lang="cs-CZ" sz="2200" b="1" dirty="0">
                <a:highlight>
                  <a:srgbClr val="FFFFCC"/>
                </a:highlight>
              </a:rPr>
              <a:t>: </a:t>
            </a:r>
            <a:r>
              <a:rPr lang="cs-CZ" sz="1800" b="1" dirty="0">
                <a:hlinkClick r:id="rId2"/>
              </a:rPr>
              <a:t>https://eur-lex.europa.eu/summary/chapter/transport.html?root_default=SUM_1_CODED%3D32%2CSUM_2_CODED%3D3201&amp;locale=en</a:t>
            </a:r>
            <a:r>
              <a:rPr lang="cs-CZ" sz="1800" b="1" dirty="0"/>
              <a:t> </a:t>
            </a:r>
          </a:p>
        </p:txBody>
      </p:sp>
    </p:spTree>
  </p:cSld>
  <p:clrMapOvr>
    <a:masterClrMapping/>
  </p:clrMapOvr>
  <p:transition spd="med">
    <p:circl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184986F-28E0-4ED6-8AC8-42A4E032A7F7}"/>
              </a:ext>
            </a:extLst>
          </p:cNvPr>
          <p:cNvSpPr>
            <a:spLocks noGrp="1" noChangeArrowheads="1"/>
          </p:cNvSpPr>
          <p:nvPr>
            <p:ph type="title"/>
          </p:nvPr>
        </p:nvSpPr>
        <p:spPr/>
        <p:txBody>
          <a:bodyPr/>
          <a:lstStyle/>
          <a:p>
            <a:pPr eaLnBrk="1" hangingPunct="1">
              <a:defRPr/>
            </a:pPr>
            <a:r>
              <a:rPr lang="cs-CZ" dirty="0" err="1">
                <a:effectLst>
                  <a:outerShdw blurRad="38100" dist="38100" dir="2700000" algn="tl">
                    <a:srgbClr val="000000">
                      <a:alpha val="43137"/>
                    </a:srgbClr>
                  </a:outerShdw>
                </a:effectLst>
              </a:rPr>
              <a:t>Common</a:t>
            </a:r>
            <a:r>
              <a:rPr lang="cs-CZ" dirty="0">
                <a:effectLst>
                  <a:outerShdw blurRad="38100" dist="38100" dir="2700000" algn="tl">
                    <a:srgbClr val="000000">
                      <a:alpha val="43137"/>
                    </a:srgbClr>
                  </a:outerShdw>
                </a:effectLst>
              </a:rPr>
              <a:t> transport </a:t>
            </a:r>
            <a:r>
              <a:rPr lang="cs-CZ" dirty="0" err="1">
                <a:effectLst>
                  <a:outerShdw blurRad="38100" dist="38100" dir="2700000" algn="tl">
                    <a:srgbClr val="000000">
                      <a:alpha val="43137"/>
                    </a:srgbClr>
                  </a:outerShdw>
                </a:effectLst>
              </a:rPr>
              <a:t>policy</a:t>
            </a:r>
            <a:endParaRPr lang="cs-CZ" dirty="0">
              <a:effectLst>
                <a:outerShdw blurRad="38100" dist="38100" dir="2700000" algn="tl">
                  <a:srgbClr val="000000">
                    <a:alpha val="43137"/>
                  </a:srgbClr>
                </a:outerShdw>
              </a:effectLst>
            </a:endParaRPr>
          </a:p>
        </p:txBody>
      </p:sp>
      <p:sp>
        <p:nvSpPr>
          <p:cNvPr id="35843" name="Rectangle 3">
            <a:extLst>
              <a:ext uri="{FF2B5EF4-FFF2-40B4-BE49-F238E27FC236}">
                <a16:creationId xmlns:a16="http://schemas.microsoft.com/office/drawing/2014/main" id="{34210E3C-8C98-4EE4-A7AA-B07B4F50B14C}"/>
              </a:ext>
            </a:extLst>
          </p:cNvPr>
          <p:cNvSpPr>
            <a:spLocks noGrp="1" noChangeArrowheads="1"/>
          </p:cNvSpPr>
          <p:nvPr>
            <p:ph type="body" idx="1"/>
          </p:nvPr>
        </p:nvSpPr>
        <p:spPr/>
        <p:txBody>
          <a:bodyPr/>
          <a:lstStyle/>
          <a:p>
            <a:pPr marL="0" indent="0" eaLnBrk="1" hangingPunct="1">
              <a:spcBef>
                <a:spcPts val="600"/>
              </a:spcBef>
              <a:buNone/>
            </a:pPr>
            <a:r>
              <a:rPr lang="cs-CZ" altLang="cs-CZ" sz="2200" b="1" dirty="0" err="1">
                <a:solidFill>
                  <a:schemeClr val="tx1"/>
                </a:solidFill>
              </a:rPr>
              <a:t>The</a:t>
            </a:r>
            <a:r>
              <a:rPr lang="cs-CZ" altLang="cs-CZ" sz="2200" b="1" dirty="0">
                <a:solidFill>
                  <a:schemeClr val="tx1"/>
                </a:solidFill>
              </a:rPr>
              <a:t> </a:t>
            </a:r>
            <a:r>
              <a:rPr lang="cs-CZ" altLang="cs-CZ" sz="2200" b="1" dirty="0" err="1">
                <a:solidFill>
                  <a:schemeClr val="tx1"/>
                </a:solidFill>
              </a:rPr>
              <a:t>Treaty</a:t>
            </a:r>
            <a:r>
              <a:rPr lang="cs-CZ" altLang="cs-CZ" sz="2200" b="1" dirty="0">
                <a:solidFill>
                  <a:schemeClr val="tx1"/>
                </a:solidFill>
              </a:rPr>
              <a:t> </a:t>
            </a:r>
            <a:r>
              <a:rPr lang="cs-CZ" altLang="cs-CZ" sz="2200" b="1" dirty="0" err="1">
                <a:solidFill>
                  <a:schemeClr val="tx1"/>
                </a:solidFill>
              </a:rPr>
              <a:t>of</a:t>
            </a:r>
            <a:r>
              <a:rPr lang="cs-CZ" altLang="cs-CZ" sz="2200" b="1" dirty="0">
                <a:solidFill>
                  <a:schemeClr val="tx1"/>
                </a:solidFill>
              </a:rPr>
              <a:t> Rome, made </a:t>
            </a:r>
            <a:r>
              <a:rPr lang="cs-CZ" altLang="cs-CZ" sz="2200" b="1" dirty="0" err="1">
                <a:solidFill>
                  <a:schemeClr val="tx1"/>
                </a:solidFill>
              </a:rPr>
              <a:t>provision</a:t>
            </a:r>
            <a:r>
              <a:rPr lang="cs-CZ" altLang="cs-CZ" sz="2200" b="1" dirty="0">
                <a:solidFill>
                  <a:schemeClr val="tx1"/>
                </a:solidFill>
              </a:rPr>
              <a:t> </a:t>
            </a:r>
            <a:r>
              <a:rPr lang="cs-CZ" altLang="cs-CZ" sz="2200" b="1" dirty="0" err="1">
                <a:solidFill>
                  <a:schemeClr val="tx1"/>
                </a:solidFill>
              </a:rPr>
              <a:t>for</a:t>
            </a:r>
            <a:r>
              <a:rPr lang="cs-CZ" altLang="cs-CZ" sz="2200" b="1" dirty="0">
                <a:solidFill>
                  <a:schemeClr val="tx1"/>
                </a:solidFill>
              </a:rPr>
              <a:t> a </a:t>
            </a:r>
            <a:r>
              <a:rPr lang="cs-CZ" altLang="cs-CZ" sz="2200" b="1" dirty="0" err="1">
                <a:solidFill>
                  <a:schemeClr val="tx1"/>
                </a:solidFill>
              </a:rPr>
              <a:t>common</a:t>
            </a:r>
            <a:r>
              <a:rPr lang="cs-CZ" altLang="cs-CZ" sz="2200" b="1" dirty="0">
                <a:solidFill>
                  <a:schemeClr val="tx1"/>
                </a:solidFill>
              </a:rPr>
              <a:t> </a:t>
            </a:r>
            <a:r>
              <a:rPr lang="cs-CZ" altLang="cs-CZ" sz="2200" b="1" dirty="0" err="1">
                <a:solidFill>
                  <a:schemeClr val="tx1"/>
                </a:solidFill>
              </a:rPr>
              <a:t>European</a:t>
            </a:r>
            <a:r>
              <a:rPr lang="cs-CZ" altLang="cs-CZ" sz="2200" b="1" dirty="0">
                <a:solidFill>
                  <a:schemeClr val="tx1"/>
                </a:solidFill>
              </a:rPr>
              <a:t> transport </a:t>
            </a:r>
            <a:r>
              <a:rPr lang="cs-CZ" altLang="cs-CZ" sz="2200" b="1" dirty="0" err="1">
                <a:solidFill>
                  <a:schemeClr val="tx1"/>
                </a:solidFill>
              </a:rPr>
              <a:t>policy</a:t>
            </a:r>
            <a:r>
              <a:rPr lang="cs-CZ" altLang="cs-CZ" sz="2200" b="1" dirty="0">
                <a:solidFill>
                  <a:schemeClr val="tx1"/>
                </a:solidFill>
              </a:rPr>
              <a:t>. </a:t>
            </a:r>
          </a:p>
          <a:p>
            <a:pPr marL="0" indent="0" eaLnBrk="1" hangingPunct="1">
              <a:spcBef>
                <a:spcPts val="600"/>
              </a:spcBef>
              <a:buNone/>
            </a:pPr>
            <a:r>
              <a:rPr lang="cs-CZ" altLang="cs-CZ" sz="2200" dirty="0" err="1"/>
              <a:t>During</a:t>
            </a:r>
            <a:r>
              <a:rPr lang="cs-CZ" altLang="cs-CZ" sz="2200" dirty="0"/>
              <a:t> 1982-83 </a:t>
            </a:r>
            <a:r>
              <a:rPr lang="cs-CZ" altLang="cs-CZ" sz="2200" dirty="0" err="1"/>
              <a:t>the</a:t>
            </a:r>
            <a:r>
              <a:rPr lang="cs-CZ" altLang="cs-CZ" sz="2200" dirty="0"/>
              <a:t> </a:t>
            </a:r>
            <a:r>
              <a:rPr lang="cs-CZ" altLang="cs-CZ" sz="2200" dirty="0" err="1"/>
              <a:t>European</a:t>
            </a:r>
            <a:r>
              <a:rPr lang="cs-CZ" altLang="cs-CZ" sz="2200" dirty="0"/>
              <a:t> </a:t>
            </a:r>
            <a:r>
              <a:rPr lang="cs-CZ" altLang="cs-CZ" sz="2200" dirty="0" err="1"/>
              <a:t>Parliament</a:t>
            </a:r>
            <a:r>
              <a:rPr lang="cs-CZ" altLang="cs-CZ" sz="2200" dirty="0"/>
              <a:t> </a:t>
            </a:r>
            <a:r>
              <a:rPr lang="cs-CZ" altLang="cs-CZ" sz="2200" dirty="0" err="1"/>
              <a:t>brought</a:t>
            </a:r>
            <a:r>
              <a:rPr lang="cs-CZ" altLang="cs-CZ" sz="2200" dirty="0"/>
              <a:t> a case </a:t>
            </a:r>
            <a:r>
              <a:rPr lang="cs-CZ" altLang="cs-CZ" sz="2200" dirty="0" err="1"/>
              <a:t>against</a:t>
            </a:r>
            <a:r>
              <a:rPr lang="cs-CZ" altLang="cs-CZ" sz="2200" dirty="0"/>
              <a:t> </a:t>
            </a:r>
            <a:r>
              <a:rPr lang="cs-CZ" altLang="cs-CZ" sz="2200" dirty="0" err="1"/>
              <a:t>the</a:t>
            </a:r>
            <a:r>
              <a:rPr lang="cs-CZ" altLang="cs-CZ" sz="2200" dirty="0"/>
              <a:t> </a:t>
            </a:r>
            <a:r>
              <a:rPr lang="cs-CZ" altLang="cs-CZ" sz="2200" dirty="0" err="1"/>
              <a:t>Council</a:t>
            </a:r>
            <a:endParaRPr lang="cs-CZ" altLang="cs-CZ" sz="2200" dirty="0"/>
          </a:p>
          <a:p>
            <a:pPr marL="0" indent="0" eaLnBrk="1" hangingPunct="1">
              <a:spcBef>
                <a:spcPts val="600"/>
              </a:spcBef>
              <a:buNone/>
            </a:pPr>
            <a:r>
              <a:rPr lang="cs-CZ" altLang="cs-CZ" sz="2200" dirty="0"/>
              <a:t>in 1985 </a:t>
            </a:r>
            <a:r>
              <a:rPr lang="cs-CZ" altLang="cs-CZ" sz="2200" dirty="0" err="1"/>
              <a:t>the</a:t>
            </a:r>
            <a:r>
              <a:rPr lang="cs-CZ" altLang="cs-CZ" sz="2200" dirty="0"/>
              <a:t> </a:t>
            </a:r>
            <a:r>
              <a:rPr lang="cs-CZ" altLang="cs-CZ" sz="2200" dirty="0" err="1"/>
              <a:t>European</a:t>
            </a:r>
            <a:r>
              <a:rPr lang="cs-CZ" altLang="cs-CZ" sz="2200" dirty="0"/>
              <a:t> </a:t>
            </a:r>
            <a:r>
              <a:rPr lang="cs-CZ" altLang="cs-CZ" sz="2200" dirty="0" err="1"/>
              <a:t>Court</a:t>
            </a:r>
            <a:r>
              <a:rPr lang="cs-CZ" altLang="cs-CZ" sz="2200" dirty="0"/>
              <a:t> </a:t>
            </a:r>
            <a:r>
              <a:rPr lang="cs-CZ" altLang="cs-CZ" sz="2200" dirty="0" err="1"/>
              <a:t>of</a:t>
            </a:r>
            <a:r>
              <a:rPr lang="cs-CZ" altLang="cs-CZ" sz="2200" dirty="0"/>
              <a:t> Justice (ECJ) </a:t>
            </a:r>
            <a:r>
              <a:rPr lang="cs-CZ" altLang="cs-CZ" sz="2200" dirty="0" err="1"/>
              <a:t>ruled</a:t>
            </a:r>
            <a:r>
              <a:rPr lang="cs-CZ" altLang="cs-CZ" sz="2200" dirty="0"/>
              <a:t> in </a:t>
            </a:r>
            <a:r>
              <a:rPr lang="cs-CZ" altLang="cs-CZ" sz="2200" dirty="0" err="1"/>
              <a:t>the</a:t>
            </a:r>
            <a:r>
              <a:rPr lang="cs-CZ" altLang="cs-CZ" sz="2200" dirty="0"/>
              <a:t> </a:t>
            </a:r>
            <a:r>
              <a:rPr lang="cs-CZ" altLang="cs-CZ" sz="2200" dirty="0" err="1"/>
              <a:t>European</a:t>
            </a:r>
            <a:r>
              <a:rPr lang="cs-CZ" altLang="cs-CZ" sz="2200" dirty="0"/>
              <a:t> </a:t>
            </a:r>
            <a:r>
              <a:rPr lang="cs-CZ" altLang="cs-CZ" sz="2200" dirty="0" err="1"/>
              <a:t>Parliament's</a:t>
            </a:r>
            <a:r>
              <a:rPr lang="cs-CZ" altLang="cs-CZ" sz="2200" dirty="0"/>
              <a:t> </a:t>
            </a:r>
            <a:r>
              <a:rPr lang="cs-CZ" altLang="cs-CZ" sz="2200" dirty="0" err="1"/>
              <a:t>favour</a:t>
            </a:r>
            <a:r>
              <a:rPr lang="cs-CZ" altLang="cs-CZ" sz="2200" dirty="0"/>
              <a:t>. </a:t>
            </a:r>
          </a:p>
          <a:p>
            <a:pPr marL="0" indent="0" eaLnBrk="1" hangingPunct="1">
              <a:spcBef>
                <a:spcPts val="600"/>
              </a:spcBef>
              <a:buNone/>
            </a:pPr>
            <a:r>
              <a:rPr lang="cs-CZ" altLang="cs-CZ" sz="2200" b="1" dirty="0" err="1">
                <a:solidFill>
                  <a:schemeClr val="tx1"/>
                </a:solidFill>
              </a:rPr>
              <a:t>The</a:t>
            </a:r>
            <a:r>
              <a:rPr lang="cs-CZ" altLang="cs-CZ" sz="2200" b="1" dirty="0">
                <a:solidFill>
                  <a:schemeClr val="tx1"/>
                </a:solidFill>
              </a:rPr>
              <a:t> </a:t>
            </a:r>
            <a:r>
              <a:rPr lang="cs-CZ" altLang="cs-CZ" sz="2200" b="1" dirty="0" err="1">
                <a:solidFill>
                  <a:schemeClr val="tx1"/>
                </a:solidFill>
              </a:rPr>
              <a:t>goal</a:t>
            </a:r>
            <a:r>
              <a:rPr lang="cs-CZ" altLang="cs-CZ" sz="2200" b="1" dirty="0">
                <a:solidFill>
                  <a:schemeClr val="tx1"/>
                </a:solidFill>
              </a:rPr>
              <a:t> </a:t>
            </a:r>
            <a:r>
              <a:rPr lang="cs-CZ" altLang="cs-CZ" sz="2200" b="1" dirty="0" err="1">
                <a:solidFill>
                  <a:schemeClr val="tx1"/>
                </a:solidFill>
              </a:rPr>
              <a:t>of</a:t>
            </a:r>
            <a:r>
              <a:rPr lang="cs-CZ" altLang="cs-CZ" sz="2200" b="1" dirty="0">
                <a:solidFill>
                  <a:schemeClr val="tx1"/>
                </a:solidFill>
              </a:rPr>
              <a:t> </a:t>
            </a:r>
            <a:r>
              <a:rPr lang="cs-CZ" altLang="cs-CZ" sz="2200" b="1" dirty="0" err="1">
                <a:solidFill>
                  <a:schemeClr val="tx1"/>
                </a:solidFill>
              </a:rPr>
              <a:t>the</a:t>
            </a:r>
            <a:r>
              <a:rPr lang="cs-CZ" altLang="cs-CZ" sz="2200" b="1" dirty="0">
                <a:solidFill>
                  <a:schemeClr val="tx1"/>
                </a:solidFill>
              </a:rPr>
              <a:t> </a:t>
            </a:r>
            <a:r>
              <a:rPr lang="cs-CZ" altLang="cs-CZ" sz="2200" b="1" dirty="0" err="1">
                <a:solidFill>
                  <a:schemeClr val="tx1"/>
                </a:solidFill>
              </a:rPr>
              <a:t>common</a:t>
            </a:r>
            <a:r>
              <a:rPr lang="cs-CZ" altLang="cs-CZ" sz="2200" b="1" dirty="0">
                <a:solidFill>
                  <a:schemeClr val="tx1"/>
                </a:solidFill>
              </a:rPr>
              <a:t> transport </a:t>
            </a:r>
            <a:r>
              <a:rPr lang="cs-CZ" altLang="cs-CZ" sz="2200" b="1" dirty="0" err="1">
                <a:solidFill>
                  <a:schemeClr val="tx1"/>
                </a:solidFill>
              </a:rPr>
              <a:t>policy</a:t>
            </a:r>
            <a:r>
              <a:rPr lang="cs-CZ" altLang="cs-CZ" sz="2200" b="1" dirty="0"/>
              <a:t> </a:t>
            </a:r>
            <a:r>
              <a:rPr lang="cs-CZ" altLang="cs-CZ" sz="2200" b="1" dirty="0" err="1">
                <a:solidFill>
                  <a:schemeClr val="tx1"/>
                </a:solidFill>
              </a:rPr>
              <a:t>is</a:t>
            </a:r>
            <a:r>
              <a:rPr lang="cs-CZ" altLang="cs-CZ" sz="2200" b="1" dirty="0">
                <a:solidFill>
                  <a:schemeClr val="tx1"/>
                </a:solidFill>
              </a:rPr>
              <a:t> to </a:t>
            </a:r>
            <a:r>
              <a:rPr lang="cs-CZ" altLang="cs-CZ" sz="2200" b="1" dirty="0" err="1">
                <a:solidFill>
                  <a:schemeClr val="tx1"/>
                </a:solidFill>
              </a:rPr>
              <a:t>remove</a:t>
            </a:r>
            <a:r>
              <a:rPr lang="cs-CZ" altLang="cs-CZ" sz="2200" b="1" dirty="0">
                <a:solidFill>
                  <a:schemeClr val="tx1"/>
                </a:solidFill>
              </a:rPr>
              <a:t> </a:t>
            </a:r>
            <a:r>
              <a:rPr lang="cs-CZ" altLang="cs-CZ" sz="2200" b="1" dirty="0" err="1">
                <a:solidFill>
                  <a:schemeClr val="tx1"/>
                </a:solidFill>
              </a:rPr>
              <a:t>obstacles</a:t>
            </a:r>
            <a:r>
              <a:rPr lang="cs-CZ" altLang="cs-CZ" sz="2200" b="1" dirty="0"/>
              <a:t> </a:t>
            </a:r>
            <a:r>
              <a:rPr lang="cs-CZ" altLang="cs-CZ" sz="2200" b="1" dirty="0" err="1"/>
              <a:t>at</a:t>
            </a:r>
            <a:r>
              <a:rPr lang="cs-CZ" altLang="cs-CZ" sz="2200" b="1" dirty="0"/>
              <a:t> </a:t>
            </a:r>
            <a:r>
              <a:rPr lang="cs-CZ" altLang="cs-CZ" sz="2200" b="1" dirty="0" err="1"/>
              <a:t>the</a:t>
            </a:r>
            <a:r>
              <a:rPr lang="cs-CZ" altLang="cs-CZ" sz="2200" b="1" dirty="0"/>
              <a:t> </a:t>
            </a:r>
            <a:r>
              <a:rPr lang="cs-CZ" altLang="cs-CZ" sz="2200" b="1" dirty="0" err="1"/>
              <a:t>borders</a:t>
            </a:r>
            <a:r>
              <a:rPr lang="cs-CZ" altLang="cs-CZ" sz="2200" b="1" dirty="0"/>
              <a:t> </a:t>
            </a:r>
            <a:r>
              <a:rPr lang="cs-CZ" altLang="cs-CZ" sz="2200" b="1" dirty="0" err="1"/>
              <a:t>between</a:t>
            </a:r>
            <a:r>
              <a:rPr lang="cs-CZ" altLang="cs-CZ" sz="2200" b="1" dirty="0"/>
              <a:t> </a:t>
            </a:r>
            <a:r>
              <a:rPr lang="cs-CZ" altLang="cs-CZ" sz="2200" b="1" dirty="0" err="1"/>
              <a:t>Member</a:t>
            </a:r>
            <a:r>
              <a:rPr lang="cs-CZ" altLang="cs-CZ" sz="2200" b="1" dirty="0"/>
              <a:t> </a:t>
            </a:r>
            <a:r>
              <a:rPr lang="cs-CZ" altLang="cs-CZ" sz="2200" b="1" dirty="0" err="1"/>
              <a:t>States</a:t>
            </a:r>
            <a:r>
              <a:rPr lang="cs-CZ" altLang="cs-CZ" sz="2200" b="1" dirty="0"/>
              <a:t> so as to </a:t>
            </a:r>
            <a:r>
              <a:rPr lang="cs-CZ" altLang="cs-CZ" sz="2200" b="1" dirty="0" err="1"/>
              <a:t>facilitate</a:t>
            </a:r>
            <a:r>
              <a:rPr lang="cs-CZ" altLang="cs-CZ" sz="2200" b="1" dirty="0"/>
              <a:t> </a:t>
            </a:r>
            <a:r>
              <a:rPr lang="cs-CZ" altLang="cs-CZ" sz="2200" b="1" dirty="0" err="1">
                <a:solidFill>
                  <a:schemeClr val="tx1"/>
                </a:solidFill>
              </a:rPr>
              <a:t>the</a:t>
            </a:r>
            <a:r>
              <a:rPr lang="cs-CZ" altLang="cs-CZ" sz="2200" b="1" dirty="0">
                <a:solidFill>
                  <a:schemeClr val="tx1"/>
                </a:solidFill>
              </a:rPr>
              <a:t> free </a:t>
            </a:r>
            <a:r>
              <a:rPr lang="cs-CZ" altLang="cs-CZ" sz="2200" b="1" dirty="0" err="1">
                <a:solidFill>
                  <a:schemeClr val="tx1"/>
                </a:solidFill>
              </a:rPr>
              <a:t>movement</a:t>
            </a:r>
            <a:r>
              <a:rPr lang="cs-CZ" altLang="cs-CZ" sz="2200" b="1" dirty="0">
                <a:solidFill>
                  <a:schemeClr val="tx1"/>
                </a:solidFill>
              </a:rPr>
              <a:t> </a:t>
            </a:r>
            <a:r>
              <a:rPr lang="cs-CZ" altLang="cs-CZ" sz="2200" b="1" dirty="0" err="1">
                <a:solidFill>
                  <a:schemeClr val="tx1"/>
                </a:solidFill>
              </a:rPr>
              <a:t>of</a:t>
            </a:r>
            <a:r>
              <a:rPr lang="cs-CZ" altLang="cs-CZ" sz="2200" b="1" dirty="0">
                <a:solidFill>
                  <a:schemeClr val="tx1"/>
                </a:solidFill>
              </a:rPr>
              <a:t> </a:t>
            </a:r>
            <a:r>
              <a:rPr lang="cs-CZ" altLang="cs-CZ" sz="2200" b="1" dirty="0" err="1">
                <a:solidFill>
                  <a:schemeClr val="tx1"/>
                </a:solidFill>
              </a:rPr>
              <a:t>persons</a:t>
            </a:r>
            <a:r>
              <a:rPr lang="cs-CZ" altLang="cs-CZ" sz="2200" b="1" dirty="0">
                <a:solidFill>
                  <a:schemeClr val="tx1"/>
                </a:solidFill>
              </a:rPr>
              <a:t> and </a:t>
            </a:r>
            <a:r>
              <a:rPr lang="cs-CZ" altLang="cs-CZ" sz="2200" b="1" dirty="0" err="1">
                <a:solidFill>
                  <a:schemeClr val="tx1"/>
                </a:solidFill>
              </a:rPr>
              <a:t>goods</a:t>
            </a:r>
            <a:r>
              <a:rPr lang="cs-CZ" altLang="cs-CZ" sz="2200" b="1" dirty="0">
                <a:solidFill>
                  <a:schemeClr val="tx1"/>
                </a:solidFill>
              </a:rPr>
              <a:t>.</a:t>
            </a:r>
          </a:p>
          <a:p>
            <a:pPr marL="0" indent="0" algn="ctr" eaLnBrk="1" hangingPunct="1">
              <a:lnSpc>
                <a:spcPct val="90000"/>
              </a:lnSpc>
              <a:buNone/>
              <a:defRPr/>
            </a:pPr>
            <a:r>
              <a:rPr lang="cs-CZ" altLang="cs-CZ" sz="2800" b="1" dirty="0">
                <a:highlight>
                  <a:srgbClr val="FFFF00"/>
                </a:highlight>
              </a:rPr>
              <a:t>Prime </a:t>
            </a:r>
            <a:r>
              <a:rPr lang="cs-CZ" altLang="cs-CZ" sz="2800" b="1" dirty="0" err="1">
                <a:highlight>
                  <a:srgbClr val="FFFF00"/>
                </a:highlight>
              </a:rPr>
              <a:t>objectives</a:t>
            </a:r>
            <a:r>
              <a:rPr lang="cs-CZ" altLang="cs-CZ" sz="2800" dirty="0">
                <a:highlight>
                  <a:srgbClr val="FFFF00"/>
                </a:highlight>
              </a:rPr>
              <a:t> </a:t>
            </a:r>
          </a:p>
          <a:p>
            <a:pPr lvl="1" eaLnBrk="1" hangingPunct="1">
              <a:lnSpc>
                <a:spcPct val="90000"/>
              </a:lnSpc>
              <a:spcBef>
                <a:spcPts val="600"/>
              </a:spcBef>
              <a:defRPr/>
            </a:pPr>
            <a:r>
              <a:rPr lang="cs-CZ" altLang="cs-CZ" sz="2200" dirty="0"/>
              <a:t>To </a:t>
            </a:r>
            <a:r>
              <a:rPr lang="cs-CZ" altLang="cs-CZ" sz="2200" dirty="0" err="1"/>
              <a:t>complete</a:t>
            </a:r>
            <a:r>
              <a:rPr lang="cs-CZ" altLang="cs-CZ" sz="2200" dirty="0"/>
              <a:t> </a:t>
            </a:r>
            <a:r>
              <a:rPr lang="cs-CZ" altLang="cs-CZ" sz="2200" dirty="0" err="1"/>
              <a:t>the</a:t>
            </a:r>
            <a:r>
              <a:rPr lang="cs-CZ" altLang="cs-CZ" sz="2200" dirty="0"/>
              <a:t> </a:t>
            </a:r>
            <a:r>
              <a:rPr lang="cs-CZ" altLang="cs-CZ" sz="2200" dirty="0" err="1"/>
              <a:t>internal</a:t>
            </a:r>
            <a:r>
              <a:rPr lang="cs-CZ" altLang="cs-CZ" sz="2200" dirty="0"/>
              <a:t> market </a:t>
            </a:r>
            <a:r>
              <a:rPr lang="cs-CZ" altLang="cs-CZ" sz="2200" dirty="0" err="1"/>
              <a:t>for</a:t>
            </a:r>
            <a:r>
              <a:rPr lang="cs-CZ" altLang="cs-CZ" sz="2200" dirty="0"/>
              <a:t> transport, </a:t>
            </a:r>
            <a:r>
              <a:rPr lang="cs-CZ" altLang="cs-CZ" sz="2200" dirty="0" err="1"/>
              <a:t>ensure</a:t>
            </a:r>
            <a:r>
              <a:rPr lang="cs-CZ" altLang="cs-CZ" sz="2200" dirty="0"/>
              <a:t> </a:t>
            </a:r>
            <a:r>
              <a:rPr lang="cs-CZ" altLang="cs-CZ" sz="2200" dirty="0" err="1"/>
              <a:t>sustainable</a:t>
            </a:r>
            <a:r>
              <a:rPr lang="cs-CZ" altLang="cs-CZ" sz="2200" dirty="0"/>
              <a:t> development, </a:t>
            </a:r>
            <a:r>
              <a:rPr lang="cs-CZ" altLang="cs-CZ" sz="2200" dirty="0" err="1"/>
              <a:t>manage</a:t>
            </a:r>
            <a:r>
              <a:rPr lang="cs-CZ" altLang="cs-CZ" sz="2200" dirty="0"/>
              <a:t> </a:t>
            </a:r>
            <a:r>
              <a:rPr lang="cs-CZ" altLang="cs-CZ" sz="2200" dirty="0" err="1"/>
              <a:t>funding</a:t>
            </a:r>
            <a:r>
              <a:rPr lang="cs-CZ" altLang="cs-CZ" sz="2200" dirty="0"/>
              <a:t> </a:t>
            </a:r>
            <a:r>
              <a:rPr lang="cs-CZ" altLang="cs-CZ" sz="2200" dirty="0" err="1"/>
              <a:t>programmes</a:t>
            </a:r>
            <a:r>
              <a:rPr lang="cs-CZ" altLang="cs-CZ" sz="2200" dirty="0"/>
              <a:t> and </a:t>
            </a:r>
            <a:r>
              <a:rPr lang="cs-CZ" altLang="cs-CZ" sz="2200" dirty="0" err="1"/>
              <a:t>spatial</a:t>
            </a:r>
            <a:r>
              <a:rPr lang="cs-CZ" altLang="cs-CZ" sz="2200" dirty="0"/>
              <a:t> </a:t>
            </a:r>
            <a:r>
              <a:rPr lang="cs-CZ" altLang="cs-CZ" sz="2200" dirty="0" err="1"/>
              <a:t>planning</a:t>
            </a:r>
            <a:r>
              <a:rPr lang="cs-CZ" altLang="cs-CZ" sz="2200" dirty="0"/>
              <a:t>, </a:t>
            </a:r>
            <a:r>
              <a:rPr lang="cs-CZ" altLang="cs-CZ" sz="2200" dirty="0" err="1"/>
              <a:t>improve</a:t>
            </a:r>
            <a:r>
              <a:rPr lang="cs-CZ" altLang="cs-CZ" sz="2200" dirty="0"/>
              <a:t> </a:t>
            </a:r>
            <a:r>
              <a:rPr lang="cs-CZ" altLang="cs-CZ" sz="2200" dirty="0" err="1"/>
              <a:t>safety</a:t>
            </a:r>
            <a:r>
              <a:rPr lang="cs-CZ" altLang="cs-CZ" sz="2200" dirty="0"/>
              <a:t> and </a:t>
            </a:r>
            <a:r>
              <a:rPr lang="cs-CZ" altLang="cs-CZ" sz="2200" dirty="0" err="1"/>
              <a:t>develop</a:t>
            </a:r>
            <a:r>
              <a:rPr lang="cs-CZ" altLang="cs-CZ" sz="2200" dirty="0"/>
              <a:t> </a:t>
            </a:r>
            <a:r>
              <a:rPr lang="cs-CZ" altLang="cs-CZ" sz="2200" dirty="0" err="1"/>
              <a:t>international</a:t>
            </a:r>
            <a:r>
              <a:rPr lang="cs-CZ" altLang="cs-CZ" sz="2200" dirty="0"/>
              <a:t> </a:t>
            </a:r>
            <a:r>
              <a:rPr lang="cs-CZ" altLang="cs-CZ" sz="2200" dirty="0" err="1"/>
              <a:t>cooperation</a:t>
            </a:r>
            <a:r>
              <a:rPr lang="cs-CZ" altLang="cs-CZ" sz="2200" dirty="0"/>
              <a:t>. </a:t>
            </a:r>
          </a:p>
          <a:p>
            <a:pPr lvl="1" eaLnBrk="1" hangingPunct="1">
              <a:lnSpc>
                <a:spcPct val="90000"/>
              </a:lnSpc>
              <a:spcBef>
                <a:spcPts val="600"/>
              </a:spcBef>
              <a:defRPr/>
            </a:pPr>
            <a:r>
              <a:rPr lang="cs-CZ" altLang="cs-CZ" sz="2200" dirty="0"/>
              <a:t>It </a:t>
            </a:r>
            <a:r>
              <a:rPr lang="cs-CZ" altLang="cs-CZ" sz="2200" dirty="0" err="1"/>
              <a:t>is</a:t>
            </a:r>
            <a:r>
              <a:rPr lang="cs-CZ" altLang="cs-CZ" sz="2200" dirty="0"/>
              <a:t> </a:t>
            </a:r>
            <a:r>
              <a:rPr lang="cs-CZ" altLang="cs-CZ" sz="2200" dirty="0" err="1"/>
              <a:t>also</a:t>
            </a:r>
            <a:r>
              <a:rPr lang="cs-CZ" altLang="cs-CZ" sz="2200" dirty="0"/>
              <a:t> </a:t>
            </a:r>
            <a:r>
              <a:rPr lang="cs-CZ" altLang="cs-CZ" sz="2200" dirty="0" err="1"/>
              <a:t>concerned</a:t>
            </a:r>
            <a:r>
              <a:rPr lang="cs-CZ" altLang="cs-CZ" sz="2200" dirty="0"/>
              <a:t> </a:t>
            </a:r>
            <a:r>
              <a:rPr lang="cs-CZ" altLang="cs-CZ" sz="2200" dirty="0" err="1"/>
              <a:t>with</a:t>
            </a:r>
            <a:r>
              <a:rPr lang="cs-CZ" altLang="cs-CZ" sz="2200" dirty="0"/>
              <a:t> </a:t>
            </a:r>
            <a:r>
              <a:rPr lang="cs-CZ" altLang="cs-CZ" sz="2200" dirty="0" err="1"/>
              <a:t>laying</a:t>
            </a:r>
            <a:r>
              <a:rPr lang="cs-CZ" altLang="cs-CZ" sz="2200" dirty="0"/>
              <a:t> </a:t>
            </a:r>
            <a:r>
              <a:rPr lang="cs-CZ" altLang="cs-CZ" sz="2200" dirty="0" err="1"/>
              <a:t>down</a:t>
            </a:r>
            <a:r>
              <a:rPr lang="cs-CZ" altLang="cs-CZ" sz="2200" dirty="0"/>
              <a:t> </a:t>
            </a:r>
            <a:r>
              <a:rPr lang="cs-CZ" altLang="cs-CZ" sz="2200" dirty="0" err="1"/>
              <a:t>the</a:t>
            </a:r>
            <a:r>
              <a:rPr lang="cs-CZ" altLang="cs-CZ" sz="2200" dirty="0"/>
              <a:t> </a:t>
            </a:r>
            <a:r>
              <a:rPr lang="cs-CZ" altLang="cs-CZ" sz="2200" dirty="0" err="1"/>
              <a:t>conditions</a:t>
            </a:r>
            <a:r>
              <a:rPr lang="cs-CZ" altLang="cs-CZ" sz="2200" dirty="0"/>
              <a:t> </a:t>
            </a:r>
            <a:r>
              <a:rPr lang="cs-CZ" altLang="cs-CZ" sz="2200" dirty="0" err="1"/>
              <a:t>under</a:t>
            </a:r>
            <a:r>
              <a:rPr lang="cs-CZ" altLang="cs-CZ" sz="2200" dirty="0"/>
              <a:t> </a:t>
            </a:r>
            <a:r>
              <a:rPr lang="cs-CZ" altLang="cs-CZ" sz="2200" dirty="0" err="1"/>
              <a:t>which</a:t>
            </a:r>
            <a:r>
              <a:rPr lang="cs-CZ" altLang="cs-CZ" sz="2200" dirty="0"/>
              <a:t> </a:t>
            </a:r>
            <a:r>
              <a:rPr lang="cs-CZ" altLang="cs-CZ" sz="2200" u="sng" dirty="0">
                <a:effectLst>
                  <a:outerShdw blurRad="38100" dist="38100" dir="2700000" algn="tl">
                    <a:srgbClr val="000000">
                      <a:alpha val="43137"/>
                    </a:srgbClr>
                  </a:outerShdw>
                </a:effectLst>
              </a:rPr>
              <a:t>non-resident </a:t>
            </a:r>
            <a:r>
              <a:rPr lang="cs-CZ" altLang="cs-CZ" sz="2200" u="sng" dirty="0" err="1">
                <a:effectLst>
                  <a:outerShdw blurRad="38100" dist="38100" dir="2700000" algn="tl">
                    <a:srgbClr val="000000">
                      <a:alpha val="43137"/>
                    </a:srgbClr>
                  </a:outerShdw>
                </a:effectLst>
              </a:rPr>
              <a:t>carriers</a:t>
            </a:r>
            <a:r>
              <a:rPr lang="cs-CZ" altLang="cs-CZ" sz="2200" u="sng" dirty="0">
                <a:effectLst>
                  <a:outerShdw blurRad="38100" dist="38100" dir="2700000" algn="tl">
                    <a:srgbClr val="000000">
                      <a:alpha val="43137"/>
                    </a:srgbClr>
                  </a:outerShdw>
                </a:effectLst>
              </a:rPr>
              <a:t> </a:t>
            </a:r>
            <a:r>
              <a:rPr lang="cs-CZ" altLang="cs-CZ" sz="2200" u="sng" dirty="0" err="1">
                <a:effectLst>
                  <a:outerShdw blurRad="38100" dist="38100" dir="2700000" algn="tl">
                    <a:srgbClr val="000000">
                      <a:alpha val="43137"/>
                    </a:srgbClr>
                  </a:outerShdw>
                </a:effectLst>
              </a:rPr>
              <a:t>may</a:t>
            </a:r>
            <a:r>
              <a:rPr lang="cs-CZ" altLang="cs-CZ" sz="2200" u="sng" dirty="0">
                <a:effectLst>
                  <a:outerShdw blurRad="38100" dist="38100" dir="2700000" algn="tl">
                    <a:srgbClr val="000000">
                      <a:alpha val="43137"/>
                    </a:srgbClr>
                  </a:outerShdw>
                </a:effectLst>
              </a:rPr>
              <a:t> </a:t>
            </a:r>
            <a:r>
              <a:rPr lang="cs-CZ" altLang="cs-CZ" sz="2200" u="sng" dirty="0" err="1">
                <a:effectLst>
                  <a:outerShdw blurRad="38100" dist="38100" dir="2700000" algn="tl">
                    <a:srgbClr val="000000">
                      <a:alpha val="43137"/>
                    </a:srgbClr>
                  </a:outerShdw>
                </a:effectLst>
              </a:rPr>
              <a:t>operate</a:t>
            </a:r>
            <a:r>
              <a:rPr lang="cs-CZ" altLang="cs-CZ" sz="2200" u="sng" dirty="0">
                <a:effectLst>
                  <a:outerShdw blurRad="38100" dist="38100" dir="2700000" algn="tl">
                    <a:srgbClr val="000000">
                      <a:alpha val="43137"/>
                    </a:srgbClr>
                  </a:outerShdw>
                </a:effectLst>
              </a:rPr>
              <a:t> transport </a:t>
            </a:r>
            <a:r>
              <a:rPr lang="cs-CZ" altLang="cs-CZ" sz="2200" u="sng" dirty="0" err="1">
                <a:effectLst>
                  <a:outerShdw blurRad="38100" dist="38100" dir="2700000" algn="tl">
                    <a:srgbClr val="000000">
                      <a:alpha val="43137"/>
                    </a:srgbClr>
                  </a:outerShdw>
                </a:effectLst>
              </a:rPr>
              <a:t>services</a:t>
            </a:r>
            <a:r>
              <a:rPr lang="cs-CZ" altLang="cs-CZ" sz="2200" u="sng" dirty="0">
                <a:effectLst>
                  <a:outerShdw blurRad="38100" dist="38100" dir="2700000" algn="tl">
                    <a:srgbClr val="000000">
                      <a:alpha val="43137"/>
                    </a:srgbClr>
                  </a:outerShdw>
                </a:effectLst>
              </a:rPr>
              <a:t> </a:t>
            </a:r>
            <a:r>
              <a:rPr lang="cs-CZ" altLang="cs-CZ" sz="2200" u="sng" dirty="0" err="1">
                <a:effectLst>
                  <a:outerShdw blurRad="38100" dist="38100" dir="2700000" algn="tl">
                    <a:srgbClr val="000000">
                      <a:alpha val="43137"/>
                    </a:srgbClr>
                  </a:outerShdw>
                </a:effectLst>
              </a:rPr>
              <a:t>within</a:t>
            </a:r>
            <a:r>
              <a:rPr lang="cs-CZ" altLang="cs-CZ" sz="2200" u="sng" dirty="0">
                <a:effectLst>
                  <a:outerShdw blurRad="38100" dist="38100" dir="2700000" algn="tl">
                    <a:srgbClr val="000000">
                      <a:alpha val="43137"/>
                    </a:srgbClr>
                  </a:outerShdw>
                </a:effectLst>
              </a:rPr>
              <a:t> a </a:t>
            </a:r>
            <a:r>
              <a:rPr lang="cs-CZ" altLang="cs-CZ" sz="2200" u="sng" dirty="0" err="1">
                <a:effectLst>
                  <a:outerShdw blurRad="38100" dist="38100" dir="2700000" algn="tl">
                    <a:srgbClr val="000000">
                      <a:alpha val="43137"/>
                    </a:srgbClr>
                  </a:outerShdw>
                </a:effectLst>
              </a:rPr>
              <a:t>Member</a:t>
            </a:r>
            <a:r>
              <a:rPr lang="cs-CZ" altLang="cs-CZ" sz="2200" u="sng" dirty="0">
                <a:effectLst>
                  <a:outerShdw blurRad="38100" dist="38100" dir="2700000" algn="tl">
                    <a:srgbClr val="000000">
                      <a:alpha val="43137"/>
                    </a:srgbClr>
                  </a:outerShdw>
                </a:effectLst>
              </a:rPr>
              <a:t> </a:t>
            </a:r>
            <a:r>
              <a:rPr lang="cs-CZ" altLang="cs-CZ" sz="2200" u="sng" dirty="0" err="1">
                <a:effectLst>
                  <a:outerShdw blurRad="38100" dist="38100" dir="2700000" algn="tl">
                    <a:srgbClr val="000000">
                      <a:alpha val="43137"/>
                    </a:srgbClr>
                  </a:outerShdw>
                </a:effectLst>
              </a:rPr>
              <a:t>State</a:t>
            </a:r>
            <a:r>
              <a:rPr lang="cs-CZ" altLang="cs-CZ" sz="2200" u="sng" dirty="0">
                <a:effectLst>
                  <a:outerShdw blurRad="38100" dist="38100" dir="2700000" algn="tl">
                    <a:srgbClr val="000000">
                      <a:alpha val="43137"/>
                    </a:srgbClr>
                  </a:outerShdw>
                </a:effectLst>
              </a:rPr>
              <a:t>.</a:t>
            </a:r>
          </a:p>
          <a:p>
            <a:pPr eaLnBrk="1" hangingPunct="1">
              <a:lnSpc>
                <a:spcPct val="90000"/>
              </a:lnSpc>
              <a:defRPr/>
            </a:pPr>
            <a:r>
              <a:rPr lang="cs-CZ" altLang="cs-CZ" dirty="0" err="1">
                <a:solidFill>
                  <a:schemeClr val="tx1"/>
                </a:solidFill>
              </a:rPr>
              <a:t>Since</a:t>
            </a:r>
            <a:r>
              <a:rPr lang="cs-CZ" altLang="cs-CZ" dirty="0">
                <a:solidFill>
                  <a:schemeClr val="tx1"/>
                </a:solidFill>
              </a:rPr>
              <a:t> </a:t>
            </a:r>
            <a:r>
              <a:rPr lang="cs-CZ" altLang="cs-CZ" dirty="0" err="1">
                <a:solidFill>
                  <a:schemeClr val="tx1"/>
                </a:solidFill>
              </a:rPr>
              <a:t>the</a:t>
            </a:r>
            <a:r>
              <a:rPr lang="cs-CZ" altLang="cs-CZ" dirty="0">
                <a:solidFill>
                  <a:schemeClr val="tx1"/>
                </a:solidFill>
              </a:rPr>
              <a:t> Amsterdam </a:t>
            </a:r>
            <a:r>
              <a:rPr lang="cs-CZ" altLang="cs-CZ" dirty="0" err="1">
                <a:solidFill>
                  <a:schemeClr val="tx1"/>
                </a:solidFill>
              </a:rPr>
              <a:t>Treaty</a:t>
            </a:r>
            <a:r>
              <a:rPr lang="cs-CZ" altLang="cs-CZ" dirty="0"/>
              <a:t> </a:t>
            </a:r>
            <a:r>
              <a:rPr lang="cs-CZ" altLang="cs-CZ" dirty="0" err="1"/>
              <a:t>entered</a:t>
            </a:r>
            <a:r>
              <a:rPr lang="cs-CZ" altLang="cs-CZ" dirty="0"/>
              <a:t> </a:t>
            </a:r>
            <a:r>
              <a:rPr lang="cs-CZ" altLang="cs-CZ" dirty="0" err="1"/>
              <a:t>into</a:t>
            </a:r>
            <a:r>
              <a:rPr lang="cs-CZ" altLang="cs-CZ" dirty="0"/>
              <a:t> </a:t>
            </a:r>
            <a:r>
              <a:rPr lang="cs-CZ" altLang="cs-CZ" dirty="0" err="1"/>
              <a:t>force</a:t>
            </a:r>
            <a:r>
              <a:rPr lang="cs-CZ" altLang="cs-CZ" dirty="0"/>
              <a:t>, </a:t>
            </a:r>
            <a:r>
              <a:rPr lang="cs-CZ" altLang="cs-CZ" dirty="0" err="1">
                <a:solidFill>
                  <a:schemeClr val="tx1"/>
                </a:solidFill>
              </a:rPr>
              <a:t>decisions</a:t>
            </a:r>
            <a:r>
              <a:rPr lang="cs-CZ" altLang="cs-CZ" dirty="0">
                <a:solidFill>
                  <a:schemeClr val="tx1"/>
                </a:solidFill>
              </a:rPr>
              <a:t> </a:t>
            </a:r>
            <a:r>
              <a:rPr lang="cs-CZ" altLang="cs-CZ" dirty="0" err="1">
                <a:solidFill>
                  <a:schemeClr val="tx1"/>
                </a:solidFill>
              </a:rPr>
              <a:t>have</a:t>
            </a:r>
            <a:r>
              <a:rPr lang="cs-CZ" altLang="cs-CZ" dirty="0">
                <a:solidFill>
                  <a:schemeClr val="tx1"/>
                </a:solidFill>
              </a:rPr>
              <a:t> </a:t>
            </a:r>
            <a:r>
              <a:rPr lang="cs-CZ" altLang="cs-CZ" dirty="0" err="1">
                <a:solidFill>
                  <a:schemeClr val="tx1"/>
                </a:solidFill>
              </a:rPr>
              <a:t>been</a:t>
            </a:r>
            <a:r>
              <a:rPr lang="cs-CZ" altLang="cs-CZ" dirty="0">
                <a:solidFill>
                  <a:schemeClr val="tx1"/>
                </a:solidFill>
              </a:rPr>
              <a:t> </a:t>
            </a:r>
            <a:r>
              <a:rPr lang="cs-CZ" altLang="cs-CZ" dirty="0" err="1">
                <a:solidFill>
                  <a:schemeClr val="tx1"/>
                </a:solidFill>
              </a:rPr>
              <a:t>taken</a:t>
            </a:r>
            <a:r>
              <a:rPr lang="cs-CZ" altLang="cs-CZ" dirty="0">
                <a:solidFill>
                  <a:schemeClr val="tx1"/>
                </a:solidFill>
              </a:rPr>
              <a:t> </a:t>
            </a:r>
            <a:r>
              <a:rPr lang="cs-CZ" altLang="cs-CZ" dirty="0" err="1">
                <a:solidFill>
                  <a:schemeClr val="tx1"/>
                </a:solidFill>
              </a:rPr>
              <a:t>under</a:t>
            </a:r>
            <a:r>
              <a:rPr lang="cs-CZ" altLang="cs-CZ" dirty="0">
                <a:solidFill>
                  <a:schemeClr val="tx1"/>
                </a:solidFill>
              </a:rPr>
              <a:t> </a:t>
            </a:r>
            <a:r>
              <a:rPr lang="cs-CZ" altLang="cs-CZ" dirty="0" err="1">
                <a:solidFill>
                  <a:schemeClr val="tx1"/>
                </a:solidFill>
              </a:rPr>
              <a:t>the</a:t>
            </a:r>
            <a:r>
              <a:rPr lang="cs-CZ" altLang="cs-CZ" dirty="0">
                <a:solidFill>
                  <a:schemeClr val="tx1"/>
                </a:solidFill>
              </a:rPr>
              <a:t> </a:t>
            </a:r>
            <a:r>
              <a:rPr lang="cs-CZ" altLang="cs-CZ" dirty="0" err="1">
                <a:solidFill>
                  <a:schemeClr val="tx1"/>
                </a:solidFill>
              </a:rPr>
              <a:t>codecision</a:t>
            </a:r>
            <a:r>
              <a:rPr lang="cs-CZ" altLang="cs-CZ" dirty="0">
                <a:solidFill>
                  <a:schemeClr val="tx1"/>
                </a:solidFill>
              </a:rPr>
              <a:t> </a:t>
            </a:r>
            <a:r>
              <a:rPr lang="cs-CZ" altLang="cs-CZ" dirty="0" err="1">
                <a:solidFill>
                  <a:schemeClr val="tx1"/>
                </a:solidFill>
              </a:rPr>
              <a:t>procedure</a:t>
            </a:r>
            <a:r>
              <a:rPr lang="cs-CZ" altLang="cs-CZ" dirty="0"/>
              <a:t>, </a:t>
            </a:r>
            <a:r>
              <a:rPr lang="cs-CZ" altLang="cs-CZ" dirty="0" err="1"/>
              <a:t>following</a:t>
            </a:r>
            <a:r>
              <a:rPr lang="cs-CZ" altLang="cs-CZ" dirty="0"/>
              <a:t> </a:t>
            </a:r>
            <a:r>
              <a:rPr lang="cs-CZ" altLang="cs-CZ" dirty="0" err="1"/>
              <a:t>consultation</a:t>
            </a:r>
            <a:r>
              <a:rPr lang="cs-CZ" altLang="cs-CZ" dirty="0"/>
              <a:t> </a:t>
            </a:r>
            <a:r>
              <a:rPr lang="cs-CZ" altLang="cs-CZ" dirty="0" err="1"/>
              <a:t>of</a:t>
            </a:r>
            <a:r>
              <a:rPr lang="cs-CZ" altLang="cs-CZ" dirty="0"/>
              <a:t> </a:t>
            </a:r>
            <a:r>
              <a:rPr lang="cs-CZ" altLang="cs-CZ" dirty="0" err="1"/>
              <a:t>the</a:t>
            </a:r>
            <a:r>
              <a:rPr lang="cs-CZ" altLang="cs-CZ" dirty="0"/>
              <a:t> </a:t>
            </a:r>
            <a:r>
              <a:rPr lang="cs-CZ" altLang="cs-CZ" dirty="0" err="1"/>
              <a:t>European</a:t>
            </a:r>
            <a:r>
              <a:rPr lang="cs-CZ" altLang="cs-CZ" dirty="0"/>
              <a:t> </a:t>
            </a:r>
            <a:r>
              <a:rPr lang="cs-CZ" altLang="cs-CZ" dirty="0" err="1"/>
              <a:t>Economic</a:t>
            </a:r>
            <a:r>
              <a:rPr lang="cs-CZ" altLang="cs-CZ" dirty="0"/>
              <a:t> and </a:t>
            </a:r>
            <a:r>
              <a:rPr lang="cs-CZ" altLang="cs-CZ" dirty="0" err="1"/>
              <a:t>Social</a:t>
            </a:r>
            <a:r>
              <a:rPr lang="cs-CZ" altLang="cs-CZ" dirty="0"/>
              <a:t> </a:t>
            </a:r>
            <a:r>
              <a:rPr lang="cs-CZ" altLang="cs-CZ" dirty="0" err="1"/>
              <a:t>Committee</a:t>
            </a:r>
            <a:r>
              <a:rPr lang="cs-CZ" altLang="cs-CZ" dirty="0"/>
              <a:t> and </a:t>
            </a:r>
            <a:r>
              <a:rPr lang="cs-CZ" altLang="cs-CZ" dirty="0" err="1"/>
              <a:t>the</a:t>
            </a:r>
            <a:r>
              <a:rPr lang="cs-CZ" altLang="cs-CZ" dirty="0"/>
              <a:t> </a:t>
            </a:r>
            <a:r>
              <a:rPr lang="cs-CZ" altLang="cs-CZ" dirty="0" err="1"/>
              <a:t>Committee</a:t>
            </a:r>
            <a:r>
              <a:rPr lang="cs-CZ" altLang="cs-CZ" dirty="0"/>
              <a:t> </a:t>
            </a:r>
            <a:r>
              <a:rPr lang="cs-CZ" altLang="cs-CZ" dirty="0" err="1"/>
              <a:t>of</a:t>
            </a:r>
            <a:r>
              <a:rPr lang="cs-CZ" altLang="cs-CZ" dirty="0"/>
              <a:t> </a:t>
            </a:r>
            <a:r>
              <a:rPr lang="cs-CZ" altLang="cs-CZ" dirty="0" err="1"/>
              <a:t>the</a:t>
            </a:r>
            <a:r>
              <a:rPr lang="cs-CZ" altLang="cs-CZ" dirty="0"/>
              <a:t> </a:t>
            </a:r>
            <a:r>
              <a:rPr lang="cs-CZ" altLang="cs-CZ" dirty="0" err="1"/>
              <a:t>Regions</a:t>
            </a:r>
            <a:r>
              <a:rPr lang="cs-CZ" altLang="cs-CZ" dirty="0"/>
              <a:t>.</a:t>
            </a:r>
          </a:p>
          <a:p>
            <a:pPr marL="0" indent="0" eaLnBrk="1" hangingPunct="1">
              <a:buNone/>
            </a:pPr>
            <a:endParaRPr lang="cs-CZ" altLang="cs-CZ" sz="2200" b="1" dirty="0">
              <a:solidFill>
                <a:schemeClr val="tx1"/>
              </a:solidFill>
            </a:endParaRPr>
          </a:p>
        </p:txBody>
      </p:sp>
      <p:pic>
        <p:nvPicPr>
          <p:cNvPr id="35844" name="Picture 5" descr="http://static.guim.co.uk/sys-images/Guardian/Pix/pictures/2012/9/18/1347986407668/Innotrans-convention-in-B-008.jpg">
            <a:extLst>
              <a:ext uri="{FF2B5EF4-FFF2-40B4-BE49-F238E27FC236}">
                <a16:creationId xmlns:a16="http://schemas.microsoft.com/office/drawing/2014/main" id="{C02F9DF9-9B53-4915-B450-B7E571261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2504" y="-9326"/>
            <a:ext cx="1559496" cy="93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D7D0EA7-8DAD-47F1-BC06-68E26ED435E6}"/>
              </a:ext>
            </a:extLst>
          </p:cNvPr>
          <p:cNvSpPr>
            <a:spLocks noGrp="1" noChangeArrowheads="1"/>
          </p:cNvSpPr>
          <p:nvPr>
            <p:ph type="title"/>
          </p:nvPr>
        </p:nvSpPr>
        <p:spPr/>
        <p:txBody>
          <a:bodyPr/>
          <a:lstStyle/>
          <a:p>
            <a:pPr eaLnBrk="1" hangingPunct="1">
              <a:defRPr/>
            </a:pPr>
            <a:r>
              <a:rPr lang="cs-CZ" dirty="0" err="1">
                <a:effectLst>
                  <a:outerShdw blurRad="38100" dist="38100" dir="2700000" algn="tl">
                    <a:srgbClr val="000000">
                      <a:alpha val="43137"/>
                    </a:srgbClr>
                  </a:outerShdw>
                </a:effectLst>
              </a:rPr>
              <a:t>Common</a:t>
            </a:r>
            <a:r>
              <a:rPr lang="cs-CZ" dirty="0">
                <a:effectLst>
                  <a:outerShdw blurRad="38100" dist="38100" dir="2700000" algn="tl">
                    <a:srgbClr val="000000">
                      <a:alpha val="43137"/>
                    </a:srgbClr>
                  </a:outerShdw>
                </a:effectLst>
              </a:rPr>
              <a:t> transport </a:t>
            </a:r>
            <a:r>
              <a:rPr lang="cs-CZ" dirty="0" err="1">
                <a:effectLst>
                  <a:outerShdw blurRad="38100" dist="38100" dir="2700000" algn="tl">
                    <a:srgbClr val="000000">
                      <a:alpha val="43137"/>
                    </a:srgbClr>
                  </a:outerShdw>
                </a:effectLst>
              </a:rPr>
              <a:t>policy</a:t>
            </a:r>
            <a:endParaRPr lang="cs-CZ" dirty="0">
              <a:solidFill>
                <a:schemeClr val="tx1"/>
              </a:solidFill>
            </a:endParaRPr>
          </a:p>
        </p:txBody>
      </p:sp>
      <p:sp>
        <p:nvSpPr>
          <p:cNvPr id="37891" name="Rectangle 3">
            <a:extLst>
              <a:ext uri="{FF2B5EF4-FFF2-40B4-BE49-F238E27FC236}">
                <a16:creationId xmlns:a16="http://schemas.microsoft.com/office/drawing/2014/main" id="{7E1C3114-05B7-4FDF-A90E-7DCC9BDC7F71}"/>
              </a:ext>
            </a:extLst>
          </p:cNvPr>
          <p:cNvSpPr>
            <a:spLocks noGrp="1" noChangeArrowheads="1"/>
          </p:cNvSpPr>
          <p:nvPr>
            <p:ph type="body" idx="1"/>
          </p:nvPr>
        </p:nvSpPr>
        <p:spPr/>
        <p:txBody>
          <a:bodyPr/>
          <a:lstStyle/>
          <a:p>
            <a:pPr marL="0" indent="0" eaLnBrk="1" hangingPunct="1">
              <a:buNone/>
            </a:pPr>
            <a:r>
              <a:rPr lang="cs-CZ" altLang="cs-CZ" sz="2300" b="1" dirty="0">
                <a:effectLst>
                  <a:outerShdw blurRad="38100" dist="38100" dir="2700000" algn="tl">
                    <a:srgbClr val="000000">
                      <a:alpha val="43137"/>
                    </a:srgbClr>
                  </a:outerShdw>
                </a:effectLst>
                <a:highlight>
                  <a:srgbClr val="FFFF00"/>
                </a:highlight>
              </a:rPr>
              <a:t>TRANS-EUROPEAN NETWORK – TRANSPORT (TEN, TEN-T) </a:t>
            </a:r>
          </a:p>
          <a:p>
            <a:pPr lvl="1" eaLnBrk="1" hangingPunct="1">
              <a:spcBef>
                <a:spcPts val="0"/>
              </a:spcBef>
            </a:pPr>
            <a:r>
              <a:rPr lang="cs-CZ" altLang="cs-CZ" b="0" dirty="0" err="1">
                <a:effectLst>
                  <a:outerShdw blurRad="38100" dist="38100" dir="2700000" algn="tl">
                    <a:srgbClr val="000000">
                      <a:alpha val="43137"/>
                    </a:srgbClr>
                  </a:outerShdw>
                </a:effectLst>
              </a:rPr>
              <a:t>The</a:t>
            </a:r>
            <a:r>
              <a:rPr lang="cs-CZ" altLang="cs-CZ" b="0" dirty="0">
                <a:effectLst>
                  <a:outerShdw blurRad="38100" dist="38100" dir="2700000" algn="tl">
                    <a:srgbClr val="000000">
                      <a:alpha val="43137"/>
                    </a:srgbClr>
                  </a:outerShdw>
                </a:effectLst>
              </a:rPr>
              <a:t> trans-</a:t>
            </a:r>
            <a:r>
              <a:rPr lang="cs-CZ" altLang="cs-CZ" b="0" dirty="0" err="1">
                <a:effectLst>
                  <a:outerShdw blurRad="38100" dist="38100" dir="2700000" algn="tl">
                    <a:srgbClr val="000000">
                      <a:alpha val="43137"/>
                    </a:srgbClr>
                  </a:outerShdw>
                </a:effectLst>
              </a:rPr>
              <a:t>European</a:t>
            </a:r>
            <a:r>
              <a:rPr lang="cs-CZ" altLang="cs-CZ" b="0" dirty="0">
                <a:effectLst>
                  <a:outerShdw blurRad="38100" dist="38100" dir="2700000" algn="tl">
                    <a:srgbClr val="000000">
                      <a:alpha val="43137"/>
                    </a:srgbClr>
                  </a:outerShdw>
                </a:effectLst>
              </a:rPr>
              <a:t> transport network </a:t>
            </a:r>
            <a:r>
              <a:rPr lang="cs-CZ" altLang="cs-CZ" b="0" dirty="0" err="1">
                <a:effectLst>
                  <a:outerShdw blurRad="38100" dist="38100" dir="2700000" algn="tl">
                    <a:srgbClr val="000000">
                      <a:alpha val="43137"/>
                    </a:srgbClr>
                  </a:outerShdw>
                </a:effectLst>
              </a:rPr>
              <a:t>is</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the</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name</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given</a:t>
            </a:r>
            <a:r>
              <a:rPr lang="cs-CZ" altLang="cs-CZ" b="0" dirty="0">
                <a:effectLst>
                  <a:outerShdw blurRad="38100" dist="38100" dir="2700000" algn="tl">
                    <a:srgbClr val="000000">
                      <a:alpha val="43137"/>
                    </a:srgbClr>
                  </a:outerShdw>
                </a:effectLst>
              </a:rPr>
              <a:t> by </a:t>
            </a:r>
            <a:r>
              <a:rPr lang="cs-CZ" altLang="cs-CZ" b="0" dirty="0" err="1">
                <a:effectLst>
                  <a:outerShdw blurRad="38100" dist="38100" dir="2700000" algn="tl">
                    <a:srgbClr val="000000">
                      <a:alpha val="43137"/>
                    </a:srgbClr>
                  </a:outerShdw>
                </a:effectLst>
              </a:rPr>
              <a:t>the</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Commission</a:t>
            </a:r>
            <a:r>
              <a:rPr lang="cs-CZ" altLang="cs-CZ" b="0" dirty="0">
                <a:effectLst>
                  <a:outerShdw blurRad="38100" dist="38100" dir="2700000" algn="tl">
                    <a:srgbClr val="000000">
                      <a:alpha val="43137"/>
                    </a:srgbClr>
                  </a:outerShdw>
                </a:effectLst>
              </a:rPr>
              <a:t> to a </a:t>
            </a:r>
            <a:r>
              <a:rPr lang="cs-CZ" altLang="cs-CZ" b="0" dirty="0" err="1">
                <a:effectLst>
                  <a:outerShdw blurRad="38100" dist="38100" dir="2700000" algn="tl">
                    <a:srgbClr val="000000">
                      <a:alpha val="43137"/>
                    </a:srgbClr>
                  </a:outerShdw>
                </a:effectLst>
              </a:rPr>
              <a:t>programme</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for</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the</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construction</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modernisation</a:t>
            </a:r>
            <a:r>
              <a:rPr lang="cs-CZ" altLang="cs-CZ" b="0" dirty="0">
                <a:effectLst>
                  <a:outerShdw blurRad="38100" dist="38100" dir="2700000" algn="tl">
                    <a:srgbClr val="000000">
                      <a:alpha val="43137"/>
                    </a:srgbClr>
                  </a:outerShdw>
                </a:effectLst>
              </a:rPr>
              <a:t> and </a:t>
            </a:r>
            <a:r>
              <a:rPr lang="cs-CZ" altLang="cs-CZ" b="0" dirty="0" err="1">
                <a:effectLst>
                  <a:outerShdw blurRad="38100" dist="38100" dir="2700000" algn="tl">
                    <a:srgbClr val="000000">
                      <a:alpha val="43137"/>
                    </a:srgbClr>
                  </a:outerShdw>
                </a:effectLst>
              </a:rPr>
              <a:t>interconnection</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of</a:t>
            </a:r>
            <a:r>
              <a:rPr lang="cs-CZ" altLang="cs-CZ" b="0" dirty="0">
                <a:effectLst>
                  <a:outerShdw blurRad="38100" dist="38100" dir="2700000" algn="tl">
                    <a:srgbClr val="000000">
                      <a:alpha val="43137"/>
                    </a:srgbClr>
                  </a:outerShdw>
                </a:effectLst>
              </a:rPr>
              <a:t> </a:t>
            </a:r>
            <a:r>
              <a:rPr lang="cs-CZ" altLang="cs-CZ" b="0" dirty="0" err="1">
                <a:effectLst>
                  <a:outerShdw blurRad="38100" dist="38100" dir="2700000" algn="tl">
                    <a:srgbClr val="000000">
                      <a:alpha val="43137"/>
                    </a:srgbClr>
                  </a:outerShdw>
                </a:effectLst>
              </a:rPr>
              <a:t>Europe’s</a:t>
            </a:r>
            <a:r>
              <a:rPr lang="cs-CZ" altLang="cs-CZ" b="0" dirty="0">
                <a:effectLst>
                  <a:outerShdw blurRad="38100" dist="38100" dir="2700000" algn="tl">
                    <a:srgbClr val="000000">
                      <a:alpha val="43137"/>
                    </a:srgbClr>
                  </a:outerShdw>
                </a:effectLst>
              </a:rPr>
              <a:t> major transport </a:t>
            </a:r>
            <a:r>
              <a:rPr lang="cs-CZ" altLang="cs-CZ" b="0" dirty="0" err="1">
                <a:effectLst>
                  <a:outerShdw blurRad="38100" dist="38100" dir="2700000" algn="tl">
                    <a:srgbClr val="000000">
                      <a:alpha val="43137"/>
                    </a:srgbClr>
                  </a:outerShdw>
                </a:effectLst>
              </a:rPr>
              <a:t>infrastructures</a:t>
            </a:r>
            <a:r>
              <a:rPr lang="cs-CZ" altLang="cs-CZ" b="0" dirty="0">
                <a:effectLst>
                  <a:outerShdw blurRad="38100" dist="38100" dir="2700000" algn="tl">
                    <a:srgbClr val="000000">
                      <a:alpha val="43137"/>
                    </a:srgbClr>
                  </a:outerShdw>
                </a:effectLst>
              </a:rPr>
              <a:t>. </a:t>
            </a:r>
          </a:p>
          <a:p>
            <a:pPr lvl="1" eaLnBrk="1" hangingPunct="1">
              <a:spcBef>
                <a:spcPts val="0"/>
              </a:spcBef>
            </a:pPr>
            <a:r>
              <a:rPr lang="cs-CZ" altLang="cs-CZ" b="0" dirty="0"/>
              <a:t>In 1996 </a:t>
            </a:r>
            <a:r>
              <a:rPr lang="cs-CZ" altLang="cs-CZ" b="0" dirty="0" err="1"/>
              <a:t>the</a:t>
            </a:r>
            <a:r>
              <a:rPr lang="cs-CZ" altLang="cs-CZ" b="0" dirty="0"/>
              <a:t> EU </a:t>
            </a:r>
            <a:r>
              <a:rPr lang="cs-CZ" altLang="cs-CZ" b="0" dirty="0" err="1"/>
              <a:t>adopted</a:t>
            </a:r>
            <a:r>
              <a:rPr lang="cs-CZ" altLang="cs-CZ" b="0" dirty="0"/>
              <a:t> </a:t>
            </a:r>
            <a:r>
              <a:rPr lang="cs-CZ" altLang="cs-CZ" b="0" dirty="0" err="1"/>
              <a:t>guidelines</a:t>
            </a:r>
            <a:r>
              <a:rPr lang="cs-CZ" altLang="cs-CZ" b="0" dirty="0"/>
              <a:t> </a:t>
            </a:r>
            <a:r>
              <a:rPr lang="cs-CZ" altLang="cs-CZ" b="0" dirty="0" err="1"/>
              <a:t>for</a:t>
            </a:r>
            <a:r>
              <a:rPr lang="cs-CZ" altLang="cs-CZ" b="0" dirty="0"/>
              <a:t> </a:t>
            </a:r>
            <a:r>
              <a:rPr lang="cs-CZ" altLang="cs-CZ" b="0" dirty="0" err="1"/>
              <a:t>the</a:t>
            </a:r>
            <a:r>
              <a:rPr lang="cs-CZ" altLang="cs-CZ" b="0" dirty="0"/>
              <a:t> development </a:t>
            </a:r>
            <a:r>
              <a:rPr lang="cs-CZ" altLang="cs-CZ" b="0" dirty="0" err="1"/>
              <a:t>of</a:t>
            </a:r>
            <a:r>
              <a:rPr lang="cs-CZ" altLang="cs-CZ" b="0" dirty="0"/>
              <a:t> </a:t>
            </a:r>
            <a:r>
              <a:rPr lang="cs-CZ" altLang="cs-CZ" b="0" dirty="0" err="1"/>
              <a:t>the</a:t>
            </a:r>
            <a:r>
              <a:rPr lang="cs-CZ" altLang="cs-CZ" b="0" dirty="0"/>
              <a:t> trans-</a:t>
            </a:r>
            <a:r>
              <a:rPr lang="cs-CZ" altLang="cs-CZ" b="0" dirty="0" err="1"/>
              <a:t>European</a:t>
            </a:r>
            <a:r>
              <a:rPr lang="cs-CZ" altLang="cs-CZ" b="0" dirty="0"/>
              <a:t> transport network and </a:t>
            </a:r>
            <a:r>
              <a:rPr lang="cs-CZ" altLang="cs-CZ" b="0" dirty="0" err="1"/>
              <a:t>identified</a:t>
            </a:r>
            <a:r>
              <a:rPr lang="cs-CZ" altLang="cs-CZ" b="0" dirty="0"/>
              <a:t> </a:t>
            </a:r>
            <a:r>
              <a:rPr lang="cs-CZ" altLang="cs-CZ" dirty="0"/>
              <a:t>14 priority </a:t>
            </a:r>
            <a:r>
              <a:rPr lang="cs-CZ" altLang="cs-CZ" dirty="0" err="1"/>
              <a:t>projects</a:t>
            </a:r>
            <a:r>
              <a:rPr lang="cs-CZ" altLang="cs-CZ" dirty="0"/>
              <a:t>, </a:t>
            </a:r>
            <a:r>
              <a:rPr lang="cs-CZ" altLang="cs-CZ" b="0" dirty="0"/>
              <a:t>a </a:t>
            </a:r>
            <a:r>
              <a:rPr lang="cs-CZ" altLang="cs-CZ" b="0" dirty="0" err="1"/>
              <a:t>number</a:t>
            </a:r>
            <a:r>
              <a:rPr lang="cs-CZ" altLang="cs-CZ" b="0" dirty="0"/>
              <a:t> </a:t>
            </a:r>
            <a:r>
              <a:rPr lang="cs-CZ" altLang="cs-CZ" b="0" dirty="0" err="1"/>
              <a:t>of</a:t>
            </a:r>
            <a:r>
              <a:rPr lang="cs-CZ" altLang="cs-CZ" b="0" dirty="0"/>
              <a:t> </a:t>
            </a:r>
            <a:r>
              <a:rPr lang="cs-CZ" altLang="cs-CZ" b="0" dirty="0" err="1"/>
              <a:t>the</a:t>
            </a:r>
            <a:r>
              <a:rPr lang="cs-CZ" altLang="cs-CZ" b="0" dirty="0"/>
              <a:t> 14 priority </a:t>
            </a:r>
            <a:r>
              <a:rPr lang="cs-CZ" altLang="cs-CZ" b="0" dirty="0" err="1"/>
              <a:t>projects</a:t>
            </a:r>
            <a:r>
              <a:rPr lang="cs-CZ" altLang="cs-CZ" b="0" dirty="0"/>
              <a:t> </a:t>
            </a:r>
            <a:r>
              <a:rPr lang="cs-CZ" altLang="cs-CZ" b="0" dirty="0" err="1"/>
              <a:t>have</a:t>
            </a:r>
            <a:r>
              <a:rPr lang="cs-CZ" altLang="cs-CZ" b="0" dirty="0"/>
              <a:t> </a:t>
            </a:r>
            <a:r>
              <a:rPr lang="cs-CZ" altLang="cs-CZ" b="0" dirty="0" err="1"/>
              <a:t>now</a:t>
            </a:r>
            <a:r>
              <a:rPr lang="cs-CZ" altLang="cs-CZ" b="0" dirty="0"/>
              <a:t> </a:t>
            </a:r>
            <a:r>
              <a:rPr lang="cs-CZ" altLang="cs-CZ" b="0" dirty="0" err="1"/>
              <a:t>been</a:t>
            </a:r>
            <a:r>
              <a:rPr lang="cs-CZ" altLang="cs-CZ" b="0" dirty="0"/>
              <a:t> </a:t>
            </a:r>
            <a:r>
              <a:rPr lang="cs-CZ" altLang="cs-CZ" b="0" dirty="0" err="1"/>
              <a:t>completed</a:t>
            </a:r>
            <a:r>
              <a:rPr lang="cs-CZ" altLang="cs-CZ" b="0" dirty="0"/>
              <a:t> and </a:t>
            </a:r>
            <a:r>
              <a:rPr lang="cs-CZ" altLang="cs-CZ" b="0" dirty="0" err="1"/>
              <a:t>the</a:t>
            </a:r>
            <a:r>
              <a:rPr lang="cs-CZ" altLang="cs-CZ" b="0" dirty="0"/>
              <a:t> </a:t>
            </a:r>
            <a:r>
              <a:rPr lang="cs-CZ" altLang="cs-CZ" b="0" dirty="0" err="1"/>
              <a:t>Commission</a:t>
            </a:r>
            <a:r>
              <a:rPr lang="cs-CZ" altLang="cs-CZ" b="0" dirty="0"/>
              <a:t> </a:t>
            </a:r>
            <a:r>
              <a:rPr lang="cs-CZ" altLang="cs-CZ" b="0" dirty="0" err="1"/>
              <a:t>proposes</a:t>
            </a:r>
            <a:r>
              <a:rPr lang="cs-CZ" altLang="cs-CZ" b="0" dirty="0"/>
              <a:t> </a:t>
            </a:r>
            <a:r>
              <a:rPr lang="cs-CZ" altLang="cs-CZ" b="0" dirty="0" err="1"/>
              <a:t>the</a:t>
            </a:r>
            <a:r>
              <a:rPr lang="cs-CZ" altLang="cs-CZ" b="0" dirty="0"/>
              <a:t> </a:t>
            </a:r>
            <a:r>
              <a:rPr lang="cs-CZ" altLang="cs-CZ" b="0" dirty="0" err="1"/>
              <a:t>addition</a:t>
            </a:r>
            <a:r>
              <a:rPr lang="cs-CZ" altLang="cs-CZ" b="0" dirty="0"/>
              <a:t> </a:t>
            </a:r>
            <a:r>
              <a:rPr lang="cs-CZ" altLang="cs-CZ" b="0" dirty="0" err="1"/>
              <a:t>of</a:t>
            </a:r>
            <a:r>
              <a:rPr lang="cs-CZ" altLang="cs-CZ" b="0" dirty="0"/>
              <a:t> </a:t>
            </a:r>
            <a:r>
              <a:rPr lang="cs-CZ" altLang="cs-CZ" b="0" dirty="0" err="1"/>
              <a:t>six</a:t>
            </a:r>
            <a:r>
              <a:rPr lang="cs-CZ" altLang="cs-CZ" b="0" dirty="0"/>
              <a:t> </a:t>
            </a:r>
            <a:r>
              <a:rPr lang="cs-CZ" altLang="cs-CZ" b="0" dirty="0" err="1"/>
              <a:t>new</a:t>
            </a:r>
            <a:r>
              <a:rPr lang="cs-CZ" altLang="cs-CZ" b="0" dirty="0"/>
              <a:t> </a:t>
            </a:r>
            <a:r>
              <a:rPr lang="cs-CZ" altLang="cs-CZ" b="0" dirty="0" err="1"/>
              <a:t>projects</a:t>
            </a:r>
            <a:r>
              <a:rPr lang="cs-CZ" altLang="cs-CZ" dirty="0"/>
              <a:t>  </a:t>
            </a:r>
          </a:p>
          <a:p>
            <a:pPr marL="0" indent="0" eaLnBrk="1" hangingPunct="1">
              <a:spcBef>
                <a:spcPts val="0"/>
              </a:spcBef>
              <a:buNone/>
              <a:defRPr/>
            </a:pPr>
            <a:r>
              <a:rPr lang="cs-CZ" sz="2000" dirty="0">
                <a:effectLst>
                  <a:outerShdw blurRad="38100" dist="38100" dir="2700000" algn="tl">
                    <a:srgbClr val="000000">
                      <a:alpha val="43137"/>
                    </a:srgbClr>
                  </a:outerShdw>
                </a:effectLst>
              </a:rPr>
              <a:t>EU </a:t>
            </a:r>
            <a:r>
              <a:rPr lang="cs-CZ" sz="2000" dirty="0" err="1">
                <a:effectLst>
                  <a:outerShdw blurRad="38100" dist="38100" dir="2700000" algn="tl">
                    <a:srgbClr val="000000">
                      <a:alpha val="43137"/>
                    </a:srgbClr>
                  </a:outerShdw>
                </a:effectLst>
              </a:rPr>
              <a:t>Commission</a:t>
            </a:r>
            <a:r>
              <a:rPr lang="cs-CZ" sz="2000" dirty="0">
                <a:effectLst>
                  <a:outerShdw blurRad="38100" dist="38100" dir="2700000" algn="tl">
                    <a:srgbClr val="000000">
                      <a:alpha val="43137"/>
                    </a:srgbClr>
                  </a:outerShdw>
                </a:effectLst>
              </a:rPr>
              <a:t> </a:t>
            </a:r>
            <a:r>
              <a:rPr lang="cs-CZ" sz="2000" dirty="0" err="1">
                <a:effectLst>
                  <a:outerShdw blurRad="38100" dist="38100" dir="2700000" algn="tl">
                    <a:srgbClr val="000000">
                      <a:alpha val="43137"/>
                    </a:srgbClr>
                  </a:outerShdw>
                </a:effectLst>
              </a:rPr>
              <a:t>published</a:t>
            </a:r>
            <a:r>
              <a:rPr lang="cs-CZ" sz="2000" dirty="0">
                <a:effectLst>
                  <a:outerShdw blurRad="38100" dist="38100" dir="2700000" algn="tl">
                    <a:srgbClr val="000000">
                      <a:alpha val="43137"/>
                    </a:srgbClr>
                  </a:outerShdw>
                </a:effectLst>
              </a:rPr>
              <a:t> a </a:t>
            </a:r>
            <a:r>
              <a:rPr lang="cs-CZ" sz="2000" dirty="0" err="1">
                <a:effectLst>
                  <a:outerShdw blurRad="38100" dist="38100" dir="2700000" algn="tl">
                    <a:srgbClr val="000000">
                      <a:alpha val="43137"/>
                    </a:srgbClr>
                  </a:outerShdw>
                </a:effectLst>
              </a:rPr>
              <a:t>White</a:t>
            </a:r>
            <a:r>
              <a:rPr lang="cs-CZ" sz="2000" dirty="0">
                <a:effectLst>
                  <a:outerShdw blurRad="38100" dist="38100" dir="2700000" algn="tl">
                    <a:srgbClr val="000000">
                      <a:alpha val="43137"/>
                    </a:srgbClr>
                  </a:outerShdw>
                </a:effectLst>
              </a:rPr>
              <a:t> </a:t>
            </a:r>
            <a:r>
              <a:rPr lang="cs-CZ" sz="2000" dirty="0" err="1">
                <a:effectLst>
                  <a:outerShdw blurRad="38100" dist="38100" dir="2700000" algn="tl">
                    <a:srgbClr val="000000">
                      <a:alpha val="43137"/>
                    </a:srgbClr>
                  </a:outerShdw>
                </a:effectLst>
              </a:rPr>
              <a:t>Paper</a:t>
            </a:r>
            <a:r>
              <a:rPr lang="cs-CZ" sz="2000" dirty="0">
                <a:effectLst>
                  <a:outerShdw blurRad="38100" dist="38100" dir="2700000" algn="tl">
                    <a:srgbClr val="000000">
                      <a:alpha val="43137"/>
                    </a:srgbClr>
                  </a:outerShdw>
                </a:effectLst>
              </a:rPr>
              <a:t> </a:t>
            </a:r>
            <a:r>
              <a:rPr lang="cs-CZ" sz="2000" dirty="0">
                <a:solidFill>
                  <a:schemeClr val="tx1"/>
                </a:solidFill>
                <a:effectLst>
                  <a:outerShdw blurRad="38100" dist="38100" dir="2700000" algn="tl">
                    <a:srgbClr val="000000">
                      <a:alpha val="43137"/>
                    </a:srgbClr>
                  </a:outerShdw>
                </a:effectLst>
              </a:rPr>
              <a:t>„</a:t>
            </a:r>
            <a:r>
              <a:rPr lang="cs-CZ" sz="2000" dirty="0" err="1">
                <a:solidFill>
                  <a:schemeClr val="tx1"/>
                </a:solidFill>
                <a:effectLst>
                  <a:outerShdw blurRad="38100" dist="38100" dir="2700000" algn="tl">
                    <a:srgbClr val="000000">
                      <a:alpha val="43137"/>
                    </a:srgbClr>
                  </a:outerShdw>
                </a:effectLst>
              </a:rPr>
              <a:t>European</a:t>
            </a:r>
            <a:r>
              <a:rPr lang="cs-CZ" sz="2000" dirty="0">
                <a:solidFill>
                  <a:schemeClr val="tx1"/>
                </a:solidFill>
                <a:effectLst>
                  <a:outerShdw blurRad="38100" dist="38100" dir="2700000" algn="tl">
                    <a:srgbClr val="000000">
                      <a:alpha val="43137"/>
                    </a:srgbClr>
                  </a:outerShdw>
                </a:effectLst>
              </a:rPr>
              <a:t> Transport </a:t>
            </a:r>
            <a:r>
              <a:rPr lang="cs-CZ" sz="2000" dirty="0" err="1">
                <a:solidFill>
                  <a:schemeClr val="tx1"/>
                </a:solidFill>
                <a:effectLst>
                  <a:outerShdw blurRad="38100" dist="38100" dir="2700000" algn="tl">
                    <a:srgbClr val="000000">
                      <a:alpha val="43137"/>
                    </a:srgbClr>
                  </a:outerShdw>
                </a:effectLst>
              </a:rPr>
              <a:t>Policy</a:t>
            </a:r>
            <a:r>
              <a:rPr lang="cs-CZ" sz="2000" dirty="0">
                <a:solidFill>
                  <a:schemeClr val="tx1"/>
                </a:solidFill>
                <a:effectLst>
                  <a:outerShdw blurRad="38100" dist="38100" dir="2700000" algn="tl">
                    <a:srgbClr val="000000">
                      <a:alpha val="43137"/>
                    </a:srgbClr>
                  </a:outerShdw>
                </a:effectLst>
              </a:rPr>
              <a:t> </a:t>
            </a:r>
            <a:r>
              <a:rPr lang="cs-CZ" sz="2000" dirty="0" err="1">
                <a:solidFill>
                  <a:schemeClr val="tx1"/>
                </a:solidFill>
                <a:effectLst>
                  <a:outerShdw blurRad="38100" dist="38100" dir="2700000" algn="tl">
                    <a:srgbClr val="000000">
                      <a:alpha val="43137"/>
                    </a:srgbClr>
                  </a:outerShdw>
                </a:effectLst>
              </a:rPr>
              <a:t>for</a:t>
            </a:r>
            <a:r>
              <a:rPr lang="cs-CZ" sz="2000" dirty="0">
                <a:solidFill>
                  <a:schemeClr val="tx1"/>
                </a:solidFill>
                <a:effectLst>
                  <a:outerShdw blurRad="38100" dist="38100" dir="2700000" algn="tl">
                    <a:srgbClr val="000000">
                      <a:alpha val="43137"/>
                    </a:srgbClr>
                  </a:outerShdw>
                </a:effectLst>
              </a:rPr>
              <a:t> 2010: Time to </a:t>
            </a:r>
            <a:r>
              <a:rPr lang="cs-CZ" sz="2000" dirty="0" err="1">
                <a:solidFill>
                  <a:schemeClr val="tx1"/>
                </a:solidFill>
                <a:effectLst>
                  <a:outerShdw blurRad="38100" dist="38100" dir="2700000" algn="tl">
                    <a:srgbClr val="000000">
                      <a:alpha val="43137"/>
                    </a:srgbClr>
                  </a:outerShdw>
                </a:effectLst>
              </a:rPr>
              <a:t>decide</a:t>
            </a:r>
            <a:r>
              <a:rPr lang="cs-CZ" sz="2000" dirty="0">
                <a:solidFill>
                  <a:schemeClr val="tx1"/>
                </a:solidFill>
                <a:effectLst>
                  <a:outerShdw blurRad="38100" dist="38100" dir="2700000" algn="tl">
                    <a:srgbClr val="000000">
                      <a:alpha val="43137"/>
                    </a:srgbClr>
                  </a:outerShdw>
                </a:effectLst>
              </a:rPr>
              <a:t>“</a:t>
            </a:r>
            <a:r>
              <a:rPr lang="cs-CZ" sz="2000" dirty="0">
                <a:effectLst>
                  <a:outerShdw blurRad="38100" dist="38100" dir="2700000" algn="tl">
                    <a:srgbClr val="000000">
                      <a:alpha val="43137"/>
                    </a:srgbClr>
                  </a:outerShdw>
                </a:effectLst>
              </a:rPr>
              <a:t> on 12 </a:t>
            </a:r>
            <a:r>
              <a:rPr lang="cs-CZ" sz="2000" dirty="0" err="1">
                <a:effectLst>
                  <a:outerShdw blurRad="38100" dist="38100" dir="2700000" algn="tl">
                    <a:srgbClr val="000000">
                      <a:alpha val="43137"/>
                    </a:srgbClr>
                  </a:outerShdw>
                </a:effectLst>
              </a:rPr>
              <a:t>September</a:t>
            </a:r>
            <a:r>
              <a:rPr lang="cs-CZ" sz="2000" dirty="0">
                <a:effectLst>
                  <a:outerShdw blurRad="38100" dist="38100" dir="2700000" algn="tl">
                    <a:srgbClr val="000000">
                      <a:alpha val="43137"/>
                    </a:srgbClr>
                  </a:outerShdw>
                </a:effectLst>
              </a:rPr>
              <a:t> 2001. </a:t>
            </a:r>
          </a:p>
          <a:p>
            <a:pPr lvl="1" eaLnBrk="1" hangingPunct="1">
              <a:spcBef>
                <a:spcPts val="0"/>
              </a:spcBef>
              <a:defRPr/>
            </a:pPr>
            <a:r>
              <a:rPr lang="cs-CZ" sz="1800" dirty="0" err="1"/>
              <a:t>This</a:t>
            </a:r>
            <a:r>
              <a:rPr lang="cs-CZ" sz="1800" dirty="0"/>
              <a:t> set out </a:t>
            </a:r>
            <a:r>
              <a:rPr lang="cs-CZ" sz="1800" dirty="0" err="1"/>
              <a:t>the</a:t>
            </a:r>
            <a:r>
              <a:rPr lang="cs-CZ" sz="1800" dirty="0"/>
              <a:t> framework </a:t>
            </a:r>
            <a:r>
              <a:rPr lang="cs-CZ" sz="1800" dirty="0" err="1"/>
              <a:t>for</a:t>
            </a:r>
            <a:r>
              <a:rPr lang="cs-CZ" sz="1800" dirty="0"/>
              <a:t> </a:t>
            </a:r>
            <a:r>
              <a:rPr lang="cs-CZ" sz="1800" dirty="0" err="1"/>
              <a:t>all</a:t>
            </a:r>
            <a:r>
              <a:rPr lang="cs-CZ" sz="1800" dirty="0"/>
              <a:t> EU level transport </a:t>
            </a:r>
            <a:r>
              <a:rPr lang="cs-CZ" sz="1800" dirty="0" err="1"/>
              <a:t>policy</a:t>
            </a:r>
            <a:endParaRPr lang="cs-CZ" sz="1800" dirty="0"/>
          </a:p>
          <a:p>
            <a:pPr lvl="1" eaLnBrk="1" hangingPunct="1">
              <a:spcBef>
                <a:spcPts val="0"/>
              </a:spcBef>
              <a:defRPr/>
            </a:pPr>
            <a:r>
              <a:rPr lang="cs-CZ" sz="1800" dirty="0" err="1"/>
              <a:t>Including</a:t>
            </a:r>
            <a:r>
              <a:rPr lang="cs-CZ" sz="1800" dirty="0"/>
              <a:t> 60 </a:t>
            </a:r>
            <a:r>
              <a:rPr lang="cs-CZ" sz="1800" dirty="0" err="1"/>
              <a:t>specific</a:t>
            </a:r>
            <a:r>
              <a:rPr lang="cs-CZ" sz="1800" dirty="0"/>
              <a:t> </a:t>
            </a:r>
            <a:r>
              <a:rPr lang="cs-CZ" sz="1800" dirty="0" err="1"/>
              <a:t>measures</a:t>
            </a:r>
            <a:r>
              <a:rPr lang="cs-CZ" sz="1800" dirty="0"/>
              <a:t> to </a:t>
            </a:r>
            <a:r>
              <a:rPr lang="cs-CZ" sz="1800" dirty="0" err="1"/>
              <a:t>be</a:t>
            </a:r>
            <a:r>
              <a:rPr lang="cs-CZ" sz="1800" dirty="0"/>
              <a:t> </a:t>
            </a:r>
            <a:r>
              <a:rPr lang="cs-CZ" sz="1800" dirty="0" err="1"/>
              <a:t>taken</a:t>
            </a:r>
            <a:r>
              <a:rPr lang="cs-CZ" sz="1800" dirty="0"/>
              <a:t> </a:t>
            </a:r>
            <a:r>
              <a:rPr lang="cs-CZ" sz="1800" dirty="0" err="1"/>
              <a:t>at</a:t>
            </a:r>
            <a:r>
              <a:rPr lang="cs-CZ" sz="1800" dirty="0"/>
              <a:t> a </a:t>
            </a:r>
            <a:r>
              <a:rPr lang="cs-CZ" sz="1800" dirty="0" err="1"/>
              <a:t>European</a:t>
            </a:r>
            <a:r>
              <a:rPr lang="cs-CZ" sz="1800" dirty="0"/>
              <a:t> level </a:t>
            </a:r>
          </a:p>
          <a:p>
            <a:pPr lvl="1" eaLnBrk="1" hangingPunct="1">
              <a:spcBef>
                <a:spcPts val="0"/>
              </a:spcBef>
              <a:defRPr/>
            </a:pPr>
            <a:r>
              <a:rPr lang="cs-CZ" sz="1800" dirty="0"/>
              <a:t>An </a:t>
            </a:r>
            <a:r>
              <a:rPr lang="cs-CZ" sz="1800" dirty="0" err="1"/>
              <a:t>action</a:t>
            </a:r>
            <a:r>
              <a:rPr lang="cs-CZ" sz="1800" dirty="0"/>
              <a:t> </a:t>
            </a:r>
            <a:r>
              <a:rPr lang="cs-CZ" sz="1800" dirty="0" err="1"/>
              <a:t>programme</a:t>
            </a:r>
            <a:r>
              <a:rPr lang="cs-CZ" sz="1800" dirty="0"/>
              <a:t> </a:t>
            </a:r>
            <a:r>
              <a:rPr lang="cs-CZ" sz="1800" dirty="0" err="1"/>
              <a:t>for</a:t>
            </a:r>
            <a:r>
              <a:rPr lang="cs-CZ" sz="1800" dirty="0"/>
              <a:t> </a:t>
            </a:r>
            <a:r>
              <a:rPr lang="cs-CZ" sz="1800" dirty="0" err="1"/>
              <a:t>the</a:t>
            </a:r>
            <a:r>
              <a:rPr lang="cs-CZ" sz="1800" dirty="0"/>
              <a:t> period </a:t>
            </a:r>
            <a:r>
              <a:rPr lang="cs-CZ" sz="1800" dirty="0" err="1"/>
              <a:t>until</a:t>
            </a:r>
            <a:r>
              <a:rPr lang="cs-CZ" sz="1800" dirty="0"/>
              <a:t> 2010</a:t>
            </a:r>
            <a:r>
              <a:rPr lang="cs-CZ" dirty="0"/>
              <a:t> </a:t>
            </a:r>
          </a:p>
          <a:p>
            <a:pPr marL="57150" indent="0" eaLnBrk="1" hangingPunct="1">
              <a:spcBef>
                <a:spcPts val="0"/>
              </a:spcBef>
              <a:buNone/>
              <a:defRPr/>
            </a:pPr>
            <a:r>
              <a:rPr lang="cs-CZ" sz="2100" b="1" dirty="0">
                <a:solidFill>
                  <a:schemeClr val="tx1"/>
                </a:solidFill>
              </a:rPr>
              <a:t>I</a:t>
            </a:r>
            <a:r>
              <a:rPr lang="en-US" sz="2100" b="1" dirty="0">
                <a:solidFill>
                  <a:schemeClr val="tx1"/>
                </a:solidFill>
              </a:rPr>
              <a:t>n 2011, the EU Commission announced a</a:t>
            </a:r>
            <a:r>
              <a:rPr lang="cs-CZ" sz="2100" b="1" dirty="0" err="1">
                <a:solidFill>
                  <a:schemeClr val="tx1"/>
                </a:solidFill>
              </a:rPr>
              <a:t>new</a:t>
            </a:r>
            <a:r>
              <a:rPr lang="cs-CZ" sz="2100" b="1" dirty="0">
                <a:solidFill>
                  <a:schemeClr val="tx1"/>
                </a:solidFill>
              </a:rPr>
              <a:t> </a:t>
            </a:r>
            <a:r>
              <a:rPr lang="cs-CZ" sz="2100" b="1" dirty="0" err="1">
                <a:solidFill>
                  <a:schemeClr val="tx1"/>
                </a:solidFill>
              </a:rPr>
              <a:t>White</a:t>
            </a:r>
            <a:r>
              <a:rPr lang="cs-CZ" sz="2100" b="1" dirty="0">
                <a:solidFill>
                  <a:schemeClr val="tx1"/>
                </a:solidFill>
              </a:rPr>
              <a:t> </a:t>
            </a:r>
            <a:r>
              <a:rPr lang="cs-CZ" sz="2100" b="1" dirty="0" err="1">
                <a:solidFill>
                  <a:schemeClr val="tx1"/>
                </a:solidFill>
              </a:rPr>
              <a:t>Paper</a:t>
            </a:r>
            <a:r>
              <a:rPr lang="en-US" sz="2100" b="1" dirty="0">
                <a:solidFill>
                  <a:schemeClr val="tx1"/>
                </a:solidFill>
              </a:rPr>
              <a:t>, which detailed plans across 25 policy areas. </a:t>
            </a:r>
            <a:r>
              <a:rPr lang="en-US" sz="2100" dirty="0"/>
              <a:t>These included: moving away from a reliance on fossil fuels; </a:t>
            </a:r>
            <a:r>
              <a:rPr lang="en-US" sz="2100" b="1" dirty="0">
                <a:effectLst>
                  <a:outerShdw blurRad="38100" dist="38100" dir="2700000" algn="tl">
                    <a:srgbClr val="000000">
                      <a:alpha val="43137"/>
                    </a:srgbClr>
                  </a:outerShdw>
                </a:effectLst>
              </a:rPr>
              <a:t>making more journeys available by rail; </a:t>
            </a:r>
            <a:r>
              <a:rPr lang="en-US" sz="2100" dirty="0"/>
              <a:t>ensuring at least 40% of aviation fuel comes from low carbon sources by 2050. </a:t>
            </a:r>
            <a:r>
              <a:rPr lang="en-US" sz="2100" b="1" dirty="0">
                <a:solidFill>
                  <a:schemeClr val="tx1"/>
                </a:solidFill>
                <a:effectLst>
                  <a:outerShdw blurRad="38100" dist="38100" dir="2700000" algn="tl">
                    <a:srgbClr val="000000">
                      <a:alpha val="43137"/>
                    </a:srgbClr>
                  </a:outerShdw>
                </a:effectLst>
              </a:rPr>
              <a:t>The paper also set out plans for a single market in transport</a:t>
            </a:r>
            <a:endParaRPr lang="cs-CZ" sz="2100" b="1" dirty="0">
              <a:solidFill>
                <a:schemeClr val="tx1"/>
              </a:solidFill>
              <a:effectLst>
                <a:outerShdw blurRad="38100" dist="38100" dir="2700000" algn="tl">
                  <a:srgbClr val="000000">
                    <a:alpha val="43137"/>
                  </a:srgbClr>
                </a:outerShdw>
              </a:effectLst>
            </a:endParaRPr>
          </a:p>
          <a:p>
            <a:pPr marL="57150" indent="0" eaLnBrk="1" hangingPunct="1">
              <a:spcBef>
                <a:spcPts val="600"/>
              </a:spcBef>
              <a:buNone/>
              <a:defRPr/>
            </a:pPr>
            <a:r>
              <a:rPr lang="en-US" sz="1800" b="1" dirty="0">
                <a:effectLst>
                  <a:outerShdw blurRad="38100" dist="38100" dir="2700000" algn="tl">
                    <a:srgbClr val="000000">
                      <a:alpha val="43137"/>
                    </a:srgbClr>
                  </a:outerShdw>
                </a:effectLst>
                <a:highlight>
                  <a:srgbClr val="FFFF00"/>
                </a:highlight>
              </a:rPr>
              <a:t>Strategic plan 2020-2024 – Mobility and Transport</a:t>
            </a:r>
            <a:r>
              <a:rPr lang="cs-CZ" sz="1800" b="1" dirty="0">
                <a:effectLst>
                  <a:outerShdw blurRad="38100" dist="38100" dir="2700000" algn="tl">
                    <a:srgbClr val="000000">
                      <a:alpha val="43137"/>
                    </a:srgbClr>
                  </a:outerShdw>
                </a:effectLst>
                <a:highlight>
                  <a:srgbClr val="FFFF00"/>
                </a:highlight>
              </a:rPr>
              <a:t> - </a:t>
            </a:r>
            <a:r>
              <a:rPr lang="cs-CZ" sz="1400" dirty="0">
                <a:effectLst>
                  <a:outerShdw blurRad="38100" dist="38100" dir="2700000" algn="tl">
                    <a:srgbClr val="000000">
                      <a:alpha val="43137"/>
                    </a:srgbClr>
                  </a:outerShdw>
                </a:effectLst>
                <a:highlight>
                  <a:srgbClr val="FFFF00"/>
                </a:highlight>
                <a:hlinkClick r:id="rId2"/>
              </a:rPr>
              <a:t>https://commission.europa.eu/system/files/2020-10/move_sp_2020-2024_en.pdf</a:t>
            </a:r>
            <a:r>
              <a:rPr lang="cs-CZ" sz="1400" dirty="0">
                <a:effectLst>
                  <a:outerShdw blurRad="38100" dist="38100" dir="2700000" algn="tl">
                    <a:srgbClr val="000000">
                      <a:alpha val="43137"/>
                    </a:srgbClr>
                  </a:outerShdw>
                </a:effectLst>
                <a:highlight>
                  <a:srgbClr val="FFFF00"/>
                </a:highlight>
              </a:rPr>
              <a:t> </a:t>
            </a:r>
          </a:p>
        </p:txBody>
      </p:sp>
    </p:spTree>
  </p:cSld>
  <p:clrMapOvr>
    <a:masterClrMapping/>
  </p:clrMapOvr>
  <p:transition spd="med">
    <p:circl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11FFB92-C1B8-4EA2-B700-192655B8E599}"/>
              </a:ext>
            </a:extLst>
          </p:cNvPr>
          <p:cNvSpPr>
            <a:spLocks noGrp="1" noChangeArrowheads="1"/>
          </p:cNvSpPr>
          <p:nvPr>
            <p:ph type="title"/>
          </p:nvPr>
        </p:nvSpPr>
        <p:spPr/>
        <p:txBody>
          <a:bodyPr/>
          <a:lstStyle/>
          <a:p>
            <a:pPr eaLnBrk="1" hangingPunct="1">
              <a:defRPr/>
            </a:pPr>
            <a:r>
              <a:rPr lang="cs-CZ" dirty="0" err="1">
                <a:effectLst>
                  <a:outerShdw blurRad="38100" dist="38100" dir="2700000" algn="tl">
                    <a:srgbClr val="000000">
                      <a:alpha val="43137"/>
                    </a:srgbClr>
                  </a:outerShdw>
                </a:effectLst>
              </a:rPr>
              <a:t>Common</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fisheries</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policy</a:t>
            </a:r>
            <a:r>
              <a:rPr lang="cs-CZ" dirty="0">
                <a:effectLst>
                  <a:outerShdw blurRad="38100" dist="38100" dir="2700000" algn="tl">
                    <a:srgbClr val="000000">
                      <a:alpha val="43137"/>
                    </a:srgbClr>
                  </a:outerShdw>
                </a:effectLst>
              </a:rPr>
              <a:t> </a:t>
            </a:r>
          </a:p>
        </p:txBody>
      </p:sp>
      <p:sp>
        <p:nvSpPr>
          <p:cNvPr id="39939" name="Rectangle 3">
            <a:extLst>
              <a:ext uri="{FF2B5EF4-FFF2-40B4-BE49-F238E27FC236}">
                <a16:creationId xmlns:a16="http://schemas.microsoft.com/office/drawing/2014/main" id="{FFADC83C-4CF5-4C7D-9C45-1847E18D9061}"/>
              </a:ext>
            </a:extLst>
          </p:cNvPr>
          <p:cNvSpPr>
            <a:spLocks noGrp="1" noChangeArrowheads="1"/>
          </p:cNvSpPr>
          <p:nvPr>
            <p:ph type="body" idx="1"/>
          </p:nvPr>
        </p:nvSpPr>
        <p:spPr/>
        <p:txBody>
          <a:bodyPr/>
          <a:lstStyle/>
          <a:p>
            <a:pPr marL="0" indent="0" eaLnBrk="1" hangingPunct="1">
              <a:spcBef>
                <a:spcPts val="0"/>
              </a:spcBef>
              <a:buNone/>
            </a:pPr>
            <a:r>
              <a:rPr lang="cs-CZ" altLang="cs-CZ" b="1" dirty="0" err="1">
                <a:solidFill>
                  <a:schemeClr val="tx1"/>
                </a:solidFill>
                <a:effectLst>
                  <a:outerShdw blurRad="38100" dist="38100" dir="2700000" algn="tl">
                    <a:srgbClr val="000000">
                      <a:alpha val="43137"/>
                    </a:srgbClr>
                  </a:outerShdw>
                </a:effectLst>
              </a:rPr>
              <a:t>The</a:t>
            </a:r>
            <a:r>
              <a:rPr lang="cs-CZ" altLang="cs-CZ" b="1" dirty="0">
                <a:solidFill>
                  <a:schemeClr val="tx1"/>
                </a:solidFill>
                <a:effectLst>
                  <a:outerShdw blurRad="38100" dist="38100" dir="2700000" algn="tl">
                    <a:srgbClr val="000000">
                      <a:alpha val="43137"/>
                    </a:srgbClr>
                  </a:outerShdw>
                </a:effectLst>
              </a:rPr>
              <a:t> </a:t>
            </a:r>
            <a:r>
              <a:rPr lang="cs-CZ" altLang="cs-CZ" b="1" dirty="0" err="1">
                <a:solidFill>
                  <a:schemeClr val="tx1"/>
                </a:solidFill>
                <a:effectLst>
                  <a:outerShdw blurRad="38100" dist="38100" dir="2700000" algn="tl">
                    <a:srgbClr val="000000">
                      <a:alpha val="43137"/>
                    </a:srgbClr>
                  </a:outerShdw>
                </a:effectLst>
              </a:rPr>
              <a:t>common</a:t>
            </a:r>
            <a:r>
              <a:rPr lang="cs-CZ" altLang="cs-CZ" b="1" dirty="0">
                <a:solidFill>
                  <a:schemeClr val="tx1"/>
                </a:solidFill>
                <a:effectLst>
                  <a:outerShdw blurRad="38100" dist="38100" dir="2700000" algn="tl">
                    <a:srgbClr val="000000">
                      <a:alpha val="43137"/>
                    </a:srgbClr>
                  </a:outerShdw>
                </a:effectLst>
              </a:rPr>
              <a:t> </a:t>
            </a:r>
            <a:r>
              <a:rPr lang="cs-CZ" altLang="cs-CZ" b="1" dirty="0" err="1">
                <a:solidFill>
                  <a:schemeClr val="tx1"/>
                </a:solidFill>
                <a:effectLst>
                  <a:outerShdw blurRad="38100" dist="38100" dir="2700000" algn="tl">
                    <a:srgbClr val="000000">
                      <a:alpha val="43137"/>
                    </a:srgbClr>
                  </a:outerShdw>
                </a:effectLst>
              </a:rPr>
              <a:t>fisheries</a:t>
            </a:r>
            <a:r>
              <a:rPr lang="cs-CZ" altLang="cs-CZ" b="1" dirty="0">
                <a:solidFill>
                  <a:schemeClr val="tx1"/>
                </a:solidFill>
                <a:effectLst>
                  <a:outerShdw blurRad="38100" dist="38100" dir="2700000" algn="tl">
                    <a:srgbClr val="000000">
                      <a:alpha val="43137"/>
                    </a:srgbClr>
                  </a:outerShdw>
                </a:effectLst>
              </a:rPr>
              <a:t> </a:t>
            </a:r>
            <a:r>
              <a:rPr lang="cs-CZ" altLang="cs-CZ" b="1" dirty="0" err="1">
                <a:solidFill>
                  <a:schemeClr val="tx1"/>
                </a:solidFill>
                <a:effectLst>
                  <a:outerShdw blurRad="38100" dist="38100" dir="2700000" algn="tl">
                    <a:srgbClr val="000000">
                      <a:alpha val="43137"/>
                    </a:srgbClr>
                  </a:outerShdw>
                </a:effectLst>
              </a:rPr>
              <a:t>policy</a:t>
            </a:r>
            <a:r>
              <a:rPr lang="cs-CZ" altLang="cs-CZ" b="1" dirty="0">
                <a:solidFill>
                  <a:schemeClr val="tx1"/>
                </a:solidFill>
                <a:effectLst>
                  <a:outerShdw blurRad="38100" dist="38100" dir="2700000" algn="tl">
                    <a:srgbClr val="000000">
                      <a:alpha val="43137"/>
                    </a:srgbClr>
                  </a:outerShdw>
                </a:effectLst>
              </a:rPr>
              <a:t> (CFP)</a:t>
            </a:r>
            <a:r>
              <a:rPr lang="cs-CZ" altLang="cs-CZ" b="1" dirty="0">
                <a:effectLst>
                  <a:outerShdw blurRad="38100" dist="38100" dir="2700000" algn="tl">
                    <a:srgbClr val="000000">
                      <a:alpha val="43137"/>
                    </a:srgbClr>
                  </a:outerShdw>
                </a:effectLst>
              </a:rPr>
              <a:t> </a:t>
            </a:r>
            <a:r>
              <a:rPr lang="cs-CZ" altLang="cs-CZ" b="1" dirty="0" err="1">
                <a:effectLst>
                  <a:outerShdw blurRad="38100" dist="38100" dir="2700000" algn="tl">
                    <a:srgbClr val="000000">
                      <a:alpha val="43137"/>
                    </a:srgbClr>
                  </a:outerShdw>
                </a:effectLst>
              </a:rPr>
              <a:t>shares</a:t>
            </a:r>
            <a:r>
              <a:rPr lang="cs-CZ" altLang="cs-CZ" b="1" dirty="0">
                <a:effectLst>
                  <a:outerShdw blurRad="38100" dist="38100" dir="2700000" algn="tl">
                    <a:srgbClr val="000000">
                      <a:alpha val="43137"/>
                    </a:srgbClr>
                  </a:outerShdw>
                </a:effectLst>
              </a:rPr>
              <a:t> </a:t>
            </a:r>
            <a:r>
              <a:rPr lang="cs-CZ" altLang="cs-CZ" b="1" dirty="0" err="1">
                <a:effectLst>
                  <a:outerShdw blurRad="38100" dist="38100" dir="2700000" algn="tl">
                    <a:srgbClr val="000000">
                      <a:alpha val="43137"/>
                    </a:srgbClr>
                  </a:outerShdw>
                </a:effectLst>
              </a:rPr>
              <a:t>certain</a:t>
            </a:r>
            <a:r>
              <a:rPr lang="cs-CZ" altLang="cs-CZ" b="1" dirty="0">
                <a:effectLst>
                  <a:outerShdw blurRad="38100" dist="38100" dir="2700000" algn="tl">
                    <a:srgbClr val="000000">
                      <a:alpha val="43137"/>
                    </a:srgbClr>
                  </a:outerShdw>
                </a:effectLst>
              </a:rPr>
              <a:t> </a:t>
            </a:r>
            <a:r>
              <a:rPr lang="cs-CZ" altLang="cs-CZ" b="1" dirty="0" err="1">
                <a:effectLst>
                  <a:outerShdw blurRad="38100" dist="38100" dir="2700000" algn="tl">
                    <a:srgbClr val="000000">
                      <a:alpha val="43137"/>
                    </a:srgbClr>
                  </a:outerShdw>
                </a:effectLst>
              </a:rPr>
              <a:t>Treaty</a:t>
            </a:r>
            <a:r>
              <a:rPr lang="cs-CZ" altLang="cs-CZ" b="1" dirty="0">
                <a:effectLst>
                  <a:outerShdw blurRad="38100" dist="38100" dir="2700000" algn="tl">
                    <a:srgbClr val="000000">
                      <a:alpha val="43137"/>
                    </a:srgbClr>
                  </a:outerShdw>
                </a:effectLst>
              </a:rPr>
              <a:t> </a:t>
            </a:r>
            <a:r>
              <a:rPr lang="cs-CZ" altLang="cs-CZ" b="1" dirty="0" err="1">
                <a:effectLst>
                  <a:outerShdw blurRad="38100" dist="38100" dir="2700000" algn="tl">
                    <a:srgbClr val="000000">
                      <a:alpha val="43137"/>
                    </a:srgbClr>
                  </a:outerShdw>
                </a:effectLst>
              </a:rPr>
              <a:t>provisions</a:t>
            </a:r>
            <a:r>
              <a:rPr lang="cs-CZ" altLang="cs-CZ" b="1" dirty="0">
                <a:effectLst>
                  <a:outerShdw blurRad="38100" dist="38100" dir="2700000" algn="tl">
                    <a:srgbClr val="000000">
                      <a:alpha val="43137"/>
                    </a:srgbClr>
                  </a:outerShdw>
                </a:effectLst>
              </a:rPr>
              <a:t> </a:t>
            </a:r>
            <a:r>
              <a:rPr lang="cs-CZ" altLang="cs-CZ" b="1" dirty="0" err="1">
                <a:effectLst>
                  <a:outerShdw blurRad="38100" dist="38100" dir="2700000" algn="tl">
                    <a:srgbClr val="000000">
                      <a:alpha val="43137"/>
                    </a:srgbClr>
                  </a:outerShdw>
                </a:effectLst>
              </a:rPr>
              <a:t>with</a:t>
            </a:r>
            <a:r>
              <a:rPr lang="cs-CZ" altLang="cs-CZ" b="1" dirty="0">
                <a:effectLst>
                  <a:outerShdw blurRad="38100" dist="38100" dir="2700000" algn="tl">
                    <a:srgbClr val="000000">
                      <a:alpha val="43137"/>
                    </a:srgbClr>
                  </a:outerShdw>
                </a:effectLst>
              </a:rPr>
              <a:t> </a:t>
            </a:r>
            <a:r>
              <a:rPr lang="cs-CZ" altLang="cs-CZ" b="1" dirty="0" err="1">
                <a:effectLst>
                  <a:outerShdw blurRad="38100" dist="38100" dir="2700000" algn="tl">
                    <a:srgbClr val="000000">
                      <a:alpha val="43137"/>
                    </a:srgbClr>
                  </a:outerShdw>
                </a:effectLst>
              </a:rPr>
              <a:t>the</a:t>
            </a:r>
            <a:r>
              <a:rPr lang="cs-CZ" altLang="cs-CZ" b="1" dirty="0">
                <a:effectLst>
                  <a:outerShdw blurRad="38100" dist="38100" dir="2700000" algn="tl">
                    <a:srgbClr val="000000">
                      <a:alpha val="43137"/>
                    </a:srgbClr>
                  </a:outerShdw>
                </a:effectLst>
              </a:rPr>
              <a:t> </a:t>
            </a:r>
            <a:r>
              <a:rPr lang="cs-CZ" altLang="cs-CZ" b="1" dirty="0" err="1">
                <a:effectLst>
                  <a:outerShdw blurRad="38100" dist="38100" dir="2700000" algn="tl">
                    <a:srgbClr val="000000">
                      <a:alpha val="43137"/>
                    </a:srgbClr>
                  </a:outerShdw>
                </a:effectLst>
              </a:rPr>
              <a:t>Common</a:t>
            </a:r>
            <a:r>
              <a:rPr lang="cs-CZ" altLang="cs-CZ" b="1" dirty="0">
                <a:effectLst>
                  <a:outerShdw blurRad="38100" dist="38100" dir="2700000" algn="tl">
                    <a:srgbClr val="000000">
                      <a:alpha val="43137"/>
                    </a:srgbClr>
                  </a:outerShdw>
                </a:effectLst>
              </a:rPr>
              <a:t> </a:t>
            </a:r>
            <a:r>
              <a:rPr lang="cs-CZ" altLang="cs-CZ" b="1" dirty="0" err="1">
                <a:effectLst>
                  <a:outerShdw blurRad="38100" dist="38100" dir="2700000" algn="tl">
                    <a:srgbClr val="000000">
                      <a:alpha val="43137"/>
                    </a:srgbClr>
                  </a:outerShdw>
                </a:effectLst>
              </a:rPr>
              <a:t>Agricultural</a:t>
            </a:r>
            <a:r>
              <a:rPr lang="cs-CZ" altLang="cs-CZ" b="1" dirty="0">
                <a:effectLst>
                  <a:outerShdw blurRad="38100" dist="38100" dir="2700000" algn="tl">
                    <a:srgbClr val="000000">
                      <a:alpha val="43137"/>
                    </a:srgbClr>
                  </a:outerShdw>
                </a:effectLst>
              </a:rPr>
              <a:t> </a:t>
            </a:r>
            <a:r>
              <a:rPr lang="cs-CZ" altLang="cs-CZ" b="1" dirty="0" err="1">
                <a:effectLst>
                  <a:outerShdw blurRad="38100" dist="38100" dir="2700000" algn="tl">
                    <a:srgbClr val="000000">
                      <a:alpha val="43137"/>
                    </a:srgbClr>
                  </a:outerShdw>
                </a:effectLst>
              </a:rPr>
              <a:t>Policy</a:t>
            </a:r>
            <a:r>
              <a:rPr lang="cs-CZ" altLang="cs-CZ" b="1" dirty="0">
                <a:effectLst>
                  <a:outerShdw blurRad="38100" dist="38100" dir="2700000" algn="tl">
                    <a:srgbClr val="000000">
                      <a:alpha val="43137"/>
                    </a:srgbClr>
                  </a:outerShdw>
                </a:effectLst>
              </a:rPr>
              <a:t> </a:t>
            </a:r>
          </a:p>
          <a:p>
            <a:pPr algn="ctr" eaLnBrk="1" hangingPunct="1">
              <a:spcBef>
                <a:spcPts val="0"/>
              </a:spcBef>
              <a:buFont typeface="Wingdings" panose="05000000000000000000" pitchFamily="2" charset="2"/>
              <a:buNone/>
            </a:pPr>
            <a:r>
              <a:rPr lang="cs-CZ" altLang="cs-CZ" sz="2000" dirty="0"/>
              <a:t>	</a:t>
            </a:r>
            <a:r>
              <a:rPr lang="cs-CZ" altLang="cs-CZ" sz="2000" b="1" dirty="0">
                <a:solidFill>
                  <a:schemeClr val="tx1"/>
                </a:solidFill>
                <a:highlight>
                  <a:srgbClr val="FFFF00"/>
                </a:highlight>
              </a:rPr>
              <a:t>General </a:t>
            </a:r>
            <a:r>
              <a:rPr lang="cs-CZ" altLang="cs-CZ" sz="2000" b="1" dirty="0" err="1">
                <a:solidFill>
                  <a:schemeClr val="tx1"/>
                </a:solidFill>
                <a:highlight>
                  <a:srgbClr val="FFFF00"/>
                </a:highlight>
              </a:rPr>
              <a:t>objectives</a:t>
            </a:r>
            <a:r>
              <a:rPr lang="cs-CZ" altLang="cs-CZ" sz="2000" b="1" dirty="0">
                <a:solidFill>
                  <a:schemeClr val="tx1"/>
                </a:solidFill>
                <a:highlight>
                  <a:srgbClr val="FFFF00"/>
                </a:highlight>
              </a:rPr>
              <a:t>:</a:t>
            </a:r>
            <a:r>
              <a:rPr lang="cs-CZ" altLang="cs-CZ" sz="2000" dirty="0">
                <a:solidFill>
                  <a:schemeClr val="tx1"/>
                </a:solidFill>
                <a:highlight>
                  <a:srgbClr val="FFFF00"/>
                </a:highlight>
              </a:rPr>
              <a:t> </a:t>
            </a:r>
          </a:p>
          <a:p>
            <a:pPr eaLnBrk="1" hangingPunct="1">
              <a:spcBef>
                <a:spcPts val="0"/>
              </a:spcBef>
            </a:pPr>
            <a:r>
              <a:rPr lang="cs-CZ" altLang="cs-CZ" sz="2000" dirty="0"/>
              <a:t>to </a:t>
            </a:r>
            <a:r>
              <a:rPr lang="cs-CZ" altLang="cs-CZ" sz="2000" dirty="0" err="1"/>
              <a:t>increase</a:t>
            </a:r>
            <a:r>
              <a:rPr lang="cs-CZ" altLang="cs-CZ" sz="2000" dirty="0"/>
              <a:t> </a:t>
            </a:r>
            <a:r>
              <a:rPr lang="cs-CZ" altLang="cs-CZ" sz="2000" dirty="0" err="1"/>
              <a:t>productivity</a:t>
            </a:r>
            <a:r>
              <a:rPr lang="cs-CZ" altLang="cs-CZ" sz="2000" dirty="0"/>
              <a:t>;</a:t>
            </a:r>
          </a:p>
          <a:p>
            <a:pPr eaLnBrk="1" hangingPunct="1">
              <a:spcBef>
                <a:spcPts val="0"/>
              </a:spcBef>
            </a:pPr>
            <a:r>
              <a:rPr lang="cs-CZ" altLang="cs-CZ" sz="2000" dirty="0"/>
              <a:t>to </a:t>
            </a:r>
            <a:r>
              <a:rPr lang="cs-CZ" altLang="cs-CZ" sz="2000" dirty="0" err="1"/>
              <a:t>ensure</a:t>
            </a:r>
            <a:r>
              <a:rPr lang="cs-CZ" altLang="cs-CZ" sz="2000" dirty="0"/>
              <a:t> a fair standard </a:t>
            </a:r>
            <a:r>
              <a:rPr lang="cs-CZ" altLang="cs-CZ" sz="2000" dirty="0" err="1"/>
              <a:t>of</a:t>
            </a:r>
            <a:r>
              <a:rPr lang="cs-CZ" altLang="cs-CZ" sz="2000" dirty="0"/>
              <a:t> </a:t>
            </a:r>
            <a:r>
              <a:rPr lang="cs-CZ" altLang="cs-CZ" sz="2000" dirty="0" err="1"/>
              <a:t>living</a:t>
            </a:r>
            <a:r>
              <a:rPr lang="cs-CZ" altLang="cs-CZ" sz="2000" dirty="0"/>
              <a:t> </a:t>
            </a:r>
            <a:r>
              <a:rPr lang="cs-CZ" altLang="cs-CZ" sz="2000" dirty="0" err="1"/>
              <a:t>for</a:t>
            </a:r>
            <a:r>
              <a:rPr lang="cs-CZ" altLang="cs-CZ" sz="2000" dirty="0"/>
              <a:t> </a:t>
            </a:r>
            <a:r>
              <a:rPr lang="cs-CZ" altLang="cs-CZ" sz="2000" dirty="0" err="1"/>
              <a:t>the</a:t>
            </a:r>
            <a:r>
              <a:rPr lang="cs-CZ" altLang="cs-CZ" sz="2000" dirty="0"/>
              <a:t> </a:t>
            </a:r>
            <a:r>
              <a:rPr lang="cs-CZ" altLang="cs-CZ" sz="2000" dirty="0" err="1"/>
              <a:t>agricultural</a:t>
            </a:r>
            <a:r>
              <a:rPr lang="cs-CZ" altLang="cs-CZ" sz="2000" dirty="0"/>
              <a:t> </a:t>
            </a:r>
            <a:r>
              <a:rPr lang="cs-CZ" altLang="cs-CZ" sz="2000" dirty="0" err="1"/>
              <a:t>community</a:t>
            </a:r>
            <a:r>
              <a:rPr lang="cs-CZ" altLang="cs-CZ" sz="2000" dirty="0"/>
              <a:t>;</a:t>
            </a:r>
          </a:p>
          <a:p>
            <a:pPr eaLnBrk="1" hangingPunct="1">
              <a:spcBef>
                <a:spcPts val="0"/>
              </a:spcBef>
            </a:pPr>
            <a:r>
              <a:rPr lang="cs-CZ" altLang="cs-CZ" sz="2000" dirty="0"/>
              <a:t>to </a:t>
            </a:r>
            <a:r>
              <a:rPr lang="cs-CZ" altLang="cs-CZ" sz="2000" dirty="0" err="1"/>
              <a:t>stabilise</a:t>
            </a:r>
            <a:r>
              <a:rPr lang="cs-CZ" altLang="cs-CZ" sz="2000" dirty="0"/>
              <a:t> </a:t>
            </a:r>
            <a:r>
              <a:rPr lang="cs-CZ" altLang="cs-CZ" sz="2000" dirty="0" err="1"/>
              <a:t>markets</a:t>
            </a:r>
            <a:r>
              <a:rPr lang="cs-CZ" altLang="cs-CZ" sz="2000" dirty="0"/>
              <a:t>;</a:t>
            </a:r>
          </a:p>
          <a:p>
            <a:pPr eaLnBrk="1" hangingPunct="1">
              <a:spcBef>
                <a:spcPts val="0"/>
              </a:spcBef>
            </a:pPr>
            <a:r>
              <a:rPr lang="cs-CZ" altLang="cs-CZ" sz="2000" dirty="0"/>
              <a:t>to </a:t>
            </a:r>
            <a:r>
              <a:rPr lang="cs-CZ" altLang="cs-CZ" sz="2000" dirty="0" err="1"/>
              <a:t>assure</a:t>
            </a:r>
            <a:r>
              <a:rPr lang="cs-CZ" altLang="cs-CZ" sz="2000" dirty="0"/>
              <a:t> </a:t>
            </a:r>
            <a:r>
              <a:rPr lang="cs-CZ" altLang="cs-CZ" sz="2000" dirty="0" err="1"/>
              <a:t>the</a:t>
            </a:r>
            <a:r>
              <a:rPr lang="cs-CZ" altLang="cs-CZ" sz="2000" dirty="0"/>
              <a:t> </a:t>
            </a:r>
            <a:r>
              <a:rPr lang="cs-CZ" altLang="cs-CZ" sz="2000" dirty="0" err="1"/>
              <a:t>availability</a:t>
            </a:r>
            <a:r>
              <a:rPr lang="cs-CZ" altLang="cs-CZ" sz="2000" dirty="0"/>
              <a:t> </a:t>
            </a:r>
            <a:r>
              <a:rPr lang="cs-CZ" altLang="cs-CZ" sz="2000" dirty="0" err="1"/>
              <a:t>of</a:t>
            </a:r>
            <a:r>
              <a:rPr lang="cs-CZ" altLang="cs-CZ" sz="2000" dirty="0"/>
              <a:t> </a:t>
            </a:r>
            <a:r>
              <a:rPr lang="cs-CZ" altLang="cs-CZ" sz="2000" dirty="0" err="1"/>
              <a:t>supplies</a:t>
            </a:r>
            <a:r>
              <a:rPr lang="cs-CZ" altLang="cs-CZ" sz="2000" dirty="0"/>
              <a:t>; </a:t>
            </a:r>
          </a:p>
          <a:p>
            <a:pPr eaLnBrk="1" hangingPunct="1">
              <a:spcBef>
                <a:spcPts val="0"/>
              </a:spcBef>
            </a:pPr>
            <a:r>
              <a:rPr lang="cs-CZ" altLang="cs-CZ" sz="2000" dirty="0"/>
              <a:t>to </a:t>
            </a:r>
            <a:r>
              <a:rPr lang="cs-CZ" altLang="cs-CZ" sz="2000" dirty="0" err="1"/>
              <a:t>ensure</a:t>
            </a:r>
            <a:r>
              <a:rPr lang="cs-CZ" altLang="cs-CZ" sz="2000" dirty="0"/>
              <a:t> </a:t>
            </a:r>
            <a:r>
              <a:rPr lang="cs-CZ" altLang="cs-CZ" sz="2000" dirty="0" err="1"/>
              <a:t>that</a:t>
            </a:r>
            <a:r>
              <a:rPr lang="cs-CZ" altLang="cs-CZ" sz="2000" dirty="0"/>
              <a:t> </a:t>
            </a:r>
            <a:r>
              <a:rPr lang="cs-CZ" altLang="cs-CZ" sz="2000" dirty="0" err="1"/>
              <a:t>supplies</a:t>
            </a:r>
            <a:r>
              <a:rPr lang="cs-CZ" altLang="cs-CZ" sz="2000" dirty="0"/>
              <a:t> </a:t>
            </a:r>
            <a:r>
              <a:rPr lang="cs-CZ" altLang="cs-CZ" sz="2000" dirty="0" err="1"/>
              <a:t>reach</a:t>
            </a:r>
            <a:r>
              <a:rPr lang="cs-CZ" altLang="cs-CZ" sz="2000" dirty="0"/>
              <a:t> </a:t>
            </a:r>
            <a:r>
              <a:rPr lang="cs-CZ" altLang="cs-CZ" sz="2000" dirty="0" err="1"/>
              <a:t>consumers</a:t>
            </a:r>
            <a:r>
              <a:rPr lang="cs-CZ" altLang="cs-CZ" sz="2000" dirty="0"/>
              <a:t> </a:t>
            </a:r>
            <a:r>
              <a:rPr lang="cs-CZ" altLang="cs-CZ" sz="2000" dirty="0" err="1"/>
              <a:t>at</a:t>
            </a:r>
            <a:r>
              <a:rPr lang="cs-CZ" altLang="cs-CZ" sz="2000" dirty="0"/>
              <a:t> </a:t>
            </a:r>
            <a:r>
              <a:rPr lang="cs-CZ" altLang="cs-CZ" sz="2000" dirty="0" err="1"/>
              <a:t>reasonable</a:t>
            </a:r>
            <a:r>
              <a:rPr lang="cs-CZ" altLang="cs-CZ" sz="2000" dirty="0"/>
              <a:t> </a:t>
            </a:r>
            <a:r>
              <a:rPr lang="cs-CZ" altLang="cs-CZ" sz="2000" dirty="0" err="1"/>
              <a:t>prices</a:t>
            </a:r>
            <a:r>
              <a:rPr lang="cs-CZ" altLang="cs-CZ" sz="2000" dirty="0"/>
              <a:t>. </a:t>
            </a:r>
          </a:p>
          <a:p>
            <a:pPr marL="0" indent="0" algn="ctr" eaLnBrk="1" hangingPunct="1">
              <a:lnSpc>
                <a:spcPct val="90000"/>
              </a:lnSpc>
              <a:spcBef>
                <a:spcPts val="0"/>
              </a:spcBef>
              <a:buNone/>
              <a:defRPr/>
            </a:pPr>
            <a:r>
              <a:rPr lang="cs-CZ" sz="2000" b="1" dirty="0" err="1">
                <a:effectLst>
                  <a:outerShdw blurRad="38100" dist="38100" dir="2700000" algn="tl">
                    <a:srgbClr val="000000">
                      <a:alpha val="43137"/>
                    </a:srgbClr>
                  </a:outerShdw>
                </a:effectLst>
              </a:rPr>
              <a:t>The</a:t>
            </a:r>
            <a:r>
              <a:rPr lang="cs-CZ" sz="2000" b="1" dirty="0">
                <a:effectLst>
                  <a:outerShdw blurRad="38100" dist="38100" dir="2700000" algn="tl">
                    <a:srgbClr val="000000">
                      <a:alpha val="43137"/>
                    </a:srgbClr>
                  </a:outerShdw>
                </a:effectLst>
              </a:rPr>
              <a:t> </a:t>
            </a:r>
            <a:r>
              <a:rPr lang="cs-CZ" sz="2000" b="1" dirty="0" err="1">
                <a:effectLst>
                  <a:outerShdw blurRad="38100" dist="38100" dir="2700000" algn="tl">
                    <a:srgbClr val="000000">
                      <a:alpha val="43137"/>
                    </a:srgbClr>
                  </a:outerShdw>
                </a:effectLst>
              </a:rPr>
              <a:t>first</a:t>
            </a:r>
            <a:r>
              <a:rPr lang="cs-CZ" sz="2000" b="1" dirty="0">
                <a:effectLst>
                  <a:outerShdw blurRad="38100" dist="38100" dir="2700000" algn="tl">
                    <a:srgbClr val="000000">
                      <a:alpha val="43137"/>
                    </a:srgbClr>
                  </a:outerShdw>
                </a:effectLst>
              </a:rPr>
              <a:t> </a:t>
            </a:r>
            <a:r>
              <a:rPr lang="cs-CZ" sz="2000" b="1" dirty="0" err="1">
                <a:effectLst>
                  <a:outerShdw blurRad="38100" dist="38100" dir="2700000" algn="tl">
                    <a:srgbClr val="000000">
                      <a:alpha val="43137"/>
                    </a:srgbClr>
                  </a:outerShdw>
                </a:effectLst>
              </a:rPr>
              <a:t>common</a:t>
            </a:r>
            <a:r>
              <a:rPr lang="cs-CZ" sz="2000" b="1" dirty="0">
                <a:effectLst>
                  <a:outerShdw blurRad="38100" dist="38100" dir="2700000" algn="tl">
                    <a:srgbClr val="000000">
                      <a:alpha val="43137"/>
                    </a:srgbClr>
                  </a:outerShdw>
                </a:effectLst>
              </a:rPr>
              <a:t> </a:t>
            </a:r>
            <a:r>
              <a:rPr lang="cs-CZ" sz="2000" b="1" dirty="0" err="1">
                <a:effectLst>
                  <a:outerShdw blurRad="38100" dist="38100" dir="2700000" algn="tl">
                    <a:srgbClr val="000000">
                      <a:alpha val="43137"/>
                    </a:srgbClr>
                  </a:outerShdw>
                </a:effectLst>
              </a:rPr>
              <a:t>rules</a:t>
            </a:r>
            <a:r>
              <a:rPr lang="cs-CZ" sz="2000" b="1" dirty="0">
                <a:effectLst>
                  <a:outerShdw blurRad="38100" dist="38100" dir="2700000" algn="tl">
                    <a:srgbClr val="000000">
                      <a:alpha val="43137"/>
                    </a:srgbClr>
                  </a:outerShdw>
                </a:effectLst>
              </a:rPr>
              <a:t> in </a:t>
            </a:r>
            <a:r>
              <a:rPr lang="cs-CZ" sz="2000" b="1" dirty="0" err="1">
                <a:effectLst>
                  <a:outerShdw blurRad="38100" dist="38100" dir="2700000" algn="tl">
                    <a:srgbClr val="000000">
                      <a:alpha val="43137"/>
                    </a:srgbClr>
                  </a:outerShdw>
                </a:effectLst>
              </a:rPr>
              <a:t>the</a:t>
            </a:r>
            <a:r>
              <a:rPr lang="cs-CZ" sz="2000" b="1" dirty="0">
                <a:effectLst>
                  <a:outerShdw blurRad="38100" dist="38100" dir="2700000" algn="tl">
                    <a:srgbClr val="000000">
                      <a:alpha val="43137"/>
                    </a:srgbClr>
                  </a:outerShdw>
                </a:effectLst>
              </a:rPr>
              <a:t> </a:t>
            </a:r>
            <a:r>
              <a:rPr lang="cs-CZ" sz="2000" b="1" dirty="0" err="1">
                <a:effectLst>
                  <a:outerShdw blurRad="38100" dist="38100" dir="2700000" algn="tl">
                    <a:srgbClr val="000000">
                      <a:alpha val="43137"/>
                    </a:srgbClr>
                  </a:outerShdw>
                </a:effectLst>
              </a:rPr>
              <a:t>fisheries</a:t>
            </a:r>
            <a:r>
              <a:rPr lang="cs-CZ" sz="2000" b="1" dirty="0">
                <a:effectLst>
                  <a:outerShdw blurRad="38100" dist="38100" dir="2700000" algn="tl">
                    <a:srgbClr val="000000">
                      <a:alpha val="43137"/>
                    </a:srgbClr>
                  </a:outerShdw>
                </a:effectLst>
              </a:rPr>
              <a:t> </a:t>
            </a:r>
            <a:r>
              <a:rPr lang="cs-CZ" sz="2000" b="1" dirty="0" err="1">
                <a:effectLst>
                  <a:outerShdw blurRad="38100" dist="38100" dir="2700000" algn="tl">
                    <a:srgbClr val="000000">
                      <a:alpha val="43137"/>
                    </a:srgbClr>
                  </a:outerShdw>
                </a:effectLst>
              </a:rPr>
              <a:t>sector</a:t>
            </a:r>
            <a:r>
              <a:rPr lang="cs-CZ" sz="2000" b="1" dirty="0">
                <a:effectLst>
                  <a:outerShdw blurRad="38100" dist="38100" dir="2700000" algn="tl">
                    <a:srgbClr val="000000">
                      <a:alpha val="43137"/>
                    </a:srgbClr>
                  </a:outerShdw>
                </a:effectLst>
              </a:rPr>
              <a:t> </a:t>
            </a:r>
            <a:r>
              <a:rPr lang="cs-CZ" sz="2000" b="1" dirty="0" err="1">
                <a:effectLst>
                  <a:outerShdw blurRad="38100" dist="38100" dir="2700000" algn="tl">
                    <a:srgbClr val="000000">
                      <a:alpha val="43137"/>
                    </a:srgbClr>
                  </a:outerShdw>
                </a:effectLst>
              </a:rPr>
              <a:t>date</a:t>
            </a:r>
            <a:r>
              <a:rPr lang="cs-CZ" sz="2000" b="1" dirty="0">
                <a:effectLst>
                  <a:outerShdw blurRad="38100" dist="38100" dir="2700000" algn="tl">
                    <a:srgbClr val="000000">
                      <a:alpha val="43137"/>
                    </a:srgbClr>
                  </a:outerShdw>
                </a:effectLst>
              </a:rPr>
              <a:t> </a:t>
            </a:r>
            <a:r>
              <a:rPr lang="cs-CZ" sz="2000" b="1" dirty="0" err="1">
                <a:effectLst>
                  <a:outerShdw blurRad="38100" dist="38100" dir="2700000" algn="tl">
                    <a:srgbClr val="000000">
                      <a:alpha val="43137"/>
                    </a:srgbClr>
                  </a:outerShdw>
                </a:effectLst>
              </a:rPr>
              <a:t>back</a:t>
            </a:r>
            <a:r>
              <a:rPr lang="cs-CZ" sz="2000" b="1" dirty="0">
                <a:effectLst>
                  <a:outerShdw blurRad="38100" dist="38100" dir="2700000" algn="tl">
                    <a:srgbClr val="000000">
                      <a:alpha val="43137"/>
                    </a:srgbClr>
                  </a:outerShdw>
                </a:effectLst>
              </a:rPr>
              <a:t> to 1970. </a:t>
            </a:r>
          </a:p>
          <a:p>
            <a:pPr eaLnBrk="1" hangingPunct="1">
              <a:lnSpc>
                <a:spcPct val="90000"/>
              </a:lnSpc>
              <a:spcBef>
                <a:spcPts val="0"/>
              </a:spcBef>
              <a:defRPr/>
            </a:pPr>
            <a:r>
              <a:rPr lang="cs-CZ" sz="2000" dirty="0">
                <a:effectLst>
                  <a:outerShdw blurRad="38100" dist="38100" dir="2700000" algn="tl">
                    <a:srgbClr val="000000">
                      <a:alpha val="43137"/>
                    </a:srgbClr>
                  </a:outerShdw>
                </a:effectLst>
              </a:rPr>
              <a:t>1983 - </a:t>
            </a:r>
            <a:r>
              <a:rPr lang="cs-CZ" sz="2000" dirty="0" err="1">
                <a:effectLst>
                  <a:outerShdw blurRad="38100" dist="38100" dir="2700000" algn="tl">
                    <a:srgbClr val="000000">
                      <a:alpha val="43137"/>
                    </a:srgbClr>
                  </a:outerShdw>
                </a:effectLst>
              </a:rPr>
              <a:t>the</a:t>
            </a:r>
            <a:r>
              <a:rPr lang="cs-CZ" sz="2000" dirty="0">
                <a:effectLst>
                  <a:outerShdw blurRad="38100" dist="38100" dir="2700000" algn="tl">
                    <a:srgbClr val="000000">
                      <a:alpha val="43137"/>
                    </a:srgbClr>
                  </a:outerShdw>
                </a:effectLst>
              </a:rPr>
              <a:t> </a:t>
            </a:r>
            <a:r>
              <a:rPr lang="cs-CZ" sz="2000" dirty="0" err="1">
                <a:effectLst>
                  <a:outerShdw blurRad="38100" dist="38100" dir="2700000" algn="tl">
                    <a:srgbClr val="000000">
                      <a:alpha val="43137"/>
                    </a:srgbClr>
                  </a:outerShdw>
                </a:effectLst>
              </a:rPr>
              <a:t>Council</a:t>
            </a:r>
            <a:r>
              <a:rPr lang="cs-CZ" sz="2000" dirty="0">
                <a:effectLst>
                  <a:outerShdw blurRad="38100" dist="38100" dir="2700000" algn="tl">
                    <a:srgbClr val="000000">
                      <a:alpha val="43137"/>
                    </a:srgbClr>
                  </a:outerShdw>
                </a:effectLst>
              </a:rPr>
              <a:t> </a:t>
            </a:r>
            <a:r>
              <a:rPr lang="cs-CZ" sz="2000" dirty="0" err="1">
                <a:effectLst>
                  <a:outerShdw blurRad="38100" dist="38100" dir="2700000" algn="tl">
                    <a:srgbClr val="000000">
                      <a:alpha val="43137"/>
                    </a:srgbClr>
                  </a:outerShdw>
                </a:effectLst>
              </a:rPr>
              <a:t>defined</a:t>
            </a:r>
            <a:r>
              <a:rPr lang="cs-CZ" sz="2000" dirty="0">
                <a:effectLst>
                  <a:outerShdw blurRad="38100" dist="38100" dir="2700000" algn="tl">
                    <a:srgbClr val="000000">
                      <a:alpha val="43137"/>
                    </a:srgbClr>
                  </a:outerShdw>
                </a:effectLst>
              </a:rPr>
              <a:t> </a:t>
            </a:r>
            <a:r>
              <a:rPr lang="cs-CZ" sz="2000" dirty="0" err="1">
                <a:effectLst>
                  <a:outerShdw blurRad="38100" dist="38100" dir="2700000" algn="tl">
                    <a:srgbClr val="000000">
                      <a:alpha val="43137"/>
                    </a:srgbClr>
                  </a:outerShdw>
                </a:effectLst>
              </a:rPr>
              <a:t>the</a:t>
            </a:r>
            <a:r>
              <a:rPr lang="cs-CZ" sz="2000" dirty="0">
                <a:effectLst>
                  <a:outerShdw blurRad="38100" dist="38100" dir="2700000" algn="tl">
                    <a:srgbClr val="000000">
                      <a:alpha val="43137"/>
                    </a:srgbClr>
                  </a:outerShdw>
                </a:effectLst>
              </a:rPr>
              <a:t> </a:t>
            </a:r>
            <a:r>
              <a:rPr lang="cs-CZ" sz="2000" dirty="0" err="1">
                <a:effectLst>
                  <a:outerShdw blurRad="38100" dist="38100" dir="2700000" algn="tl">
                    <a:srgbClr val="000000">
                      <a:alpha val="43137"/>
                    </a:srgbClr>
                  </a:outerShdw>
                </a:effectLst>
              </a:rPr>
              <a:t>basis</a:t>
            </a:r>
            <a:r>
              <a:rPr lang="cs-CZ" sz="2000" dirty="0">
                <a:effectLst>
                  <a:outerShdw blurRad="38100" dist="38100" dir="2700000" algn="tl">
                    <a:srgbClr val="000000">
                      <a:alpha val="43137"/>
                    </a:srgbClr>
                  </a:outerShdw>
                </a:effectLst>
              </a:rPr>
              <a:t> </a:t>
            </a:r>
            <a:r>
              <a:rPr lang="cs-CZ" sz="2000" dirty="0" err="1">
                <a:effectLst>
                  <a:outerShdw blurRad="38100" dist="38100" dir="2700000" algn="tl">
                    <a:srgbClr val="000000">
                      <a:alpha val="43137"/>
                    </a:srgbClr>
                  </a:outerShdw>
                </a:effectLst>
              </a:rPr>
              <a:t>for</a:t>
            </a:r>
            <a:r>
              <a:rPr lang="cs-CZ" sz="2000" dirty="0">
                <a:effectLst>
                  <a:outerShdw blurRad="38100" dist="38100" dir="2700000" algn="tl">
                    <a:srgbClr val="000000">
                      <a:alpha val="43137"/>
                    </a:srgbClr>
                  </a:outerShdw>
                </a:effectLst>
              </a:rPr>
              <a:t> a </a:t>
            </a:r>
            <a:r>
              <a:rPr lang="cs-CZ" sz="2000" dirty="0" err="1">
                <a:effectLst>
                  <a:outerShdw blurRad="38100" dist="38100" dir="2700000" algn="tl">
                    <a:srgbClr val="000000">
                      <a:alpha val="43137"/>
                    </a:srgbClr>
                  </a:outerShdw>
                </a:effectLst>
              </a:rPr>
              <a:t>Community</a:t>
            </a:r>
            <a:r>
              <a:rPr lang="cs-CZ" sz="2000" dirty="0">
                <a:effectLst>
                  <a:outerShdw blurRad="38100" dist="38100" dir="2700000" algn="tl">
                    <a:srgbClr val="000000">
                      <a:alpha val="43137"/>
                    </a:srgbClr>
                  </a:outerShdw>
                </a:effectLst>
              </a:rPr>
              <a:t> </a:t>
            </a:r>
            <a:r>
              <a:rPr lang="cs-CZ" sz="2000" dirty="0" err="1">
                <a:effectLst>
                  <a:outerShdw blurRad="38100" dist="38100" dir="2700000" algn="tl">
                    <a:srgbClr val="000000">
                      <a:alpha val="43137"/>
                    </a:srgbClr>
                  </a:outerShdw>
                </a:effectLst>
              </a:rPr>
              <a:t>Fisheries</a:t>
            </a:r>
            <a:r>
              <a:rPr lang="cs-CZ" sz="2000" dirty="0">
                <a:effectLst>
                  <a:outerShdw blurRad="38100" dist="38100" dir="2700000" algn="tl">
                    <a:srgbClr val="000000">
                      <a:alpha val="43137"/>
                    </a:srgbClr>
                  </a:outerShdw>
                </a:effectLst>
              </a:rPr>
              <a:t> </a:t>
            </a:r>
            <a:r>
              <a:rPr lang="cs-CZ" sz="2000" dirty="0" err="1">
                <a:effectLst>
                  <a:outerShdw blurRad="38100" dist="38100" dir="2700000" algn="tl">
                    <a:srgbClr val="000000">
                      <a:alpha val="43137"/>
                    </a:srgbClr>
                  </a:outerShdw>
                </a:effectLst>
              </a:rPr>
              <a:t>Policy</a:t>
            </a:r>
            <a:r>
              <a:rPr lang="cs-CZ" sz="2000" dirty="0">
                <a:effectLst>
                  <a:outerShdw blurRad="38100" dist="38100" dir="2700000" algn="tl">
                    <a:srgbClr val="000000">
                      <a:alpha val="43137"/>
                    </a:srgbClr>
                  </a:outerShdw>
                </a:effectLst>
              </a:rPr>
              <a:t> </a:t>
            </a:r>
          </a:p>
          <a:p>
            <a:pPr eaLnBrk="1" hangingPunct="1">
              <a:lnSpc>
                <a:spcPct val="90000"/>
              </a:lnSpc>
              <a:spcBef>
                <a:spcPts val="0"/>
              </a:spcBef>
              <a:defRPr/>
            </a:pPr>
            <a:r>
              <a:rPr lang="cs-CZ" sz="2000" b="1" dirty="0">
                <a:effectLst>
                  <a:outerShdw blurRad="38100" dist="38100" dir="2700000" algn="tl">
                    <a:srgbClr val="000000">
                      <a:alpha val="43137"/>
                    </a:srgbClr>
                  </a:outerShdw>
                </a:effectLst>
              </a:rPr>
              <a:t>1992 - </a:t>
            </a:r>
            <a:r>
              <a:rPr lang="cs-CZ" sz="2000" b="1" dirty="0" err="1">
                <a:effectLst>
                  <a:outerShdw blurRad="38100" dist="38100" dir="2700000" algn="tl">
                    <a:srgbClr val="000000">
                      <a:alpha val="43137"/>
                    </a:srgbClr>
                  </a:outerShdw>
                </a:effectLst>
              </a:rPr>
              <a:t>regulation</a:t>
            </a:r>
            <a:r>
              <a:rPr lang="cs-CZ" sz="2000" b="1" dirty="0">
                <a:effectLst>
                  <a:outerShdw blurRad="38100" dist="38100" dir="2700000" algn="tl">
                    <a:srgbClr val="000000">
                      <a:alpha val="43137"/>
                    </a:srgbClr>
                  </a:outerShdw>
                </a:effectLst>
              </a:rPr>
              <a:t> </a:t>
            </a:r>
            <a:r>
              <a:rPr lang="cs-CZ" sz="2000" b="1" dirty="0" err="1">
                <a:effectLst>
                  <a:outerShdw blurRad="38100" dist="38100" dir="2700000" algn="tl">
                    <a:srgbClr val="000000">
                      <a:alpha val="43137"/>
                    </a:srgbClr>
                  </a:outerShdw>
                </a:effectLst>
              </a:rPr>
              <a:t>establishing</a:t>
            </a:r>
            <a:r>
              <a:rPr lang="cs-CZ" sz="2000" b="1" dirty="0">
                <a:effectLst>
                  <a:outerShdw blurRad="38100" dist="38100" dir="2700000" algn="tl">
                    <a:srgbClr val="000000">
                      <a:alpha val="43137"/>
                    </a:srgbClr>
                  </a:outerShdw>
                </a:effectLst>
              </a:rPr>
              <a:t> a </a:t>
            </a:r>
            <a:r>
              <a:rPr lang="cs-CZ" sz="2000" b="1" dirty="0" err="1">
                <a:effectLst>
                  <a:outerShdw blurRad="38100" dist="38100" dir="2700000" algn="tl">
                    <a:srgbClr val="000000">
                      <a:alpha val="43137"/>
                    </a:srgbClr>
                  </a:outerShdw>
                </a:effectLst>
              </a:rPr>
              <a:t>Community</a:t>
            </a:r>
            <a:r>
              <a:rPr lang="cs-CZ" sz="2000" b="1" dirty="0">
                <a:effectLst>
                  <a:outerShdw blurRad="38100" dist="38100" dir="2700000" algn="tl">
                    <a:srgbClr val="000000">
                      <a:alpha val="43137"/>
                    </a:srgbClr>
                  </a:outerShdw>
                </a:effectLst>
              </a:rPr>
              <a:t> </a:t>
            </a:r>
            <a:r>
              <a:rPr lang="cs-CZ" sz="2000" b="1" dirty="0" err="1">
                <a:effectLst>
                  <a:outerShdw blurRad="38100" dist="38100" dir="2700000" algn="tl">
                    <a:srgbClr val="000000">
                      <a:alpha val="43137"/>
                    </a:srgbClr>
                  </a:outerShdw>
                </a:effectLst>
              </a:rPr>
              <a:t>system</a:t>
            </a:r>
            <a:r>
              <a:rPr lang="cs-CZ" sz="2000" b="1" dirty="0">
                <a:effectLst>
                  <a:outerShdw blurRad="38100" dist="38100" dir="2700000" algn="tl">
                    <a:srgbClr val="000000">
                      <a:alpha val="43137"/>
                    </a:srgbClr>
                  </a:outerShdw>
                </a:effectLst>
              </a:rPr>
              <a:t> </a:t>
            </a:r>
            <a:r>
              <a:rPr lang="cs-CZ" sz="2000" b="1" dirty="0" err="1">
                <a:effectLst>
                  <a:outerShdw blurRad="38100" dist="38100" dir="2700000" algn="tl">
                    <a:srgbClr val="000000">
                      <a:alpha val="43137"/>
                    </a:srgbClr>
                  </a:outerShdw>
                </a:effectLst>
              </a:rPr>
              <a:t>for</a:t>
            </a:r>
            <a:r>
              <a:rPr lang="cs-CZ" sz="2000" b="1" dirty="0">
                <a:effectLst>
                  <a:outerShdw blurRad="38100" dist="38100" dir="2700000" algn="tl">
                    <a:srgbClr val="000000">
                      <a:alpha val="43137"/>
                    </a:srgbClr>
                  </a:outerShdw>
                </a:effectLst>
              </a:rPr>
              <a:t> </a:t>
            </a:r>
            <a:r>
              <a:rPr lang="cs-CZ" sz="2000" b="1" dirty="0" err="1">
                <a:effectLst>
                  <a:outerShdw blurRad="38100" dist="38100" dir="2700000" algn="tl">
                    <a:srgbClr val="000000">
                      <a:alpha val="43137"/>
                    </a:srgbClr>
                  </a:outerShdw>
                </a:effectLst>
              </a:rPr>
              <a:t>fisheries</a:t>
            </a:r>
            <a:r>
              <a:rPr lang="cs-CZ" sz="2000" b="1" dirty="0">
                <a:effectLst>
                  <a:outerShdw blurRad="38100" dist="38100" dir="2700000" algn="tl">
                    <a:srgbClr val="000000">
                      <a:alpha val="43137"/>
                    </a:srgbClr>
                  </a:outerShdw>
                </a:effectLst>
              </a:rPr>
              <a:t> and </a:t>
            </a:r>
            <a:r>
              <a:rPr lang="cs-CZ" sz="2000" b="1" dirty="0" err="1">
                <a:effectLst>
                  <a:outerShdw blurRad="38100" dist="38100" dir="2700000" algn="tl">
                    <a:srgbClr val="000000">
                      <a:alpha val="43137"/>
                    </a:srgbClr>
                  </a:outerShdw>
                </a:effectLst>
              </a:rPr>
              <a:t>aquaculture</a:t>
            </a:r>
            <a:r>
              <a:rPr lang="cs-CZ" sz="2000" b="1" dirty="0"/>
              <a:t>  </a:t>
            </a:r>
          </a:p>
          <a:p>
            <a:pPr lvl="1" eaLnBrk="1" hangingPunct="1">
              <a:lnSpc>
                <a:spcPct val="90000"/>
              </a:lnSpc>
              <a:defRPr/>
            </a:pPr>
            <a:r>
              <a:rPr lang="cs-CZ" sz="1800" dirty="0" err="1">
                <a:highlight>
                  <a:srgbClr val="FFFF00"/>
                </a:highlight>
              </a:rPr>
              <a:t>provides</a:t>
            </a:r>
            <a:r>
              <a:rPr lang="cs-CZ" sz="1800" dirty="0">
                <a:highlight>
                  <a:srgbClr val="FFFF00"/>
                </a:highlight>
              </a:rPr>
              <a:t> </a:t>
            </a:r>
            <a:r>
              <a:rPr lang="cs-CZ" sz="1800" dirty="0" err="1">
                <a:highlight>
                  <a:srgbClr val="FFFF00"/>
                </a:highlight>
              </a:rPr>
              <a:t>the</a:t>
            </a:r>
            <a:r>
              <a:rPr lang="cs-CZ" sz="1800" dirty="0">
                <a:highlight>
                  <a:srgbClr val="FFFF00"/>
                </a:highlight>
              </a:rPr>
              <a:t> </a:t>
            </a:r>
            <a:r>
              <a:rPr lang="cs-CZ" sz="1800" dirty="0" err="1">
                <a:highlight>
                  <a:srgbClr val="FFFF00"/>
                </a:highlight>
              </a:rPr>
              <a:t>basis</a:t>
            </a:r>
            <a:r>
              <a:rPr lang="cs-CZ" sz="1800" dirty="0">
                <a:highlight>
                  <a:srgbClr val="FFFF00"/>
                </a:highlight>
              </a:rPr>
              <a:t> </a:t>
            </a:r>
            <a:r>
              <a:rPr lang="cs-CZ" sz="1800" dirty="0" err="1">
                <a:highlight>
                  <a:srgbClr val="FFFF00"/>
                </a:highlight>
              </a:rPr>
              <a:t>for</a:t>
            </a:r>
            <a:r>
              <a:rPr lang="cs-CZ" sz="1800" dirty="0">
                <a:highlight>
                  <a:srgbClr val="FFFF00"/>
                </a:highlight>
              </a:rPr>
              <a:t> </a:t>
            </a:r>
            <a:r>
              <a:rPr lang="cs-CZ" sz="1800" dirty="0" err="1">
                <a:highlight>
                  <a:srgbClr val="FFFF00"/>
                </a:highlight>
              </a:rPr>
              <a:t>modernising</a:t>
            </a:r>
            <a:r>
              <a:rPr lang="cs-CZ" sz="1800" dirty="0">
                <a:highlight>
                  <a:srgbClr val="FFFF00"/>
                </a:highlight>
              </a:rPr>
              <a:t> </a:t>
            </a:r>
            <a:r>
              <a:rPr lang="cs-CZ" sz="1800" dirty="0" err="1">
                <a:highlight>
                  <a:srgbClr val="FFFF00"/>
                </a:highlight>
              </a:rPr>
              <a:t>policy</a:t>
            </a:r>
            <a:r>
              <a:rPr lang="cs-CZ" sz="1800" dirty="0">
                <a:highlight>
                  <a:srgbClr val="FFFF00"/>
                </a:highlight>
              </a:rPr>
              <a:t> on </a:t>
            </a:r>
            <a:r>
              <a:rPr lang="cs-CZ" sz="1800" dirty="0" err="1">
                <a:highlight>
                  <a:srgbClr val="FFFF00"/>
                </a:highlight>
              </a:rPr>
              <a:t>the</a:t>
            </a:r>
            <a:r>
              <a:rPr lang="cs-CZ" sz="1800" dirty="0">
                <a:highlight>
                  <a:srgbClr val="FFFF00"/>
                </a:highlight>
              </a:rPr>
              <a:t> </a:t>
            </a:r>
            <a:r>
              <a:rPr lang="cs-CZ" sz="1800" dirty="0" err="1">
                <a:highlight>
                  <a:srgbClr val="FFFF00"/>
                </a:highlight>
              </a:rPr>
              <a:t>conservation</a:t>
            </a:r>
            <a:r>
              <a:rPr lang="cs-CZ" sz="1800" dirty="0">
                <a:highlight>
                  <a:srgbClr val="FFFF00"/>
                </a:highlight>
              </a:rPr>
              <a:t> and management </a:t>
            </a:r>
            <a:r>
              <a:rPr lang="cs-CZ" sz="1800" dirty="0" err="1">
                <a:highlight>
                  <a:srgbClr val="FFFF00"/>
                </a:highlight>
              </a:rPr>
              <a:t>of</a:t>
            </a:r>
            <a:r>
              <a:rPr lang="cs-CZ" sz="1800" dirty="0">
                <a:highlight>
                  <a:srgbClr val="FFFF00"/>
                </a:highlight>
              </a:rPr>
              <a:t> </a:t>
            </a:r>
            <a:r>
              <a:rPr lang="cs-CZ" sz="1800" dirty="0" err="1">
                <a:highlight>
                  <a:srgbClr val="FFFF00"/>
                </a:highlight>
              </a:rPr>
              <a:t>fishery</a:t>
            </a:r>
            <a:r>
              <a:rPr lang="cs-CZ" sz="1800" dirty="0">
                <a:highlight>
                  <a:srgbClr val="FFFF00"/>
                </a:highlight>
              </a:rPr>
              <a:t> </a:t>
            </a:r>
            <a:r>
              <a:rPr lang="cs-CZ" sz="1800" dirty="0" err="1">
                <a:highlight>
                  <a:srgbClr val="FFFF00"/>
                </a:highlight>
              </a:rPr>
              <a:t>resources</a:t>
            </a:r>
            <a:r>
              <a:rPr lang="cs-CZ" sz="1800" dirty="0">
                <a:highlight>
                  <a:srgbClr val="FFFF00"/>
                </a:highlight>
              </a:rPr>
              <a:t> </a:t>
            </a:r>
          </a:p>
          <a:p>
            <a:pPr eaLnBrk="1" hangingPunct="1">
              <a:lnSpc>
                <a:spcPct val="90000"/>
              </a:lnSpc>
              <a:spcBef>
                <a:spcPts val="600"/>
              </a:spcBef>
              <a:defRPr/>
            </a:pPr>
            <a:r>
              <a:rPr lang="cs-CZ" sz="2000" dirty="0">
                <a:effectLst>
                  <a:outerShdw blurRad="38100" dist="38100" dir="2700000" algn="tl">
                    <a:srgbClr val="000000">
                      <a:alpha val="43137"/>
                    </a:srgbClr>
                  </a:outerShdw>
                </a:effectLst>
              </a:rPr>
              <a:t>1993 - </a:t>
            </a:r>
            <a:r>
              <a:rPr lang="cs-CZ" sz="2000" dirty="0" err="1">
                <a:effectLst>
                  <a:outerShdw blurRad="38100" dist="38100" dir="2700000" algn="tl">
                    <a:srgbClr val="000000">
                      <a:alpha val="43137"/>
                    </a:srgbClr>
                  </a:outerShdw>
                </a:effectLst>
              </a:rPr>
              <a:t>the</a:t>
            </a:r>
            <a:r>
              <a:rPr lang="cs-CZ" sz="2000" dirty="0">
                <a:effectLst>
                  <a:outerShdw blurRad="38100" dist="38100" dir="2700000" algn="tl">
                    <a:srgbClr val="000000">
                      <a:alpha val="43137"/>
                    </a:srgbClr>
                  </a:outerShdw>
                </a:effectLst>
              </a:rPr>
              <a:t> </a:t>
            </a:r>
            <a:r>
              <a:rPr lang="cs-CZ" sz="2000" dirty="0" err="1">
                <a:effectLst>
                  <a:outerShdw blurRad="38100" dist="38100" dir="2700000" algn="tl">
                    <a:srgbClr val="000000">
                      <a:alpha val="43137"/>
                    </a:srgbClr>
                  </a:outerShdw>
                </a:effectLst>
              </a:rPr>
              <a:t>creation</a:t>
            </a:r>
            <a:r>
              <a:rPr lang="cs-CZ" sz="2000" dirty="0">
                <a:effectLst>
                  <a:outerShdw blurRad="38100" dist="38100" dir="2700000" algn="tl">
                    <a:srgbClr val="000000">
                      <a:alpha val="43137"/>
                    </a:srgbClr>
                  </a:outerShdw>
                </a:effectLst>
              </a:rPr>
              <a:t> </a:t>
            </a:r>
            <a:r>
              <a:rPr lang="cs-CZ" sz="2000" dirty="0" err="1">
                <a:effectLst>
                  <a:outerShdw blurRad="38100" dist="38100" dir="2700000" algn="tl">
                    <a:srgbClr val="000000">
                      <a:alpha val="43137"/>
                    </a:srgbClr>
                  </a:outerShdw>
                </a:effectLst>
              </a:rPr>
              <a:t>of</a:t>
            </a:r>
            <a:r>
              <a:rPr lang="cs-CZ" sz="2000" dirty="0">
                <a:effectLst>
                  <a:outerShdw blurRad="38100" dist="38100" dir="2700000" algn="tl">
                    <a:srgbClr val="000000">
                      <a:alpha val="43137"/>
                    </a:srgbClr>
                  </a:outerShdw>
                </a:effectLst>
              </a:rPr>
              <a:t> </a:t>
            </a:r>
            <a:r>
              <a:rPr lang="cs-CZ" sz="2000" dirty="0" err="1">
                <a:effectLst>
                  <a:outerShdw blurRad="38100" dist="38100" dir="2700000" algn="tl">
                    <a:srgbClr val="000000">
                      <a:alpha val="43137"/>
                    </a:srgbClr>
                  </a:outerShdw>
                </a:effectLst>
              </a:rPr>
              <a:t>the</a:t>
            </a:r>
            <a:r>
              <a:rPr lang="cs-CZ" sz="2000" dirty="0">
                <a:effectLst>
                  <a:outerShdw blurRad="38100" dist="38100" dir="2700000" algn="tl">
                    <a:srgbClr val="000000">
                      <a:alpha val="43137"/>
                    </a:srgbClr>
                  </a:outerShdw>
                </a:effectLst>
              </a:rPr>
              <a:t> </a:t>
            </a:r>
            <a:r>
              <a:rPr lang="cs-CZ" sz="2000" dirty="0" err="1">
                <a:effectLst>
                  <a:outerShdw blurRad="38100" dist="38100" dir="2700000" algn="tl">
                    <a:srgbClr val="000000">
                      <a:alpha val="43137"/>
                    </a:srgbClr>
                  </a:outerShdw>
                </a:effectLst>
              </a:rPr>
              <a:t>Financial</a:t>
            </a:r>
            <a:r>
              <a:rPr lang="cs-CZ" sz="2000" dirty="0">
                <a:effectLst>
                  <a:outerShdw blurRad="38100" dist="38100" dir="2700000" algn="tl">
                    <a:srgbClr val="000000">
                      <a:alpha val="43137"/>
                    </a:srgbClr>
                  </a:outerShdw>
                </a:effectLst>
              </a:rPr>
              <a:t> Instrument </a:t>
            </a:r>
            <a:r>
              <a:rPr lang="cs-CZ" sz="2000" dirty="0" err="1">
                <a:effectLst>
                  <a:outerShdw blurRad="38100" dist="38100" dir="2700000" algn="tl">
                    <a:srgbClr val="000000">
                      <a:alpha val="43137"/>
                    </a:srgbClr>
                  </a:outerShdw>
                </a:effectLst>
              </a:rPr>
              <a:t>for</a:t>
            </a:r>
            <a:r>
              <a:rPr lang="cs-CZ" sz="2000" dirty="0">
                <a:effectLst>
                  <a:outerShdw blurRad="38100" dist="38100" dir="2700000" algn="tl">
                    <a:srgbClr val="000000">
                      <a:alpha val="43137"/>
                    </a:srgbClr>
                  </a:outerShdw>
                </a:effectLst>
              </a:rPr>
              <a:t> </a:t>
            </a:r>
            <a:r>
              <a:rPr lang="cs-CZ" sz="2000" dirty="0" err="1">
                <a:effectLst>
                  <a:outerShdw blurRad="38100" dist="38100" dir="2700000" algn="tl">
                    <a:srgbClr val="000000">
                      <a:alpha val="43137"/>
                    </a:srgbClr>
                  </a:outerShdw>
                </a:effectLst>
              </a:rPr>
              <a:t>Fisheries</a:t>
            </a:r>
            <a:r>
              <a:rPr lang="cs-CZ" sz="2000" dirty="0">
                <a:effectLst>
                  <a:outerShdw blurRad="38100" dist="38100" dir="2700000" algn="tl">
                    <a:srgbClr val="000000">
                      <a:alpha val="43137"/>
                    </a:srgbClr>
                  </a:outerShdw>
                </a:effectLst>
              </a:rPr>
              <a:t> </a:t>
            </a:r>
            <a:r>
              <a:rPr lang="cs-CZ" sz="2000" dirty="0" err="1">
                <a:effectLst>
                  <a:outerShdw blurRad="38100" dist="38100" dir="2700000" algn="tl">
                    <a:srgbClr val="000000">
                      <a:alpha val="43137"/>
                    </a:srgbClr>
                  </a:outerShdw>
                </a:effectLst>
              </a:rPr>
              <a:t>Guidance</a:t>
            </a:r>
            <a:r>
              <a:rPr lang="cs-CZ" sz="2000" dirty="0">
                <a:effectLst>
                  <a:outerShdw blurRad="38100" dist="38100" dir="2700000" algn="tl">
                    <a:srgbClr val="000000">
                      <a:alpha val="43137"/>
                    </a:srgbClr>
                  </a:outerShdw>
                </a:effectLst>
              </a:rPr>
              <a:t> (FIFG) .</a:t>
            </a:r>
          </a:p>
          <a:p>
            <a:pPr eaLnBrk="1" hangingPunct="1">
              <a:lnSpc>
                <a:spcPct val="90000"/>
              </a:lnSpc>
              <a:spcBef>
                <a:spcPts val="600"/>
              </a:spcBef>
              <a:defRPr/>
            </a:pPr>
            <a:r>
              <a:rPr lang="cs-CZ" sz="2000" dirty="0"/>
              <a:t>2007 - </a:t>
            </a:r>
            <a:r>
              <a:rPr lang="cs-CZ" sz="2000" dirty="0" err="1"/>
              <a:t>the</a:t>
            </a:r>
            <a:r>
              <a:rPr lang="cs-CZ" sz="2000" dirty="0"/>
              <a:t> FIFG </a:t>
            </a:r>
            <a:r>
              <a:rPr lang="cs-CZ" sz="2000" dirty="0" err="1"/>
              <a:t>was</a:t>
            </a:r>
            <a:r>
              <a:rPr lang="cs-CZ" sz="2000" dirty="0"/>
              <a:t> </a:t>
            </a:r>
            <a:r>
              <a:rPr lang="cs-CZ" sz="2000" dirty="0" err="1"/>
              <a:t>replaced</a:t>
            </a:r>
            <a:r>
              <a:rPr lang="cs-CZ" sz="2000" dirty="0"/>
              <a:t> by </a:t>
            </a:r>
            <a:r>
              <a:rPr lang="cs-CZ" sz="2000" dirty="0" err="1"/>
              <a:t>the</a:t>
            </a:r>
            <a:r>
              <a:rPr lang="cs-CZ" sz="2000" dirty="0"/>
              <a:t> </a:t>
            </a:r>
            <a:r>
              <a:rPr lang="cs-CZ" sz="2000" dirty="0" err="1"/>
              <a:t>European</a:t>
            </a:r>
            <a:r>
              <a:rPr lang="cs-CZ" sz="2000" dirty="0"/>
              <a:t> </a:t>
            </a:r>
            <a:r>
              <a:rPr lang="cs-CZ" sz="2000" dirty="0" err="1"/>
              <a:t>Fisheries</a:t>
            </a:r>
            <a:r>
              <a:rPr lang="cs-CZ" sz="2000" dirty="0"/>
              <a:t> </a:t>
            </a:r>
            <a:r>
              <a:rPr lang="cs-CZ" sz="2000" dirty="0" err="1"/>
              <a:t>Fund</a:t>
            </a:r>
            <a:r>
              <a:rPr lang="cs-CZ" sz="2000" dirty="0"/>
              <a:t> (EFF) </a:t>
            </a:r>
            <a:r>
              <a:rPr lang="cs-CZ" sz="2000" dirty="0" err="1"/>
              <a:t>which</a:t>
            </a:r>
            <a:r>
              <a:rPr lang="cs-CZ" sz="2000" dirty="0"/>
              <a:t> </a:t>
            </a:r>
            <a:r>
              <a:rPr lang="cs-CZ" sz="2000" dirty="0" err="1"/>
              <a:t>will</a:t>
            </a:r>
            <a:r>
              <a:rPr lang="cs-CZ" sz="2000" dirty="0"/>
              <a:t> run to 2013. </a:t>
            </a:r>
          </a:p>
          <a:p>
            <a:pPr eaLnBrk="1" hangingPunct="1">
              <a:lnSpc>
                <a:spcPct val="90000"/>
              </a:lnSpc>
              <a:spcBef>
                <a:spcPts val="600"/>
              </a:spcBef>
              <a:defRPr/>
            </a:pPr>
            <a:r>
              <a:rPr lang="cs-CZ" sz="2200" b="1" dirty="0" err="1">
                <a:highlight>
                  <a:srgbClr val="FFFF00"/>
                </a:highlight>
              </a:rPr>
              <a:t>from</a:t>
            </a:r>
            <a:r>
              <a:rPr lang="cs-CZ" sz="2200" b="1" dirty="0">
                <a:highlight>
                  <a:srgbClr val="FFFF00"/>
                </a:highlight>
              </a:rPr>
              <a:t> 2014</a:t>
            </a:r>
            <a:r>
              <a:rPr lang="cs-CZ" sz="2200" dirty="0">
                <a:highlight>
                  <a:srgbClr val="FFFF00"/>
                </a:highlight>
              </a:rPr>
              <a:t> - </a:t>
            </a:r>
            <a:r>
              <a:rPr lang="en-US" b="1" dirty="0">
                <a:highlight>
                  <a:srgbClr val="FFFF00"/>
                </a:highlight>
              </a:rPr>
              <a:t>European Maritime and Fisheries Fund (EMFF)</a:t>
            </a:r>
            <a:r>
              <a:rPr lang="cs-CZ" b="1" dirty="0">
                <a:highlight>
                  <a:srgbClr val="FFFF00"/>
                </a:highlight>
              </a:rPr>
              <a:t> </a:t>
            </a:r>
            <a:r>
              <a:rPr lang="cs-CZ" b="1" dirty="0"/>
              <a:t>- </a:t>
            </a:r>
            <a:r>
              <a:rPr lang="en-US" sz="2200" dirty="0"/>
              <a:t>one of the five European Structural and Investment (ESI) Funds </a:t>
            </a:r>
            <a:r>
              <a:rPr lang="cs-CZ" sz="2200" dirty="0"/>
              <a:t>…. </a:t>
            </a:r>
            <a:endParaRPr lang="en-US" sz="2000" b="1" dirty="0">
              <a:solidFill>
                <a:schemeClr val="tx1"/>
              </a:solidFill>
            </a:endParaRPr>
          </a:p>
          <a:p>
            <a:pPr eaLnBrk="1" hangingPunct="1">
              <a:spcBef>
                <a:spcPts val="0"/>
              </a:spcBef>
            </a:pPr>
            <a:endParaRPr lang="cs-CZ" altLang="cs-CZ" sz="2000" dirty="0"/>
          </a:p>
        </p:txBody>
      </p:sp>
    </p:spTree>
  </p:cSld>
  <p:clrMapOvr>
    <a:masterClrMapping/>
  </p:clrMapOvr>
  <p:transition spd="med">
    <p:circl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E25527D-6898-4043-834A-A664A152BBFF}"/>
              </a:ext>
            </a:extLst>
          </p:cNvPr>
          <p:cNvSpPr>
            <a:spLocks noGrp="1" noChangeArrowheads="1"/>
          </p:cNvSpPr>
          <p:nvPr>
            <p:ph type="title"/>
          </p:nvPr>
        </p:nvSpPr>
        <p:spPr/>
        <p:txBody>
          <a:bodyPr/>
          <a:lstStyle/>
          <a:p>
            <a:pPr eaLnBrk="1" hangingPunct="1">
              <a:defRPr/>
            </a:pPr>
            <a:r>
              <a:rPr lang="cs-CZ" dirty="0" err="1">
                <a:effectLst>
                  <a:outerShdw blurRad="38100" dist="38100" dir="2700000" algn="tl">
                    <a:srgbClr val="000000">
                      <a:alpha val="43137"/>
                    </a:srgbClr>
                  </a:outerShdw>
                </a:effectLst>
              </a:rPr>
              <a:t>Common</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fisheries</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policy</a:t>
            </a:r>
            <a:r>
              <a:rPr lang="cs-CZ" dirty="0">
                <a:effectLst>
                  <a:outerShdw blurRad="38100" dist="38100" dir="2700000" algn="tl">
                    <a:srgbClr val="000000">
                      <a:alpha val="43137"/>
                    </a:srgbClr>
                  </a:outerShdw>
                </a:effectLst>
              </a:rPr>
              <a:t> </a:t>
            </a:r>
            <a:r>
              <a:rPr lang="cs-CZ" sz="2000" dirty="0">
                <a:effectLst>
                  <a:outerShdw blurRad="38100" dist="38100" dir="2700000" algn="tl">
                    <a:srgbClr val="000000">
                      <a:alpha val="43137"/>
                    </a:srgbClr>
                  </a:outerShdw>
                </a:effectLst>
              </a:rPr>
              <a:t>(</a:t>
            </a:r>
            <a:r>
              <a:rPr lang="cs-CZ" sz="2000" dirty="0" err="1">
                <a:effectLst>
                  <a:outerShdw blurRad="38100" dist="38100" dir="2700000" algn="tl">
                    <a:srgbClr val="000000">
                      <a:alpha val="43137"/>
                    </a:srgbClr>
                  </a:outerShdw>
                </a:effectLst>
              </a:rPr>
              <a:t>maritime</a:t>
            </a:r>
            <a:r>
              <a:rPr lang="cs-CZ" sz="2000" dirty="0">
                <a:effectLst>
                  <a:outerShdw blurRad="38100" dist="38100" dir="2700000" algn="tl">
                    <a:srgbClr val="000000">
                      <a:alpha val="43137"/>
                    </a:srgbClr>
                  </a:outerShdw>
                </a:effectLst>
              </a:rPr>
              <a:t> and </a:t>
            </a:r>
            <a:r>
              <a:rPr lang="cs-CZ" sz="2000" dirty="0" err="1">
                <a:effectLst>
                  <a:outerShdw blurRad="38100" dist="38100" dir="2700000" algn="tl">
                    <a:srgbClr val="000000">
                      <a:alpha val="43137"/>
                    </a:srgbClr>
                  </a:outerShdw>
                </a:effectLst>
              </a:rPr>
              <a:t>fisheries</a:t>
            </a:r>
            <a:r>
              <a:rPr lang="cs-CZ" sz="2000" dirty="0">
                <a:effectLst>
                  <a:outerShdw blurRad="38100" dist="38100" dir="2700000" algn="tl">
                    <a:srgbClr val="000000">
                      <a:alpha val="43137"/>
                    </a:srgbClr>
                  </a:outerShdw>
                </a:effectLst>
              </a:rPr>
              <a:t>) </a:t>
            </a:r>
            <a:endParaRPr lang="cs-CZ" sz="2000" dirty="0">
              <a:solidFill>
                <a:schemeClr val="tx1"/>
              </a:solidFill>
            </a:endParaRPr>
          </a:p>
        </p:txBody>
      </p:sp>
      <p:sp>
        <p:nvSpPr>
          <p:cNvPr id="24579" name="Rectangle 3">
            <a:extLst>
              <a:ext uri="{FF2B5EF4-FFF2-40B4-BE49-F238E27FC236}">
                <a16:creationId xmlns:a16="http://schemas.microsoft.com/office/drawing/2014/main" id="{619756F2-7F34-4CAC-9892-75CF22FA452B}"/>
              </a:ext>
            </a:extLst>
          </p:cNvPr>
          <p:cNvSpPr>
            <a:spLocks noGrp="1" noChangeArrowheads="1"/>
          </p:cNvSpPr>
          <p:nvPr>
            <p:ph type="body" idx="1"/>
          </p:nvPr>
        </p:nvSpPr>
        <p:spPr/>
        <p:txBody>
          <a:bodyPr/>
          <a:lstStyle/>
          <a:p>
            <a:pPr marL="0" indent="0" eaLnBrk="1" hangingPunct="1">
              <a:buNone/>
              <a:defRPr/>
            </a:pPr>
            <a:r>
              <a:rPr lang="cs-CZ" sz="2200" dirty="0" err="1">
                <a:effectLst>
                  <a:outerShdw blurRad="38100" dist="38100" dir="2700000" algn="tl">
                    <a:srgbClr val="000000">
                      <a:alpha val="43137"/>
                    </a:srgbClr>
                  </a:outerShdw>
                </a:effectLst>
              </a:rPr>
              <a:t>The</a:t>
            </a:r>
            <a:r>
              <a:rPr lang="cs-CZ" sz="2200" dirty="0">
                <a:effectLst>
                  <a:outerShdw blurRad="38100" dist="38100" dir="2700000" algn="tl">
                    <a:srgbClr val="000000">
                      <a:alpha val="43137"/>
                    </a:srgbClr>
                  </a:outerShdw>
                </a:effectLst>
              </a:rPr>
              <a:t> </a:t>
            </a:r>
            <a:r>
              <a:rPr lang="cs-CZ" sz="2200" dirty="0" err="1">
                <a:effectLst>
                  <a:outerShdw blurRad="38100" dist="38100" dir="2700000" algn="tl">
                    <a:srgbClr val="000000">
                      <a:alpha val="43137"/>
                    </a:srgbClr>
                  </a:outerShdw>
                </a:effectLst>
              </a:rPr>
              <a:t>different</a:t>
            </a:r>
            <a:r>
              <a:rPr lang="cs-CZ" sz="2200" dirty="0">
                <a:effectLst>
                  <a:outerShdw blurRad="38100" dist="38100" dir="2700000" algn="tl">
                    <a:srgbClr val="000000">
                      <a:alpha val="43137"/>
                    </a:srgbClr>
                  </a:outerShdw>
                </a:effectLst>
              </a:rPr>
              <a:t> </a:t>
            </a:r>
            <a:r>
              <a:rPr lang="cs-CZ" sz="2200" dirty="0" err="1">
                <a:effectLst>
                  <a:outerShdw blurRad="38100" dist="38100" dir="2700000" algn="tl">
                    <a:srgbClr val="000000">
                      <a:alpha val="43137"/>
                    </a:srgbClr>
                  </a:outerShdw>
                </a:effectLst>
              </a:rPr>
              <a:t>legal</a:t>
            </a:r>
            <a:r>
              <a:rPr lang="cs-CZ" sz="2200" dirty="0">
                <a:effectLst>
                  <a:outerShdw blurRad="38100" dist="38100" dir="2700000" algn="tl">
                    <a:srgbClr val="000000">
                      <a:alpha val="43137"/>
                    </a:srgbClr>
                  </a:outerShdw>
                </a:effectLst>
              </a:rPr>
              <a:t> </a:t>
            </a:r>
            <a:r>
              <a:rPr lang="cs-CZ" sz="2200" dirty="0" err="1">
                <a:effectLst>
                  <a:outerShdw blurRad="38100" dist="38100" dir="2700000" algn="tl">
                    <a:srgbClr val="000000">
                      <a:alpha val="43137"/>
                    </a:srgbClr>
                  </a:outerShdw>
                </a:effectLst>
              </a:rPr>
              <a:t>instruments</a:t>
            </a:r>
            <a:r>
              <a:rPr lang="cs-CZ" sz="2200" dirty="0">
                <a:effectLst>
                  <a:outerShdw blurRad="38100" dist="38100" dir="2700000" algn="tl">
                    <a:srgbClr val="000000">
                      <a:alpha val="43137"/>
                    </a:srgbClr>
                  </a:outerShdw>
                </a:effectLst>
              </a:rPr>
              <a:t> </a:t>
            </a:r>
            <a:r>
              <a:rPr lang="cs-CZ" sz="2200" dirty="0" err="1">
                <a:effectLst>
                  <a:outerShdw blurRad="38100" dist="38100" dir="2700000" algn="tl">
                    <a:srgbClr val="000000">
                      <a:alpha val="43137"/>
                    </a:srgbClr>
                  </a:outerShdw>
                </a:effectLst>
              </a:rPr>
              <a:t>governing</a:t>
            </a:r>
            <a:r>
              <a:rPr lang="cs-CZ" sz="2200" dirty="0">
                <a:effectLst>
                  <a:outerShdw blurRad="38100" dist="38100" dir="2700000" algn="tl">
                    <a:srgbClr val="000000">
                      <a:alpha val="43137"/>
                    </a:srgbClr>
                  </a:outerShdw>
                </a:effectLst>
              </a:rPr>
              <a:t> </a:t>
            </a:r>
            <a:r>
              <a:rPr lang="cs-CZ" sz="2200" dirty="0" err="1">
                <a:effectLst>
                  <a:outerShdw blurRad="38100" dist="38100" dir="2700000" algn="tl">
                    <a:srgbClr val="000000">
                      <a:alpha val="43137"/>
                    </a:srgbClr>
                  </a:outerShdw>
                </a:effectLst>
              </a:rPr>
              <a:t>fisheries</a:t>
            </a:r>
            <a:r>
              <a:rPr lang="cs-CZ" sz="2200" dirty="0">
                <a:effectLst>
                  <a:outerShdw blurRad="38100" dist="38100" dir="2700000" algn="tl">
                    <a:srgbClr val="000000">
                      <a:alpha val="43137"/>
                    </a:srgbClr>
                  </a:outerShdw>
                </a:effectLst>
              </a:rPr>
              <a:t> are </a:t>
            </a:r>
            <a:r>
              <a:rPr lang="cs-CZ" sz="2200" dirty="0" err="1">
                <a:effectLst>
                  <a:outerShdw blurRad="38100" dist="38100" dir="2700000" algn="tl">
                    <a:srgbClr val="000000">
                      <a:alpha val="43137"/>
                    </a:srgbClr>
                  </a:outerShdw>
                </a:effectLst>
              </a:rPr>
              <a:t>adopted</a:t>
            </a:r>
            <a:r>
              <a:rPr lang="cs-CZ" sz="2200" dirty="0">
                <a:effectLst>
                  <a:outerShdw blurRad="38100" dist="38100" dir="2700000" algn="tl">
                    <a:srgbClr val="000000">
                      <a:alpha val="43137"/>
                    </a:srgbClr>
                  </a:outerShdw>
                </a:effectLst>
              </a:rPr>
              <a:t> </a:t>
            </a:r>
            <a:r>
              <a:rPr lang="cs-CZ" sz="2200" dirty="0" err="1">
                <a:effectLst>
                  <a:outerShdw blurRad="38100" dist="38100" dir="2700000" algn="tl">
                    <a:srgbClr val="000000">
                      <a:alpha val="43137"/>
                    </a:srgbClr>
                  </a:outerShdw>
                </a:effectLst>
              </a:rPr>
              <a:t>following</a:t>
            </a:r>
            <a:r>
              <a:rPr lang="cs-CZ" sz="2200" dirty="0">
                <a:effectLst>
                  <a:outerShdw blurRad="38100" dist="38100" dir="2700000" algn="tl">
                    <a:srgbClr val="000000">
                      <a:alpha val="43137"/>
                    </a:srgbClr>
                  </a:outerShdw>
                </a:effectLst>
              </a:rPr>
              <a:t> a </a:t>
            </a:r>
            <a:r>
              <a:rPr lang="cs-CZ" sz="2200" dirty="0" err="1">
                <a:solidFill>
                  <a:schemeClr val="tx1"/>
                </a:solidFill>
                <a:effectLst>
                  <a:outerShdw blurRad="38100" dist="38100" dir="2700000" algn="tl">
                    <a:srgbClr val="000000">
                      <a:alpha val="43137"/>
                    </a:srgbClr>
                  </a:outerShdw>
                </a:effectLst>
              </a:rPr>
              <a:t>consultation</a:t>
            </a:r>
            <a:r>
              <a:rPr lang="cs-CZ" sz="2200" dirty="0">
                <a:solidFill>
                  <a:schemeClr val="tx1"/>
                </a:solidFill>
                <a:effectLst>
                  <a:outerShdw blurRad="38100" dist="38100" dir="2700000" algn="tl">
                    <a:srgbClr val="000000">
                      <a:alpha val="43137"/>
                    </a:srgbClr>
                  </a:outerShdw>
                </a:effectLst>
              </a:rPr>
              <a:t> </a:t>
            </a:r>
            <a:r>
              <a:rPr lang="cs-CZ" sz="2200" dirty="0" err="1">
                <a:solidFill>
                  <a:schemeClr val="tx1"/>
                </a:solidFill>
                <a:effectLst>
                  <a:outerShdw blurRad="38100" dist="38100" dir="2700000" algn="tl">
                    <a:srgbClr val="000000">
                      <a:alpha val="43137"/>
                    </a:srgbClr>
                  </a:outerShdw>
                </a:effectLst>
              </a:rPr>
              <a:t>procedure</a:t>
            </a:r>
            <a:r>
              <a:rPr lang="cs-CZ" sz="2200" dirty="0">
                <a:solidFill>
                  <a:schemeClr val="tx1"/>
                </a:solidFill>
                <a:effectLst>
                  <a:outerShdw blurRad="38100" dist="38100" dir="2700000" algn="tl">
                    <a:srgbClr val="000000">
                      <a:alpha val="43137"/>
                    </a:srgbClr>
                  </a:outerShdw>
                </a:effectLst>
              </a:rPr>
              <a:t> </a:t>
            </a:r>
          </a:p>
          <a:p>
            <a:pPr marL="0" indent="0" eaLnBrk="1" hangingPunct="1">
              <a:buNone/>
              <a:defRPr/>
            </a:pPr>
            <a:r>
              <a:rPr lang="cs-CZ" sz="2200" dirty="0" err="1">
                <a:effectLst>
                  <a:outerShdw blurRad="38100" dist="38100" dir="2700000" algn="tl">
                    <a:srgbClr val="000000">
                      <a:alpha val="43137"/>
                    </a:srgbClr>
                  </a:outerShdw>
                </a:effectLst>
              </a:rPr>
              <a:t>The</a:t>
            </a:r>
            <a:r>
              <a:rPr lang="cs-CZ" sz="2200" dirty="0">
                <a:effectLst>
                  <a:outerShdw blurRad="38100" dist="38100" dir="2700000" algn="tl">
                    <a:srgbClr val="000000">
                      <a:alpha val="43137"/>
                    </a:srgbClr>
                  </a:outerShdw>
                </a:effectLst>
              </a:rPr>
              <a:t> </a:t>
            </a:r>
            <a:r>
              <a:rPr lang="cs-CZ" sz="2200" dirty="0" err="1">
                <a:effectLst>
                  <a:outerShdw blurRad="38100" dist="38100" dir="2700000" algn="tl">
                    <a:srgbClr val="000000">
                      <a:alpha val="43137"/>
                    </a:srgbClr>
                  </a:outerShdw>
                </a:effectLst>
              </a:rPr>
              <a:t>Council</a:t>
            </a:r>
            <a:r>
              <a:rPr lang="cs-CZ" sz="2200" dirty="0">
                <a:effectLst>
                  <a:outerShdw blurRad="38100" dist="38100" dir="2700000" algn="tl">
                    <a:srgbClr val="000000">
                      <a:alpha val="43137"/>
                    </a:srgbClr>
                  </a:outerShdw>
                </a:effectLst>
              </a:rPr>
              <a:t> </a:t>
            </a:r>
            <a:r>
              <a:rPr lang="cs-CZ" sz="2200" dirty="0" err="1">
                <a:effectLst>
                  <a:outerShdw blurRad="38100" dist="38100" dir="2700000" algn="tl">
                    <a:srgbClr val="000000">
                      <a:alpha val="43137"/>
                    </a:srgbClr>
                  </a:outerShdw>
                </a:effectLst>
              </a:rPr>
              <a:t>adopts</a:t>
            </a:r>
            <a:r>
              <a:rPr lang="cs-CZ" sz="2200" dirty="0">
                <a:effectLst>
                  <a:outerShdw blurRad="38100" dist="38100" dir="2700000" algn="tl">
                    <a:srgbClr val="000000">
                      <a:alpha val="43137"/>
                    </a:srgbClr>
                  </a:outerShdw>
                </a:effectLst>
              </a:rPr>
              <a:t> </a:t>
            </a:r>
            <a:r>
              <a:rPr lang="cs-CZ" sz="2200" dirty="0" err="1">
                <a:effectLst>
                  <a:outerShdw blurRad="38100" dist="38100" dir="2700000" algn="tl">
                    <a:srgbClr val="000000">
                      <a:alpha val="43137"/>
                    </a:srgbClr>
                  </a:outerShdw>
                </a:effectLst>
              </a:rPr>
              <a:t>Community</a:t>
            </a:r>
            <a:r>
              <a:rPr lang="cs-CZ" sz="2200" dirty="0">
                <a:effectLst>
                  <a:outerShdw blurRad="38100" dist="38100" dir="2700000" algn="tl">
                    <a:srgbClr val="000000">
                      <a:alpha val="43137"/>
                    </a:srgbClr>
                  </a:outerShdw>
                </a:effectLst>
              </a:rPr>
              <a:t> </a:t>
            </a:r>
            <a:r>
              <a:rPr lang="cs-CZ" sz="2200" dirty="0" err="1">
                <a:effectLst>
                  <a:outerShdw blurRad="38100" dist="38100" dir="2700000" algn="tl">
                    <a:srgbClr val="000000">
                      <a:alpha val="43137"/>
                    </a:srgbClr>
                  </a:outerShdw>
                </a:effectLst>
              </a:rPr>
              <a:t>legislation</a:t>
            </a:r>
            <a:r>
              <a:rPr lang="cs-CZ" sz="2200" dirty="0">
                <a:effectLst>
                  <a:outerShdw blurRad="38100" dist="38100" dir="2700000" algn="tl">
                    <a:srgbClr val="000000">
                      <a:alpha val="43137"/>
                    </a:srgbClr>
                  </a:outerShdw>
                </a:effectLst>
              </a:rPr>
              <a:t> </a:t>
            </a:r>
            <a:r>
              <a:rPr lang="cs-CZ" sz="2200" dirty="0" err="1">
                <a:effectLst>
                  <a:outerShdw blurRad="38100" dist="38100" dir="2700000" algn="tl">
                    <a:srgbClr val="000000">
                      <a:alpha val="43137"/>
                    </a:srgbClr>
                  </a:outerShdw>
                </a:effectLst>
              </a:rPr>
              <a:t>acting</a:t>
            </a:r>
            <a:r>
              <a:rPr lang="cs-CZ" sz="2200" dirty="0">
                <a:effectLst>
                  <a:outerShdw blurRad="38100" dist="38100" dir="2700000" algn="tl">
                    <a:srgbClr val="000000">
                      <a:alpha val="43137"/>
                    </a:srgbClr>
                  </a:outerShdw>
                </a:effectLst>
              </a:rPr>
              <a:t> on a </a:t>
            </a:r>
            <a:r>
              <a:rPr lang="cs-CZ" sz="2200" dirty="0" err="1">
                <a:effectLst>
                  <a:outerShdw blurRad="38100" dist="38100" dir="2700000" algn="tl">
                    <a:srgbClr val="000000">
                      <a:alpha val="43137"/>
                    </a:srgbClr>
                  </a:outerShdw>
                </a:effectLst>
              </a:rPr>
              <a:t>Commission</a:t>
            </a:r>
            <a:r>
              <a:rPr lang="cs-CZ" sz="2200" dirty="0">
                <a:effectLst>
                  <a:outerShdw blurRad="38100" dist="38100" dir="2700000" algn="tl">
                    <a:srgbClr val="000000">
                      <a:alpha val="43137"/>
                    </a:srgbClr>
                  </a:outerShdw>
                </a:effectLst>
              </a:rPr>
              <a:t> </a:t>
            </a:r>
            <a:r>
              <a:rPr lang="cs-CZ" sz="2200" dirty="0" err="1">
                <a:effectLst>
                  <a:outerShdw blurRad="38100" dist="38100" dir="2700000" algn="tl">
                    <a:srgbClr val="000000">
                      <a:alpha val="43137"/>
                    </a:srgbClr>
                  </a:outerShdw>
                </a:effectLst>
              </a:rPr>
              <a:t>proposal</a:t>
            </a:r>
            <a:r>
              <a:rPr lang="cs-CZ" sz="2200" dirty="0">
                <a:effectLst>
                  <a:outerShdw blurRad="38100" dist="38100" dir="2700000" algn="tl">
                    <a:srgbClr val="000000">
                      <a:alpha val="43137"/>
                    </a:srgbClr>
                  </a:outerShdw>
                </a:effectLst>
              </a:rPr>
              <a:t> and </a:t>
            </a:r>
            <a:r>
              <a:rPr lang="cs-CZ" sz="2200" dirty="0" err="1">
                <a:effectLst>
                  <a:outerShdw blurRad="38100" dist="38100" dir="2700000" algn="tl">
                    <a:srgbClr val="000000">
                      <a:alpha val="43137"/>
                    </a:srgbClr>
                  </a:outerShdw>
                </a:effectLst>
              </a:rPr>
              <a:t>after</a:t>
            </a:r>
            <a:r>
              <a:rPr lang="cs-CZ" sz="2200" dirty="0">
                <a:effectLst>
                  <a:outerShdw blurRad="38100" dist="38100" dir="2700000" algn="tl">
                    <a:srgbClr val="000000">
                      <a:alpha val="43137"/>
                    </a:srgbClr>
                  </a:outerShdw>
                </a:effectLst>
              </a:rPr>
              <a:t> </a:t>
            </a:r>
            <a:r>
              <a:rPr lang="cs-CZ" sz="2200" dirty="0" err="1">
                <a:effectLst>
                  <a:outerShdw blurRad="38100" dist="38100" dir="2700000" algn="tl">
                    <a:srgbClr val="000000">
                      <a:alpha val="43137"/>
                    </a:srgbClr>
                  </a:outerShdw>
                </a:effectLst>
              </a:rPr>
              <a:t>consulting</a:t>
            </a:r>
            <a:r>
              <a:rPr lang="cs-CZ" sz="2200" dirty="0">
                <a:effectLst>
                  <a:outerShdw blurRad="38100" dist="38100" dir="2700000" algn="tl">
                    <a:srgbClr val="000000">
                      <a:alpha val="43137"/>
                    </a:srgbClr>
                  </a:outerShdw>
                </a:effectLst>
              </a:rPr>
              <a:t> </a:t>
            </a:r>
            <a:r>
              <a:rPr lang="cs-CZ" sz="2200" dirty="0" err="1">
                <a:effectLst>
                  <a:outerShdw blurRad="38100" dist="38100" dir="2700000" algn="tl">
                    <a:srgbClr val="000000">
                      <a:alpha val="43137"/>
                    </a:srgbClr>
                  </a:outerShdw>
                </a:effectLst>
              </a:rPr>
              <a:t>the</a:t>
            </a:r>
            <a:r>
              <a:rPr lang="cs-CZ" sz="2200" dirty="0">
                <a:effectLst>
                  <a:outerShdw blurRad="38100" dist="38100" dir="2700000" algn="tl">
                    <a:srgbClr val="000000">
                      <a:alpha val="43137"/>
                    </a:srgbClr>
                  </a:outerShdw>
                </a:effectLst>
              </a:rPr>
              <a:t> </a:t>
            </a:r>
            <a:r>
              <a:rPr lang="cs-CZ" sz="2200" dirty="0" err="1">
                <a:effectLst>
                  <a:outerShdw blurRad="38100" dist="38100" dir="2700000" algn="tl">
                    <a:srgbClr val="000000">
                      <a:alpha val="43137"/>
                    </a:srgbClr>
                  </a:outerShdw>
                </a:effectLst>
              </a:rPr>
              <a:t>European</a:t>
            </a:r>
            <a:r>
              <a:rPr lang="cs-CZ" sz="2200" dirty="0">
                <a:effectLst>
                  <a:outerShdw blurRad="38100" dist="38100" dir="2700000" algn="tl">
                    <a:srgbClr val="000000">
                      <a:alpha val="43137"/>
                    </a:srgbClr>
                  </a:outerShdw>
                </a:effectLst>
              </a:rPr>
              <a:t> </a:t>
            </a:r>
            <a:r>
              <a:rPr lang="cs-CZ" sz="2200" dirty="0" err="1">
                <a:effectLst>
                  <a:outerShdw blurRad="38100" dist="38100" dir="2700000" algn="tl">
                    <a:srgbClr val="000000">
                      <a:alpha val="43137"/>
                    </a:srgbClr>
                  </a:outerShdw>
                </a:effectLst>
              </a:rPr>
              <a:t>Parliament</a:t>
            </a:r>
            <a:r>
              <a:rPr lang="cs-CZ" sz="2200" dirty="0">
                <a:effectLst>
                  <a:outerShdw blurRad="38100" dist="38100" dir="2700000" algn="tl">
                    <a:srgbClr val="000000">
                      <a:alpha val="43137"/>
                    </a:srgbClr>
                  </a:outerShdw>
                </a:effectLst>
              </a:rPr>
              <a:t>.</a:t>
            </a:r>
          </a:p>
          <a:p>
            <a:pPr marL="0" indent="0" eaLnBrk="1" hangingPunct="1">
              <a:buNone/>
              <a:defRPr/>
            </a:pPr>
            <a:r>
              <a:rPr lang="cs-CZ" sz="2200" dirty="0">
                <a:effectLst>
                  <a:outerShdw blurRad="38100" dist="38100" dir="2700000" algn="tl">
                    <a:srgbClr val="000000">
                      <a:alpha val="43137"/>
                    </a:srgbClr>
                  </a:outerShdw>
                </a:effectLst>
              </a:rPr>
              <a:t>June 2006 - Green </a:t>
            </a:r>
            <a:r>
              <a:rPr lang="cs-CZ" sz="2200" dirty="0" err="1">
                <a:effectLst>
                  <a:outerShdw blurRad="38100" dist="38100" dir="2700000" algn="tl">
                    <a:srgbClr val="000000">
                      <a:alpha val="43137"/>
                    </a:srgbClr>
                  </a:outerShdw>
                </a:effectLst>
              </a:rPr>
              <a:t>Paper</a:t>
            </a:r>
            <a:r>
              <a:rPr lang="cs-CZ" sz="2200" dirty="0">
                <a:effectLst>
                  <a:outerShdw blurRad="38100" dist="38100" dir="2700000" algn="tl">
                    <a:srgbClr val="000000">
                      <a:alpha val="43137"/>
                    </a:srgbClr>
                  </a:outerShdw>
                </a:effectLst>
              </a:rPr>
              <a:t> on </a:t>
            </a:r>
            <a:r>
              <a:rPr lang="cs-CZ" sz="2200" dirty="0" err="1">
                <a:effectLst>
                  <a:outerShdw blurRad="38100" dist="38100" dir="2700000" algn="tl">
                    <a:srgbClr val="000000">
                      <a:alpha val="43137"/>
                    </a:srgbClr>
                  </a:outerShdw>
                </a:effectLst>
              </a:rPr>
              <a:t>an</a:t>
            </a:r>
            <a:r>
              <a:rPr lang="cs-CZ" sz="2200" dirty="0">
                <a:effectLst>
                  <a:outerShdw blurRad="38100" dist="38100" dir="2700000" algn="tl">
                    <a:srgbClr val="000000">
                      <a:alpha val="43137"/>
                    </a:srgbClr>
                  </a:outerShdw>
                </a:effectLst>
              </a:rPr>
              <a:t> </a:t>
            </a:r>
            <a:r>
              <a:rPr lang="cs-CZ" sz="2200" dirty="0" err="1">
                <a:effectLst>
                  <a:outerShdw blurRad="38100" dist="38100" dir="2700000" algn="tl">
                    <a:srgbClr val="000000">
                      <a:alpha val="43137"/>
                    </a:srgbClr>
                  </a:outerShdw>
                </a:effectLst>
              </a:rPr>
              <a:t>integrated</a:t>
            </a:r>
            <a:r>
              <a:rPr lang="cs-CZ" sz="2200" dirty="0">
                <a:effectLst>
                  <a:outerShdw blurRad="38100" dist="38100" dir="2700000" algn="tl">
                    <a:srgbClr val="000000">
                      <a:alpha val="43137"/>
                    </a:srgbClr>
                  </a:outerShdw>
                </a:effectLst>
              </a:rPr>
              <a:t> EU </a:t>
            </a:r>
            <a:r>
              <a:rPr lang="cs-CZ" sz="2200" dirty="0" err="1">
                <a:effectLst>
                  <a:outerShdw blurRad="38100" dist="38100" dir="2700000" algn="tl">
                    <a:srgbClr val="000000">
                      <a:alpha val="43137"/>
                    </a:srgbClr>
                  </a:outerShdw>
                </a:effectLst>
              </a:rPr>
              <a:t>Maritime</a:t>
            </a:r>
            <a:r>
              <a:rPr lang="cs-CZ" sz="2200" dirty="0">
                <a:effectLst>
                  <a:outerShdw blurRad="38100" dist="38100" dir="2700000" algn="tl">
                    <a:srgbClr val="000000">
                      <a:alpha val="43137"/>
                    </a:srgbClr>
                  </a:outerShdw>
                </a:effectLst>
              </a:rPr>
              <a:t> </a:t>
            </a:r>
            <a:r>
              <a:rPr lang="cs-CZ" sz="2200" dirty="0" err="1">
                <a:effectLst>
                  <a:outerShdw blurRad="38100" dist="38100" dir="2700000" algn="tl">
                    <a:srgbClr val="000000">
                      <a:alpha val="43137"/>
                    </a:srgbClr>
                  </a:outerShdw>
                </a:effectLst>
              </a:rPr>
              <a:t>Policy</a:t>
            </a:r>
            <a:r>
              <a:rPr lang="cs-CZ" sz="2200" dirty="0">
                <a:effectLst>
                  <a:outerShdw blurRad="38100" dist="38100" dir="2700000" algn="tl">
                    <a:srgbClr val="000000">
                      <a:alpha val="43137"/>
                    </a:srgbClr>
                  </a:outerShdw>
                </a:effectLst>
              </a:rPr>
              <a:t> </a:t>
            </a:r>
          </a:p>
          <a:p>
            <a:pPr marL="0" indent="0" eaLnBrk="1" hangingPunct="1">
              <a:buNone/>
              <a:defRPr/>
            </a:pPr>
            <a:r>
              <a:rPr lang="en-US" sz="2200" b="1" dirty="0">
                <a:solidFill>
                  <a:schemeClr val="tx1"/>
                </a:solidFill>
              </a:rPr>
              <a:t>On 13 July 2011, the European Commission presented its proposals for the reform of the EU common fisheries policy</a:t>
            </a:r>
            <a:r>
              <a:rPr lang="cs-CZ" sz="2200" b="1" dirty="0">
                <a:solidFill>
                  <a:schemeClr val="tx1"/>
                </a:solidFill>
                <a:effectLst>
                  <a:outerShdw blurRad="38100" dist="38100" dir="2700000" algn="tl">
                    <a:srgbClr val="000000">
                      <a:alpha val="43137"/>
                    </a:srgbClr>
                  </a:outerShdw>
                </a:effectLst>
              </a:rPr>
              <a:t>…… </a:t>
            </a:r>
            <a:r>
              <a:rPr lang="cs-CZ" b="1" dirty="0" err="1">
                <a:solidFill>
                  <a:schemeClr val="tx1"/>
                </a:solidFill>
                <a:effectLst>
                  <a:outerShdw blurRad="38100" dist="38100" dir="2700000" algn="tl">
                    <a:srgbClr val="000000">
                      <a:alpha val="43137"/>
                    </a:srgbClr>
                  </a:outerShdw>
                </a:effectLst>
              </a:rPr>
              <a:t>ordinary</a:t>
            </a:r>
            <a:r>
              <a:rPr lang="cs-CZ" b="1" dirty="0">
                <a:solidFill>
                  <a:schemeClr val="tx1"/>
                </a:solidFill>
                <a:effectLst>
                  <a:outerShdw blurRad="38100" dist="38100" dir="2700000" algn="tl">
                    <a:srgbClr val="000000">
                      <a:alpha val="43137"/>
                    </a:srgbClr>
                  </a:outerShdw>
                </a:effectLst>
              </a:rPr>
              <a:t> </a:t>
            </a:r>
            <a:r>
              <a:rPr lang="cs-CZ" b="1" dirty="0" err="1">
                <a:solidFill>
                  <a:schemeClr val="tx1"/>
                </a:solidFill>
                <a:effectLst>
                  <a:outerShdw blurRad="38100" dist="38100" dir="2700000" algn="tl">
                    <a:srgbClr val="000000">
                      <a:alpha val="43137"/>
                    </a:srgbClr>
                  </a:outerShdw>
                </a:effectLst>
              </a:rPr>
              <a:t>legislative</a:t>
            </a:r>
            <a:r>
              <a:rPr lang="cs-CZ" b="1" dirty="0">
                <a:solidFill>
                  <a:schemeClr val="tx1"/>
                </a:solidFill>
                <a:effectLst>
                  <a:outerShdw blurRad="38100" dist="38100" dir="2700000" algn="tl">
                    <a:srgbClr val="000000">
                      <a:alpha val="43137"/>
                    </a:srgbClr>
                  </a:outerShdw>
                </a:effectLst>
              </a:rPr>
              <a:t> </a:t>
            </a:r>
            <a:r>
              <a:rPr lang="cs-CZ" b="1" dirty="0" err="1">
                <a:solidFill>
                  <a:schemeClr val="tx1"/>
                </a:solidFill>
                <a:effectLst>
                  <a:outerShdw blurRad="38100" dist="38100" dir="2700000" algn="tl">
                    <a:srgbClr val="000000">
                      <a:alpha val="43137"/>
                    </a:srgbClr>
                  </a:outerShdw>
                </a:effectLst>
              </a:rPr>
              <a:t>procedure</a:t>
            </a:r>
            <a:r>
              <a:rPr lang="cs-CZ" sz="2200" b="1" dirty="0">
                <a:solidFill>
                  <a:schemeClr val="tx1"/>
                </a:solidFill>
              </a:rPr>
              <a:t>……………..</a:t>
            </a:r>
            <a:r>
              <a:rPr lang="en-US" sz="2200" b="1" dirty="0">
                <a:solidFill>
                  <a:schemeClr val="tx1"/>
                </a:solidFill>
              </a:rPr>
              <a:t> </a:t>
            </a:r>
            <a:r>
              <a:rPr lang="en-US" sz="2200" dirty="0"/>
              <a:t>and, </a:t>
            </a:r>
            <a:r>
              <a:rPr lang="en-US" sz="2200" b="1" dirty="0"/>
              <a:t>on 2 December 2011, it proposed a new fund for the EU's maritime and fisheries policies for the period 2014-2020</a:t>
            </a:r>
            <a:r>
              <a:rPr lang="cs-CZ" sz="2200" b="1" dirty="0"/>
              <a:t> and 2021 - 2027</a:t>
            </a:r>
            <a:r>
              <a:rPr lang="en-US" sz="2200" b="1" dirty="0"/>
              <a:t>: </a:t>
            </a:r>
            <a:r>
              <a:rPr lang="en-US" sz="2200" dirty="0"/>
              <a:t>the </a:t>
            </a:r>
            <a:r>
              <a:rPr lang="en-US" sz="2200" b="1" dirty="0">
                <a:solidFill>
                  <a:schemeClr val="tx1"/>
                </a:solidFill>
                <a:effectLst>
                  <a:outerShdw blurRad="38100" dist="38100" dir="2700000" algn="tl">
                    <a:srgbClr val="000000">
                      <a:alpha val="43137"/>
                    </a:srgbClr>
                  </a:outerShdw>
                </a:effectLst>
              </a:rPr>
              <a:t>European maritime and fisheries fund (EMFF).</a:t>
            </a:r>
            <a:r>
              <a:rPr lang="cs-CZ" sz="2200" b="1" dirty="0">
                <a:solidFill>
                  <a:schemeClr val="tx1"/>
                </a:solidFill>
                <a:effectLst>
                  <a:outerShdw blurRad="38100" dist="38100" dir="2700000" algn="tl">
                    <a:srgbClr val="000000">
                      <a:alpha val="43137"/>
                    </a:srgbClr>
                  </a:outerShdw>
                </a:effectLst>
              </a:rPr>
              <a:t> </a:t>
            </a:r>
            <a:r>
              <a:rPr lang="cs-CZ" sz="2000" b="1" dirty="0">
                <a:solidFill>
                  <a:schemeClr val="tx1"/>
                </a:solidFill>
                <a:highlight>
                  <a:srgbClr val="FFFFCC"/>
                </a:highlight>
                <a:hlinkClick r:id="rId2"/>
              </a:rPr>
              <a:t>www </a:t>
            </a:r>
            <a:r>
              <a:rPr lang="cs-CZ" sz="2000" b="1" dirty="0" err="1">
                <a:solidFill>
                  <a:schemeClr val="tx1"/>
                </a:solidFill>
                <a:highlight>
                  <a:srgbClr val="FFFFCC"/>
                </a:highlight>
                <a:hlinkClick r:id="rId2"/>
              </a:rPr>
              <a:t>pages</a:t>
            </a:r>
            <a:r>
              <a:rPr lang="cs-CZ" sz="2000" b="1" dirty="0">
                <a:solidFill>
                  <a:schemeClr val="tx1"/>
                </a:solidFill>
                <a:highlight>
                  <a:srgbClr val="FFFFCC"/>
                </a:highlight>
              </a:rPr>
              <a:t> - </a:t>
            </a:r>
            <a:r>
              <a:rPr lang="cs-CZ" sz="2000" b="1" dirty="0">
                <a:solidFill>
                  <a:schemeClr val="tx1"/>
                </a:solidFill>
                <a:highlight>
                  <a:srgbClr val="FFFFCC"/>
                </a:highlight>
                <a:hlinkClick r:id="rId3"/>
              </a:rPr>
              <a:t>https://oceans-and-fisheries.ec.europa.eu/index_en</a:t>
            </a:r>
            <a:r>
              <a:rPr lang="cs-CZ" sz="2000" b="1" dirty="0">
                <a:solidFill>
                  <a:schemeClr val="tx1"/>
                </a:solidFill>
                <a:highlight>
                  <a:srgbClr val="FFFFCC"/>
                </a:highlight>
              </a:rPr>
              <a:t> </a:t>
            </a:r>
            <a:endParaRPr lang="cs-CZ" sz="2000" b="1" dirty="0">
              <a:solidFill>
                <a:schemeClr val="tx1"/>
              </a:solidFill>
              <a:effectLst>
                <a:outerShdw blurRad="38100" dist="38100" dir="2700000" algn="tl">
                  <a:srgbClr val="000000">
                    <a:alpha val="43137"/>
                  </a:srgbClr>
                </a:outerShdw>
              </a:effectLst>
              <a:highlight>
                <a:srgbClr val="FFFFCC"/>
              </a:highlight>
            </a:endParaRPr>
          </a:p>
        </p:txBody>
      </p:sp>
      <p:sp>
        <p:nvSpPr>
          <p:cNvPr id="41988" name="TextovéPole 1">
            <a:extLst>
              <a:ext uri="{FF2B5EF4-FFF2-40B4-BE49-F238E27FC236}">
                <a16:creationId xmlns:a16="http://schemas.microsoft.com/office/drawing/2014/main" id="{60D2F22D-1992-4529-BEA8-B0DAECF301D8}"/>
              </a:ext>
            </a:extLst>
          </p:cNvPr>
          <p:cNvSpPr txBox="1">
            <a:spLocks noChangeArrowheads="1"/>
          </p:cNvSpPr>
          <p:nvPr/>
        </p:nvSpPr>
        <p:spPr bwMode="auto">
          <a:xfrm>
            <a:off x="479376" y="5013176"/>
            <a:ext cx="56166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Font typeface="Wingdings" panose="05000000000000000000" pitchFamily="2" charset="2"/>
              <a:buChar char="§"/>
              <a:defRPr sz="3200">
                <a:solidFill>
                  <a:srgbClr val="FF0000"/>
                </a:solidFill>
                <a:latin typeface="Arial" panose="020B0604020202020204" pitchFamily="34" charset="0"/>
              </a:defRPr>
            </a:lvl1pPr>
            <a:lvl2pPr marL="742950" indent="-285750">
              <a:spcBef>
                <a:spcPct val="50000"/>
              </a:spcBef>
              <a:buChar char="–"/>
              <a:defRPr sz="2400" b="1">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dirty="0" err="1">
                <a:solidFill>
                  <a:schemeClr val="tx1"/>
                </a:solidFill>
                <a:highlight>
                  <a:srgbClr val="FFFFCC"/>
                </a:highlight>
                <a:hlinkClick r:id="rId4"/>
              </a:rPr>
              <a:t>See</a:t>
            </a:r>
            <a:r>
              <a:rPr lang="cs-CZ" altLang="cs-CZ" sz="1800" dirty="0">
                <a:solidFill>
                  <a:schemeClr val="tx1"/>
                </a:solidFill>
                <a:highlight>
                  <a:srgbClr val="FFFFCC"/>
                </a:highlight>
                <a:sym typeface="Wingdings" panose="05000000000000000000" pitchFamily="2" charset="2"/>
                <a:hlinkClick r:id="rId4"/>
              </a:rPr>
              <a:t> - </a:t>
            </a:r>
            <a:r>
              <a:rPr lang="cs-CZ" altLang="cs-CZ" sz="1800" dirty="0" err="1">
                <a:solidFill>
                  <a:schemeClr val="tx1"/>
                </a:solidFill>
                <a:highlight>
                  <a:srgbClr val="FFFFCC"/>
                </a:highlight>
                <a:hlinkClick r:id="rId4"/>
              </a:rPr>
              <a:t>European</a:t>
            </a:r>
            <a:r>
              <a:rPr lang="cs-CZ" altLang="cs-CZ" sz="1800" dirty="0">
                <a:solidFill>
                  <a:schemeClr val="tx1"/>
                </a:solidFill>
                <a:highlight>
                  <a:srgbClr val="FFFFCC"/>
                </a:highlight>
                <a:hlinkClick r:id="rId4"/>
              </a:rPr>
              <a:t> Atlas </a:t>
            </a:r>
            <a:r>
              <a:rPr lang="cs-CZ" altLang="cs-CZ" sz="1800" dirty="0" err="1">
                <a:solidFill>
                  <a:schemeClr val="tx1"/>
                </a:solidFill>
                <a:highlight>
                  <a:srgbClr val="FFFFCC"/>
                </a:highlight>
                <a:hlinkClick r:id="rId4"/>
              </a:rPr>
              <a:t>of</a:t>
            </a:r>
            <a:r>
              <a:rPr lang="cs-CZ" altLang="cs-CZ" sz="1800" dirty="0">
                <a:solidFill>
                  <a:schemeClr val="tx1"/>
                </a:solidFill>
                <a:highlight>
                  <a:srgbClr val="FFFFCC"/>
                </a:highlight>
                <a:hlinkClick r:id="rId4"/>
              </a:rPr>
              <a:t> </a:t>
            </a:r>
            <a:r>
              <a:rPr lang="cs-CZ" altLang="cs-CZ" sz="1800" dirty="0" err="1">
                <a:solidFill>
                  <a:schemeClr val="tx1"/>
                </a:solidFill>
                <a:highlight>
                  <a:srgbClr val="FFFFCC"/>
                </a:highlight>
                <a:hlinkClick r:id="rId4"/>
              </a:rPr>
              <a:t>the</a:t>
            </a:r>
            <a:r>
              <a:rPr lang="cs-CZ" altLang="cs-CZ" sz="1800" dirty="0">
                <a:solidFill>
                  <a:schemeClr val="tx1"/>
                </a:solidFill>
                <a:highlight>
                  <a:srgbClr val="FFFFCC"/>
                </a:highlight>
                <a:hlinkClick r:id="rId4"/>
              </a:rPr>
              <a:t> </a:t>
            </a:r>
            <a:r>
              <a:rPr lang="cs-CZ" altLang="cs-CZ" sz="1800" dirty="0" err="1">
                <a:solidFill>
                  <a:schemeClr val="tx1"/>
                </a:solidFill>
                <a:highlight>
                  <a:srgbClr val="FFFFCC"/>
                </a:highlight>
                <a:hlinkClick r:id="rId4"/>
              </a:rPr>
              <a:t>Seas</a:t>
            </a:r>
            <a:r>
              <a:rPr lang="cs-CZ" altLang="cs-CZ" sz="1800" dirty="0">
                <a:solidFill>
                  <a:schemeClr val="tx1"/>
                </a:solidFill>
                <a:highlight>
                  <a:srgbClr val="FFFFCC"/>
                </a:highlight>
                <a:hlinkClick r:id="rId4"/>
              </a:rPr>
              <a:t>… map</a:t>
            </a:r>
            <a:endParaRPr lang="cs-CZ" altLang="cs-CZ" sz="1800" dirty="0">
              <a:solidFill>
                <a:schemeClr val="tx1"/>
              </a:solidFill>
              <a:highlight>
                <a:srgbClr val="FFFFCC"/>
              </a:highlight>
            </a:endParaRPr>
          </a:p>
        </p:txBody>
      </p:sp>
    </p:spTree>
  </p:cSld>
  <p:clrMapOvr>
    <a:masterClrMapping/>
  </p:clrMapOvr>
  <p:transition spd="med">
    <p:circl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DEA7CB-FC58-494D-8665-254C88D51173}"/>
              </a:ext>
            </a:extLst>
          </p:cNvPr>
          <p:cNvSpPr>
            <a:spLocks noGrp="1"/>
          </p:cNvSpPr>
          <p:nvPr>
            <p:ph type="title"/>
          </p:nvPr>
        </p:nvSpPr>
        <p:spPr/>
        <p:txBody>
          <a:bodyPr/>
          <a:lstStyle/>
          <a:p>
            <a:r>
              <a:rPr lang="cs-CZ" dirty="0" err="1">
                <a:effectLst>
                  <a:outerShdw blurRad="38100" dist="38100" dir="2700000" algn="tl">
                    <a:srgbClr val="000000">
                      <a:alpha val="43137"/>
                    </a:srgbClr>
                  </a:outerShdw>
                </a:effectLst>
              </a:rPr>
              <a:t>Economic</a:t>
            </a:r>
            <a:r>
              <a:rPr lang="cs-CZ" dirty="0">
                <a:effectLst>
                  <a:outerShdw blurRad="38100" dist="38100" dir="2700000" algn="tl">
                    <a:srgbClr val="000000">
                      <a:alpha val="43137"/>
                    </a:srgbClr>
                  </a:outerShdw>
                </a:effectLst>
              </a:rPr>
              <a:t> and </a:t>
            </a:r>
            <a:r>
              <a:rPr lang="cs-CZ" dirty="0" err="1">
                <a:effectLst>
                  <a:outerShdw blurRad="38100" dist="38100" dir="2700000" algn="tl">
                    <a:srgbClr val="000000">
                      <a:alpha val="43137"/>
                    </a:srgbClr>
                  </a:outerShdw>
                </a:effectLst>
              </a:rPr>
              <a:t>monetary</a:t>
            </a:r>
            <a:r>
              <a:rPr lang="cs-CZ" dirty="0">
                <a:effectLst>
                  <a:outerShdw blurRad="38100" dist="38100" dir="2700000" algn="tl">
                    <a:srgbClr val="000000">
                      <a:alpha val="43137"/>
                    </a:srgbClr>
                  </a:outerShdw>
                </a:effectLst>
              </a:rPr>
              <a:t> union, ECB, </a:t>
            </a:r>
            <a:r>
              <a:rPr lang="cs-CZ" dirty="0" err="1">
                <a:effectLst>
                  <a:outerShdw blurRad="38100" dist="38100" dir="2700000" algn="tl">
                    <a:srgbClr val="000000">
                      <a:alpha val="43137"/>
                    </a:srgbClr>
                  </a:outerShdw>
                </a:effectLst>
              </a:rPr>
              <a:t>eurozone</a:t>
            </a:r>
            <a:r>
              <a:rPr lang="cs-CZ" dirty="0">
                <a:effectLst>
                  <a:outerShdw blurRad="38100" dist="38100" dir="2700000" algn="tl">
                    <a:srgbClr val="000000">
                      <a:alpha val="43137"/>
                    </a:srgbClr>
                  </a:outerShdw>
                </a:effectLst>
              </a:rPr>
              <a:t> …</a:t>
            </a:r>
          </a:p>
        </p:txBody>
      </p:sp>
      <p:sp>
        <p:nvSpPr>
          <p:cNvPr id="3" name="Zástupný obsah 2">
            <a:extLst>
              <a:ext uri="{FF2B5EF4-FFF2-40B4-BE49-F238E27FC236}">
                <a16:creationId xmlns:a16="http://schemas.microsoft.com/office/drawing/2014/main" id="{6D5A20FD-60F0-42A9-9091-7AB95EE7581E}"/>
              </a:ext>
            </a:extLst>
          </p:cNvPr>
          <p:cNvSpPr>
            <a:spLocks noGrp="1"/>
          </p:cNvSpPr>
          <p:nvPr>
            <p:ph idx="1"/>
          </p:nvPr>
        </p:nvSpPr>
        <p:spPr/>
        <p:txBody>
          <a:bodyPr/>
          <a:lstStyle/>
          <a:p>
            <a:pPr marL="0" indent="0">
              <a:buNone/>
            </a:pPr>
            <a:r>
              <a:rPr lang="en-US" b="1" dirty="0">
                <a:solidFill>
                  <a:schemeClr val="tx1"/>
                </a:solidFill>
                <a:effectLst>
                  <a:outerShdw blurRad="38100" dist="38100" dir="2700000" algn="tl">
                    <a:srgbClr val="000000">
                      <a:alpha val="43137"/>
                    </a:srgbClr>
                  </a:outerShdw>
                </a:effectLst>
              </a:rPr>
              <a:t>The Economic and Monetary Union (EMU) represents a major step in the integration of EU economies. Launched in 1992, EMU involves the coordination of economic and fiscal policies, a common monetary policy, and a common currency</a:t>
            </a:r>
            <a:r>
              <a:rPr lang="cs-CZ" b="1" dirty="0">
                <a:solidFill>
                  <a:schemeClr val="tx1"/>
                </a:solidFill>
                <a:effectLst>
                  <a:outerShdw blurRad="38100" dist="38100" dir="2700000" algn="tl">
                    <a:srgbClr val="000000">
                      <a:alpha val="43137"/>
                    </a:srgbClr>
                  </a:outerShdw>
                </a:effectLst>
              </a:rPr>
              <a:t> - </a:t>
            </a:r>
            <a:r>
              <a:rPr lang="en-US" b="1" dirty="0">
                <a:solidFill>
                  <a:schemeClr val="tx1"/>
                </a:solidFill>
                <a:effectLst>
                  <a:outerShdw blurRad="38100" dist="38100" dir="2700000" algn="tl">
                    <a:srgbClr val="000000">
                      <a:alpha val="43137"/>
                    </a:srgbClr>
                  </a:outerShdw>
                </a:effectLst>
              </a:rPr>
              <a:t>the euro</a:t>
            </a:r>
            <a:endParaRPr lang="cs-CZ" b="1" dirty="0">
              <a:solidFill>
                <a:schemeClr val="tx1"/>
              </a:solidFill>
              <a:effectLst>
                <a:outerShdw blurRad="38100" dist="38100" dir="2700000" algn="tl">
                  <a:srgbClr val="000000">
                    <a:alpha val="43137"/>
                  </a:srgbClr>
                </a:outerShdw>
              </a:effectLst>
            </a:endParaRPr>
          </a:p>
          <a:p>
            <a:pPr marL="0" indent="0">
              <a:buNone/>
            </a:pPr>
            <a:r>
              <a:rPr lang="en-US" dirty="0">
                <a:effectLst>
                  <a:outerShdw blurRad="38100" dist="38100" dir="2700000" algn="tl">
                    <a:srgbClr val="000000">
                      <a:alpha val="43137"/>
                    </a:srgbClr>
                  </a:outerShdw>
                </a:effectLst>
                <a:highlight>
                  <a:srgbClr val="FFFFCC"/>
                </a:highlight>
              </a:rPr>
              <a:t>The decision to form an Economic and Monetary Union was taken by the European Council in the Dutch city of Maastricht in December 1991</a:t>
            </a:r>
            <a:r>
              <a:rPr lang="en-US" dirty="0">
                <a:effectLst>
                  <a:outerShdw blurRad="38100" dist="38100" dir="2700000" algn="tl">
                    <a:srgbClr val="000000">
                      <a:alpha val="43137"/>
                    </a:srgbClr>
                  </a:outerShdw>
                </a:effectLst>
              </a:rPr>
              <a:t>, and was later enshrined in the Treaty on European Union (the Maastricht Treaty). Economic and Monetary Union takes the EU one step further in its process of economic integration, which started in 1957 when it was founded. </a:t>
            </a:r>
            <a:endParaRPr lang="cs-CZ" dirty="0">
              <a:effectLst>
                <a:outerShdw blurRad="38100" dist="38100" dir="2700000" algn="tl">
                  <a:srgbClr val="000000">
                    <a:alpha val="43137"/>
                  </a:srgbClr>
                </a:outerShdw>
              </a:effectLst>
            </a:endParaRPr>
          </a:p>
          <a:p>
            <a:pPr marL="0" indent="0">
              <a:buNone/>
            </a:pPr>
            <a:r>
              <a:rPr lang="en-US" dirty="0">
                <a:effectLst>
                  <a:outerShdw blurRad="38100" dist="38100" dir="2700000" algn="tl">
                    <a:srgbClr val="000000">
                      <a:alpha val="43137"/>
                    </a:srgbClr>
                  </a:outerShdw>
                </a:effectLst>
              </a:rPr>
              <a:t>Economic integration brings the benefits of greater size, internal efficiency and robustness to the EU economy as a whole and to the economies of the individual Member States. This, in turn, offers opportunities for economic stability, higher growth and more employment - outcomes of direct benefit to EU citizens. </a:t>
            </a:r>
            <a:endParaRPr lang="cs-CZ" sz="2200" dirty="0">
              <a:effectLst>
                <a:outerShdw blurRad="38100" dist="38100" dir="2700000" algn="tl">
                  <a:srgbClr val="000000">
                    <a:alpha val="43137"/>
                  </a:srgbClr>
                </a:outerShdw>
              </a:effectLst>
            </a:endParaRPr>
          </a:p>
        </p:txBody>
      </p:sp>
      <p:pic>
        <p:nvPicPr>
          <p:cNvPr id="4" name="Obrázek 3">
            <a:extLst>
              <a:ext uri="{FF2B5EF4-FFF2-40B4-BE49-F238E27FC236}">
                <a16:creationId xmlns:a16="http://schemas.microsoft.com/office/drawing/2014/main" id="{CBCBF642-AE94-43E5-A101-F8AF4C21660A}"/>
              </a:ext>
            </a:extLst>
          </p:cNvPr>
          <p:cNvPicPr>
            <a:picLocks noChangeAspect="1"/>
          </p:cNvPicPr>
          <p:nvPr/>
        </p:nvPicPr>
        <p:blipFill>
          <a:blip r:embed="rId2"/>
          <a:stretch>
            <a:fillRect/>
          </a:stretch>
        </p:blipFill>
        <p:spPr>
          <a:xfrm>
            <a:off x="10753282" y="5661248"/>
            <a:ext cx="1438718" cy="1196752"/>
          </a:xfrm>
          <a:prstGeom prst="rect">
            <a:avLst/>
          </a:prstGeom>
        </p:spPr>
      </p:pic>
    </p:spTree>
    <p:extLst>
      <p:ext uri="{BB962C8B-B14F-4D97-AF65-F5344CB8AC3E}">
        <p14:creationId xmlns:p14="http://schemas.microsoft.com/office/powerpoint/2010/main" val="1058465627"/>
      </p:ext>
    </p:extLst>
  </p:cSld>
  <p:clrMapOvr>
    <a:masterClrMapping/>
  </p:clrMapOvr>
  <p:transition spd="med">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9A521D3-739B-47A0-AE21-32F52CD7701A}"/>
              </a:ext>
            </a:extLst>
          </p:cNvPr>
          <p:cNvSpPr>
            <a:spLocks noGrp="1" noChangeArrowheads="1"/>
          </p:cNvSpPr>
          <p:nvPr>
            <p:ph type="title"/>
          </p:nvPr>
        </p:nvSpPr>
        <p:spPr/>
        <p:txBody>
          <a:bodyPr/>
          <a:lstStyle/>
          <a:p>
            <a:pPr eaLnBrk="1" hangingPunct="1"/>
            <a:r>
              <a:rPr lang="cs-CZ" altLang="cs-CZ" dirty="0">
                <a:effectLst>
                  <a:outerShdw blurRad="38100" dist="38100" dir="2700000" algn="tl">
                    <a:srgbClr val="000000">
                      <a:alpha val="43137"/>
                    </a:srgbClr>
                  </a:outerShdw>
                </a:effectLst>
              </a:rPr>
              <a:t>EU </a:t>
            </a:r>
            <a:r>
              <a:rPr lang="cs-CZ" altLang="cs-CZ" dirty="0" err="1">
                <a:effectLst>
                  <a:outerShdw blurRad="38100" dist="38100" dir="2700000" algn="tl">
                    <a:srgbClr val="000000">
                      <a:alpha val="43137"/>
                    </a:srgbClr>
                  </a:outerShdw>
                </a:effectLst>
              </a:rPr>
              <a:t>policies</a:t>
            </a:r>
            <a:endParaRPr lang="cs-CZ" altLang="cs-CZ" dirty="0">
              <a:effectLst>
                <a:outerShdw blurRad="38100" dist="38100" dir="2700000" algn="tl">
                  <a:srgbClr val="000000">
                    <a:alpha val="43137"/>
                  </a:srgbClr>
                </a:outerShdw>
              </a:effectLst>
            </a:endParaRPr>
          </a:p>
        </p:txBody>
      </p:sp>
      <p:sp>
        <p:nvSpPr>
          <p:cNvPr id="4099" name="Rectangle 3">
            <a:extLst>
              <a:ext uri="{FF2B5EF4-FFF2-40B4-BE49-F238E27FC236}">
                <a16:creationId xmlns:a16="http://schemas.microsoft.com/office/drawing/2014/main" id="{59EEC1E1-2CC5-41F9-873F-1AD850C3B8DA}"/>
              </a:ext>
            </a:extLst>
          </p:cNvPr>
          <p:cNvSpPr>
            <a:spLocks noGrp="1" noChangeArrowheads="1"/>
          </p:cNvSpPr>
          <p:nvPr>
            <p:ph type="body" idx="1"/>
          </p:nvPr>
        </p:nvSpPr>
        <p:spPr>
          <a:xfrm>
            <a:off x="335360" y="836713"/>
            <a:ext cx="11665296" cy="5472608"/>
          </a:xfrm>
        </p:spPr>
        <p:txBody>
          <a:bodyPr/>
          <a:lstStyle/>
          <a:p>
            <a:pPr marL="0" indent="0" eaLnBrk="1" hangingPunct="1">
              <a:lnSpc>
                <a:spcPct val="80000"/>
              </a:lnSpc>
              <a:buNone/>
              <a:defRPr/>
            </a:pPr>
            <a:r>
              <a:rPr lang="en-US" b="1" dirty="0">
                <a:solidFill>
                  <a:schemeClr val="tx1"/>
                </a:solidFill>
                <a:highlight>
                  <a:srgbClr val="FFFF00"/>
                </a:highlight>
              </a:rPr>
              <a:t>The EU member countries have transferred some of their law-making authority to the EU in certain policy areas, such as agriculture and fisheries. In other areas, such as culture, policy-making is shared between the EU and national governments</a:t>
            </a:r>
            <a:endParaRPr lang="cs-CZ" b="1" dirty="0">
              <a:solidFill>
                <a:schemeClr val="tx1"/>
              </a:solidFill>
              <a:highlight>
                <a:srgbClr val="FFFF00"/>
              </a:highlight>
            </a:endParaRPr>
          </a:p>
          <a:p>
            <a:pPr eaLnBrk="1" hangingPunct="1">
              <a:lnSpc>
                <a:spcPct val="80000"/>
              </a:lnSpc>
              <a:defRPr/>
            </a:pPr>
            <a:r>
              <a:rPr lang="cs-CZ" sz="2600" b="1" dirty="0" err="1">
                <a:solidFill>
                  <a:schemeClr val="tx1"/>
                </a:solidFill>
                <a:effectLst>
                  <a:outerShdw blurRad="38100" dist="38100" dir="2700000" algn="tl">
                    <a:srgbClr val="000000">
                      <a:alpha val="43137"/>
                    </a:srgbClr>
                  </a:outerShdw>
                </a:effectLst>
              </a:rPr>
              <a:t>The</a:t>
            </a:r>
            <a:r>
              <a:rPr lang="cs-CZ" sz="2600" b="1" dirty="0">
                <a:solidFill>
                  <a:schemeClr val="tx1"/>
                </a:solidFill>
                <a:effectLst>
                  <a:outerShdw blurRad="38100" dist="38100" dir="2700000" algn="tl">
                    <a:srgbClr val="000000">
                      <a:alpha val="43137"/>
                    </a:srgbClr>
                  </a:outerShdw>
                </a:effectLst>
              </a:rPr>
              <a:t> </a:t>
            </a:r>
            <a:r>
              <a:rPr lang="cs-CZ" sz="2600" b="1" dirty="0" err="1">
                <a:solidFill>
                  <a:schemeClr val="tx1"/>
                </a:solidFill>
                <a:effectLst>
                  <a:outerShdw blurRad="38100" dist="38100" dir="2700000" algn="tl">
                    <a:srgbClr val="000000">
                      <a:alpha val="43137"/>
                    </a:srgbClr>
                  </a:outerShdw>
                </a:effectLst>
              </a:rPr>
              <a:t>European</a:t>
            </a:r>
            <a:r>
              <a:rPr lang="cs-CZ" sz="2600" b="1" dirty="0">
                <a:solidFill>
                  <a:schemeClr val="tx1"/>
                </a:solidFill>
                <a:effectLst>
                  <a:outerShdw blurRad="38100" dist="38100" dir="2700000" algn="tl">
                    <a:srgbClr val="000000">
                      <a:alpha val="43137"/>
                    </a:srgbClr>
                  </a:outerShdw>
                </a:effectLst>
              </a:rPr>
              <a:t> Union </a:t>
            </a:r>
            <a:r>
              <a:rPr lang="cs-CZ" sz="2600" b="1" dirty="0" err="1">
                <a:solidFill>
                  <a:schemeClr val="tx1"/>
                </a:solidFill>
                <a:effectLst>
                  <a:outerShdw blurRad="38100" dist="38100" dir="2700000" algn="tl">
                    <a:srgbClr val="000000">
                      <a:alpha val="43137"/>
                    </a:srgbClr>
                  </a:outerShdw>
                </a:effectLst>
              </a:rPr>
              <a:t>acts</a:t>
            </a:r>
            <a:r>
              <a:rPr lang="cs-CZ" sz="2600" b="1" dirty="0">
                <a:solidFill>
                  <a:schemeClr val="tx1"/>
                </a:solidFill>
                <a:effectLst>
                  <a:outerShdw blurRad="38100" dist="38100" dir="2700000" algn="tl">
                    <a:srgbClr val="000000">
                      <a:alpha val="43137"/>
                    </a:srgbClr>
                  </a:outerShdw>
                </a:effectLst>
              </a:rPr>
              <a:t> in a </a:t>
            </a:r>
            <a:r>
              <a:rPr lang="cs-CZ" sz="2600" b="1" dirty="0" err="1">
                <a:solidFill>
                  <a:schemeClr val="tx1"/>
                </a:solidFill>
                <a:effectLst>
                  <a:outerShdw blurRad="38100" dist="38100" dir="2700000" algn="tl">
                    <a:srgbClr val="000000">
                      <a:alpha val="43137"/>
                    </a:srgbClr>
                  </a:outerShdw>
                </a:effectLst>
              </a:rPr>
              <a:t>wide</a:t>
            </a:r>
            <a:r>
              <a:rPr lang="cs-CZ" sz="2600" b="1" dirty="0">
                <a:solidFill>
                  <a:schemeClr val="tx1"/>
                </a:solidFill>
                <a:effectLst>
                  <a:outerShdw blurRad="38100" dist="38100" dir="2700000" algn="tl">
                    <a:srgbClr val="000000">
                      <a:alpha val="43137"/>
                    </a:srgbClr>
                  </a:outerShdw>
                </a:effectLst>
              </a:rPr>
              <a:t> </a:t>
            </a:r>
            <a:r>
              <a:rPr lang="cs-CZ" sz="2600" b="1" dirty="0" err="1">
                <a:solidFill>
                  <a:schemeClr val="tx1"/>
                </a:solidFill>
                <a:effectLst>
                  <a:outerShdw blurRad="38100" dist="38100" dir="2700000" algn="tl">
                    <a:srgbClr val="000000">
                      <a:alpha val="43137"/>
                    </a:srgbClr>
                  </a:outerShdw>
                </a:effectLst>
              </a:rPr>
              <a:t>range</a:t>
            </a:r>
            <a:r>
              <a:rPr lang="cs-CZ" sz="2600" b="1" dirty="0">
                <a:solidFill>
                  <a:schemeClr val="tx1"/>
                </a:solidFill>
                <a:effectLst>
                  <a:outerShdw blurRad="38100" dist="38100" dir="2700000" algn="tl">
                    <a:srgbClr val="000000">
                      <a:alpha val="43137"/>
                    </a:srgbClr>
                  </a:outerShdw>
                </a:effectLst>
              </a:rPr>
              <a:t> </a:t>
            </a:r>
            <a:r>
              <a:rPr lang="cs-CZ" sz="2600" b="1" dirty="0" err="1">
                <a:solidFill>
                  <a:schemeClr val="tx1"/>
                </a:solidFill>
                <a:effectLst>
                  <a:outerShdw blurRad="38100" dist="38100" dir="2700000" algn="tl">
                    <a:srgbClr val="000000">
                      <a:alpha val="43137"/>
                    </a:srgbClr>
                  </a:outerShdw>
                </a:effectLst>
              </a:rPr>
              <a:t>of</a:t>
            </a:r>
            <a:r>
              <a:rPr lang="cs-CZ" sz="2600" b="1" dirty="0">
                <a:solidFill>
                  <a:schemeClr val="tx1"/>
                </a:solidFill>
                <a:effectLst>
                  <a:outerShdw blurRad="38100" dist="38100" dir="2700000" algn="tl">
                    <a:srgbClr val="000000">
                      <a:alpha val="43137"/>
                    </a:srgbClr>
                  </a:outerShdw>
                </a:effectLst>
              </a:rPr>
              <a:t> </a:t>
            </a:r>
            <a:r>
              <a:rPr lang="cs-CZ" sz="2600" b="1" dirty="0" err="1">
                <a:solidFill>
                  <a:schemeClr val="tx1"/>
                </a:solidFill>
                <a:effectLst>
                  <a:outerShdw blurRad="38100" dist="38100" dir="2700000" algn="tl">
                    <a:srgbClr val="000000">
                      <a:alpha val="43137"/>
                    </a:srgbClr>
                  </a:outerShdw>
                </a:effectLst>
              </a:rPr>
              <a:t>policy</a:t>
            </a:r>
            <a:r>
              <a:rPr lang="cs-CZ" sz="2600" b="1" dirty="0">
                <a:solidFill>
                  <a:schemeClr val="tx1"/>
                </a:solidFill>
                <a:effectLst>
                  <a:outerShdw blurRad="38100" dist="38100" dir="2700000" algn="tl">
                    <a:srgbClr val="000000">
                      <a:alpha val="43137"/>
                    </a:srgbClr>
                  </a:outerShdw>
                </a:effectLst>
              </a:rPr>
              <a:t> </a:t>
            </a:r>
            <a:r>
              <a:rPr lang="cs-CZ" sz="2600" b="1" dirty="0" err="1">
                <a:solidFill>
                  <a:schemeClr val="tx1"/>
                </a:solidFill>
                <a:effectLst>
                  <a:outerShdw blurRad="38100" dist="38100" dir="2700000" algn="tl">
                    <a:srgbClr val="000000">
                      <a:alpha val="43137"/>
                    </a:srgbClr>
                  </a:outerShdw>
                </a:effectLst>
              </a:rPr>
              <a:t>areas</a:t>
            </a:r>
            <a:r>
              <a:rPr lang="cs-CZ" sz="2600" b="1" dirty="0">
                <a:effectLst>
                  <a:outerShdw blurRad="38100" dist="38100" dir="2700000" algn="tl">
                    <a:srgbClr val="000000">
                      <a:alpha val="43137"/>
                    </a:srgbClr>
                  </a:outerShdw>
                </a:effectLst>
              </a:rPr>
              <a:t> </a:t>
            </a:r>
            <a:r>
              <a:rPr lang="cs-CZ" sz="2600" dirty="0"/>
              <a:t>— </a:t>
            </a:r>
            <a:r>
              <a:rPr lang="cs-CZ" sz="2600" dirty="0" err="1"/>
              <a:t>economic</a:t>
            </a:r>
            <a:r>
              <a:rPr lang="cs-CZ" sz="2600" dirty="0"/>
              <a:t>, </a:t>
            </a:r>
            <a:r>
              <a:rPr lang="cs-CZ" sz="2600" dirty="0" err="1"/>
              <a:t>social</a:t>
            </a:r>
            <a:r>
              <a:rPr lang="cs-CZ" sz="2600" dirty="0"/>
              <a:t>, </a:t>
            </a:r>
            <a:r>
              <a:rPr lang="cs-CZ" sz="2600" dirty="0" err="1"/>
              <a:t>regulatory</a:t>
            </a:r>
            <a:r>
              <a:rPr lang="cs-CZ" sz="2600" dirty="0"/>
              <a:t> and </a:t>
            </a:r>
            <a:r>
              <a:rPr lang="cs-CZ" sz="2600" dirty="0" err="1"/>
              <a:t>financial</a:t>
            </a:r>
            <a:r>
              <a:rPr lang="cs-CZ" sz="2600" dirty="0"/>
              <a:t> — </a:t>
            </a:r>
            <a:r>
              <a:rPr lang="cs-CZ" sz="2600" dirty="0" err="1"/>
              <a:t>where</a:t>
            </a:r>
            <a:r>
              <a:rPr lang="cs-CZ" sz="2600" dirty="0"/>
              <a:t> </a:t>
            </a:r>
            <a:r>
              <a:rPr lang="cs-CZ" sz="2600" dirty="0" err="1"/>
              <a:t>its</a:t>
            </a:r>
            <a:r>
              <a:rPr lang="cs-CZ" sz="2600" dirty="0"/>
              <a:t> </a:t>
            </a:r>
            <a:r>
              <a:rPr lang="cs-CZ" sz="2600" dirty="0" err="1"/>
              <a:t>action</a:t>
            </a:r>
            <a:r>
              <a:rPr lang="cs-CZ" sz="2600" dirty="0"/>
              <a:t> </a:t>
            </a:r>
            <a:r>
              <a:rPr lang="cs-CZ" sz="2600" dirty="0" err="1"/>
              <a:t>is</a:t>
            </a:r>
            <a:r>
              <a:rPr lang="cs-CZ" sz="2600" dirty="0"/>
              <a:t> </a:t>
            </a:r>
            <a:r>
              <a:rPr lang="cs-CZ" sz="2600" dirty="0" err="1"/>
              <a:t>beneficial</a:t>
            </a:r>
            <a:r>
              <a:rPr lang="cs-CZ" sz="2600" dirty="0"/>
              <a:t> to </a:t>
            </a:r>
            <a:r>
              <a:rPr lang="cs-CZ" sz="2600" dirty="0" err="1"/>
              <a:t>the</a:t>
            </a:r>
            <a:r>
              <a:rPr lang="cs-CZ" sz="2600" dirty="0"/>
              <a:t> </a:t>
            </a:r>
            <a:r>
              <a:rPr lang="cs-CZ" sz="2600" dirty="0" err="1"/>
              <a:t>member</a:t>
            </a:r>
            <a:r>
              <a:rPr lang="cs-CZ" sz="2600" dirty="0"/>
              <a:t> </a:t>
            </a:r>
            <a:r>
              <a:rPr lang="cs-CZ" sz="2600" dirty="0" err="1"/>
              <a:t>states</a:t>
            </a:r>
            <a:r>
              <a:rPr lang="cs-CZ" sz="2600" dirty="0"/>
              <a:t> </a:t>
            </a:r>
            <a:endParaRPr lang="en-US" sz="2600" dirty="0"/>
          </a:p>
          <a:p>
            <a:pPr eaLnBrk="1" hangingPunct="1">
              <a:lnSpc>
                <a:spcPct val="80000"/>
              </a:lnSpc>
              <a:defRPr/>
            </a:pPr>
            <a:r>
              <a:rPr lang="en-US" sz="2600" b="1" dirty="0">
                <a:solidFill>
                  <a:schemeClr val="tx1"/>
                </a:solidFill>
                <a:effectLst>
                  <a:outerShdw blurRad="38100" dist="38100" dir="2700000" algn="tl">
                    <a:srgbClr val="000000">
                      <a:alpha val="43137"/>
                    </a:srgbClr>
                  </a:outerShdw>
                </a:effectLst>
                <a:highlight>
                  <a:srgbClr val="FFFFCC"/>
                </a:highlight>
              </a:rPr>
              <a:t>Common</a:t>
            </a:r>
            <a:r>
              <a:rPr lang="cs-CZ" sz="2600" b="1" dirty="0">
                <a:solidFill>
                  <a:schemeClr val="tx1"/>
                </a:solidFill>
                <a:effectLst>
                  <a:outerShdw blurRad="38100" dist="38100" dir="2700000" algn="tl">
                    <a:srgbClr val="000000">
                      <a:alpha val="43137"/>
                    </a:srgbClr>
                  </a:outerShdw>
                </a:effectLst>
                <a:highlight>
                  <a:srgbClr val="FFFFCC"/>
                </a:highlight>
              </a:rPr>
              <a:t> </a:t>
            </a:r>
            <a:r>
              <a:rPr lang="cs-CZ" sz="2600" b="1" dirty="0" err="1">
                <a:solidFill>
                  <a:schemeClr val="tx1"/>
                </a:solidFill>
                <a:effectLst>
                  <a:outerShdw blurRad="38100" dist="38100" dir="2700000" algn="tl">
                    <a:srgbClr val="000000">
                      <a:alpha val="43137"/>
                    </a:srgbClr>
                  </a:outerShdw>
                </a:effectLst>
                <a:highlight>
                  <a:srgbClr val="FFFFCC"/>
                </a:highlight>
              </a:rPr>
              <a:t>policies</a:t>
            </a:r>
            <a:r>
              <a:rPr lang="cs-CZ" sz="2600" b="1" dirty="0">
                <a:solidFill>
                  <a:schemeClr val="tx1"/>
                </a:solidFill>
                <a:effectLst>
                  <a:outerShdw blurRad="38100" dist="38100" dir="2700000" algn="tl">
                    <a:srgbClr val="000000">
                      <a:alpha val="43137"/>
                    </a:srgbClr>
                  </a:outerShdw>
                </a:effectLst>
                <a:highlight>
                  <a:srgbClr val="FFFFCC"/>
                </a:highlight>
              </a:rPr>
              <a:t> </a:t>
            </a:r>
            <a:r>
              <a:rPr lang="cs-CZ" sz="2600" b="1" dirty="0"/>
              <a:t>– </a:t>
            </a:r>
            <a:r>
              <a:rPr lang="cs-CZ" sz="2600" b="1" dirty="0" err="1"/>
              <a:t>agriculture,trade</a:t>
            </a:r>
            <a:r>
              <a:rPr lang="cs-CZ" sz="2600" b="1" dirty="0"/>
              <a:t> (</a:t>
            </a:r>
            <a:r>
              <a:rPr lang="cs-CZ" sz="2600" b="1" dirty="0" err="1"/>
              <a:t>commercial</a:t>
            </a:r>
            <a:r>
              <a:rPr lang="cs-CZ" sz="2600" b="1" dirty="0"/>
              <a:t>),transport, </a:t>
            </a:r>
            <a:r>
              <a:rPr lang="cs-CZ" sz="2600" b="1" dirty="0" err="1"/>
              <a:t>fishery</a:t>
            </a:r>
            <a:r>
              <a:rPr lang="cs-CZ" sz="2600" b="1" dirty="0"/>
              <a:t>, </a:t>
            </a:r>
            <a:r>
              <a:rPr lang="cs-CZ" sz="2600" b="1" dirty="0" err="1"/>
              <a:t>monetary</a:t>
            </a:r>
            <a:endParaRPr lang="cs-CZ" sz="2600" b="1" dirty="0"/>
          </a:p>
          <a:p>
            <a:pPr eaLnBrk="1" hangingPunct="1">
              <a:lnSpc>
                <a:spcPct val="80000"/>
              </a:lnSpc>
              <a:defRPr/>
            </a:pPr>
            <a:r>
              <a:rPr lang="cs-CZ" sz="2600" b="1" dirty="0" err="1">
                <a:solidFill>
                  <a:schemeClr val="tx1"/>
                </a:solidFill>
                <a:highlight>
                  <a:srgbClr val="FFFFCC"/>
                </a:highlight>
              </a:rPr>
              <a:t>Coordinated</a:t>
            </a:r>
            <a:r>
              <a:rPr lang="cs-CZ" sz="2600" dirty="0"/>
              <a:t> </a:t>
            </a:r>
            <a:r>
              <a:rPr lang="cs-CZ" sz="2600" b="1" dirty="0"/>
              <a:t>– </a:t>
            </a:r>
            <a:r>
              <a:rPr lang="cs-CZ" sz="2600" b="1" dirty="0" err="1"/>
              <a:t>regional</a:t>
            </a:r>
            <a:r>
              <a:rPr lang="cs-CZ" sz="2600" b="1" dirty="0"/>
              <a:t> (</a:t>
            </a:r>
            <a:r>
              <a:rPr lang="cs-CZ" sz="2600" b="1" dirty="0" err="1"/>
              <a:t>economic</a:t>
            </a:r>
            <a:r>
              <a:rPr lang="cs-CZ" sz="2600" b="1" dirty="0"/>
              <a:t> and </a:t>
            </a:r>
            <a:r>
              <a:rPr lang="cs-CZ" sz="2600" b="1" dirty="0" err="1"/>
              <a:t>social</a:t>
            </a:r>
            <a:r>
              <a:rPr lang="cs-CZ" sz="2600" b="1" dirty="0"/>
              <a:t> </a:t>
            </a:r>
            <a:r>
              <a:rPr lang="cs-CZ" sz="2600" b="1" dirty="0" err="1"/>
              <a:t>cohesion</a:t>
            </a:r>
            <a:r>
              <a:rPr lang="cs-CZ" sz="2600" b="1" dirty="0"/>
              <a:t>), </a:t>
            </a:r>
            <a:r>
              <a:rPr lang="cs-CZ" sz="2600" b="1" dirty="0" err="1"/>
              <a:t>social</a:t>
            </a:r>
            <a:r>
              <a:rPr lang="cs-CZ" sz="2600" b="1" dirty="0"/>
              <a:t>, </a:t>
            </a:r>
            <a:r>
              <a:rPr lang="cs-CZ" sz="2600" b="1" dirty="0" err="1"/>
              <a:t>environmental,r</a:t>
            </a:r>
            <a:r>
              <a:rPr lang="en-US" sz="2600" b="1" dirty="0">
                <a:cs typeface="Arial" charset="0"/>
              </a:rPr>
              <a:t>&amp;</a:t>
            </a:r>
            <a:r>
              <a:rPr lang="cs-CZ" sz="2600" b="1" dirty="0">
                <a:cs typeface="Arial" charset="0"/>
              </a:rPr>
              <a:t>d, </a:t>
            </a:r>
            <a:r>
              <a:rPr lang="cs-CZ" sz="2600" b="1" dirty="0" err="1">
                <a:cs typeface="Arial" charset="0"/>
              </a:rPr>
              <a:t>energy</a:t>
            </a:r>
            <a:r>
              <a:rPr lang="cs-CZ" sz="2600" b="1" dirty="0">
                <a:cs typeface="Arial" charset="0"/>
              </a:rPr>
              <a:t>, </a:t>
            </a:r>
            <a:r>
              <a:rPr lang="cs-CZ" sz="2600" b="1" dirty="0" err="1">
                <a:cs typeface="Arial" charset="0"/>
              </a:rPr>
              <a:t>industrial</a:t>
            </a:r>
            <a:r>
              <a:rPr lang="cs-CZ" sz="2600" b="1" dirty="0">
                <a:cs typeface="Arial" charset="0"/>
              </a:rPr>
              <a:t>, </a:t>
            </a:r>
            <a:r>
              <a:rPr lang="cs-CZ" sz="2600" b="1" i="1" dirty="0" err="1">
                <a:cs typeface="Arial" charset="0"/>
              </a:rPr>
              <a:t>foreign</a:t>
            </a:r>
            <a:r>
              <a:rPr lang="cs-CZ" sz="2600" b="1" i="1" dirty="0">
                <a:cs typeface="Arial" charset="0"/>
              </a:rPr>
              <a:t> and </a:t>
            </a:r>
            <a:r>
              <a:rPr lang="cs-CZ" sz="2600" b="1" i="1" dirty="0" err="1">
                <a:cs typeface="Arial" charset="0"/>
              </a:rPr>
              <a:t>security</a:t>
            </a:r>
            <a:r>
              <a:rPr lang="cs-CZ" sz="2600" b="1" i="1" dirty="0">
                <a:cs typeface="Arial" charset="0"/>
              </a:rPr>
              <a:t>, </a:t>
            </a:r>
            <a:r>
              <a:rPr lang="cs-CZ" sz="2600" b="1" i="1" dirty="0" err="1">
                <a:cs typeface="Arial" charset="0"/>
              </a:rPr>
              <a:t>security</a:t>
            </a:r>
            <a:r>
              <a:rPr lang="cs-CZ" sz="2600" b="1" i="1" dirty="0">
                <a:cs typeface="Arial" charset="0"/>
              </a:rPr>
              <a:t> and </a:t>
            </a:r>
            <a:r>
              <a:rPr lang="cs-CZ" sz="2600" b="1" i="1" dirty="0" err="1">
                <a:cs typeface="Arial" charset="0"/>
              </a:rPr>
              <a:t>defence</a:t>
            </a:r>
            <a:r>
              <a:rPr lang="cs-CZ" sz="2600" b="1" i="1" dirty="0">
                <a:cs typeface="Arial" charset="0"/>
              </a:rPr>
              <a:t>…</a:t>
            </a:r>
            <a:endParaRPr lang="en-US" sz="2600" b="1" i="1" dirty="0">
              <a:cs typeface="Arial" charset="0"/>
            </a:endParaRPr>
          </a:p>
        </p:txBody>
      </p:sp>
    </p:spTree>
  </p:cSld>
  <p:clrMapOvr>
    <a:masterClrMapping/>
  </p:clrMapOvr>
  <p:transition spd="med">
    <p:circl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E04591-451E-4DF3-88D2-D24DBCEB1F36}"/>
              </a:ext>
            </a:extLst>
          </p:cNvPr>
          <p:cNvSpPr>
            <a:spLocks noGrp="1"/>
          </p:cNvSpPr>
          <p:nvPr>
            <p:ph type="title"/>
          </p:nvPr>
        </p:nvSpPr>
        <p:spPr/>
        <p:txBody>
          <a:bodyPr/>
          <a:lstStyle/>
          <a:p>
            <a:r>
              <a:rPr lang="cs-CZ" dirty="0" err="1">
                <a:effectLst>
                  <a:outerShdw blurRad="38100" dist="38100" dir="2700000" algn="tl">
                    <a:srgbClr val="000000">
                      <a:alpha val="43137"/>
                    </a:srgbClr>
                  </a:outerShdw>
                </a:effectLst>
              </a:rPr>
              <a:t>Economic</a:t>
            </a:r>
            <a:r>
              <a:rPr lang="cs-CZ" dirty="0">
                <a:effectLst>
                  <a:outerShdw blurRad="38100" dist="38100" dir="2700000" algn="tl">
                    <a:srgbClr val="000000">
                      <a:alpha val="43137"/>
                    </a:srgbClr>
                  </a:outerShdw>
                </a:effectLst>
              </a:rPr>
              <a:t> and </a:t>
            </a:r>
            <a:r>
              <a:rPr lang="cs-CZ" dirty="0" err="1">
                <a:effectLst>
                  <a:outerShdw blurRad="38100" dist="38100" dir="2700000" algn="tl">
                    <a:srgbClr val="000000">
                      <a:alpha val="43137"/>
                    </a:srgbClr>
                  </a:outerShdw>
                </a:effectLst>
              </a:rPr>
              <a:t>monetary</a:t>
            </a:r>
            <a:r>
              <a:rPr lang="cs-CZ" dirty="0">
                <a:effectLst>
                  <a:outerShdw blurRad="38100" dist="38100" dir="2700000" algn="tl">
                    <a:srgbClr val="000000">
                      <a:alpha val="43137"/>
                    </a:srgbClr>
                  </a:outerShdw>
                </a:effectLst>
              </a:rPr>
              <a:t> union, ECB, </a:t>
            </a:r>
            <a:r>
              <a:rPr lang="cs-CZ" dirty="0" err="1">
                <a:effectLst>
                  <a:outerShdw blurRad="38100" dist="38100" dir="2700000" algn="tl">
                    <a:srgbClr val="000000">
                      <a:alpha val="43137"/>
                    </a:srgbClr>
                  </a:outerShdw>
                </a:effectLst>
              </a:rPr>
              <a:t>eurozone</a:t>
            </a:r>
            <a:r>
              <a:rPr lang="cs-CZ" dirty="0">
                <a:effectLst>
                  <a:outerShdw blurRad="38100" dist="38100" dir="2700000" algn="tl">
                    <a:srgbClr val="000000">
                      <a:alpha val="43137"/>
                    </a:srgbClr>
                  </a:outerShdw>
                </a:effectLst>
              </a:rPr>
              <a:t> …</a:t>
            </a:r>
          </a:p>
        </p:txBody>
      </p:sp>
      <p:sp>
        <p:nvSpPr>
          <p:cNvPr id="3" name="Zástupný obsah 2">
            <a:extLst>
              <a:ext uri="{FF2B5EF4-FFF2-40B4-BE49-F238E27FC236}">
                <a16:creationId xmlns:a16="http://schemas.microsoft.com/office/drawing/2014/main" id="{A5952809-ECC1-4832-B293-D9D84383BFD4}"/>
              </a:ext>
            </a:extLst>
          </p:cNvPr>
          <p:cNvSpPr>
            <a:spLocks noGrp="1"/>
          </p:cNvSpPr>
          <p:nvPr>
            <p:ph idx="1"/>
          </p:nvPr>
        </p:nvSpPr>
        <p:spPr/>
        <p:txBody>
          <a:bodyPr/>
          <a:lstStyle/>
          <a:p>
            <a:pPr marL="0" indent="0" algn="ctr">
              <a:spcBef>
                <a:spcPts val="600"/>
              </a:spcBef>
              <a:buNone/>
            </a:pPr>
            <a:r>
              <a:rPr lang="en-US" b="1" dirty="0">
                <a:solidFill>
                  <a:schemeClr val="tx1"/>
                </a:solidFill>
                <a:highlight>
                  <a:srgbClr val="FFFFCC"/>
                </a:highlight>
              </a:rPr>
              <a:t>In practical terms, EMU means:</a:t>
            </a:r>
            <a:endParaRPr lang="cs-CZ" b="1" dirty="0">
              <a:solidFill>
                <a:schemeClr val="tx1"/>
              </a:solidFill>
              <a:highlight>
                <a:srgbClr val="FFFFCC"/>
              </a:highlight>
            </a:endParaRPr>
          </a:p>
          <a:p>
            <a:pPr>
              <a:spcBef>
                <a:spcPts val="600"/>
              </a:spcBef>
              <a:buFont typeface="Arial" panose="020B0604020202020204" pitchFamily="34" charset="0"/>
              <a:buChar char="•"/>
            </a:pPr>
            <a:r>
              <a:rPr lang="en-US" b="1" dirty="0">
                <a:effectLst>
                  <a:outerShdw blurRad="38100" dist="38100" dir="2700000" algn="tl">
                    <a:srgbClr val="000000">
                      <a:alpha val="43137"/>
                    </a:srgbClr>
                  </a:outerShdw>
                </a:effectLst>
              </a:rPr>
              <a:t>Coordination of economic policy-making between Member States</a:t>
            </a:r>
          </a:p>
          <a:p>
            <a:pPr>
              <a:spcBef>
                <a:spcPts val="600"/>
              </a:spcBef>
              <a:buFont typeface="Arial" panose="020B0604020202020204" pitchFamily="34" charset="0"/>
              <a:buChar char="•"/>
            </a:pPr>
            <a:r>
              <a:rPr lang="en-US" b="1" dirty="0">
                <a:effectLst>
                  <a:outerShdw blurRad="38100" dist="38100" dir="2700000" algn="tl">
                    <a:srgbClr val="000000">
                      <a:alpha val="43137"/>
                    </a:srgbClr>
                  </a:outerShdw>
                </a:effectLst>
              </a:rPr>
              <a:t>Coordination of fiscal policies, notably through limits on government debt and deficit</a:t>
            </a:r>
          </a:p>
          <a:p>
            <a:pPr>
              <a:spcBef>
                <a:spcPts val="600"/>
              </a:spcBef>
              <a:buFont typeface="Arial" panose="020B0604020202020204" pitchFamily="34" charset="0"/>
              <a:buChar char="•"/>
            </a:pPr>
            <a:r>
              <a:rPr lang="en-US" b="1" i="1" dirty="0">
                <a:effectLst>
                  <a:outerShdw blurRad="38100" dist="38100" dir="2700000" algn="tl">
                    <a:srgbClr val="000000">
                      <a:alpha val="43137"/>
                    </a:srgbClr>
                  </a:outerShdw>
                </a:effectLst>
              </a:rPr>
              <a:t>An independent monetary policy run by the </a:t>
            </a:r>
            <a:r>
              <a:rPr lang="en-US" b="1" i="1" dirty="0">
                <a:solidFill>
                  <a:schemeClr val="tx1"/>
                </a:solidFill>
                <a:effectLst>
                  <a:outerShdw blurRad="38100" dist="38100" dir="2700000" algn="tl">
                    <a:srgbClr val="000000">
                      <a:alpha val="43137"/>
                    </a:srgbClr>
                  </a:outerShdw>
                </a:effectLst>
              </a:rPr>
              <a:t>European Central Bank (ECB)</a:t>
            </a:r>
          </a:p>
          <a:p>
            <a:pPr>
              <a:spcBef>
                <a:spcPts val="600"/>
              </a:spcBef>
              <a:buFont typeface="Arial" panose="020B0604020202020204" pitchFamily="34" charset="0"/>
              <a:buChar char="•"/>
            </a:pPr>
            <a:r>
              <a:rPr lang="en-US" b="1" dirty="0">
                <a:effectLst>
                  <a:outerShdw blurRad="38100" dist="38100" dir="2700000" algn="tl">
                    <a:srgbClr val="000000">
                      <a:alpha val="43137"/>
                    </a:srgbClr>
                  </a:outerShdw>
                </a:effectLst>
              </a:rPr>
              <a:t>Single rules and supervision of financial Institutions within the euro area</a:t>
            </a:r>
          </a:p>
          <a:p>
            <a:pPr>
              <a:spcBef>
                <a:spcPts val="600"/>
              </a:spcBef>
              <a:buFont typeface="Arial" panose="020B0604020202020204" pitchFamily="34" charset="0"/>
              <a:buChar char="•"/>
            </a:pPr>
            <a:r>
              <a:rPr lang="en-US" b="1" dirty="0">
                <a:effectLst>
                  <a:outerShdw blurRad="38100" dist="38100" dir="2700000" algn="tl">
                    <a:srgbClr val="000000">
                      <a:alpha val="43137"/>
                    </a:srgbClr>
                  </a:outerShdw>
                </a:effectLst>
              </a:rPr>
              <a:t>The single currency and the euro area</a:t>
            </a:r>
          </a:p>
          <a:p>
            <a:pPr marL="0" indent="0">
              <a:buNone/>
            </a:pPr>
            <a:endParaRPr lang="cs-CZ" dirty="0"/>
          </a:p>
          <a:p>
            <a:endParaRPr lang="cs-CZ" dirty="0"/>
          </a:p>
        </p:txBody>
      </p:sp>
      <p:pic>
        <p:nvPicPr>
          <p:cNvPr id="4" name="Obrázek 3">
            <a:extLst>
              <a:ext uri="{FF2B5EF4-FFF2-40B4-BE49-F238E27FC236}">
                <a16:creationId xmlns:a16="http://schemas.microsoft.com/office/drawing/2014/main" id="{B27BECDF-1DEC-47DC-B550-75ACFD9B66EC}"/>
              </a:ext>
            </a:extLst>
          </p:cNvPr>
          <p:cNvPicPr>
            <a:picLocks noChangeAspect="1"/>
          </p:cNvPicPr>
          <p:nvPr/>
        </p:nvPicPr>
        <p:blipFill>
          <a:blip r:embed="rId2"/>
          <a:stretch>
            <a:fillRect/>
          </a:stretch>
        </p:blipFill>
        <p:spPr>
          <a:xfrm>
            <a:off x="9480376" y="3377764"/>
            <a:ext cx="2707189" cy="3507040"/>
          </a:xfrm>
          <a:prstGeom prst="rect">
            <a:avLst/>
          </a:prstGeom>
        </p:spPr>
      </p:pic>
      <p:pic>
        <p:nvPicPr>
          <p:cNvPr id="5" name="Obrázek 4">
            <a:extLst>
              <a:ext uri="{FF2B5EF4-FFF2-40B4-BE49-F238E27FC236}">
                <a16:creationId xmlns:a16="http://schemas.microsoft.com/office/drawing/2014/main" id="{6CECA125-4226-4BF9-BC26-3B9A3DC728BA}"/>
              </a:ext>
            </a:extLst>
          </p:cNvPr>
          <p:cNvPicPr>
            <a:picLocks noChangeAspect="1"/>
          </p:cNvPicPr>
          <p:nvPr/>
        </p:nvPicPr>
        <p:blipFill>
          <a:blip r:embed="rId3"/>
          <a:stretch>
            <a:fillRect/>
          </a:stretch>
        </p:blipFill>
        <p:spPr>
          <a:xfrm>
            <a:off x="0" y="4273618"/>
            <a:ext cx="3359696" cy="2584382"/>
          </a:xfrm>
          <a:prstGeom prst="rect">
            <a:avLst/>
          </a:prstGeom>
        </p:spPr>
      </p:pic>
      <p:pic>
        <p:nvPicPr>
          <p:cNvPr id="7" name="Obrázek 6">
            <a:extLst>
              <a:ext uri="{FF2B5EF4-FFF2-40B4-BE49-F238E27FC236}">
                <a16:creationId xmlns:a16="http://schemas.microsoft.com/office/drawing/2014/main" id="{F44DA0E3-BB71-490F-AFBE-1D88D34DA0DD}"/>
              </a:ext>
            </a:extLst>
          </p:cNvPr>
          <p:cNvPicPr>
            <a:picLocks noChangeAspect="1"/>
          </p:cNvPicPr>
          <p:nvPr/>
        </p:nvPicPr>
        <p:blipFill>
          <a:blip r:embed="rId4"/>
          <a:stretch>
            <a:fillRect/>
          </a:stretch>
        </p:blipFill>
        <p:spPr>
          <a:xfrm>
            <a:off x="5166974" y="4271077"/>
            <a:ext cx="1858052" cy="2584382"/>
          </a:xfrm>
          <a:prstGeom prst="rect">
            <a:avLst/>
          </a:prstGeom>
        </p:spPr>
      </p:pic>
      <p:sp>
        <p:nvSpPr>
          <p:cNvPr id="8" name="TextovéPole 7">
            <a:extLst>
              <a:ext uri="{FF2B5EF4-FFF2-40B4-BE49-F238E27FC236}">
                <a16:creationId xmlns:a16="http://schemas.microsoft.com/office/drawing/2014/main" id="{297A0049-B1F2-4C7C-B712-401512585749}"/>
              </a:ext>
            </a:extLst>
          </p:cNvPr>
          <p:cNvSpPr txBox="1"/>
          <p:nvPr/>
        </p:nvSpPr>
        <p:spPr>
          <a:xfrm>
            <a:off x="7025026" y="4365104"/>
            <a:ext cx="1663262" cy="1138773"/>
          </a:xfrm>
          <a:prstGeom prst="rect">
            <a:avLst/>
          </a:prstGeom>
          <a:noFill/>
        </p:spPr>
        <p:txBody>
          <a:bodyPr wrap="square" rtlCol="0">
            <a:spAutoFit/>
          </a:bodyPr>
          <a:lstStyle/>
          <a:p>
            <a:r>
              <a:rPr lang="cs-CZ" sz="1600" dirty="0">
                <a:solidFill>
                  <a:schemeClr val="tx1"/>
                </a:solidFill>
                <a:effectLst>
                  <a:outerShdw blurRad="38100" dist="38100" dir="2700000" algn="tl">
                    <a:srgbClr val="000000">
                      <a:alpha val="43137"/>
                    </a:srgbClr>
                  </a:outerShdw>
                </a:effectLst>
              </a:rPr>
              <a:t>Christine </a:t>
            </a:r>
            <a:r>
              <a:rPr lang="cs-CZ" sz="1600" dirty="0" err="1">
                <a:solidFill>
                  <a:schemeClr val="tx1"/>
                </a:solidFill>
                <a:effectLst>
                  <a:outerShdw blurRad="38100" dist="38100" dir="2700000" algn="tl">
                    <a:srgbClr val="000000">
                      <a:alpha val="43137"/>
                    </a:srgbClr>
                  </a:outerShdw>
                </a:effectLst>
              </a:rPr>
              <a:t>Lagarde</a:t>
            </a:r>
            <a:r>
              <a:rPr lang="cs-CZ" sz="1600" dirty="0">
                <a:solidFill>
                  <a:schemeClr val="tx1"/>
                </a:solidFill>
                <a:effectLst>
                  <a:outerShdw blurRad="38100" dist="38100" dir="2700000" algn="tl">
                    <a:srgbClr val="000000">
                      <a:alpha val="43137"/>
                    </a:srgbClr>
                  </a:outerShdw>
                </a:effectLst>
              </a:rPr>
              <a:t> </a:t>
            </a:r>
            <a:r>
              <a:rPr lang="cs-CZ" dirty="0"/>
              <a:t>– </a:t>
            </a:r>
            <a:r>
              <a:rPr lang="cs-CZ" dirty="0">
                <a:highlight>
                  <a:srgbClr val="FFFFCC"/>
                </a:highlight>
              </a:rPr>
              <a:t>President </a:t>
            </a:r>
            <a:r>
              <a:rPr lang="cs-CZ" dirty="0" err="1">
                <a:highlight>
                  <a:srgbClr val="FFFFCC"/>
                </a:highlight>
              </a:rPr>
              <a:t>of</a:t>
            </a:r>
            <a:r>
              <a:rPr lang="cs-CZ" dirty="0">
                <a:highlight>
                  <a:srgbClr val="FFFFCC"/>
                </a:highlight>
              </a:rPr>
              <a:t> </a:t>
            </a:r>
            <a:r>
              <a:rPr lang="cs-CZ" dirty="0" err="1">
                <a:highlight>
                  <a:srgbClr val="FFFFCC"/>
                </a:highlight>
              </a:rPr>
              <a:t>the</a:t>
            </a:r>
            <a:r>
              <a:rPr lang="cs-CZ" dirty="0">
                <a:highlight>
                  <a:srgbClr val="FFFFCC"/>
                </a:highlight>
              </a:rPr>
              <a:t> </a:t>
            </a:r>
            <a:r>
              <a:rPr lang="cs-CZ" dirty="0" err="1">
                <a:highlight>
                  <a:srgbClr val="FFFFCC"/>
                </a:highlight>
              </a:rPr>
              <a:t>European</a:t>
            </a:r>
            <a:r>
              <a:rPr lang="cs-CZ" dirty="0">
                <a:highlight>
                  <a:srgbClr val="FFFFCC"/>
                </a:highlight>
              </a:rPr>
              <a:t> </a:t>
            </a:r>
            <a:r>
              <a:rPr lang="cs-CZ" dirty="0" err="1">
                <a:highlight>
                  <a:srgbClr val="FFFFCC"/>
                </a:highlight>
              </a:rPr>
              <a:t>Central</a:t>
            </a:r>
            <a:r>
              <a:rPr lang="cs-CZ" dirty="0">
                <a:highlight>
                  <a:srgbClr val="FFFFCC"/>
                </a:highlight>
              </a:rPr>
              <a:t> Bank</a:t>
            </a:r>
          </a:p>
        </p:txBody>
      </p:sp>
    </p:spTree>
    <p:extLst>
      <p:ext uri="{BB962C8B-B14F-4D97-AF65-F5344CB8AC3E}">
        <p14:creationId xmlns:p14="http://schemas.microsoft.com/office/powerpoint/2010/main" val="692008869"/>
      </p:ext>
    </p:extLst>
  </p:cSld>
  <p:clrMapOvr>
    <a:masterClrMapping/>
  </p:clrMapOvr>
  <p:transition spd="med">
    <p:circl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D7697A-AA3C-4A20-8459-202DFC312FDD}"/>
              </a:ext>
            </a:extLst>
          </p:cNvPr>
          <p:cNvSpPr>
            <a:spLocks noGrp="1"/>
          </p:cNvSpPr>
          <p:nvPr>
            <p:ph type="title"/>
          </p:nvPr>
        </p:nvSpPr>
        <p:spPr/>
        <p:txBody>
          <a:bodyPr/>
          <a:lstStyle/>
          <a:p>
            <a:r>
              <a:rPr lang="cs-CZ" dirty="0" err="1">
                <a:effectLst>
                  <a:outerShdw blurRad="38100" dist="38100" dir="2700000" algn="tl">
                    <a:srgbClr val="000000">
                      <a:alpha val="43137"/>
                    </a:srgbClr>
                  </a:outerShdw>
                </a:effectLst>
              </a:rPr>
              <a:t>Economic</a:t>
            </a:r>
            <a:r>
              <a:rPr lang="cs-CZ" dirty="0">
                <a:effectLst>
                  <a:outerShdw blurRad="38100" dist="38100" dir="2700000" algn="tl">
                    <a:srgbClr val="000000">
                      <a:alpha val="43137"/>
                    </a:srgbClr>
                  </a:outerShdw>
                </a:effectLst>
              </a:rPr>
              <a:t> and </a:t>
            </a:r>
            <a:r>
              <a:rPr lang="cs-CZ" dirty="0" err="1">
                <a:effectLst>
                  <a:outerShdw blurRad="38100" dist="38100" dir="2700000" algn="tl">
                    <a:srgbClr val="000000">
                      <a:alpha val="43137"/>
                    </a:srgbClr>
                  </a:outerShdw>
                </a:effectLst>
              </a:rPr>
              <a:t>monetary</a:t>
            </a:r>
            <a:r>
              <a:rPr lang="cs-CZ" dirty="0">
                <a:effectLst>
                  <a:outerShdw blurRad="38100" dist="38100" dir="2700000" algn="tl">
                    <a:srgbClr val="000000">
                      <a:alpha val="43137"/>
                    </a:srgbClr>
                  </a:outerShdw>
                </a:effectLst>
              </a:rPr>
              <a:t> union, ECB, </a:t>
            </a:r>
            <a:r>
              <a:rPr lang="cs-CZ" dirty="0" err="1">
                <a:effectLst>
                  <a:outerShdw blurRad="38100" dist="38100" dir="2700000" algn="tl">
                    <a:srgbClr val="000000">
                      <a:alpha val="43137"/>
                    </a:srgbClr>
                  </a:outerShdw>
                </a:effectLst>
              </a:rPr>
              <a:t>eurozone</a:t>
            </a:r>
            <a:r>
              <a:rPr lang="cs-CZ" dirty="0">
                <a:effectLst>
                  <a:outerShdw blurRad="38100" dist="38100" dir="2700000" algn="tl">
                    <a:srgbClr val="000000">
                      <a:alpha val="43137"/>
                    </a:srgbClr>
                  </a:outerShdw>
                </a:effectLst>
              </a:rPr>
              <a:t> …</a:t>
            </a:r>
          </a:p>
        </p:txBody>
      </p:sp>
      <p:sp>
        <p:nvSpPr>
          <p:cNvPr id="3" name="Zástupný obsah 2">
            <a:extLst>
              <a:ext uri="{FF2B5EF4-FFF2-40B4-BE49-F238E27FC236}">
                <a16:creationId xmlns:a16="http://schemas.microsoft.com/office/drawing/2014/main" id="{BDD01227-92E8-4DB1-B4EE-69CA27B85736}"/>
              </a:ext>
            </a:extLst>
          </p:cNvPr>
          <p:cNvSpPr>
            <a:spLocks noGrp="1"/>
          </p:cNvSpPr>
          <p:nvPr>
            <p:ph idx="1"/>
          </p:nvPr>
        </p:nvSpPr>
        <p:spPr/>
        <p:txBody>
          <a:bodyPr/>
          <a:lstStyle/>
          <a:p>
            <a:pPr marL="0" indent="0">
              <a:spcBef>
                <a:spcPts val="600"/>
              </a:spcBef>
              <a:buNone/>
            </a:pPr>
            <a:r>
              <a:rPr lang="en-US" sz="2200" b="1" dirty="0">
                <a:solidFill>
                  <a:schemeClr val="tx1"/>
                </a:solidFill>
                <a:effectLst>
                  <a:outerShdw blurRad="38100" dist="38100" dir="2700000" algn="tl">
                    <a:srgbClr val="000000">
                      <a:alpha val="43137"/>
                    </a:srgbClr>
                  </a:outerShdw>
                </a:effectLst>
                <a:highlight>
                  <a:srgbClr val="FFFFCC"/>
                </a:highlight>
              </a:rPr>
              <a:t>The euro </a:t>
            </a:r>
            <a:r>
              <a:rPr lang="en-US" sz="2200" b="1" dirty="0" err="1">
                <a:solidFill>
                  <a:schemeClr val="tx1"/>
                </a:solidFill>
                <a:effectLst>
                  <a:outerShdw blurRad="38100" dist="38100" dir="2700000" algn="tl">
                    <a:srgbClr val="000000">
                      <a:alpha val="43137"/>
                    </a:srgbClr>
                  </a:outerShdw>
                </a:effectLst>
                <a:highlight>
                  <a:srgbClr val="FFFFCC"/>
                </a:highlight>
              </a:rPr>
              <a:t>area,commonly</a:t>
            </a:r>
            <a:r>
              <a:rPr lang="en-US" sz="2200" b="1" dirty="0">
                <a:solidFill>
                  <a:schemeClr val="tx1"/>
                </a:solidFill>
                <a:effectLst>
                  <a:outerShdw blurRad="38100" dist="38100" dir="2700000" algn="tl">
                    <a:srgbClr val="000000">
                      <a:alpha val="43137"/>
                    </a:srgbClr>
                  </a:outerShdw>
                </a:effectLst>
                <a:highlight>
                  <a:srgbClr val="FFFFCC"/>
                </a:highlight>
              </a:rPr>
              <a:t> called eurozone, is a currency union of 20 member states </a:t>
            </a:r>
            <a:r>
              <a:rPr lang="en-US" sz="2200" dirty="0">
                <a:effectLst>
                  <a:outerShdw blurRad="38100" dist="38100" dir="2700000" algn="tl">
                    <a:srgbClr val="000000">
                      <a:alpha val="43137"/>
                    </a:srgbClr>
                  </a:outerShdw>
                </a:effectLst>
              </a:rPr>
              <a:t>of the European Union</a:t>
            </a:r>
            <a:r>
              <a:rPr lang="cs-CZ" sz="2200" dirty="0">
                <a:effectLst>
                  <a:outerShdw blurRad="38100" dist="38100" dir="2700000" algn="tl">
                    <a:srgbClr val="000000">
                      <a:alpha val="43137"/>
                    </a:srgbClr>
                  </a:outerShdw>
                </a:effectLst>
              </a:rPr>
              <a:t> </a:t>
            </a:r>
            <a:r>
              <a:rPr lang="en-US" sz="2200" dirty="0">
                <a:effectLst>
                  <a:outerShdw blurRad="38100" dist="38100" dir="2700000" algn="tl">
                    <a:srgbClr val="000000">
                      <a:alpha val="43137"/>
                    </a:srgbClr>
                  </a:outerShdw>
                </a:effectLst>
              </a:rPr>
              <a:t>that have adopted the euro (€) as their primary currency and sole legal tender, and have thus fully implemented EMU policies. </a:t>
            </a:r>
            <a:endParaRPr lang="cs-CZ" sz="2200" dirty="0">
              <a:effectLst>
                <a:outerShdw blurRad="38100" dist="38100" dir="2700000" algn="tl">
                  <a:srgbClr val="000000">
                    <a:alpha val="43137"/>
                  </a:srgbClr>
                </a:outerShdw>
              </a:effectLst>
            </a:endParaRPr>
          </a:p>
          <a:p>
            <a:pPr marL="0" indent="0">
              <a:spcBef>
                <a:spcPts val="600"/>
              </a:spcBef>
              <a:buNone/>
            </a:pPr>
            <a:r>
              <a:rPr lang="en-US" sz="2200" dirty="0">
                <a:effectLst>
                  <a:outerShdw blurRad="38100" dist="38100" dir="2700000" algn="tl">
                    <a:srgbClr val="000000">
                      <a:alpha val="43137"/>
                    </a:srgbClr>
                  </a:outerShdw>
                </a:effectLst>
              </a:rPr>
              <a:t>The </a:t>
            </a:r>
            <a:r>
              <a:rPr lang="en-US" sz="2200" b="1" dirty="0" err="1">
                <a:effectLst>
                  <a:outerShdw blurRad="38100" dist="38100" dir="2700000" algn="tl">
                    <a:srgbClr val="000000">
                      <a:alpha val="43137"/>
                    </a:srgbClr>
                  </a:outerShdw>
                </a:effectLst>
                <a:highlight>
                  <a:srgbClr val="FFFFCC"/>
                </a:highlight>
              </a:rPr>
              <a:t>Eurosystem</a:t>
            </a:r>
            <a:r>
              <a:rPr lang="en-US" sz="2200" dirty="0">
                <a:effectLst>
                  <a:outerShdw blurRad="38100" dist="38100" dir="2700000" algn="tl">
                    <a:srgbClr val="000000">
                      <a:alpha val="43137"/>
                    </a:srgbClr>
                  </a:outerShdw>
                </a:effectLst>
              </a:rPr>
              <a:t> is the monetary authority of the eurozone, the </a:t>
            </a:r>
            <a:r>
              <a:rPr lang="en-US" sz="2200" b="1" dirty="0">
                <a:effectLst>
                  <a:outerShdw blurRad="38100" dist="38100" dir="2700000" algn="tl">
                    <a:srgbClr val="000000">
                      <a:alpha val="43137"/>
                    </a:srgbClr>
                  </a:outerShdw>
                </a:effectLst>
                <a:highlight>
                  <a:srgbClr val="FFFFCC"/>
                </a:highlight>
              </a:rPr>
              <a:t>Eurogroup</a:t>
            </a:r>
            <a:r>
              <a:rPr lang="en-US" sz="2200" dirty="0">
                <a:effectLst>
                  <a:outerShdw blurRad="38100" dist="38100" dir="2700000" algn="tl">
                    <a:srgbClr val="000000">
                      <a:alpha val="43137"/>
                    </a:srgbClr>
                  </a:outerShdw>
                </a:effectLst>
              </a:rPr>
              <a:t> is an informal body of finance ministers that makes fiscal policy for the currency union, and the </a:t>
            </a:r>
            <a:r>
              <a:rPr lang="en-US" sz="2200" b="1" dirty="0">
                <a:effectLst>
                  <a:outerShdw blurRad="38100" dist="38100" dir="2700000" algn="tl">
                    <a:srgbClr val="000000">
                      <a:alpha val="43137"/>
                    </a:srgbClr>
                  </a:outerShdw>
                </a:effectLst>
                <a:highlight>
                  <a:srgbClr val="FFFFCC"/>
                </a:highlight>
              </a:rPr>
              <a:t>European System of Central Banks</a:t>
            </a:r>
            <a:r>
              <a:rPr lang="en-US" sz="2200" dirty="0">
                <a:effectLst>
                  <a:outerShdw blurRad="38100" dist="38100" dir="2700000" algn="tl">
                    <a:srgbClr val="000000">
                      <a:alpha val="43137"/>
                    </a:srgbClr>
                  </a:outerShdw>
                </a:effectLst>
              </a:rPr>
              <a:t> is responsible for fiscal and monetary cooperation between eurozone and non-eurozone EU members. The </a:t>
            </a:r>
            <a:r>
              <a:rPr lang="en-US" sz="2200" b="1" dirty="0">
                <a:effectLst>
                  <a:outerShdw blurRad="38100" dist="38100" dir="2700000" algn="tl">
                    <a:srgbClr val="000000">
                      <a:alpha val="43137"/>
                    </a:srgbClr>
                  </a:outerShdw>
                </a:effectLst>
                <a:highlight>
                  <a:srgbClr val="FFFFCC"/>
                </a:highlight>
              </a:rPr>
              <a:t>European Central Bank (ECB) </a:t>
            </a:r>
            <a:r>
              <a:rPr lang="en-US" sz="2200" dirty="0">
                <a:effectLst>
                  <a:outerShdw blurRad="38100" dist="38100" dir="2700000" algn="tl">
                    <a:srgbClr val="000000">
                      <a:alpha val="43137"/>
                    </a:srgbClr>
                  </a:outerShdw>
                </a:effectLst>
              </a:rPr>
              <a:t>makes monetary policy for the eurozone, sets its base interest rate, and issues euro banknotes and coins. </a:t>
            </a:r>
            <a:endParaRPr lang="cs-CZ" sz="2200" dirty="0">
              <a:effectLst>
                <a:outerShdw blurRad="38100" dist="38100" dir="2700000" algn="tl">
                  <a:srgbClr val="000000">
                    <a:alpha val="43137"/>
                  </a:srgbClr>
                </a:outerShdw>
              </a:effectLst>
            </a:endParaRPr>
          </a:p>
          <a:p>
            <a:pPr marL="0" indent="0">
              <a:spcBef>
                <a:spcPts val="600"/>
              </a:spcBef>
              <a:buNone/>
            </a:pPr>
            <a:r>
              <a:rPr lang="en-US" sz="2000" i="1" dirty="0">
                <a:solidFill>
                  <a:schemeClr val="tx1"/>
                </a:solidFill>
                <a:effectLst>
                  <a:outerShdw blurRad="38100" dist="38100" dir="2700000" algn="tl">
                    <a:srgbClr val="000000">
                      <a:alpha val="43137"/>
                    </a:srgbClr>
                  </a:outerShdw>
                </a:effectLst>
              </a:rPr>
              <a:t>The European Central Bank (ECB) is the prime component of the </a:t>
            </a:r>
            <a:r>
              <a:rPr lang="en-US" sz="2000" i="1" dirty="0" err="1">
                <a:solidFill>
                  <a:schemeClr val="tx1"/>
                </a:solidFill>
                <a:effectLst>
                  <a:outerShdw blurRad="38100" dist="38100" dir="2700000" algn="tl">
                    <a:srgbClr val="000000">
                      <a:alpha val="43137"/>
                    </a:srgbClr>
                  </a:outerShdw>
                </a:effectLst>
              </a:rPr>
              <a:t>Eurosystem</a:t>
            </a:r>
            <a:r>
              <a:rPr lang="en-US" sz="2000" i="1" dirty="0">
                <a:solidFill>
                  <a:schemeClr val="tx1"/>
                </a:solidFill>
                <a:effectLst>
                  <a:outerShdw blurRad="38100" dist="38100" dir="2700000" algn="tl">
                    <a:srgbClr val="000000">
                      <a:alpha val="43137"/>
                    </a:srgbClr>
                  </a:outerShdw>
                </a:effectLst>
              </a:rPr>
              <a:t> and the European System of Central Banks (ESCB) as well as one of seven institutions of the European </a:t>
            </a:r>
            <a:r>
              <a:rPr lang="en-US" sz="2000" i="1" dirty="0" err="1">
                <a:solidFill>
                  <a:schemeClr val="tx1"/>
                </a:solidFill>
                <a:effectLst>
                  <a:outerShdw blurRad="38100" dist="38100" dir="2700000" algn="tl">
                    <a:srgbClr val="000000">
                      <a:alpha val="43137"/>
                    </a:srgbClr>
                  </a:outerShdw>
                </a:effectLst>
              </a:rPr>
              <a:t>Union.It</a:t>
            </a:r>
            <a:r>
              <a:rPr lang="en-US" sz="2000" i="1" dirty="0">
                <a:solidFill>
                  <a:schemeClr val="tx1"/>
                </a:solidFill>
                <a:effectLst>
                  <a:outerShdw blurRad="38100" dist="38100" dir="2700000" algn="tl">
                    <a:srgbClr val="000000">
                      <a:alpha val="43137"/>
                    </a:srgbClr>
                  </a:outerShdw>
                </a:effectLst>
              </a:rPr>
              <a:t> is one of the world's most important central banks.</a:t>
            </a:r>
            <a:endParaRPr lang="cs-CZ" sz="2000" i="1" dirty="0">
              <a:solidFill>
                <a:schemeClr val="tx1"/>
              </a:solidFill>
              <a:effectLst>
                <a:outerShdw blurRad="38100" dist="38100" dir="2700000" algn="tl">
                  <a:srgbClr val="000000">
                    <a:alpha val="43137"/>
                  </a:srgbClr>
                </a:outerShdw>
              </a:effectLst>
            </a:endParaRPr>
          </a:p>
          <a:p>
            <a:pPr marL="0" indent="0">
              <a:spcBef>
                <a:spcPts val="600"/>
              </a:spcBef>
              <a:buNone/>
            </a:pPr>
            <a:r>
              <a:rPr lang="en-US" sz="2000" dirty="0">
                <a:solidFill>
                  <a:schemeClr val="tx1"/>
                </a:solidFill>
                <a:effectLst>
                  <a:outerShdw blurRad="38100" dist="38100" dir="2700000" algn="tl">
                    <a:srgbClr val="000000">
                      <a:alpha val="43137"/>
                    </a:srgbClr>
                  </a:outerShdw>
                </a:effectLst>
              </a:rPr>
              <a:t>The </a:t>
            </a:r>
            <a:r>
              <a:rPr lang="en-US" sz="2000" b="1" dirty="0">
                <a:solidFill>
                  <a:schemeClr val="tx1"/>
                </a:solidFill>
                <a:effectLst>
                  <a:outerShdw blurRad="38100" dist="38100" dir="2700000" algn="tl">
                    <a:srgbClr val="000000">
                      <a:alpha val="43137"/>
                    </a:srgbClr>
                  </a:outerShdw>
                </a:effectLst>
                <a:highlight>
                  <a:srgbClr val="FFFFCC"/>
                </a:highlight>
              </a:rPr>
              <a:t>ECB</a:t>
            </a:r>
            <a:r>
              <a:rPr lang="en-US" sz="2000" dirty="0">
                <a:solidFill>
                  <a:schemeClr val="tx1"/>
                </a:solidFill>
                <a:effectLst>
                  <a:outerShdw blurRad="38100" dist="38100" dir="2700000" algn="tl">
                    <a:srgbClr val="000000">
                      <a:alpha val="43137"/>
                    </a:srgbClr>
                  </a:outerShdw>
                </a:effectLst>
              </a:rPr>
              <a:t> was established by the Treaty of Amsterdam in May 1999 </a:t>
            </a:r>
            <a:r>
              <a:rPr lang="en-US" sz="2000" b="1" dirty="0">
                <a:solidFill>
                  <a:schemeClr val="tx1"/>
                </a:solidFill>
                <a:effectLst>
                  <a:outerShdw blurRad="38100" dist="38100" dir="2700000" algn="tl">
                    <a:srgbClr val="000000">
                      <a:alpha val="43137"/>
                    </a:srgbClr>
                  </a:outerShdw>
                </a:effectLst>
                <a:highlight>
                  <a:srgbClr val="FFFFCC"/>
                </a:highlight>
              </a:rPr>
              <a:t>with the purpose of guaranteeing and maintaining price stability</a:t>
            </a:r>
            <a:r>
              <a:rPr lang="en-US" sz="2000" dirty="0">
                <a:solidFill>
                  <a:schemeClr val="tx1"/>
                </a:solidFill>
                <a:effectLst>
                  <a:outerShdw blurRad="38100" dist="38100" dir="2700000" algn="tl">
                    <a:srgbClr val="000000">
                      <a:alpha val="43137"/>
                    </a:srgbClr>
                  </a:outerShdw>
                </a:effectLst>
              </a:rPr>
              <a:t>. On 1 December 2009, the Treaty of Lisbon became effective and the bank gained the official status of an EU institution.</a:t>
            </a:r>
            <a:r>
              <a:rPr lang="cs-CZ" sz="2000" dirty="0">
                <a:solidFill>
                  <a:schemeClr val="tx1"/>
                </a:solidFill>
                <a:effectLst>
                  <a:outerShdw blurRad="38100" dist="38100" dir="2700000" algn="tl">
                    <a:srgbClr val="000000">
                      <a:alpha val="43137"/>
                    </a:srgbClr>
                  </a:outerShdw>
                </a:effectLst>
              </a:rPr>
              <a:t> </a:t>
            </a:r>
            <a:r>
              <a:rPr lang="cs-CZ" sz="2000" dirty="0">
                <a:solidFill>
                  <a:schemeClr val="tx1"/>
                </a:solidFill>
                <a:effectLst>
                  <a:outerShdw blurRad="38100" dist="38100" dir="2700000" algn="tl">
                    <a:srgbClr val="000000">
                      <a:alpha val="43137"/>
                    </a:srgbClr>
                  </a:outerShdw>
                </a:effectLst>
                <a:highlight>
                  <a:srgbClr val="00FFFF"/>
                </a:highlight>
                <a:hlinkClick r:id="rId2"/>
              </a:rPr>
              <a:t>https://www.ecb.europa.eu/mopo/html/index.en.html</a:t>
            </a:r>
            <a:r>
              <a:rPr lang="cs-CZ" sz="2000" dirty="0">
                <a:solidFill>
                  <a:schemeClr val="tx1"/>
                </a:solidFill>
                <a:effectLst>
                  <a:outerShdw blurRad="38100" dist="38100" dir="2700000" algn="tl">
                    <a:srgbClr val="000000">
                      <a:alpha val="43137"/>
                    </a:srgbClr>
                  </a:outerShdw>
                </a:effectLst>
                <a:highlight>
                  <a:srgbClr val="00FFFF"/>
                </a:highlight>
              </a:rPr>
              <a:t> ... </a:t>
            </a:r>
            <a:r>
              <a:rPr lang="cs-CZ" sz="2000" b="1" dirty="0" err="1">
                <a:solidFill>
                  <a:schemeClr val="tx1"/>
                </a:solidFill>
                <a:effectLst>
                  <a:outerShdw blurRad="38100" dist="38100" dir="2700000" algn="tl">
                    <a:srgbClr val="000000">
                      <a:alpha val="43137"/>
                    </a:srgbClr>
                  </a:outerShdw>
                </a:effectLst>
                <a:highlight>
                  <a:srgbClr val="00FFFF"/>
                </a:highlight>
              </a:rPr>
              <a:t>See</a:t>
            </a:r>
            <a:r>
              <a:rPr lang="cs-CZ" sz="2000" b="1" dirty="0">
                <a:solidFill>
                  <a:schemeClr val="tx1"/>
                </a:solidFill>
                <a:effectLst>
                  <a:outerShdw blurRad="38100" dist="38100" dir="2700000" algn="tl">
                    <a:srgbClr val="000000">
                      <a:alpha val="43137"/>
                    </a:srgbClr>
                  </a:outerShdw>
                </a:effectLst>
                <a:highlight>
                  <a:srgbClr val="00FFFF"/>
                </a:highlight>
              </a:rPr>
              <a:t> more </a:t>
            </a:r>
            <a:r>
              <a:rPr lang="cs-CZ" sz="2000" b="1" dirty="0" err="1">
                <a:solidFill>
                  <a:schemeClr val="tx1"/>
                </a:solidFill>
                <a:effectLst>
                  <a:outerShdw blurRad="38100" dist="38100" dir="2700000" algn="tl">
                    <a:srgbClr val="000000">
                      <a:alpha val="43137"/>
                    </a:srgbClr>
                  </a:outerShdw>
                </a:effectLst>
                <a:highlight>
                  <a:srgbClr val="00FFFF"/>
                </a:highlight>
              </a:rPr>
              <a:t>about</a:t>
            </a:r>
            <a:r>
              <a:rPr lang="cs-CZ" sz="2000" b="1" dirty="0">
                <a:solidFill>
                  <a:schemeClr val="tx1"/>
                </a:solidFill>
                <a:effectLst>
                  <a:outerShdw blurRad="38100" dist="38100" dir="2700000" algn="tl">
                    <a:srgbClr val="000000">
                      <a:alpha val="43137"/>
                    </a:srgbClr>
                  </a:outerShdw>
                </a:effectLst>
                <a:highlight>
                  <a:srgbClr val="00FFFF"/>
                </a:highlight>
              </a:rPr>
              <a:t> ECB and </a:t>
            </a:r>
            <a:r>
              <a:rPr lang="cs-CZ" sz="2000" b="1" dirty="0" err="1">
                <a:solidFill>
                  <a:schemeClr val="tx1"/>
                </a:solidFill>
                <a:effectLst>
                  <a:outerShdw blurRad="38100" dist="38100" dir="2700000" algn="tl">
                    <a:srgbClr val="000000">
                      <a:alpha val="43137"/>
                    </a:srgbClr>
                  </a:outerShdw>
                </a:effectLst>
                <a:highlight>
                  <a:srgbClr val="00FFFF"/>
                </a:highlight>
              </a:rPr>
              <a:t>monetary</a:t>
            </a:r>
            <a:r>
              <a:rPr lang="cs-CZ" sz="2000" b="1" dirty="0">
                <a:solidFill>
                  <a:schemeClr val="tx1"/>
                </a:solidFill>
                <a:effectLst>
                  <a:outerShdw blurRad="38100" dist="38100" dir="2700000" algn="tl">
                    <a:srgbClr val="000000">
                      <a:alpha val="43137"/>
                    </a:srgbClr>
                  </a:outerShdw>
                </a:effectLst>
                <a:highlight>
                  <a:srgbClr val="00FFFF"/>
                </a:highlight>
              </a:rPr>
              <a:t> </a:t>
            </a:r>
            <a:r>
              <a:rPr lang="cs-CZ" sz="2000" b="1" dirty="0" err="1">
                <a:solidFill>
                  <a:schemeClr val="tx1"/>
                </a:solidFill>
                <a:effectLst>
                  <a:outerShdw blurRad="38100" dist="38100" dir="2700000" algn="tl">
                    <a:srgbClr val="000000">
                      <a:alpha val="43137"/>
                    </a:srgbClr>
                  </a:outerShdw>
                </a:effectLst>
                <a:highlight>
                  <a:srgbClr val="00FFFF"/>
                </a:highlight>
              </a:rPr>
              <a:t>policy</a:t>
            </a:r>
            <a:endParaRPr lang="cs-CZ" sz="2000" b="1" dirty="0">
              <a:solidFill>
                <a:schemeClr val="tx1"/>
              </a:solidFill>
              <a:effectLst>
                <a:outerShdw blurRad="38100" dist="38100" dir="2700000" algn="tl">
                  <a:srgbClr val="000000">
                    <a:alpha val="43137"/>
                  </a:srgbClr>
                </a:outerShdw>
              </a:effectLst>
              <a:highlight>
                <a:srgbClr val="00FFFF"/>
              </a:highlight>
            </a:endParaRPr>
          </a:p>
        </p:txBody>
      </p:sp>
    </p:spTree>
    <p:extLst>
      <p:ext uri="{BB962C8B-B14F-4D97-AF65-F5344CB8AC3E}">
        <p14:creationId xmlns:p14="http://schemas.microsoft.com/office/powerpoint/2010/main" val="3791812185"/>
      </p:ext>
    </p:extLst>
  </p:cSld>
  <p:clrMapOvr>
    <a:masterClrMapping/>
  </p:clrMapOvr>
  <p:transition spd="med">
    <p:circl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433BA8-426C-4ACF-AABF-A72093C9E9DE}"/>
              </a:ext>
            </a:extLst>
          </p:cNvPr>
          <p:cNvSpPr>
            <a:spLocks noGrp="1"/>
          </p:cNvSpPr>
          <p:nvPr>
            <p:ph type="title"/>
          </p:nvPr>
        </p:nvSpPr>
        <p:spPr/>
        <p:txBody>
          <a:bodyPr/>
          <a:lstStyle/>
          <a:p>
            <a:endParaRPr lang="cs-CZ"/>
          </a:p>
        </p:txBody>
      </p:sp>
      <p:pic>
        <p:nvPicPr>
          <p:cNvPr id="5" name="Zástupný obsah 4">
            <a:extLst>
              <a:ext uri="{FF2B5EF4-FFF2-40B4-BE49-F238E27FC236}">
                <a16:creationId xmlns:a16="http://schemas.microsoft.com/office/drawing/2014/main" id="{9EE47B9A-9392-4CA1-856A-027DBE6B9F8A}"/>
              </a:ext>
            </a:extLst>
          </p:cNvPr>
          <p:cNvPicPr>
            <a:picLocks noGrp="1" noChangeAspect="1"/>
          </p:cNvPicPr>
          <p:nvPr>
            <p:ph idx="1"/>
          </p:nvPr>
        </p:nvPicPr>
        <p:blipFill>
          <a:blip r:embed="rId2"/>
          <a:stretch>
            <a:fillRect/>
          </a:stretch>
        </p:blipFill>
        <p:spPr>
          <a:xfrm>
            <a:off x="6942737" y="610774"/>
            <a:ext cx="5249263" cy="6213707"/>
          </a:xfrm>
        </p:spPr>
      </p:pic>
      <p:sp>
        <p:nvSpPr>
          <p:cNvPr id="6" name="TextovéPole 5">
            <a:extLst>
              <a:ext uri="{FF2B5EF4-FFF2-40B4-BE49-F238E27FC236}">
                <a16:creationId xmlns:a16="http://schemas.microsoft.com/office/drawing/2014/main" id="{BE0555D7-FAB8-4F3B-A98E-351652FED35B}"/>
              </a:ext>
            </a:extLst>
          </p:cNvPr>
          <p:cNvSpPr txBox="1"/>
          <p:nvPr/>
        </p:nvSpPr>
        <p:spPr>
          <a:xfrm>
            <a:off x="335360" y="754244"/>
            <a:ext cx="6607377" cy="4524315"/>
          </a:xfrm>
          <a:prstGeom prst="rect">
            <a:avLst/>
          </a:prstGeom>
          <a:noFill/>
        </p:spPr>
        <p:txBody>
          <a:bodyPr wrap="square" rtlCol="0">
            <a:spAutoFit/>
          </a:bodyPr>
          <a:lstStyle/>
          <a:p>
            <a:r>
              <a:rPr lang="en-US" sz="1800" dirty="0">
                <a:solidFill>
                  <a:schemeClr val="tx1"/>
                </a:solidFill>
                <a:highlight>
                  <a:srgbClr val="FFFFCC"/>
                </a:highlight>
              </a:rPr>
              <a:t>The 20 eurozone members are Austria, Belgium, Croatia, Cyprus, Estonia, Finland, France, Germany, Greece, Ireland, Italy, Latvia, Lithuania, Luxembourg, Malta, the Netherlands, Portugal, Slovakia, Slovenia, and Spain.</a:t>
            </a:r>
            <a:r>
              <a:rPr lang="en-US" sz="1800" dirty="0"/>
              <a:t> </a:t>
            </a:r>
            <a:endParaRPr lang="cs-CZ" sz="1800" dirty="0"/>
          </a:p>
          <a:p>
            <a:r>
              <a:rPr lang="en-US" sz="1800" dirty="0">
                <a:effectLst>
                  <a:outerShdw blurRad="38100" dist="38100" dir="2700000" algn="tl">
                    <a:srgbClr val="000000">
                      <a:alpha val="43137"/>
                    </a:srgbClr>
                  </a:outerShdw>
                </a:effectLst>
              </a:rPr>
              <a:t>The seven non-eurozone members of the EU are Bulgaria, Czech Republic, Denmark, Hungary, Poland, Romania, and Sweden. </a:t>
            </a:r>
            <a:r>
              <a:rPr lang="en-US" sz="1800" b="0" dirty="0"/>
              <a:t>They continue to use their own national currencies, although all but Denmark are obliged to join once they meet the euro convergence criteria.</a:t>
            </a:r>
            <a:endParaRPr lang="cs-CZ" sz="1800" b="0" dirty="0"/>
          </a:p>
          <a:p>
            <a:r>
              <a:rPr lang="en-US" sz="1800" dirty="0">
                <a:effectLst>
                  <a:outerShdw blurRad="38100" dist="38100" dir="2700000" algn="tl">
                    <a:srgbClr val="000000">
                      <a:alpha val="43137"/>
                    </a:srgbClr>
                  </a:outerShdw>
                </a:effectLst>
              </a:rPr>
              <a:t>Among non-EU member states, Andorra, Monaco, San Marino, and Vatican City have formal agreements with the EU to use the euro as their official currency and issue their own coins.</a:t>
            </a:r>
            <a:r>
              <a:rPr lang="en-US" sz="1800" dirty="0">
                <a:solidFill>
                  <a:schemeClr val="tx1"/>
                </a:solidFill>
              </a:rPr>
              <a:t> </a:t>
            </a:r>
            <a:endParaRPr lang="cs-CZ" sz="1800" dirty="0">
              <a:solidFill>
                <a:schemeClr val="tx1"/>
              </a:solidFill>
            </a:endParaRPr>
          </a:p>
          <a:p>
            <a:r>
              <a:rPr lang="en-US" sz="1800" dirty="0">
                <a:solidFill>
                  <a:schemeClr val="tx1"/>
                </a:solidFill>
              </a:rPr>
              <a:t>In addition, Kosovo and Montenegro have adopted the euro unilaterally</a:t>
            </a:r>
            <a:r>
              <a:rPr lang="cs-CZ" sz="1800" dirty="0">
                <a:solidFill>
                  <a:schemeClr val="tx1"/>
                </a:solidFill>
              </a:rPr>
              <a:t> - t</a:t>
            </a:r>
            <a:r>
              <a:rPr lang="en-US" sz="1800" dirty="0" err="1">
                <a:solidFill>
                  <a:schemeClr val="tx1"/>
                </a:solidFill>
              </a:rPr>
              <a:t>hese</a:t>
            </a:r>
            <a:r>
              <a:rPr lang="en-US" sz="1800" dirty="0">
                <a:solidFill>
                  <a:schemeClr val="tx1"/>
                </a:solidFill>
              </a:rPr>
              <a:t> countries, however, have no representation in any eurozone institution.</a:t>
            </a:r>
            <a:endParaRPr lang="cs-CZ" sz="1800" dirty="0">
              <a:solidFill>
                <a:schemeClr val="tx1"/>
              </a:solidFill>
            </a:endParaRPr>
          </a:p>
        </p:txBody>
      </p:sp>
    </p:spTree>
    <p:extLst>
      <p:ext uri="{BB962C8B-B14F-4D97-AF65-F5344CB8AC3E}">
        <p14:creationId xmlns:p14="http://schemas.microsoft.com/office/powerpoint/2010/main" val="2428300707"/>
      </p:ext>
    </p:extLst>
  </p:cSld>
  <p:clrMapOvr>
    <a:masterClrMapping/>
  </p:clrMapOvr>
  <p:transition spd="med">
    <p:circl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3E446B-6B66-483A-8493-57EEB51C566D}"/>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Regional policy of the European Union</a:t>
            </a:r>
            <a:endParaRPr lang="cs-CZ" dirty="0">
              <a:effectLst>
                <a:outerShdw blurRad="38100" dist="38100" dir="2700000" algn="tl">
                  <a:srgbClr val="000000">
                    <a:alpha val="43137"/>
                  </a:srgbClr>
                </a:outerShdw>
              </a:effectLst>
            </a:endParaRPr>
          </a:p>
        </p:txBody>
      </p:sp>
      <p:sp>
        <p:nvSpPr>
          <p:cNvPr id="3" name="Zástupný obsah 2">
            <a:extLst>
              <a:ext uri="{FF2B5EF4-FFF2-40B4-BE49-F238E27FC236}">
                <a16:creationId xmlns:a16="http://schemas.microsoft.com/office/drawing/2014/main" id="{D30BD5C8-ECC4-44C2-B3D1-91ECC54BAA3E}"/>
              </a:ext>
            </a:extLst>
          </p:cNvPr>
          <p:cNvSpPr>
            <a:spLocks noGrp="1"/>
          </p:cNvSpPr>
          <p:nvPr>
            <p:ph idx="1"/>
          </p:nvPr>
        </p:nvSpPr>
        <p:spPr/>
        <p:txBody>
          <a:bodyPr/>
          <a:lstStyle/>
          <a:p>
            <a:pPr marL="0" indent="0">
              <a:buNone/>
            </a:pPr>
            <a:r>
              <a:rPr lang="en-US" sz="2200" b="1" dirty="0">
                <a:solidFill>
                  <a:schemeClr val="tx1"/>
                </a:solidFill>
                <a:effectLst>
                  <a:outerShdw blurRad="38100" dist="38100" dir="2700000" algn="tl">
                    <a:srgbClr val="000000">
                      <a:alpha val="43137"/>
                    </a:srgbClr>
                  </a:outerShdw>
                </a:effectLst>
                <a:highlight>
                  <a:srgbClr val="FFFF00"/>
                </a:highlight>
              </a:rPr>
              <a:t>The regional policy of the European Union (EU), also referred as Cohesion Policy</a:t>
            </a:r>
            <a:r>
              <a:rPr lang="en-US" sz="2200" dirty="0">
                <a:effectLst>
                  <a:outerShdw blurRad="38100" dist="38100" dir="2700000" algn="tl">
                    <a:srgbClr val="000000">
                      <a:alpha val="43137"/>
                    </a:srgbClr>
                  </a:outerShdw>
                </a:effectLst>
              </a:rPr>
              <a:t>, is a policy with the stated aim of </a:t>
            </a:r>
            <a:r>
              <a:rPr lang="en-US" sz="2200" dirty="0">
                <a:effectLst>
                  <a:outerShdw blurRad="38100" dist="38100" dir="2700000" algn="tl">
                    <a:srgbClr val="000000">
                      <a:alpha val="43137"/>
                    </a:srgbClr>
                  </a:outerShdw>
                </a:effectLst>
                <a:highlight>
                  <a:srgbClr val="FFFFCC"/>
                </a:highlight>
              </a:rPr>
              <a:t>improving the economic well-being of regions in the European Union and also to avoid regional disparities. </a:t>
            </a:r>
            <a:endParaRPr lang="cs-CZ" sz="2200" dirty="0">
              <a:effectLst>
                <a:outerShdw blurRad="38100" dist="38100" dir="2700000" algn="tl">
                  <a:srgbClr val="000000">
                    <a:alpha val="43137"/>
                  </a:srgbClr>
                </a:outerShdw>
              </a:effectLst>
              <a:highlight>
                <a:srgbClr val="FFFFCC"/>
              </a:highlight>
            </a:endParaRPr>
          </a:p>
          <a:p>
            <a:pPr marL="0" indent="0">
              <a:buNone/>
            </a:pPr>
            <a:r>
              <a:rPr lang="en-US" sz="2200" dirty="0">
                <a:effectLst>
                  <a:outerShdw blurRad="38100" dist="38100" dir="2700000" algn="tl">
                    <a:srgbClr val="000000">
                      <a:alpha val="43137"/>
                    </a:srgbClr>
                  </a:outerShdw>
                </a:effectLst>
                <a:highlight>
                  <a:srgbClr val="FFFFCC"/>
                </a:highlight>
              </a:rPr>
              <a:t>More than one third of the EU's budget is devoted to this policy</a:t>
            </a:r>
            <a:r>
              <a:rPr lang="en-US" sz="2200" dirty="0">
                <a:effectLst>
                  <a:outerShdw blurRad="38100" dist="38100" dir="2700000" algn="tl">
                    <a:srgbClr val="000000">
                      <a:alpha val="43137"/>
                    </a:srgbClr>
                  </a:outerShdw>
                </a:effectLst>
              </a:rPr>
              <a:t>, which aims to remove economic, social and territorial disparities across the EU, restructure declining industrial areas and diversify rural areas which have declining agriculture. </a:t>
            </a:r>
            <a:endParaRPr lang="cs-CZ" sz="2200" dirty="0">
              <a:effectLst>
                <a:outerShdw blurRad="38100" dist="38100" dir="2700000" algn="tl">
                  <a:srgbClr val="000000">
                    <a:alpha val="43137"/>
                  </a:srgbClr>
                </a:outerShdw>
              </a:effectLst>
            </a:endParaRPr>
          </a:p>
          <a:p>
            <a:pPr marL="0" indent="0">
              <a:buNone/>
            </a:pPr>
            <a:r>
              <a:rPr lang="en-US" sz="2200" dirty="0">
                <a:effectLst>
                  <a:outerShdw blurRad="38100" dist="38100" dir="2700000" algn="tl">
                    <a:srgbClr val="000000">
                      <a:alpha val="43137"/>
                    </a:srgbClr>
                  </a:outerShdw>
                </a:effectLst>
              </a:rPr>
              <a:t>EU regional policy is geared towards making regions more competitive, fostering economic growth and creating new jobs. The policy also has a role to play in wider challenges for the future, including climate change, energy supply and </a:t>
            </a:r>
            <a:r>
              <a:rPr lang="en-US" sz="2200" dirty="0" err="1">
                <a:effectLst>
                  <a:outerShdw blurRad="38100" dist="38100" dir="2700000" algn="tl">
                    <a:srgbClr val="000000">
                      <a:alpha val="43137"/>
                    </a:srgbClr>
                  </a:outerShdw>
                </a:effectLst>
              </a:rPr>
              <a:t>globalisation</a:t>
            </a:r>
            <a:r>
              <a:rPr lang="en-US" sz="2200" dirty="0">
                <a:effectLst>
                  <a:outerShdw blurRad="38100" dist="38100" dir="2700000" algn="tl">
                    <a:srgbClr val="000000">
                      <a:alpha val="43137"/>
                    </a:srgbClr>
                  </a:outerShdw>
                </a:effectLst>
              </a:rPr>
              <a:t>.</a:t>
            </a:r>
            <a:endParaRPr lang="cs-CZ" sz="2200" dirty="0">
              <a:effectLst>
                <a:outerShdw blurRad="38100" dist="38100" dir="2700000" algn="tl">
                  <a:srgbClr val="000000">
                    <a:alpha val="43137"/>
                  </a:srgbClr>
                </a:outerShdw>
              </a:effectLst>
            </a:endParaRPr>
          </a:p>
          <a:p>
            <a:pPr marL="0" indent="0">
              <a:buNone/>
            </a:pPr>
            <a:r>
              <a:rPr lang="en-US" sz="2200" b="1" dirty="0">
                <a:effectLst>
                  <a:outerShdw blurRad="38100" dist="38100" dir="2700000" algn="tl">
                    <a:srgbClr val="000000">
                      <a:alpha val="43137"/>
                    </a:srgbClr>
                  </a:outerShdw>
                </a:effectLst>
                <a:highlight>
                  <a:srgbClr val="FFFFCC"/>
                </a:highlight>
              </a:rPr>
              <a:t>The EU's regional policy covers all European regions, although regions across the EU fall in different categories (so-called objectives), </a:t>
            </a:r>
            <a:r>
              <a:rPr lang="en-US" sz="2200" dirty="0">
                <a:effectLst>
                  <a:outerShdw blurRad="38100" dist="38100" dir="2700000" algn="tl">
                    <a:srgbClr val="000000">
                      <a:alpha val="43137"/>
                    </a:srgbClr>
                  </a:outerShdw>
                </a:effectLst>
                <a:highlight>
                  <a:srgbClr val="FFFFCC"/>
                </a:highlight>
              </a:rPr>
              <a:t>depending mostly on their economic situation. </a:t>
            </a:r>
            <a:endParaRPr lang="cs-CZ" sz="2200" dirty="0">
              <a:effectLst>
                <a:outerShdw blurRad="38100" dist="38100" dir="2700000" algn="tl">
                  <a:srgbClr val="000000">
                    <a:alpha val="43137"/>
                  </a:srgbClr>
                </a:outerShdw>
              </a:effectLst>
              <a:highlight>
                <a:srgbClr val="FFFFCC"/>
              </a:highlight>
            </a:endParaRPr>
          </a:p>
          <a:p>
            <a:pPr marL="0" indent="0">
              <a:buNone/>
            </a:pPr>
            <a:r>
              <a:rPr lang="en-US" sz="2200" dirty="0">
                <a:solidFill>
                  <a:schemeClr val="tx1"/>
                </a:solidFill>
                <a:effectLst>
                  <a:outerShdw blurRad="38100" dist="38100" dir="2700000" algn="tl">
                    <a:srgbClr val="000000">
                      <a:alpha val="43137"/>
                    </a:srgbClr>
                  </a:outerShdw>
                </a:effectLst>
                <a:highlight>
                  <a:srgbClr val="FFFF00"/>
                </a:highlight>
              </a:rPr>
              <a:t>The policy constitutes the </a:t>
            </a:r>
            <a:r>
              <a:rPr lang="en-US" sz="2200" b="1" dirty="0">
                <a:solidFill>
                  <a:schemeClr val="tx1"/>
                </a:solidFill>
                <a:effectLst>
                  <a:outerShdw blurRad="38100" dist="38100" dir="2700000" algn="tl">
                    <a:srgbClr val="000000">
                      <a:alpha val="43137"/>
                    </a:srgbClr>
                  </a:outerShdw>
                </a:effectLst>
                <a:highlight>
                  <a:srgbClr val="FFFF00"/>
                </a:highlight>
              </a:rPr>
              <a:t>main investment policy of the EU</a:t>
            </a:r>
            <a:r>
              <a:rPr lang="en-US" sz="2200" dirty="0">
                <a:solidFill>
                  <a:schemeClr val="tx1"/>
                </a:solidFill>
                <a:effectLst>
                  <a:outerShdw blurRad="38100" dist="38100" dir="2700000" algn="tl">
                    <a:srgbClr val="000000">
                      <a:alpha val="43137"/>
                    </a:srgbClr>
                  </a:outerShdw>
                </a:effectLst>
                <a:highlight>
                  <a:srgbClr val="FFFF00"/>
                </a:highlight>
              </a:rPr>
              <a:t>, and is due to account for around of third of its budget, or </a:t>
            </a:r>
            <a:r>
              <a:rPr lang="en-US" sz="2200" b="1" dirty="0">
                <a:effectLst>
                  <a:outerShdw blurRad="38100" dist="38100" dir="2700000" algn="tl">
                    <a:srgbClr val="000000">
                      <a:alpha val="43137"/>
                    </a:srgbClr>
                  </a:outerShdw>
                </a:effectLst>
                <a:highlight>
                  <a:srgbClr val="FFFF00"/>
                </a:highlight>
              </a:rPr>
              <a:t>EUR 392 billion over the period of 2021-2027</a:t>
            </a:r>
            <a:endParaRPr lang="cs-CZ" sz="2200" b="1" dirty="0">
              <a:effectLst>
                <a:outerShdw blurRad="38100" dist="38100" dir="2700000" algn="tl">
                  <a:srgbClr val="000000">
                    <a:alpha val="43137"/>
                  </a:srgbClr>
                </a:outerShdw>
              </a:effectLst>
              <a:highlight>
                <a:srgbClr val="FFFF00"/>
              </a:highlight>
            </a:endParaRPr>
          </a:p>
        </p:txBody>
      </p:sp>
    </p:spTree>
    <p:extLst>
      <p:ext uri="{BB962C8B-B14F-4D97-AF65-F5344CB8AC3E}">
        <p14:creationId xmlns:p14="http://schemas.microsoft.com/office/powerpoint/2010/main" val="2620351220"/>
      </p:ext>
    </p:extLst>
  </p:cSld>
  <p:clrMapOvr>
    <a:masterClrMapping/>
  </p:clrMapOvr>
  <p:transition spd="med">
    <p:circl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50742B-4D8C-4FE7-AA61-48E75025DFB1}"/>
              </a:ext>
            </a:extLst>
          </p:cNvPr>
          <p:cNvSpPr>
            <a:spLocks noGrp="1"/>
          </p:cNvSpPr>
          <p:nvPr>
            <p:ph type="title"/>
          </p:nvPr>
        </p:nvSpPr>
        <p:spPr/>
        <p:txBody>
          <a:bodyPr/>
          <a:lstStyle/>
          <a:p>
            <a:r>
              <a:rPr lang="cs-CZ" b="1" dirty="0" err="1"/>
              <a:t>Territorial</a:t>
            </a:r>
            <a:r>
              <a:rPr lang="cs-CZ" b="1" dirty="0"/>
              <a:t> </a:t>
            </a:r>
            <a:r>
              <a:rPr lang="cs-CZ" b="1" dirty="0" err="1"/>
              <a:t>cohesion</a:t>
            </a:r>
            <a:endParaRPr lang="cs-CZ" dirty="0"/>
          </a:p>
        </p:txBody>
      </p:sp>
      <p:sp>
        <p:nvSpPr>
          <p:cNvPr id="3" name="Zástupný obsah 2">
            <a:extLst>
              <a:ext uri="{FF2B5EF4-FFF2-40B4-BE49-F238E27FC236}">
                <a16:creationId xmlns:a16="http://schemas.microsoft.com/office/drawing/2014/main" id="{E85F9382-32CC-4C72-A34C-54A563FE83B1}"/>
              </a:ext>
            </a:extLst>
          </p:cNvPr>
          <p:cNvSpPr>
            <a:spLocks noGrp="1"/>
          </p:cNvSpPr>
          <p:nvPr>
            <p:ph idx="1"/>
          </p:nvPr>
        </p:nvSpPr>
        <p:spPr/>
        <p:txBody>
          <a:bodyPr/>
          <a:lstStyle/>
          <a:p>
            <a:pPr marL="0" indent="0">
              <a:buNone/>
            </a:pPr>
            <a:r>
              <a:rPr lang="cs-CZ" dirty="0">
                <a:effectLst>
                  <a:outerShdw blurRad="38100" dist="38100" dir="2700000" algn="tl">
                    <a:srgbClr val="000000">
                      <a:alpha val="43137"/>
                    </a:srgbClr>
                  </a:outerShdw>
                </a:effectLst>
              </a:rPr>
              <a:t>T</a:t>
            </a:r>
            <a:r>
              <a:rPr lang="en-US" dirty="0" err="1">
                <a:effectLst>
                  <a:outerShdw blurRad="38100" dist="38100" dir="2700000" algn="tl">
                    <a:srgbClr val="000000">
                      <a:alpha val="43137"/>
                    </a:srgbClr>
                  </a:outerShdw>
                </a:effectLst>
              </a:rPr>
              <a:t>erritorial</a:t>
            </a:r>
            <a:r>
              <a:rPr lang="en-US" dirty="0">
                <a:effectLst>
                  <a:outerShdw blurRad="38100" dist="38100" dir="2700000" algn="tl">
                    <a:srgbClr val="000000">
                      <a:alpha val="43137"/>
                    </a:srgbClr>
                  </a:outerShdw>
                </a:effectLst>
              </a:rPr>
              <a:t> cohesion is a European Union concept which builds on the European Spatial Development Perspective (ESDP)</a:t>
            </a:r>
            <a:endParaRPr lang="cs-CZ" dirty="0">
              <a:effectLst>
                <a:outerShdw blurRad="38100" dist="38100" dir="2700000" algn="tl">
                  <a:srgbClr val="000000">
                    <a:alpha val="43137"/>
                  </a:srgbClr>
                </a:outerShdw>
              </a:effectLst>
            </a:endParaRPr>
          </a:p>
          <a:p>
            <a:pPr marL="0" indent="0">
              <a:buNone/>
            </a:pPr>
            <a:endParaRPr lang="cs-CZ" dirty="0">
              <a:effectLst>
                <a:outerShdw blurRad="38100" dist="38100" dir="2700000" algn="tl">
                  <a:srgbClr val="000000">
                    <a:alpha val="43137"/>
                  </a:srgbClr>
                </a:outerShdw>
              </a:effectLst>
            </a:endParaRPr>
          </a:p>
          <a:p>
            <a:pPr marL="0" indent="0">
              <a:buNone/>
            </a:pPr>
            <a:r>
              <a:rPr lang="cs-CZ" b="1" dirty="0">
                <a:solidFill>
                  <a:schemeClr val="tx1"/>
                </a:solidFill>
              </a:rPr>
              <a:t>T</a:t>
            </a:r>
            <a:r>
              <a:rPr lang="en-US" b="1" dirty="0">
                <a:solidFill>
                  <a:schemeClr val="tx1"/>
                </a:solidFill>
              </a:rPr>
              <a:t>he main aim of the territorial cohesion policy is to contribute to a balanced distribution of economic and social resources among the European regions </a:t>
            </a:r>
            <a:r>
              <a:rPr lang="en-US" dirty="0">
                <a:solidFill>
                  <a:schemeClr val="tx1"/>
                </a:solidFill>
                <a:effectLst>
                  <a:outerShdw blurRad="38100" dist="38100" dir="2700000" algn="tl">
                    <a:srgbClr val="000000">
                      <a:alpha val="43137"/>
                    </a:srgbClr>
                  </a:outerShdw>
                </a:effectLst>
              </a:rPr>
              <a:t>with the priority on the territorial dimension.</a:t>
            </a:r>
            <a:r>
              <a:rPr lang="en-US" dirty="0">
                <a:effectLst>
                  <a:outerShdw blurRad="38100" dist="38100" dir="2700000" algn="tl">
                    <a:srgbClr val="000000">
                      <a:alpha val="43137"/>
                    </a:srgbClr>
                  </a:outerShdw>
                </a:effectLst>
              </a:rPr>
              <a:t> This means that resources and opportunities should be equally distributed among the regions and their populations</a:t>
            </a:r>
            <a:r>
              <a:rPr lang="en-US" dirty="0"/>
              <a:t>.</a:t>
            </a:r>
            <a:endParaRPr lang="cs-CZ" dirty="0"/>
          </a:p>
          <a:p>
            <a:pPr marL="0" indent="0">
              <a:spcBef>
                <a:spcPts val="600"/>
              </a:spcBef>
              <a:buNone/>
            </a:pPr>
            <a:r>
              <a:rPr lang="en-US" sz="2300" dirty="0">
                <a:effectLst>
                  <a:outerShdw blurRad="38100" dist="38100" dir="2700000" algn="tl">
                    <a:srgbClr val="000000">
                      <a:alpha val="43137"/>
                    </a:srgbClr>
                  </a:outerShdw>
                </a:effectLst>
                <a:highlight>
                  <a:srgbClr val="00FF00"/>
                </a:highlight>
              </a:rPr>
              <a:t>The main resource of EU's territorial cohesion policy is EU's structural funds.</a:t>
            </a:r>
            <a:r>
              <a:rPr lang="en-US" sz="2300" dirty="0">
                <a:effectLst>
                  <a:outerShdw blurRad="38100" dist="38100" dir="2700000" algn="tl">
                    <a:srgbClr val="000000">
                      <a:alpha val="43137"/>
                    </a:srgbClr>
                  </a:outerShdw>
                </a:effectLst>
              </a:rPr>
              <a:t> There are two structural funds available to all EU regions: </a:t>
            </a:r>
            <a:r>
              <a:rPr lang="en-US" sz="2300" b="1" dirty="0">
                <a:highlight>
                  <a:srgbClr val="FFFFCC"/>
                </a:highlight>
              </a:rPr>
              <a:t>the European Regional Development Fund (ERDF)and the European Social Fund (ESF).</a:t>
            </a:r>
            <a:endParaRPr lang="cs-CZ" sz="2300" b="1" dirty="0">
              <a:highlight>
                <a:srgbClr val="FFFFCC"/>
              </a:highlight>
            </a:endParaRPr>
          </a:p>
          <a:p>
            <a:pPr marL="0" indent="0">
              <a:spcBef>
                <a:spcPts val="600"/>
              </a:spcBef>
              <a:buNone/>
            </a:pPr>
            <a:r>
              <a:rPr lang="en-US" sz="2300" b="1" dirty="0">
                <a:solidFill>
                  <a:schemeClr val="tx1"/>
                </a:solidFill>
                <a:effectLst>
                  <a:outerShdw blurRad="38100" dist="38100" dir="2700000" algn="tl">
                    <a:srgbClr val="000000">
                      <a:alpha val="43137"/>
                    </a:srgbClr>
                  </a:outerShdw>
                </a:effectLst>
              </a:rPr>
              <a:t>Regional policy projects in less developed regions are supported by </a:t>
            </a:r>
            <a:r>
              <a:rPr lang="cs-CZ" sz="2300" b="1" dirty="0" err="1">
                <a:solidFill>
                  <a:schemeClr val="tx1"/>
                </a:solidFill>
                <a:effectLst>
                  <a:outerShdw blurRad="38100" dist="38100" dir="2700000" algn="tl">
                    <a:srgbClr val="000000">
                      <a:alpha val="43137"/>
                    </a:srgbClr>
                  </a:outerShdw>
                </a:effectLst>
              </a:rPr>
              <a:t>specific</a:t>
            </a:r>
            <a:r>
              <a:rPr lang="en-US" sz="2300" b="1" dirty="0">
                <a:solidFill>
                  <a:schemeClr val="tx1"/>
                </a:solidFill>
                <a:effectLst>
                  <a:outerShdw blurRad="38100" dist="38100" dir="2700000" algn="tl">
                    <a:srgbClr val="000000">
                      <a:alpha val="43137"/>
                    </a:srgbClr>
                  </a:outerShdw>
                </a:effectLst>
              </a:rPr>
              <a:t> European funds: </a:t>
            </a:r>
            <a:r>
              <a:rPr lang="en-US" sz="2300" dirty="0">
                <a:solidFill>
                  <a:schemeClr val="tx1"/>
                </a:solidFill>
                <a:highlight>
                  <a:srgbClr val="FFFFCC"/>
                </a:highlight>
              </a:rPr>
              <a:t>the European Regional Development Fund (ERDF), the European Social Fund</a:t>
            </a:r>
            <a:r>
              <a:rPr lang="cs-CZ" sz="2300" dirty="0">
                <a:solidFill>
                  <a:schemeClr val="tx1"/>
                </a:solidFill>
                <a:highlight>
                  <a:srgbClr val="FFFFCC"/>
                </a:highlight>
              </a:rPr>
              <a:t> Plus</a:t>
            </a:r>
            <a:r>
              <a:rPr lang="en-US" sz="2300" dirty="0">
                <a:solidFill>
                  <a:schemeClr val="tx1"/>
                </a:solidFill>
                <a:highlight>
                  <a:srgbClr val="FFFFCC"/>
                </a:highlight>
              </a:rPr>
              <a:t> (ESF</a:t>
            </a:r>
            <a:r>
              <a:rPr lang="cs-CZ" sz="2300" dirty="0">
                <a:solidFill>
                  <a:schemeClr val="tx1"/>
                </a:solidFill>
                <a:highlight>
                  <a:srgbClr val="FFFFCC"/>
                </a:highlight>
              </a:rPr>
              <a:t>+</a:t>
            </a:r>
            <a:r>
              <a:rPr lang="en-US" sz="2300" dirty="0">
                <a:solidFill>
                  <a:schemeClr val="tx1"/>
                </a:solidFill>
                <a:highlight>
                  <a:srgbClr val="FFFFCC"/>
                </a:highlight>
              </a:rPr>
              <a:t>)</a:t>
            </a:r>
            <a:r>
              <a:rPr lang="cs-CZ" sz="2300" dirty="0">
                <a:solidFill>
                  <a:schemeClr val="tx1"/>
                </a:solidFill>
                <a:highlight>
                  <a:srgbClr val="FFFFCC"/>
                </a:highlight>
              </a:rPr>
              <a:t>, </a:t>
            </a:r>
            <a:r>
              <a:rPr lang="en-US" sz="2300" dirty="0">
                <a:solidFill>
                  <a:schemeClr val="tx1"/>
                </a:solidFill>
                <a:highlight>
                  <a:srgbClr val="FFFFCC"/>
                </a:highlight>
              </a:rPr>
              <a:t>the </a:t>
            </a:r>
            <a:r>
              <a:rPr lang="en-US" sz="2300" dirty="0">
                <a:solidFill>
                  <a:schemeClr val="tx1"/>
                </a:solidFill>
                <a:effectLst>
                  <a:outerShdw blurRad="38100" dist="38100" dir="2700000" algn="tl">
                    <a:srgbClr val="000000">
                      <a:alpha val="43137"/>
                    </a:srgbClr>
                  </a:outerShdw>
                </a:effectLst>
                <a:highlight>
                  <a:srgbClr val="FFFFCC"/>
                </a:highlight>
              </a:rPr>
              <a:t>Cohesion Fund</a:t>
            </a:r>
            <a:r>
              <a:rPr lang="cs-CZ" sz="2300" dirty="0">
                <a:solidFill>
                  <a:schemeClr val="tx1"/>
                </a:solidFill>
                <a:effectLst>
                  <a:outerShdw blurRad="38100" dist="38100" dir="2700000" algn="tl">
                    <a:srgbClr val="000000">
                      <a:alpha val="43137"/>
                    </a:srgbClr>
                  </a:outerShdw>
                </a:effectLst>
                <a:highlight>
                  <a:srgbClr val="FFFFCC"/>
                </a:highlight>
              </a:rPr>
              <a:t> and t</a:t>
            </a:r>
            <a:r>
              <a:rPr lang="en-US" sz="2300" dirty="0">
                <a:solidFill>
                  <a:schemeClr val="tx1"/>
                </a:solidFill>
                <a:effectLst>
                  <a:outerShdw blurRad="38100" dist="38100" dir="2700000" algn="tl">
                    <a:srgbClr val="000000">
                      <a:alpha val="43137"/>
                    </a:srgbClr>
                  </a:outerShdw>
                </a:effectLst>
                <a:highlight>
                  <a:srgbClr val="FFFFCC"/>
                </a:highlight>
              </a:rPr>
              <a:t>he Just Transition Fund (JTF) </a:t>
            </a:r>
            <a:r>
              <a:rPr lang="cs-CZ" sz="2300" dirty="0">
                <a:solidFill>
                  <a:schemeClr val="tx1"/>
                </a:solidFill>
                <a:highlight>
                  <a:srgbClr val="FFFFCC"/>
                </a:highlight>
              </a:rPr>
              <a:t>  </a:t>
            </a:r>
            <a:r>
              <a:rPr lang="cs-CZ" sz="2000" b="1" dirty="0" err="1">
                <a:highlight>
                  <a:srgbClr val="FFFF00"/>
                </a:highlight>
              </a:rPr>
              <a:t>FUNDS:</a:t>
            </a:r>
            <a:r>
              <a:rPr lang="cs-CZ" sz="1200" b="1" dirty="0" err="1">
                <a:solidFill>
                  <a:schemeClr val="tx1"/>
                </a:solidFill>
                <a:highlight>
                  <a:srgbClr val="00FFFF"/>
                </a:highlight>
                <a:hlinkClick r:id="rId2"/>
              </a:rPr>
              <a:t>https</a:t>
            </a:r>
            <a:r>
              <a:rPr lang="cs-CZ" sz="1200" b="1" dirty="0">
                <a:solidFill>
                  <a:schemeClr val="tx1"/>
                </a:solidFill>
                <a:highlight>
                  <a:srgbClr val="00FFFF"/>
                </a:highlight>
                <a:hlinkClick r:id="rId2"/>
              </a:rPr>
              <a:t>://ec.europa.eu/regional_policy/</a:t>
            </a:r>
            <a:r>
              <a:rPr lang="cs-CZ" sz="1200" b="1" dirty="0" err="1">
                <a:solidFill>
                  <a:schemeClr val="tx1"/>
                </a:solidFill>
                <a:highlight>
                  <a:srgbClr val="00FFFF"/>
                </a:highlight>
                <a:hlinkClick r:id="rId2"/>
              </a:rPr>
              <a:t>funding_en</a:t>
            </a:r>
            <a:r>
              <a:rPr lang="cs-CZ" sz="1200" b="1" dirty="0">
                <a:solidFill>
                  <a:schemeClr val="tx1"/>
                </a:solidFill>
                <a:highlight>
                  <a:srgbClr val="00FFFF"/>
                </a:highlight>
              </a:rPr>
              <a:t>  … </a:t>
            </a:r>
            <a:r>
              <a:rPr lang="cs-CZ" sz="1200" b="1" dirty="0">
                <a:solidFill>
                  <a:schemeClr val="tx1"/>
                </a:solidFill>
                <a:highlight>
                  <a:srgbClr val="00FFFF"/>
                </a:highlight>
                <a:hlinkClick r:id="rId3"/>
              </a:rPr>
              <a:t>https://ec.europa.eu/regional_policy/policy/what/investment-policy_en</a:t>
            </a:r>
            <a:r>
              <a:rPr lang="cs-CZ" sz="1200" b="1" dirty="0">
                <a:solidFill>
                  <a:schemeClr val="tx1"/>
                </a:solidFill>
                <a:highlight>
                  <a:srgbClr val="00FFFF"/>
                </a:highlight>
              </a:rPr>
              <a:t> </a:t>
            </a:r>
          </a:p>
          <a:p>
            <a:pPr marL="0" indent="0">
              <a:buNone/>
            </a:pPr>
            <a:endParaRPr lang="cs-CZ" dirty="0"/>
          </a:p>
          <a:p>
            <a:pPr marL="0" indent="0">
              <a:buNone/>
            </a:pPr>
            <a:endParaRPr lang="cs-CZ" sz="2000" dirty="0">
              <a:solidFill>
                <a:schemeClr val="tx1"/>
              </a:solidFill>
            </a:endParaRPr>
          </a:p>
        </p:txBody>
      </p:sp>
      <p:sp>
        <p:nvSpPr>
          <p:cNvPr id="4" name="TextovéPole 3">
            <a:extLst>
              <a:ext uri="{FF2B5EF4-FFF2-40B4-BE49-F238E27FC236}">
                <a16:creationId xmlns:a16="http://schemas.microsoft.com/office/drawing/2014/main" id="{24E2FE58-88EA-43BB-AF83-8ADF0D965367}"/>
              </a:ext>
            </a:extLst>
          </p:cNvPr>
          <p:cNvSpPr txBox="1"/>
          <p:nvPr/>
        </p:nvSpPr>
        <p:spPr>
          <a:xfrm>
            <a:off x="371078" y="1628800"/>
            <a:ext cx="11136560" cy="646331"/>
          </a:xfrm>
          <a:prstGeom prst="rect">
            <a:avLst/>
          </a:prstGeom>
          <a:noFill/>
        </p:spPr>
        <p:txBody>
          <a:bodyPr wrap="square" rtlCol="0">
            <a:spAutoFit/>
          </a:bodyPr>
          <a:lstStyle/>
          <a:p>
            <a:r>
              <a:rPr lang="en-US" sz="1200" dirty="0">
                <a:solidFill>
                  <a:schemeClr val="tx1"/>
                </a:solidFill>
              </a:rPr>
              <a:t>The European Spatial Development Perspective (ESDP) is a document approved by the Informal Council of Ministers of Spatial Planning of European Commission in Potsdam in 1999. It is a legally non-binding document forming a policy framework with 60 policy options for all tiers of administration with a planning responsibility. The strategic aim is to achieve a balanced and sustainable spatial development strategy.</a:t>
            </a:r>
            <a:endParaRPr lang="cs-CZ" dirty="0"/>
          </a:p>
        </p:txBody>
      </p:sp>
    </p:spTree>
    <p:extLst>
      <p:ext uri="{BB962C8B-B14F-4D97-AF65-F5344CB8AC3E}">
        <p14:creationId xmlns:p14="http://schemas.microsoft.com/office/powerpoint/2010/main" val="1843744575"/>
      </p:ext>
    </p:extLst>
  </p:cSld>
  <p:clrMapOvr>
    <a:masterClrMapping/>
  </p:clrMapOvr>
  <p:transition spd="med">
    <p:circl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47BFF0-AC26-4144-9DDE-A34CCA21E7D7}"/>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New </a:t>
            </a:r>
            <a:r>
              <a:rPr lang="cs-CZ" b="1" dirty="0" err="1">
                <a:effectLst>
                  <a:outerShdw blurRad="38100" dist="38100" dir="2700000" algn="tl">
                    <a:srgbClr val="000000">
                      <a:alpha val="43137"/>
                    </a:srgbClr>
                  </a:outerShdw>
                </a:effectLst>
              </a:rPr>
              <a:t>Cohesion</a:t>
            </a:r>
            <a:r>
              <a:rPr lang="cs-CZ" b="1" dirty="0">
                <a:effectLst>
                  <a:outerShdw blurRad="38100" dist="38100" dir="2700000" algn="tl">
                    <a:srgbClr val="000000">
                      <a:alpha val="43137"/>
                    </a:srgbClr>
                  </a:outerShdw>
                </a:effectLst>
              </a:rPr>
              <a:t> </a:t>
            </a:r>
            <a:r>
              <a:rPr lang="cs-CZ" b="1" dirty="0" err="1">
                <a:effectLst>
                  <a:outerShdw blurRad="38100" dist="38100" dir="2700000" algn="tl">
                    <a:srgbClr val="000000">
                      <a:alpha val="43137"/>
                    </a:srgbClr>
                  </a:outerShdw>
                </a:effectLst>
              </a:rPr>
              <a:t>Policy</a:t>
            </a:r>
            <a:endParaRPr lang="cs-CZ" dirty="0">
              <a:effectLst>
                <a:outerShdw blurRad="38100" dist="38100" dir="2700000" algn="tl">
                  <a:srgbClr val="000000">
                    <a:alpha val="43137"/>
                  </a:srgbClr>
                </a:outerShdw>
              </a:effectLst>
            </a:endParaRPr>
          </a:p>
        </p:txBody>
      </p:sp>
      <p:pic>
        <p:nvPicPr>
          <p:cNvPr id="5" name="Zástupný obsah 4">
            <a:extLst>
              <a:ext uri="{FF2B5EF4-FFF2-40B4-BE49-F238E27FC236}">
                <a16:creationId xmlns:a16="http://schemas.microsoft.com/office/drawing/2014/main" id="{44185E39-55D3-44EC-80B6-9C4B3EC87156}"/>
              </a:ext>
            </a:extLst>
          </p:cNvPr>
          <p:cNvPicPr>
            <a:picLocks noGrp="1" noChangeAspect="1"/>
          </p:cNvPicPr>
          <p:nvPr>
            <p:ph idx="1"/>
          </p:nvPr>
        </p:nvPicPr>
        <p:blipFill>
          <a:blip r:embed="rId2"/>
          <a:stretch>
            <a:fillRect/>
          </a:stretch>
        </p:blipFill>
        <p:spPr>
          <a:xfrm>
            <a:off x="335360" y="836711"/>
            <a:ext cx="4609708" cy="5472609"/>
          </a:xfrm>
        </p:spPr>
      </p:pic>
      <p:sp>
        <p:nvSpPr>
          <p:cNvPr id="6" name="TextovéPole 5">
            <a:extLst>
              <a:ext uri="{FF2B5EF4-FFF2-40B4-BE49-F238E27FC236}">
                <a16:creationId xmlns:a16="http://schemas.microsoft.com/office/drawing/2014/main" id="{196CAAAF-52D0-45DA-A6A2-61E054EC1EE2}"/>
              </a:ext>
            </a:extLst>
          </p:cNvPr>
          <p:cNvSpPr txBox="1"/>
          <p:nvPr/>
        </p:nvSpPr>
        <p:spPr>
          <a:xfrm>
            <a:off x="4945068" y="836712"/>
            <a:ext cx="6408712" cy="4524315"/>
          </a:xfrm>
          <a:prstGeom prst="rect">
            <a:avLst/>
          </a:prstGeom>
          <a:noFill/>
        </p:spPr>
        <p:txBody>
          <a:bodyPr wrap="square" rtlCol="0">
            <a:spAutoFit/>
          </a:bodyPr>
          <a:lstStyle/>
          <a:p>
            <a:r>
              <a:rPr lang="cs-CZ" sz="1800" dirty="0" err="1"/>
              <a:t>Cohesion</a:t>
            </a:r>
            <a:r>
              <a:rPr lang="cs-CZ" sz="1800" dirty="0"/>
              <a:t> </a:t>
            </a:r>
            <a:r>
              <a:rPr lang="cs-CZ" sz="1800" dirty="0" err="1"/>
              <a:t>policy</a:t>
            </a:r>
            <a:r>
              <a:rPr lang="cs-CZ" sz="1800" dirty="0"/>
              <a:t> – </a:t>
            </a:r>
            <a:r>
              <a:rPr lang="cs-CZ" sz="1800" dirty="0" err="1"/>
              <a:t>Regional</a:t>
            </a:r>
            <a:r>
              <a:rPr lang="cs-CZ" sz="1800" dirty="0"/>
              <a:t> development and </a:t>
            </a:r>
            <a:r>
              <a:rPr lang="cs-CZ" sz="1800" dirty="0" err="1"/>
              <a:t>cohesion</a:t>
            </a:r>
            <a:r>
              <a:rPr lang="cs-CZ" sz="1800" dirty="0"/>
              <a:t>  </a:t>
            </a:r>
          </a:p>
          <a:p>
            <a:endParaRPr lang="cs-CZ" sz="1800" dirty="0"/>
          </a:p>
          <a:p>
            <a:r>
              <a:rPr lang="en-US" sz="1800" dirty="0">
                <a:effectLst>
                  <a:outerShdw blurRad="38100" dist="38100" dir="2700000" algn="tl">
                    <a:srgbClr val="000000">
                      <a:alpha val="43137"/>
                    </a:srgbClr>
                  </a:outerShdw>
                </a:effectLst>
              </a:rPr>
              <a:t>In 2021-2027 EU cohesion policy has set a shorter, modern menu of </a:t>
            </a:r>
            <a:r>
              <a:rPr lang="en-US" sz="1800" b="1" dirty="0">
                <a:effectLst>
                  <a:outerShdw blurRad="38100" dist="38100" dir="2700000" algn="tl">
                    <a:srgbClr val="000000">
                      <a:alpha val="43137"/>
                    </a:srgbClr>
                  </a:outerShdw>
                </a:effectLst>
              </a:rPr>
              <a:t>5 policy objectives </a:t>
            </a:r>
            <a:r>
              <a:rPr lang="en-US" sz="1800" dirty="0">
                <a:effectLst>
                  <a:outerShdw blurRad="38100" dist="38100" dir="2700000" algn="tl">
                    <a:srgbClr val="000000">
                      <a:alpha val="43137"/>
                    </a:srgbClr>
                  </a:outerShdw>
                </a:effectLst>
              </a:rPr>
              <a:t>supporting growth for the period 2021-2027. </a:t>
            </a:r>
          </a:p>
          <a:p>
            <a:r>
              <a:rPr lang="en-US" sz="1800" dirty="0"/>
              <a:t>The Joint Action Plan includes actions on: </a:t>
            </a:r>
          </a:p>
          <a:p>
            <a:r>
              <a:rPr lang="en-US" sz="1800" dirty="0">
                <a:solidFill>
                  <a:schemeClr val="tx1"/>
                </a:solidFill>
                <a:highlight>
                  <a:srgbClr val="FFFFCC"/>
                </a:highlight>
              </a:rPr>
              <a:t>1. a more </a:t>
            </a:r>
            <a:r>
              <a:rPr lang="en-US" sz="1800" b="1" dirty="0">
                <a:solidFill>
                  <a:schemeClr val="tx1"/>
                </a:solidFill>
                <a:highlight>
                  <a:srgbClr val="FFFFCC"/>
                </a:highlight>
              </a:rPr>
              <a:t>competitive</a:t>
            </a:r>
            <a:r>
              <a:rPr lang="en-US" sz="1800" dirty="0">
                <a:solidFill>
                  <a:schemeClr val="tx1"/>
                </a:solidFill>
                <a:highlight>
                  <a:srgbClr val="FFFFCC"/>
                </a:highlight>
              </a:rPr>
              <a:t> and </a:t>
            </a:r>
            <a:r>
              <a:rPr lang="en-US" sz="1800" b="1" dirty="0">
                <a:solidFill>
                  <a:schemeClr val="tx1"/>
                </a:solidFill>
                <a:highlight>
                  <a:srgbClr val="FFFFCC"/>
                </a:highlight>
              </a:rPr>
              <a:t>smarter</a:t>
            </a:r>
            <a:r>
              <a:rPr lang="en-US" sz="1800" dirty="0">
                <a:solidFill>
                  <a:schemeClr val="tx1"/>
                </a:solidFill>
                <a:highlight>
                  <a:srgbClr val="FFFFCC"/>
                </a:highlight>
              </a:rPr>
              <a:t> Europe</a:t>
            </a:r>
          </a:p>
          <a:p>
            <a:r>
              <a:rPr lang="en-US" sz="1800" dirty="0">
                <a:solidFill>
                  <a:schemeClr val="tx1"/>
                </a:solidFill>
                <a:highlight>
                  <a:srgbClr val="FFFFCC"/>
                </a:highlight>
              </a:rPr>
              <a:t>2. a </a:t>
            </a:r>
            <a:r>
              <a:rPr lang="en-US" sz="1800" b="1" dirty="0">
                <a:solidFill>
                  <a:schemeClr val="tx1"/>
                </a:solidFill>
                <a:highlight>
                  <a:srgbClr val="FFFFCC"/>
                </a:highlight>
              </a:rPr>
              <a:t>greener</a:t>
            </a:r>
            <a:r>
              <a:rPr lang="en-US" sz="1800" dirty="0">
                <a:solidFill>
                  <a:schemeClr val="tx1"/>
                </a:solidFill>
                <a:highlight>
                  <a:srgbClr val="FFFFCC"/>
                </a:highlight>
              </a:rPr>
              <a:t>, low carbon transitioning towards a net zero carbon economy</a:t>
            </a:r>
          </a:p>
          <a:p>
            <a:r>
              <a:rPr lang="en-US" sz="1800" dirty="0">
                <a:solidFill>
                  <a:schemeClr val="tx1"/>
                </a:solidFill>
                <a:highlight>
                  <a:srgbClr val="FFFFCC"/>
                </a:highlight>
              </a:rPr>
              <a:t>3. a more </a:t>
            </a:r>
            <a:r>
              <a:rPr lang="en-US" sz="1800" b="1" dirty="0">
                <a:solidFill>
                  <a:schemeClr val="tx1"/>
                </a:solidFill>
                <a:highlight>
                  <a:srgbClr val="FFFFCC"/>
                </a:highlight>
              </a:rPr>
              <a:t>connected</a:t>
            </a:r>
            <a:r>
              <a:rPr lang="en-US" sz="1800" dirty="0">
                <a:solidFill>
                  <a:schemeClr val="tx1"/>
                </a:solidFill>
                <a:highlight>
                  <a:srgbClr val="FFFFCC"/>
                </a:highlight>
              </a:rPr>
              <a:t> Europe by enhancing mobility</a:t>
            </a:r>
          </a:p>
          <a:p>
            <a:r>
              <a:rPr lang="en-US" sz="1800" dirty="0">
                <a:solidFill>
                  <a:schemeClr val="tx1"/>
                </a:solidFill>
                <a:highlight>
                  <a:srgbClr val="FFFFCC"/>
                </a:highlight>
              </a:rPr>
              <a:t>4. a more </a:t>
            </a:r>
            <a:r>
              <a:rPr lang="en-US" sz="1800" b="1" dirty="0">
                <a:solidFill>
                  <a:schemeClr val="tx1"/>
                </a:solidFill>
                <a:highlight>
                  <a:srgbClr val="FFFFCC"/>
                </a:highlight>
              </a:rPr>
              <a:t>social</a:t>
            </a:r>
            <a:r>
              <a:rPr lang="en-US" sz="1800" dirty="0">
                <a:solidFill>
                  <a:schemeClr val="tx1"/>
                </a:solidFill>
                <a:highlight>
                  <a:srgbClr val="FFFFCC"/>
                </a:highlight>
              </a:rPr>
              <a:t> and inclusive Europe</a:t>
            </a:r>
          </a:p>
          <a:p>
            <a:r>
              <a:rPr lang="en-US" sz="1800" dirty="0">
                <a:solidFill>
                  <a:schemeClr val="tx1"/>
                </a:solidFill>
                <a:highlight>
                  <a:srgbClr val="FFFFCC"/>
                </a:highlight>
              </a:rPr>
              <a:t>5. Europe closer to </a:t>
            </a:r>
            <a:r>
              <a:rPr lang="en-US" sz="1800" b="1" dirty="0">
                <a:solidFill>
                  <a:schemeClr val="tx1"/>
                </a:solidFill>
                <a:highlight>
                  <a:srgbClr val="FFFFCC"/>
                </a:highlight>
              </a:rPr>
              <a:t>citizens</a:t>
            </a:r>
            <a:r>
              <a:rPr lang="en-US" sz="1800" dirty="0">
                <a:solidFill>
                  <a:schemeClr val="tx1"/>
                </a:solidFill>
                <a:highlight>
                  <a:srgbClr val="FFFFCC"/>
                </a:highlight>
              </a:rPr>
              <a:t> by fostering the sustainable and integrated development of all types of territories</a:t>
            </a:r>
          </a:p>
          <a:p>
            <a:endParaRPr lang="cs-CZ" sz="1800" dirty="0"/>
          </a:p>
          <a:p>
            <a:r>
              <a:rPr lang="cs-CZ" sz="1800" dirty="0" err="1">
                <a:highlight>
                  <a:srgbClr val="00FFFF"/>
                </a:highlight>
              </a:rPr>
              <a:t>For</a:t>
            </a:r>
            <a:r>
              <a:rPr lang="cs-CZ" sz="1800" dirty="0">
                <a:highlight>
                  <a:srgbClr val="00FFFF"/>
                </a:highlight>
              </a:rPr>
              <a:t> </a:t>
            </a:r>
            <a:r>
              <a:rPr lang="cs-CZ" sz="1800" dirty="0" err="1">
                <a:highlight>
                  <a:srgbClr val="00FFFF"/>
                </a:highlight>
              </a:rPr>
              <a:t>details</a:t>
            </a:r>
            <a:r>
              <a:rPr lang="cs-CZ" sz="1800" dirty="0">
                <a:highlight>
                  <a:srgbClr val="00FFFF"/>
                </a:highlight>
              </a:rPr>
              <a:t> </a:t>
            </a:r>
            <a:r>
              <a:rPr lang="cs-CZ" sz="1800" dirty="0" err="1">
                <a:highlight>
                  <a:srgbClr val="00FFFF"/>
                </a:highlight>
              </a:rPr>
              <a:t>see</a:t>
            </a:r>
            <a:r>
              <a:rPr lang="cs-CZ" sz="1800" dirty="0">
                <a:highlight>
                  <a:srgbClr val="00FFFF"/>
                </a:highlight>
              </a:rPr>
              <a:t>: </a:t>
            </a:r>
            <a:r>
              <a:rPr lang="cs-CZ" sz="1800" dirty="0">
                <a:highlight>
                  <a:srgbClr val="00FFFF"/>
                </a:highlight>
                <a:hlinkClick r:id="rId3"/>
              </a:rPr>
              <a:t>https://ec.europa.eu/regional_policy/2021-2027_en</a:t>
            </a:r>
            <a:r>
              <a:rPr lang="cs-CZ" sz="1800" dirty="0">
                <a:highlight>
                  <a:srgbClr val="00FFFF"/>
                </a:highlight>
              </a:rPr>
              <a:t> </a:t>
            </a:r>
          </a:p>
        </p:txBody>
      </p:sp>
    </p:spTree>
    <p:extLst>
      <p:ext uri="{BB962C8B-B14F-4D97-AF65-F5344CB8AC3E}">
        <p14:creationId xmlns:p14="http://schemas.microsoft.com/office/powerpoint/2010/main" val="1957909801"/>
      </p:ext>
    </p:extLst>
  </p:cSld>
  <p:clrMapOvr>
    <a:masterClrMapping/>
  </p:clrMapOvr>
  <p:transition spd="med">
    <p:circl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63F429-3333-415E-80CC-F47CC5F340E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EF6DF60A-BBF5-4503-8D3E-18D06837F4AB}"/>
              </a:ext>
            </a:extLst>
          </p:cNvPr>
          <p:cNvSpPr>
            <a:spLocks noGrp="1"/>
          </p:cNvSpPr>
          <p:nvPr>
            <p:ph idx="1"/>
          </p:nvPr>
        </p:nvSpPr>
        <p:spPr/>
        <p:txBody>
          <a:bodyPr/>
          <a:lstStyle/>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lgn="ctr">
              <a:buNone/>
            </a:pPr>
            <a:r>
              <a:rPr lang="cs-CZ" sz="3200" b="1" dirty="0"/>
              <a:t>THANK YOU FOR YOUR ATTENTION</a:t>
            </a:r>
          </a:p>
        </p:txBody>
      </p:sp>
    </p:spTree>
    <p:extLst>
      <p:ext uri="{BB962C8B-B14F-4D97-AF65-F5344CB8AC3E}">
        <p14:creationId xmlns:p14="http://schemas.microsoft.com/office/powerpoint/2010/main" val="3667880596"/>
      </p:ext>
    </p:extLst>
  </p:cSld>
  <p:clrMapOvr>
    <a:masterClrMapping/>
  </p:clrMapOvr>
  <p:transition spd="med">
    <p:circl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303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80D6CC9-AB39-4BC9-85DB-83C9B3EC3BCA}"/>
              </a:ext>
            </a:extLst>
          </p:cNvPr>
          <p:cNvSpPr>
            <a:spLocks noGrp="1" noChangeArrowheads="1"/>
          </p:cNvSpPr>
          <p:nvPr>
            <p:ph type="title"/>
          </p:nvPr>
        </p:nvSpPr>
        <p:spPr/>
        <p:txBody>
          <a:bodyPr/>
          <a:lstStyle/>
          <a:p>
            <a:pPr eaLnBrk="1" hangingPunct="1">
              <a:defRPr/>
            </a:pPr>
            <a:r>
              <a:rPr lang="cs-CZ" dirty="0" err="1">
                <a:effectLst>
                  <a:outerShdw blurRad="38100" dist="38100" dir="2700000" algn="tl">
                    <a:srgbClr val="000000">
                      <a:alpha val="43137"/>
                    </a:srgbClr>
                  </a:outerShdw>
                </a:effectLst>
              </a:rPr>
              <a:t>Common</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Agricultural</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Policy</a:t>
            </a:r>
            <a:r>
              <a:rPr lang="cs-CZ" dirty="0">
                <a:effectLst>
                  <a:outerShdw blurRad="38100" dist="38100" dir="2700000" algn="tl">
                    <a:srgbClr val="000000">
                      <a:alpha val="43137"/>
                    </a:srgbClr>
                  </a:outerShdw>
                </a:effectLst>
              </a:rPr>
              <a:t> </a:t>
            </a:r>
          </a:p>
        </p:txBody>
      </p:sp>
      <p:sp>
        <p:nvSpPr>
          <p:cNvPr id="5123" name="Rectangle 3">
            <a:extLst>
              <a:ext uri="{FF2B5EF4-FFF2-40B4-BE49-F238E27FC236}">
                <a16:creationId xmlns:a16="http://schemas.microsoft.com/office/drawing/2014/main" id="{96668034-48E3-4752-8D5C-7E8BED8A71A8}"/>
              </a:ext>
            </a:extLst>
          </p:cNvPr>
          <p:cNvSpPr>
            <a:spLocks noGrp="1" noChangeArrowheads="1"/>
          </p:cNvSpPr>
          <p:nvPr>
            <p:ph type="body" idx="1"/>
          </p:nvPr>
        </p:nvSpPr>
        <p:spPr/>
        <p:txBody>
          <a:bodyPr/>
          <a:lstStyle/>
          <a:p>
            <a:pPr marL="0" indent="0">
              <a:buNone/>
              <a:defRPr/>
            </a:pPr>
            <a:r>
              <a:rPr lang="en-US" sz="2200" b="1" dirty="0">
                <a:effectLst>
                  <a:outerShdw blurRad="38100" dist="38100" dir="2700000" algn="tl">
                    <a:srgbClr val="000000">
                      <a:alpha val="43137"/>
                    </a:srgbClr>
                  </a:outerShdw>
                </a:effectLst>
                <a:highlight>
                  <a:srgbClr val="FFFFCC"/>
                </a:highlight>
              </a:rPr>
              <a:t>The Common Agricultural Policy (CAP) </a:t>
            </a:r>
            <a:r>
              <a:rPr lang="en-US" sz="2200" b="1" dirty="0">
                <a:solidFill>
                  <a:schemeClr val="tx1"/>
                </a:solidFill>
              </a:rPr>
              <a:t>is a system of European Union agricultural subsidies and </a:t>
            </a:r>
            <a:r>
              <a:rPr lang="en-US" sz="2200" b="1" dirty="0" err="1">
                <a:solidFill>
                  <a:schemeClr val="tx1"/>
                </a:solidFill>
              </a:rPr>
              <a:t>programmes</a:t>
            </a:r>
            <a:r>
              <a:rPr lang="en-US" sz="2200" b="1" dirty="0">
                <a:solidFill>
                  <a:schemeClr val="tx1"/>
                </a:solidFill>
              </a:rPr>
              <a:t>.</a:t>
            </a:r>
            <a:endParaRPr lang="cs-CZ" sz="2200" b="1" dirty="0">
              <a:solidFill>
                <a:schemeClr val="tx1"/>
              </a:solidFill>
            </a:endParaRPr>
          </a:p>
          <a:p>
            <a:pPr marL="0" indent="0">
              <a:buNone/>
              <a:defRPr/>
            </a:pPr>
            <a:r>
              <a:rPr lang="en-US" sz="2200" b="1" dirty="0">
                <a:solidFill>
                  <a:schemeClr val="tx1"/>
                </a:solidFill>
              </a:rPr>
              <a:t> </a:t>
            </a:r>
            <a:r>
              <a:rPr lang="en-US" sz="2200" b="1" dirty="0">
                <a:solidFill>
                  <a:schemeClr val="tx1"/>
                </a:solidFill>
                <a:effectLst>
                  <a:outerShdw blurRad="38100" dist="38100" dir="2700000" algn="tl">
                    <a:srgbClr val="000000">
                      <a:alpha val="43137"/>
                    </a:srgbClr>
                  </a:outerShdw>
                </a:effectLst>
              </a:rPr>
              <a:t>It represented</a:t>
            </a:r>
            <a:r>
              <a:rPr lang="cs-CZ" sz="2200" b="1" dirty="0">
                <a:solidFill>
                  <a:schemeClr val="tx1"/>
                </a:solidFill>
                <a:effectLst>
                  <a:outerShdw blurRad="38100" dist="38100" dir="2700000" algn="tl">
                    <a:srgbClr val="000000">
                      <a:alpha val="43137"/>
                    </a:srgbClr>
                  </a:outerShdw>
                </a:effectLst>
              </a:rPr>
              <a:t> </a:t>
            </a:r>
            <a:r>
              <a:rPr lang="cs-CZ" sz="2200" b="1" dirty="0" err="1">
                <a:solidFill>
                  <a:schemeClr val="tx1"/>
                </a:solidFill>
                <a:effectLst>
                  <a:outerShdw blurRad="38100" dist="38100" dir="2700000" algn="tl">
                    <a:srgbClr val="000000">
                      <a:alpha val="43137"/>
                    </a:srgbClr>
                  </a:outerShdw>
                </a:effectLst>
              </a:rPr>
              <a:t>about</a:t>
            </a:r>
            <a:r>
              <a:rPr lang="en-US" sz="2200" b="1" dirty="0">
                <a:solidFill>
                  <a:schemeClr val="tx1"/>
                </a:solidFill>
                <a:effectLst>
                  <a:outerShdw blurRad="38100" dist="38100" dir="2700000" algn="tl">
                    <a:srgbClr val="000000">
                      <a:alpha val="43137"/>
                    </a:srgbClr>
                  </a:outerShdw>
                </a:effectLst>
              </a:rPr>
              <a:t> </a:t>
            </a:r>
            <a:r>
              <a:rPr lang="cs-CZ" sz="2200" b="1" dirty="0">
                <a:solidFill>
                  <a:schemeClr val="tx1"/>
                </a:solidFill>
                <a:effectLst>
                  <a:outerShdw blurRad="38100" dist="38100" dir="2700000" algn="tl">
                    <a:srgbClr val="000000">
                      <a:alpha val="43137"/>
                    </a:srgbClr>
                  </a:outerShdw>
                </a:effectLst>
              </a:rPr>
              <a:t>39</a:t>
            </a:r>
            <a:r>
              <a:rPr lang="en-US" sz="2200" b="1" dirty="0">
                <a:solidFill>
                  <a:schemeClr val="tx1"/>
                </a:solidFill>
                <a:effectLst>
                  <a:outerShdw blurRad="38100" dist="38100" dir="2700000" algn="tl">
                    <a:srgbClr val="000000">
                      <a:alpha val="43137"/>
                    </a:srgbClr>
                  </a:outerShdw>
                </a:effectLst>
              </a:rPr>
              <a:t>%</a:t>
            </a:r>
            <a:r>
              <a:rPr lang="en-US" sz="2200" dirty="0">
                <a:solidFill>
                  <a:schemeClr val="tx1"/>
                </a:solidFill>
              </a:rPr>
              <a:t> of the EU's budget, </a:t>
            </a:r>
            <a:r>
              <a:rPr lang="cs-CZ" sz="2200" b="1" dirty="0">
                <a:solidFill>
                  <a:schemeClr val="tx1"/>
                </a:solidFill>
                <a:effectLst>
                  <a:outerShdw blurRad="38100" dist="38100" dir="2700000" algn="tl">
                    <a:srgbClr val="000000">
                      <a:alpha val="43137"/>
                    </a:srgbClr>
                  </a:outerShdw>
                </a:effectLst>
              </a:rPr>
              <a:t>… (</a:t>
            </a:r>
            <a:r>
              <a:rPr lang="cs-CZ" sz="2200" b="1" dirty="0" err="1">
                <a:solidFill>
                  <a:schemeClr val="tx1"/>
                </a:solidFill>
                <a:effectLst>
                  <a:outerShdw blurRad="38100" dist="38100" dir="2700000" algn="tl">
                    <a:srgbClr val="000000">
                      <a:alpha val="43137"/>
                    </a:srgbClr>
                  </a:outerShdw>
                </a:effectLst>
              </a:rPr>
              <a:t>total</a:t>
            </a:r>
            <a:r>
              <a:rPr lang="cs-CZ" sz="2200" b="1" dirty="0">
                <a:solidFill>
                  <a:schemeClr val="tx1"/>
                </a:solidFill>
                <a:effectLst>
                  <a:outerShdw blurRad="38100" dist="38100" dir="2700000" algn="tl">
                    <a:srgbClr val="000000">
                      <a:alpha val="43137"/>
                    </a:srgbClr>
                  </a:outerShdw>
                </a:effectLst>
              </a:rPr>
              <a:t> – „SUSTAINABLE GROWTH: NATURAL RESOURCES“)</a:t>
            </a:r>
          </a:p>
          <a:p>
            <a:pPr marL="0" indent="0">
              <a:buNone/>
              <a:defRPr/>
            </a:pPr>
            <a:r>
              <a:rPr lang="en-US" sz="2200" dirty="0">
                <a:effectLst>
                  <a:outerShdw blurRad="38100" dist="38100" dir="2700000" algn="tl">
                    <a:srgbClr val="000000">
                      <a:alpha val="43137"/>
                    </a:srgbClr>
                  </a:outerShdw>
                </a:effectLst>
              </a:rPr>
              <a:t>The CAP combines a direct subsidy payment for crops and land which may be cultivated with price support mechanisms, including guaranteed minimum prices, import tariffs and quotas on certain goods from outside the EU. </a:t>
            </a:r>
            <a:endParaRPr lang="cs-CZ" sz="2200" dirty="0">
              <a:effectLst>
                <a:outerShdw blurRad="38100" dist="38100" dir="2700000" algn="tl">
                  <a:srgbClr val="000000">
                    <a:alpha val="43137"/>
                  </a:srgbClr>
                </a:outerShdw>
              </a:effectLst>
            </a:endParaRPr>
          </a:p>
          <a:p>
            <a:pPr marL="0" indent="0">
              <a:buNone/>
              <a:defRPr/>
            </a:pPr>
            <a:r>
              <a:rPr lang="en-US" sz="2200" dirty="0"/>
              <a:t>Reforms are currently underway reducing import controls and transferring subsidy to land stewardship rather than specific crop production (phased from 2004 to 2012). Detailed implementation of the scheme varies in different EU member countries.</a:t>
            </a:r>
          </a:p>
        </p:txBody>
      </p:sp>
      <p:pic>
        <p:nvPicPr>
          <p:cNvPr id="3" name="Obrázek 2">
            <a:extLst>
              <a:ext uri="{FF2B5EF4-FFF2-40B4-BE49-F238E27FC236}">
                <a16:creationId xmlns:a16="http://schemas.microsoft.com/office/drawing/2014/main" id="{4A5CAFA5-20D1-4958-B288-26F57148B603}"/>
              </a:ext>
            </a:extLst>
          </p:cNvPr>
          <p:cNvPicPr>
            <a:picLocks noChangeAspect="1"/>
          </p:cNvPicPr>
          <p:nvPr/>
        </p:nvPicPr>
        <p:blipFill>
          <a:blip r:embed="rId2"/>
          <a:stretch>
            <a:fillRect/>
          </a:stretch>
        </p:blipFill>
        <p:spPr>
          <a:xfrm>
            <a:off x="7824192" y="4727826"/>
            <a:ext cx="4334532" cy="2130173"/>
          </a:xfrm>
          <a:prstGeom prst="rect">
            <a:avLst/>
          </a:prstGeom>
        </p:spPr>
      </p:pic>
      <p:sp>
        <p:nvSpPr>
          <p:cNvPr id="4" name="TextovéPole 3">
            <a:extLst>
              <a:ext uri="{FF2B5EF4-FFF2-40B4-BE49-F238E27FC236}">
                <a16:creationId xmlns:a16="http://schemas.microsoft.com/office/drawing/2014/main" id="{14E73C04-4FD6-4C1F-9A50-D83B411E14EC}"/>
              </a:ext>
            </a:extLst>
          </p:cNvPr>
          <p:cNvSpPr txBox="1"/>
          <p:nvPr/>
        </p:nvSpPr>
        <p:spPr>
          <a:xfrm>
            <a:off x="413418" y="4727826"/>
            <a:ext cx="7410773" cy="1661993"/>
          </a:xfrm>
          <a:prstGeom prst="rect">
            <a:avLst/>
          </a:prstGeom>
          <a:noFill/>
        </p:spPr>
        <p:txBody>
          <a:bodyPr wrap="square" rtlCol="0">
            <a:spAutoFit/>
          </a:bodyPr>
          <a:lstStyle/>
          <a:p>
            <a:r>
              <a:rPr lang="en-US" sz="1700" dirty="0">
                <a:solidFill>
                  <a:schemeClr val="tx1"/>
                </a:solidFill>
                <a:effectLst>
                  <a:outerShdw blurRad="38100" dist="38100" dir="2700000" algn="tl">
                    <a:srgbClr val="000000">
                      <a:alpha val="43137"/>
                    </a:srgbClr>
                  </a:outerShdw>
                </a:effectLst>
              </a:rPr>
              <a:t>The EU’s multiannual financial framework (MFF) for 2021-27, adopted on 17 December 2020, amounts to €1.21 trillion (in current prices) with an additional €808 billion from the next generation EU recovery instrument. </a:t>
            </a:r>
            <a:r>
              <a:rPr lang="en-US" sz="1700" dirty="0">
                <a:solidFill>
                  <a:schemeClr val="tx1"/>
                </a:solidFill>
                <a:highlight>
                  <a:srgbClr val="FFFF00"/>
                </a:highlight>
              </a:rPr>
              <a:t>The total allocation for the common agricultural policy (CAP) amounts to €386.6 billion, divided between two funds (often referred to as the “two pillars” of the CAP</a:t>
            </a:r>
            <a:endParaRPr lang="cs-CZ" sz="1700" dirty="0">
              <a:solidFill>
                <a:schemeClr val="tx1"/>
              </a:solidFill>
              <a:highlight>
                <a:srgbClr val="FFFF00"/>
              </a:highlight>
            </a:endParaRPr>
          </a:p>
        </p:txBody>
      </p:sp>
    </p:spTree>
  </p:cSld>
  <p:clrMapOvr>
    <a:masterClrMapping/>
  </p:clrMapOvr>
  <p:transition spd="med">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24C2D7-8404-495F-A34C-C9F7F38D6B12}"/>
              </a:ext>
            </a:extLst>
          </p:cNvPr>
          <p:cNvSpPr>
            <a:spLocks noGrp="1"/>
          </p:cNvSpPr>
          <p:nvPr>
            <p:ph type="title"/>
          </p:nvPr>
        </p:nvSpPr>
        <p:spPr/>
        <p:txBody>
          <a:bodyPr/>
          <a:lstStyle/>
          <a:p>
            <a:pPr>
              <a:defRPr/>
            </a:pPr>
            <a:r>
              <a:rPr lang="cs-CZ" dirty="0" err="1">
                <a:effectLst>
                  <a:outerShdw blurRad="38100" dist="38100" dir="2700000" algn="tl">
                    <a:srgbClr val="000000">
                      <a:alpha val="43137"/>
                    </a:srgbClr>
                  </a:outerShdw>
                </a:effectLst>
              </a:rPr>
              <a:t>Common</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Agricultural</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Policy</a:t>
            </a:r>
            <a:r>
              <a:rPr lang="cs-CZ" dirty="0">
                <a:effectLst>
                  <a:outerShdw blurRad="38100" dist="38100" dir="2700000" algn="tl">
                    <a:srgbClr val="000000">
                      <a:alpha val="43137"/>
                    </a:srgbClr>
                  </a:outerShdw>
                </a:effectLst>
              </a:rPr>
              <a:t> </a:t>
            </a:r>
            <a:endParaRPr lang="cs-CZ" dirty="0"/>
          </a:p>
        </p:txBody>
      </p:sp>
      <p:sp>
        <p:nvSpPr>
          <p:cNvPr id="3" name="Zástupný symbol pro obsah 2">
            <a:extLst>
              <a:ext uri="{FF2B5EF4-FFF2-40B4-BE49-F238E27FC236}">
                <a16:creationId xmlns:a16="http://schemas.microsoft.com/office/drawing/2014/main" id="{B9437D8C-B6F1-4BC2-B3BC-A0389AE672C9}"/>
              </a:ext>
            </a:extLst>
          </p:cNvPr>
          <p:cNvSpPr>
            <a:spLocks noGrp="1"/>
          </p:cNvSpPr>
          <p:nvPr>
            <p:ph idx="1"/>
          </p:nvPr>
        </p:nvSpPr>
        <p:spPr/>
        <p:txBody>
          <a:bodyPr/>
          <a:lstStyle/>
          <a:p>
            <a:pPr marL="0" indent="0">
              <a:buNone/>
              <a:defRPr/>
            </a:pPr>
            <a:r>
              <a:rPr lang="cs-CZ" sz="2000" dirty="0">
                <a:solidFill>
                  <a:schemeClr val="tx1"/>
                </a:solidFill>
                <a:effectLst>
                  <a:outerShdw blurRad="38100" dist="38100" dir="2700000" algn="tl">
                    <a:srgbClr val="000000">
                      <a:alpha val="43137"/>
                    </a:srgbClr>
                  </a:outerShdw>
                </a:effectLst>
              </a:rPr>
              <a:t>… </a:t>
            </a:r>
            <a:r>
              <a:rPr lang="en-US" sz="2000" dirty="0">
                <a:solidFill>
                  <a:schemeClr val="tx1"/>
                </a:solidFill>
                <a:effectLst>
                  <a:outerShdw blurRad="38100" dist="38100" dir="2700000" algn="tl">
                    <a:srgbClr val="000000">
                      <a:alpha val="43137"/>
                    </a:srgbClr>
                  </a:outerShdw>
                </a:effectLst>
              </a:rPr>
              <a:t>the share of traditional CAP spending is projected to decrease significantly to </a:t>
            </a:r>
            <a:r>
              <a:rPr lang="cs-CZ" sz="2000" dirty="0">
                <a:solidFill>
                  <a:schemeClr val="tx1"/>
                </a:solidFill>
                <a:effectLst>
                  <a:outerShdw blurRad="38100" dist="38100" dir="2700000" algn="tl">
                    <a:srgbClr val="000000">
                      <a:alpha val="43137"/>
                    </a:srgbClr>
                  </a:outerShdw>
                </a:effectLst>
              </a:rPr>
              <a:t>cca 30 - </a:t>
            </a:r>
            <a:r>
              <a:rPr lang="en-US" sz="2000" dirty="0">
                <a:solidFill>
                  <a:schemeClr val="tx1"/>
                </a:solidFill>
                <a:effectLst>
                  <a:outerShdw blurRad="38100" dist="38100" dir="2700000" algn="tl">
                    <a:srgbClr val="000000">
                      <a:alpha val="43137"/>
                    </a:srgbClr>
                  </a:outerShdw>
                </a:effectLst>
              </a:rPr>
              <a:t>32%,</a:t>
            </a:r>
            <a:r>
              <a:rPr lang="en-US" sz="2000" dirty="0"/>
              <a:t> following a decrease in real terms in the current financing period. </a:t>
            </a:r>
            <a:endParaRPr lang="cs-CZ" sz="2000" dirty="0"/>
          </a:p>
          <a:p>
            <a:pPr marL="0" indent="0">
              <a:buNone/>
              <a:defRPr/>
            </a:pPr>
            <a:r>
              <a:rPr lang="en-US" sz="2000" dirty="0">
                <a:effectLst>
                  <a:outerShdw blurRad="38100" dist="38100" dir="2700000" algn="tl">
                    <a:srgbClr val="000000">
                      <a:alpha val="43137"/>
                    </a:srgbClr>
                  </a:outerShdw>
                </a:effectLst>
              </a:rPr>
              <a:t>In contrast, the amounts for the EU's Regional Policy represented 17% of the EU budget in 1988. They will more than double to reach almost 36% in 2013</a:t>
            </a:r>
          </a:p>
          <a:p>
            <a:pPr marL="0" indent="0">
              <a:buNone/>
              <a:defRPr/>
            </a:pPr>
            <a:r>
              <a:rPr lang="en-US" sz="2000" b="1" i="1" dirty="0">
                <a:solidFill>
                  <a:schemeClr val="tx1"/>
                </a:solidFill>
                <a:effectLst>
                  <a:outerShdw blurRad="38100" dist="38100" dir="2700000" algn="tl">
                    <a:srgbClr val="000000">
                      <a:alpha val="43137"/>
                    </a:srgbClr>
                  </a:outerShdw>
                </a:effectLst>
              </a:rPr>
              <a:t>The aim of the CAP is to provide farmers with a reasonable standard of living, consumers with quality food at fair prices and to preserve rural heritage</a:t>
            </a:r>
            <a:r>
              <a:rPr lang="en-US" sz="2000" dirty="0"/>
              <a:t>. </a:t>
            </a:r>
            <a:r>
              <a:rPr lang="en-US" sz="2000" b="1" dirty="0">
                <a:effectLst>
                  <a:outerShdw blurRad="38100" dist="38100" dir="2700000" algn="tl">
                    <a:srgbClr val="000000">
                      <a:alpha val="43137"/>
                    </a:srgbClr>
                  </a:outerShdw>
                </a:effectLst>
              </a:rPr>
              <a:t>However, there has been considerable criticism of CAP.</a:t>
            </a:r>
            <a:endParaRPr lang="cs-CZ" sz="2000" b="1" dirty="0">
              <a:effectLst>
                <a:outerShdw blurRad="38100" dist="38100" dir="2700000" algn="tl">
                  <a:srgbClr val="000000">
                    <a:alpha val="43137"/>
                  </a:srgbClr>
                </a:outerShdw>
              </a:effectLst>
            </a:endParaRPr>
          </a:p>
        </p:txBody>
      </p:sp>
      <p:pic>
        <p:nvPicPr>
          <p:cNvPr id="8196" name="Picture 5" descr="http://3.bp.blogspot.com/-ijLhRIh6gN4/Tiqh9AY78BI/AAAAAAAAAFI/SnkWmzJG-fU/s1600/cap.jpg">
            <a:extLst>
              <a:ext uri="{FF2B5EF4-FFF2-40B4-BE49-F238E27FC236}">
                <a16:creationId xmlns:a16="http://schemas.microsoft.com/office/drawing/2014/main" id="{81EDA077-276F-4E30-A4F8-C97DA8FA7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14256"/>
            <a:ext cx="3287688" cy="2466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brázek 3">
            <a:extLst>
              <a:ext uri="{FF2B5EF4-FFF2-40B4-BE49-F238E27FC236}">
                <a16:creationId xmlns:a16="http://schemas.microsoft.com/office/drawing/2014/main" id="{C230AAE7-0FED-405E-A2BF-DBFDD171B1BF}"/>
              </a:ext>
            </a:extLst>
          </p:cNvPr>
          <p:cNvPicPr>
            <a:picLocks noChangeAspect="1"/>
          </p:cNvPicPr>
          <p:nvPr/>
        </p:nvPicPr>
        <p:blipFill>
          <a:blip r:embed="rId3"/>
          <a:stretch>
            <a:fillRect/>
          </a:stretch>
        </p:blipFill>
        <p:spPr>
          <a:xfrm>
            <a:off x="8112225" y="2984489"/>
            <a:ext cx="4079776" cy="3896089"/>
          </a:xfrm>
          <a:prstGeom prst="rect">
            <a:avLst/>
          </a:prstGeom>
        </p:spPr>
      </p:pic>
    </p:spTree>
  </p:cSld>
  <p:clrMapOvr>
    <a:masterClrMapping/>
  </p:clrMapOvr>
  <p:transition spd="med">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B4E35B8-AAFE-44D6-A594-AC4D1821DC9A}"/>
              </a:ext>
            </a:extLst>
          </p:cNvPr>
          <p:cNvSpPr>
            <a:spLocks noGrp="1" noChangeArrowheads="1"/>
          </p:cNvSpPr>
          <p:nvPr>
            <p:ph type="title"/>
          </p:nvPr>
        </p:nvSpPr>
        <p:spPr/>
        <p:txBody>
          <a:bodyPr/>
          <a:lstStyle/>
          <a:p>
            <a:pPr>
              <a:defRPr/>
            </a:pPr>
            <a:r>
              <a:rPr lang="cs-CZ" dirty="0" err="1">
                <a:effectLst>
                  <a:outerShdw blurRad="38100" dist="38100" dir="2700000" algn="tl">
                    <a:srgbClr val="000000">
                      <a:alpha val="43137"/>
                    </a:srgbClr>
                  </a:outerShdw>
                </a:effectLst>
              </a:rPr>
              <a:t>Common</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Agricultural</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Policy</a:t>
            </a:r>
            <a:r>
              <a:rPr lang="cs-CZ" dirty="0">
                <a:effectLst>
                  <a:outerShdw blurRad="38100" dist="38100" dir="2700000" algn="tl">
                    <a:srgbClr val="000000">
                      <a:alpha val="43137"/>
                    </a:srgbClr>
                  </a:outerShdw>
                </a:effectLst>
              </a:rPr>
              <a:t> </a:t>
            </a:r>
          </a:p>
        </p:txBody>
      </p:sp>
      <p:sp>
        <p:nvSpPr>
          <p:cNvPr id="6147" name="Rectangle 3">
            <a:extLst>
              <a:ext uri="{FF2B5EF4-FFF2-40B4-BE49-F238E27FC236}">
                <a16:creationId xmlns:a16="http://schemas.microsoft.com/office/drawing/2014/main" id="{4088D845-9466-4765-AE20-7D838BDCA615}"/>
              </a:ext>
            </a:extLst>
          </p:cNvPr>
          <p:cNvSpPr>
            <a:spLocks noGrp="1" noChangeArrowheads="1"/>
          </p:cNvSpPr>
          <p:nvPr>
            <p:ph type="body" idx="1"/>
          </p:nvPr>
        </p:nvSpPr>
        <p:spPr/>
        <p:txBody>
          <a:bodyPr/>
          <a:lstStyle/>
          <a:p>
            <a:pPr marL="0" indent="0">
              <a:buNone/>
              <a:defRPr/>
            </a:pPr>
            <a:r>
              <a:rPr lang="en-US" sz="2200" b="1" dirty="0"/>
              <a:t>The Treaty of Rome signed in 1957, established the Common Market, it </a:t>
            </a:r>
            <a:r>
              <a:rPr lang="en-US" sz="2200" b="1" dirty="0">
                <a:effectLst>
                  <a:outerShdw blurRad="38100" dist="38100" dir="2700000" algn="tl">
                    <a:srgbClr val="000000">
                      <a:alpha val="43137"/>
                    </a:srgbClr>
                  </a:outerShdw>
                </a:effectLst>
              </a:rPr>
              <a:t>also defined the general objectives of a CAP.</a:t>
            </a:r>
            <a:r>
              <a:rPr lang="cs-CZ" sz="2200" b="1" baseline="30000" dirty="0"/>
              <a:t> </a:t>
            </a:r>
            <a:r>
              <a:rPr lang="en-US" sz="2200" dirty="0">
                <a:solidFill>
                  <a:schemeClr val="tx1"/>
                </a:solidFill>
              </a:rPr>
              <a:t>The principles of the CAP were set out at the </a:t>
            </a:r>
            <a:r>
              <a:rPr lang="en-US" sz="2200" dirty="0" err="1">
                <a:solidFill>
                  <a:schemeClr val="tx1"/>
                </a:solidFill>
              </a:rPr>
              <a:t>Stresa</a:t>
            </a:r>
            <a:r>
              <a:rPr lang="en-US" sz="2200" dirty="0">
                <a:solidFill>
                  <a:schemeClr val="tx1"/>
                </a:solidFill>
              </a:rPr>
              <a:t> Conference in July 1958</a:t>
            </a:r>
            <a:r>
              <a:rPr lang="en-US" sz="2200" dirty="0"/>
              <a:t>. </a:t>
            </a:r>
            <a:endParaRPr lang="cs-CZ" sz="2200" dirty="0"/>
          </a:p>
          <a:p>
            <a:pPr marL="0" indent="0">
              <a:buNone/>
              <a:defRPr/>
            </a:pPr>
            <a:r>
              <a:rPr lang="en-US" sz="2200" b="1" dirty="0">
                <a:solidFill>
                  <a:schemeClr val="tx1"/>
                </a:solidFill>
              </a:rPr>
              <a:t>The creation of a common agricultural policy was proposed in 1960 by the European Commission and the CAP mechanisms were adopted by the six founding Member States. </a:t>
            </a:r>
            <a:r>
              <a:rPr lang="en-US" sz="2200" b="1" u="sng" dirty="0">
                <a:solidFill>
                  <a:schemeClr val="tx1"/>
                </a:solidFill>
                <a:effectLst>
                  <a:outerShdw blurRad="38100" dist="38100" dir="2700000" algn="tl">
                    <a:srgbClr val="000000">
                      <a:alpha val="43137"/>
                    </a:srgbClr>
                  </a:outerShdw>
                </a:effectLst>
              </a:rPr>
              <a:t>In 1962, the CAP came into force.</a:t>
            </a:r>
          </a:p>
          <a:p>
            <a:pPr marL="0" indent="0">
              <a:buNone/>
              <a:defRPr/>
            </a:pPr>
            <a:r>
              <a:rPr lang="en-US" sz="2100" dirty="0">
                <a:effectLst>
                  <a:outerShdw blurRad="38100" dist="38100" dir="2700000" algn="tl">
                    <a:srgbClr val="000000">
                      <a:alpha val="43137"/>
                    </a:srgbClr>
                  </a:outerShdw>
                </a:effectLst>
              </a:rPr>
              <a:t>The six member states individually strongly intervened in their agricultural sectors, in particular with regard to what was produced, maintaining prices for goods and how farming was </a:t>
            </a:r>
            <a:r>
              <a:rPr lang="en-US" sz="2100" dirty="0" err="1">
                <a:effectLst>
                  <a:outerShdw blurRad="38100" dist="38100" dir="2700000" algn="tl">
                    <a:srgbClr val="000000">
                      <a:alpha val="43137"/>
                    </a:srgbClr>
                  </a:outerShdw>
                </a:effectLst>
              </a:rPr>
              <a:t>organised</a:t>
            </a:r>
            <a:r>
              <a:rPr lang="en-US" sz="2100" dirty="0">
                <a:effectLst>
                  <a:outerShdw blurRad="38100" dist="38100" dir="2700000" algn="tl">
                    <a:srgbClr val="000000">
                      <a:alpha val="43137"/>
                    </a:srgbClr>
                  </a:outerShdw>
                </a:effectLst>
              </a:rPr>
              <a:t>. This intervention posed an obstacle to free trade in goods while the rules continued to differ from state to state, since freedom of trade would interfere with the intervention policies. </a:t>
            </a:r>
            <a:endParaRPr lang="cs-CZ" sz="2100" dirty="0">
              <a:effectLst>
                <a:outerShdw blurRad="38100" dist="38100" dir="2700000" algn="tl">
                  <a:srgbClr val="000000">
                    <a:alpha val="43137"/>
                  </a:srgbClr>
                </a:outerShdw>
              </a:effectLst>
            </a:endParaRPr>
          </a:p>
          <a:p>
            <a:pPr marL="0" indent="0">
              <a:buNone/>
              <a:defRPr/>
            </a:pPr>
            <a:r>
              <a:rPr lang="cs-CZ" sz="2100" dirty="0" err="1">
                <a:solidFill>
                  <a:schemeClr val="tx1"/>
                </a:solidFill>
                <a:effectLst>
                  <a:outerShdw blurRad="38100" dist="38100" dir="2700000" algn="tl">
                    <a:srgbClr val="000000">
                      <a:alpha val="43137"/>
                    </a:srgbClr>
                  </a:outerShdw>
                </a:effectLst>
                <a:highlight>
                  <a:srgbClr val="FFFF00"/>
                </a:highlight>
              </a:rPr>
              <a:t>For</a:t>
            </a:r>
            <a:r>
              <a:rPr lang="cs-CZ" sz="2100" dirty="0">
                <a:solidFill>
                  <a:schemeClr val="tx1"/>
                </a:solidFill>
                <a:effectLst>
                  <a:outerShdw blurRad="38100" dist="38100" dir="2700000" algn="tl">
                    <a:srgbClr val="000000">
                      <a:alpha val="43137"/>
                    </a:srgbClr>
                  </a:outerShdw>
                </a:effectLst>
                <a:highlight>
                  <a:srgbClr val="FFFF00"/>
                </a:highlight>
              </a:rPr>
              <a:t> </a:t>
            </a:r>
            <a:r>
              <a:rPr lang="cs-CZ" sz="2100" dirty="0" err="1">
                <a:solidFill>
                  <a:schemeClr val="tx1"/>
                </a:solidFill>
                <a:effectLst>
                  <a:outerShdw blurRad="38100" dist="38100" dir="2700000" algn="tl">
                    <a:srgbClr val="000000">
                      <a:alpha val="43137"/>
                    </a:srgbClr>
                  </a:outerShdw>
                </a:effectLst>
                <a:highlight>
                  <a:srgbClr val="FFFF00"/>
                </a:highlight>
              </a:rPr>
              <a:t>details</a:t>
            </a:r>
            <a:r>
              <a:rPr lang="cs-CZ" sz="2100" dirty="0">
                <a:solidFill>
                  <a:schemeClr val="tx1"/>
                </a:solidFill>
                <a:effectLst>
                  <a:outerShdw blurRad="38100" dist="38100" dir="2700000" algn="tl">
                    <a:srgbClr val="000000">
                      <a:alpha val="43137"/>
                    </a:srgbClr>
                  </a:outerShdw>
                </a:effectLst>
                <a:highlight>
                  <a:srgbClr val="FFFF00"/>
                </a:highlight>
              </a:rPr>
              <a:t> </a:t>
            </a:r>
            <a:r>
              <a:rPr lang="cs-CZ" sz="2100" dirty="0" err="1">
                <a:solidFill>
                  <a:schemeClr val="tx1"/>
                </a:solidFill>
                <a:effectLst>
                  <a:outerShdw blurRad="38100" dist="38100" dir="2700000" algn="tl">
                    <a:srgbClr val="000000">
                      <a:alpha val="43137"/>
                    </a:srgbClr>
                  </a:outerShdw>
                </a:effectLst>
                <a:highlight>
                  <a:srgbClr val="FFFF00"/>
                </a:highlight>
              </a:rPr>
              <a:t>see</a:t>
            </a:r>
            <a:r>
              <a:rPr lang="cs-CZ" sz="2100" dirty="0">
                <a:solidFill>
                  <a:schemeClr val="tx1"/>
                </a:solidFill>
                <a:effectLst>
                  <a:outerShdw blurRad="38100" dist="38100" dir="2700000" algn="tl">
                    <a:srgbClr val="000000">
                      <a:alpha val="43137"/>
                    </a:srgbClr>
                  </a:outerShdw>
                </a:effectLst>
                <a:highlight>
                  <a:srgbClr val="FFFF00"/>
                </a:highlight>
              </a:rPr>
              <a:t>: </a:t>
            </a:r>
          </a:p>
          <a:p>
            <a:pPr marL="0" indent="0">
              <a:buNone/>
              <a:defRPr/>
            </a:pPr>
            <a:r>
              <a:rPr lang="en-US" sz="2100" dirty="0">
                <a:effectLst>
                  <a:outerShdw blurRad="38100" dist="38100" dir="2700000" algn="tl">
                    <a:srgbClr val="000000">
                      <a:alpha val="43137"/>
                    </a:srgbClr>
                  </a:outerShdw>
                </a:effectLst>
                <a:hlinkClick r:id="rId2"/>
              </a:rPr>
              <a:t>https://agriculture.ec.europa.eu/common-agricultural-policy_en</a:t>
            </a:r>
            <a:endParaRPr lang="cs-CZ" sz="2100" dirty="0">
              <a:effectLst>
                <a:outerShdw blurRad="38100" dist="38100" dir="2700000" algn="tl">
                  <a:srgbClr val="000000">
                    <a:alpha val="43137"/>
                  </a:srgbClr>
                </a:outerShdw>
              </a:effectLst>
            </a:endParaRPr>
          </a:p>
          <a:p>
            <a:pPr marL="0" indent="0">
              <a:buNone/>
              <a:defRPr/>
            </a:pPr>
            <a:r>
              <a:rPr lang="en-US" sz="2100" dirty="0">
                <a:effectLst>
                  <a:outerShdw blurRad="38100" dist="38100" dir="2700000" algn="tl">
                    <a:srgbClr val="000000">
                      <a:alpha val="43137"/>
                    </a:srgbClr>
                  </a:outerShdw>
                </a:effectLst>
                <a:hlinkClick r:id="rId3"/>
              </a:rPr>
              <a:t>https://agriculture.ec.europa.eu/common-agricultural-policy/cap-overview/cap-2023-27_en</a:t>
            </a:r>
            <a:r>
              <a:rPr lang="cs-CZ" sz="2100" dirty="0">
                <a:effectLst>
                  <a:outerShdw blurRad="38100" dist="38100" dir="2700000" algn="tl">
                    <a:srgbClr val="000000">
                      <a:alpha val="43137"/>
                    </a:srgbClr>
                  </a:outerShdw>
                </a:effectLst>
              </a:rPr>
              <a:t> </a:t>
            </a:r>
            <a:endParaRPr lang="en-US" sz="2100" dirty="0">
              <a:effectLst>
                <a:outerShdw blurRad="38100" dist="38100" dir="2700000" algn="tl">
                  <a:srgbClr val="000000">
                    <a:alpha val="43137"/>
                  </a:srgbClr>
                </a:outerShdw>
              </a:effectLst>
            </a:endParaRPr>
          </a:p>
        </p:txBody>
      </p:sp>
    </p:spTree>
  </p:cSld>
  <p:clrMapOvr>
    <a:masterClrMapping/>
  </p:clrMapOvr>
  <p:transition spd="med">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30115A-2ADB-4F23-BFB1-063CFF2F5B0D}"/>
              </a:ext>
            </a:extLst>
          </p:cNvPr>
          <p:cNvSpPr>
            <a:spLocks noGrp="1"/>
          </p:cNvSpPr>
          <p:nvPr>
            <p:ph type="title"/>
          </p:nvPr>
        </p:nvSpPr>
        <p:spPr/>
        <p:txBody>
          <a:bodyPr/>
          <a:lstStyle/>
          <a:p>
            <a:pPr>
              <a:defRPr/>
            </a:pPr>
            <a:r>
              <a:rPr lang="cs-CZ" dirty="0" err="1">
                <a:effectLst>
                  <a:outerShdw blurRad="38100" dist="38100" dir="2700000" algn="tl">
                    <a:srgbClr val="000000">
                      <a:alpha val="43137"/>
                    </a:srgbClr>
                  </a:outerShdw>
                </a:effectLst>
              </a:rPr>
              <a:t>Common</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Agricultural</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Policy</a:t>
            </a:r>
            <a:r>
              <a:rPr lang="cs-CZ" dirty="0">
                <a:effectLst>
                  <a:outerShdw blurRad="38100" dist="38100" dir="2700000" algn="tl">
                    <a:srgbClr val="000000">
                      <a:alpha val="43137"/>
                    </a:srgbClr>
                  </a:outerShdw>
                </a:effectLst>
              </a:rPr>
              <a:t> </a:t>
            </a:r>
            <a:endParaRPr lang="cs-CZ" dirty="0"/>
          </a:p>
        </p:txBody>
      </p:sp>
      <p:sp>
        <p:nvSpPr>
          <p:cNvPr id="3" name="Zástupný symbol pro obsah 2">
            <a:extLst>
              <a:ext uri="{FF2B5EF4-FFF2-40B4-BE49-F238E27FC236}">
                <a16:creationId xmlns:a16="http://schemas.microsoft.com/office/drawing/2014/main" id="{7E363E25-2415-4B51-8CD2-90520BEBED6A}"/>
              </a:ext>
            </a:extLst>
          </p:cNvPr>
          <p:cNvSpPr>
            <a:spLocks noGrp="1"/>
          </p:cNvSpPr>
          <p:nvPr>
            <p:ph idx="1"/>
          </p:nvPr>
        </p:nvSpPr>
        <p:spPr/>
        <p:txBody>
          <a:bodyPr/>
          <a:lstStyle/>
          <a:p>
            <a:pPr marL="0" indent="0">
              <a:buNone/>
              <a:defRPr/>
            </a:pPr>
            <a:r>
              <a:rPr lang="en-US" dirty="0">
                <a:effectLst>
                  <a:outerShdw blurRad="38100" dist="38100" dir="2700000" algn="tl">
                    <a:srgbClr val="000000">
                      <a:alpha val="43137"/>
                    </a:srgbClr>
                  </a:outerShdw>
                </a:effectLst>
              </a:rPr>
              <a:t>Some Member States, in particular France, and all farming professional </a:t>
            </a:r>
            <a:r>
              <a:rPr lang="en-US" dirty="0" err="1">
                <a:effectLst>
                  <a:outerShdw blurRad="38100" dist="38100" dir="2700000" algn="tl">
                    <a:srgbClr val="000000">
                      <a:alpha val="43137"/>
                    </a:srgbClr>
                  </a:outerShdw>
                </a:effectLst>
              </a:rPr>
              <a:t>organisations</a:t>
            </a:r>
            <a:r>
              <a:rPr lang="en-US" dirty="0">
                <a:effectLst>
                  <a:outerShdw blurRad="38100" dist="38100" dir="2700000" algn="tl">
                    <a:srgbClr val="000000">
                      <a:alpha val="43137"/>
                    </a:srgbClr>
                  </a:outerShdw>
                </a:effectLst>
              </a:rPr>
              <a:t> wanted to maintain strong state intervention in agriculture. </a:t>
            </a:r>
            <a:r>
              <a:rPr lang="en-US" dirty="0">
                <a:solidFill>
                  <a:schemeClr val="tx1"/>
                </a:solidFill>
              </a:rPr>
              <a:t>This could therefore only be achieved if policies were </a:t>
            </a:r>
            <a:r>
              <a:rPr lang="en-US" dirty="0" err="1">
                <a:solidFill>
                  <a:schemeClr val="tx1"/>
                </a:solidFill>
              </a:rPr>
              <a:t>harmonised</a:t>
            </a:r>
            <a:r>
              <a:rPr lang="en-US" dirty="0">
                <a:solidFill>
                  <a:schemeClr val="tx1"/>
                </a:solidFill>
              </a:rPr>
              <a:t> and transferred to the European Community level. </a:t>
            </a:r>
            <a:endParaRPr lang="cs-CZ" dirty="0">
              <a:solidFill>
                <a:schemeClr val="tx1"/>
              </a:solidFill>
            </a:endParaRPr>
          </a:p>
          <a:p>
            <a:pPr marL="0" indent="0">
              <a:buNone/>
              <a:defRPr/>
            </a:pPr>
            <a:r>
              <a:rPr lang="en-US" dirty="0">
                <a:solidFill>
                  <a:schemeClr val="tx1"/>
                </a:solidFill>
              </a:rPr>
              <a:t>By 1962, </a:t>
            </a:r>
            <a:r>
              <a:rPr lang="en-US" b="1" dirty="0">
                <a:solidFill>
                  <a:schemeClr val="tx1"/>
                </a:solidFill>
                <a:effectLst>
                  <a:outerShdw blurRad="38100" dist="38100" dir="2700000" algn="tl">
                    <a:srgbClr val="000000">
                      <a:alpha val="43137"/>
                    </a:srgbClr>
                  </a:outerShdw>
                </a:effectLst>
              </a:rPr>
              <a:t>three major principles </a:t>
            </a:r>
            <a:r>
              <a:rPr lang="en-US" dirty="0">
                <a:solidFill>
                  <a:schemeClr val="tx1"/>
                </a:solidFill>
              </a:rPr>
              <a:t>had been established to guide the CAP: </a:t>
            </a:r>
            <a:r>
              <a:rPr lang="en-US" b="1" i="1" u="sng" dirty="0">
                <a:effectLst>
                  <a:outerShdw blurRad="38100" dist="38100" dir="2700000" algn="tl">
                    <a:srgbClr val="000000">
                      <a:alpha val="43137"/>
                    </a:srgbClr>
                  </a:outerShdw>
                </a:effectLst>
              </a:rPr>
              <a:t>market unity</a:t>
            </a:r>
            <a:r>
              <a:rPr lang="en-US" b="1" i="1" dirty="0">
                <a:effectLst>
                  <a:outerShdw blurRad="38100" dist="38100" dir="2700000" algn="tl">
                    <a:srgbClr val="000000">
                      <a:alpha val="43137"/>
                    </a:srgbClr>
                  </a:outerShdw>
                </a:effectLst>
              </a:rPr>
              <a:t>, </a:t>
            </a:r>
            <a:r>
              <a:rPr lang="en-US" b="1" i="1" u="sng" dirty="0">
                <a:effectLst>
                  <a:outerShdw blurRad="38100" dist="38100" dir="2700000" algn="tl">
                    <a:srgbClr val="000000">
                      <a:alpha val="43137"/>
                    </a:srgbClr>
                  </a:outerShdw>
                </a:effectLst>
              </a:rPr>
              <a:t>community preference </a:t>
            </a:r>
            <a:r>
              <a:rPr lang="en-US" dirty="0"/>
              <a:t>and </a:t>
            </a:r>
            <a:r>
              <a:rPr lang="en-US" b="1" i="1" u="sng" dirty="0">
                <a:effectLst>
                  <a:outerShdw blurRad="38100" dist="38100" dir="2700000" algn="tl">
                    <a:srgbClr val="000000">
                      <a:alpha val="43137"/>
                    </a:srgbClr>
                  </a:outerShdw>
                </a:effectLst>
              </a:rPr>
              <a:t>financial solidarity</a:t>
            </a:r>
            <a:r>
              <a:rPr lang="en-US" dirty="0"/>
              <a:t>. </a:t>
            </a:r>
            <a:r>
              <a:rPr lang="en-US" dirty="0">
                <a:effectLst>
                  <a:outerShdw blurRad="38100" dist="38100" dir="2700000" algn="tl">
                    <a:srgbClr val="000000">
                      <a:alpha val="43137"/>
                    </a:srgbClr>
                  </a:outerShdw>
                </a:effectLst>
              </a:rPr>
              <a:t>Since then, the CAP has been a central element in the European institutional system.</a:t>
            </a:r>
            <a:endParaRPr lang="cs-CZ" dirty="0">
              <a:effectLst>
                <a:outerShdw blurRad="38100" dist="38100" dir="2700000" algn="tl">
                  <a:srgbClr val="000000">
                    <a:alpha val="43137"/>
                  </a:srgbClr>
                </a:outerShdw>
              </a:effectLst>
            </a:endParaRPr>
          </a:p>
          <a:p>
            <a:pPr marL="0" indent="0" eaLnBrk="1" hangingPunct="1">
              <a:lnSpc>
                <a:spcPct val="90000"/>
              </a:lnSpc>
              <a:buNone/>
              <a:defRPr/>
            </a:pPr>
            <a:r>
              <a:rPr lang="cs-CZ" sz="2600" dirty="0" err="1">
                <a:effectLst>
                  <a:outerShdw blurRad="38100" dist="38100" dir="2700000" algn="tl">
                    <a:srgbClr val="000000">
                      <a:alpha val="43137"/>
                    </a:srgbClr>
                  </a:outerShdw>
                </a:effectLst>
                <a:highlight>
                  <a:srgbClr val="FFFF00"/>
                </a:highlight>
              </a:rPr>
              <a:t>The</a:t>
            </a:r>
            <a:r>
              <a:rPr lang="cs-CZ" sz="2600" dirty="0">
                <a:effectLst>
                  <a:outerShdw blurRad="38100" dist="38100" dir="2700000" algn="tl">
                    <a:srgbClr val="000000">
                      <a:alpha val="43137"/>
                    </a:srgbClr>
                  </a:outerShdw>
                </a:effectLst>
                <a:highlight>
                  <a:srgbClr val="FFFF00"/>
                </a:highlight>
              </a:rPr>
              <a:t> </a:t>
            </a:r>
            <a:r>
              <a:rPr lang="cs-CZ" sz="2600" dirty="0" err="1">
                <a:effectLst>
                  <a:outerShdw blurRad="38100" dist="38100" dir="2700000" algn="tl">
                    <a:srgbClr val="000000">
                      <a:alpha val="43137"/>
                    </a:srgbClr>
                  </a:outerShdw>
                </a:effectLst>
                <a:highlight>
                  <a:srgbClr val="FFFF00"/>
                </a:highlight>
              </a:rPr>
              <a:t>initial</a:t>
            </a:r>
            <a:r>
              <a:rPr lang="cs-CZ" sz="2600" dirty="0">
                <a:effectLst>
                  <a:outerShdw blurRad="38100" dist="38100" dir="2700000" algn="tl">
                    <a:srgbClr val="000000">
                      <a:alpha val="43137"/>
                    </a:srgbClr>
                  </a:outerShdw>
                </a:effectLst>
                <a:highlight>
                  <a:srgbClr val="FFFF00"/>
                </a:highlight>
              </a:rPr>
              <a:t> </a:t>
            </a:r>
            <a:r>
              <a:rPr lang="cs-CZ" sz="2600" dirty="0" err="1">
                <a:effectLst>
                  <a:outerShdw blurRad="38100" dist="38100" dir="2700000" algn="tl">
                    <a:srgbClr val="000000">
                      <a:alpha val="43137"/>
                    </a:srgbClr>
                  </a:outerShdw>
                </a:effectLst>
                <a:highlight>
                  <a:srgbClr val="FFFF00"/>
                </a:highlight>
              </a:rPr>
              <a:t>objectives</a:t>
            </a:r>
            <a:r>
              <a:rPr lang="cs-CZ" sz="2600" dirty="0">
                <a:effectLst>
                  <a:outerShdw blurRad="38100" dist="38100" dir="2700000" algn="tl">
                    <a:srgbClr val="000000">
                      <a:alpha val="43137"/>
                    </a:srgbClr>
                  </a:outerShdw>
                </a:effectLst>
                <a:highlight>
                  <a:srgbClr val="FFFF00"/>
                </a:highlight>
              </a:rPr>
              <a:t> </a:t>
            </a:r>
            <a:r>
              <a:rPr lang="cs-CZ" sz="2600" dirty="0" err="1">
                <a:effectLst>
                  <a:outerShdw blurRad="38100" dist="38100" dir="2700000" algn="tl">
                    <a:srgbClr val="000000">
                      <a:alpha val="43137"/>
                    </a:srgbClr>
                  </a:outerShdw>
                </a:effectLst>
                <a:highlight>
                  <a:srgbClr val="FFFF00"/>
                </a:highlight>
              </a:rPr>
              <a:t>were</a:t>
            </a:r>
            <a:r>
              <a:rPr lang="cs-CZ" sz="2600" dirty="0">
                <a:effectLst>
                  <a:outerShdw blurRad="38100" dist="38100" dir="2700000" algn="tl">
                    <a:srgbClr val="000000">
                      <a:alpha val="43137"/>
                    </a:srgbClr>
                  </a:outerShdw>
                </a:effectLst>
                <a:highlight>
                  <a:srgbClr val="FFFF00"/>
                </a:highlight>
              </a:rPr>
              <a:t> set out in </a:t>
            </a:r>
            <a:r>
              <a:rPr lang="cs-CZ" sz="2600" dirty="0" err="1">
                <a:effectLst>
                  <a:outerShdw blurRad="38100" dist="38100" dir="2700000" algn="tl">
                    <a:srgbClr val="000000">
                      <a:alpha val="43137"/>
                    </a:srgbClr>
                  </a:outerShdw>
                </a:effectLst>
                <a:highlight>
                  <a:srgbClr val="FFFF00"/>
                </a:highlight>
              </a:rPr>
              <a:t>Article</a:t>
            </a:r>
            <a:r>
              <a:rPr lang="cs-CZ" sz="2600" dirty="0">
                <a:effectLst>
                  <a:outerShdw blurRad="38100" dist="38100" dir="2700000" algn="tl">
                    <a:srgbClr val="000000">
                      <a:alpha val="43137"/>
                    </a:srgbClr>
                  </a:outerShdw>
                </a:effectLst>
                <a:highlight>
                  <a:srgbClr val="FFFF00"/>
                </a:highlight>
              </a:rPr>
              <a:t> 39 </a:t>
            </a:r>
            <a:r>
              <a:rPr lang="cs-CZ" sz="2600" dirty="0" err="1">
                <a:effectLst>
                  <a:outerShdw blurRad="38100" dist="38100" dir="2700000" algn="tl">
                    <a:srgbClr val="000000">
                      <a:alpha val="43137"/>
                    </a:srgbClr>
                  </a:outerShdw>
                </a:effectLst>
                <a:highlight>
                  <a:srgbClr val="FFFF00"/>
                </a:highlight>
              </a:rPr>
              <a:t>of</a:t>
            </a:r>
            <a:r>
              <a:rPr lang="cs-CZ" sz="2600" dirty="0">
                <a:effectLst>
                  <a:outerShdw blurRad="38100" dist="38100" dir="2700000" algn="tl">
                    <a:srgbClr val="000000">
                      <a:alpha val="43137"/>
                    </a:srgbClr>
                  </a:outerShdw>
                </a:effectLst>
                <a:highlight>
                  <a:srgbClr val="FFFF00"/>
                </a:highlight>
              </a:rPr>
              <a:t> </a:t>
            </a:r>
            <a:r>
              <a:rPr lang="cs-CZ" sz="2600" dirty="0" err="1">
                <a:effectLst>
                  <a:outerShdw blurRad="38100" dist="38100" dir="2700000" algn="tl">
                    <a:srgbClr val="000000">
                      <a:alpha val="43137"/>
                    </a:srgbClr>
                  </a:outerShdw>
                </a:effectLst>
                <a:highlight>
                  <a:srgbClr val="FFFF00"/>
                </a:highlight>
              </a:rPr>
              <a:t>the</a:t>
            </a:r>
            <a:r>
              <a:rPr lang="cs-CZ" sz="2600" dirty="0">
                <a:effectLst>
                  <a:outerShdw blurRad="38100" dist="38100" dir="2700000" algn="tl">
                    <a:srgbClr val="000000">
                      <a:alpha val="43137"/>
                    </a:srgbClr>
                  </a:outerShdw>
                </a:effectLst>
                <a:highlight>
                  <a:srgbClr val="FFFF00"/>
                </a:highlight>
              </a:rPr>
              <a:t> </a:t>
            </a:r>
            <a:r>
              <a:rPr lang="cs-CZ" sz="2600" dirty="0" err="1">
                <a:effectLst>
                  <a:outerShdw blurRad="38100" dist="38100" dir="2700000" algn="tl">
                    <a:srgbClr val="000000">
                      <a:alpha val="43137"/>
                    </a:srgbClr>
                  </a:outerShdw>
                </a:effectLst>
                <a:highlight>
                  <a:srgbClr val="FFFF00"/>
                </a:highlight>
              </a:rPr>
              <a:t>Treaty</a:t>
            </a:r>
            <a:r>
              <a:rPr lang="cs-CZ" sz="2600" dirty="0">
                <a:effectLst>
                  <a:outerShdw blurRad="38100" dist="38100" dir="2700000" algn="tl">
                    <a:srgbClr val="000000">
                      <a:alpha val="43137"/>
                    </a:srgbClr>
                  </a:outerShdw>
                </a:effectLst>
                <a:highlight>
                  <a:srgbClr val="FFFF00"/>
                </a:highlight>
              </a:rPr>
              <a:t> </a:t>
            </a:r>
            <a:r>
              <a:rPr lang="cs-CZ" sz="2600" dirty="0" err="1">
                <a:effectLst>
                  <a:outerShdw blurRad="38100" dist="38100" dir="2700000" algn="tl">
                    <a:srgbClr val="000000">
                      <a:alpha val="43137"/>
                    </a:srgbClr>
                  </a:outerShdw>
                </a:effectLst>
                <a:highlight>
                  <a:srgbClr val="FFFF00"/>
                </a:highlight>
              </a:rPr>
              <a:t>of</a:t>
            </a:r>
            <a:r>
              <a:rPr lang="cs-CZ" sz="2600" dirty="0">
                <a:effectLst>
                  <a:outerShdw blurRad="38100" dist="38100" dir="2700000" algn="tl">
                    <a:srgbClr val="000000">
                      <a:alpha val="43137"/>
                    </a:srgbClr>
                  </a:outerShdw>
                </a:effectLst>
                <a:highlight>
                  <a:srgbClr val="FFFF00"/>
                </a:highlight>
              </a:rPr>
              <a:t> Rome:</a:t>
            </a:r>
          </a:p>
          <a:p>
            <a:pPr lvl="1" eaLnBrk="1" hangingPunct="1">
              <a:lnSpc>
                <a:spcPct val="90000"/>
              </a:lnSpc>
              <a:spcBef>
                <a:spcPts val="0"/>
              </a:spcBef>
              <a:defRPr/>
            </a:pPr>
            <a:r>
              <a:rPr lang="cs-CZ" dirty="0"/>
              <a:t>to </a:t>
            </a:r>
            <a:r>
              <a:rPr lang="cs-CZ" dirty="0" err="1"/>
              <a:t>increase</a:t>
            </a:r>
            <a:r>
              <a:rPr lang="cs-CZ" dirty="0"/>
              <a:t> </a:t>
            </a:r>
            <a:r>
              <a:rPr lang="cs-CZ" dirty="0" err="1"/>
              <a:t>productivity</a:t>
            </a:r>
            <a:r>
              <a:rPr lang="cs-CZ" dirty="0"/>
              <a:t>, by </a:t>
            </a:r>
            <a:r>
              <a:rPr lang="cs-CZ" dirty="0" err="1"/>
              <a:t>promoting</a:t>
            </a:r>
            <a:r>
              <a:rPr lang="cs-CZ" dirty="0"/>
              <a:t> </a:t>
            </a:r>
            <a:r>
              <a:rPr lang="cs-CZ" dirty="0" err="1"/>
              <a:t>technical</a:t>
            </a:r>
            <a:r>
              <a:rPr lang="cs-CZ" dirty="0"/>
              <a:t> </a:t>
            </a:r>
            <a:r>
              <a:rPr lang="cs-CZ" dirty="0" err="1"/>
              <a:t>progress</a:t>
            </a:r>
            <a:r>
              <a:rPr lang="cs-CZ" dirty="0"/>
              <a:t> and </a:t>
            </a:r>
            <a:r>
              <a:rPr lang="cs-CZ" dirty="0" err="1"/>
              <a:t>ensuring</a:t>
            </a:r>
            <a:r>
              <a:rPr lang="cs-CZ" dirty="0"/>
              <a:t> </a:t>
            </a:r>
            <a:r>
              <a:rPr lang="cs-CZ" dirty="0" err="1"/>
              <a:t>the</a:t>
            </a:r>
            <a:r>
              <a:rPr lang="cs-CZ" dirty="0"/>
              <a:t> optimum use </a:t>
            </a:r>
            <a:r>
              <a:rPr lang="cs-CZ" dirty="0" err="1"/>
              <a:t>of</a:t>
            </a:r>
            <a:r>
              <a:rPr lang="cs-CZ" dirty="0"/>
              <a:t> </a:t>
            </a:r>
            <a:r>
              <a:rPr lang="cs-CZ" dirty="0" err="1"/>
              <a:t>the</a:t>
            </a:r>
            <a:r>
              <a:rPr lang="cs-CZ" dirty="0"/>
              <a:t> </a:t>
            </a:r>
            <a:r>
              <a:rPr lang="cs-CZ" dirty="0" err="1"/>
              <a:t>factors</a:t>
            </a:r>
            <a:r>
              <a:rPr lang="cs-CZ" dirty="0"/>
              <a:t> </a:t>
            </a:r>
            <a:r>
              <a:rPr lang="cs-CZ" dirty="0" err="1"/>
              <a:t>of</a:t>
            </a:r>
            <a:r>
              <a:rPr lang="cs-CZ" dirty="0"/>
              <a:t> </a:t>
            </a:r>
            <a:r>
              <a:rPr lang="cs-CZ" dirty="0" err="1"/>
              <a:t>production</a:t>
            </a:r>
            <a:r>
              <a:rPr lang="cs-CZ" dirty="0"/>
              <a:t>, in </a:t>
            </a:r>
            <a:r>
              <a:rPr lang="cs-CZ" dirty="0" err="1"/>
              <a:t>particular</a:t>
            </a:r>
            <a:r>
              <a:rPr lang="cs-CZ" dirty="0"/>
              <a:t> </a:t>
            </a:r>
            <a:r>
              <a:rPr lang="cs-CZ" dirty="0" err="1"/>
              <a:t>labour</a:t>
            </a:r>
            <a:r>
              <a:rPr lang="cs-CZ" dirty="0"/>
              <a:t>;</a:t>
            </a:r>
          </a:p>
          <a:p>
            <a:pPr lvl="1" eaLnBrk="1" hangingPunct="1">
              <a:lnSpc>
                <a:spcPct val="90000"/>
              </a:lnSpc>
              <a:spcBef>
                <a:spcPts val="0"/>
              </a:spcBef>
              <a:defRPr/>
            </a:pPr>
            <a:r>
              <a:rPr lang="cs-CZ" dirty="0"/>
              <a:t>to </a:t>
            </a:r>
            <a:r>
              <a:rPr lang="cs-CZ" dirty="0" err="1"/>
              <a:t>ensure</a:t>
            </a:r>
            <a:r>
              <a:rPr lang="cs-CZ" dirty="0"/>
              <a:t> a fair standard </a:t>
            </a:r>
            <a:r>
              <a:rPr lang="cs-CZ" dirty="0" err="1"/>
              <a:t>of</a:t>
            </a:r>
            <a:r>
              <a:rPr lang="cs-CZ" dirty="0"/>
              <a:t> </a:t>
            </a:r>
            <a:r>
              <a:rPr lang="cs-CZ" dirty="0" err="1"/>
              <a:t>living</a:t>
            </a:r>
            <a:r>
              <a:rPr lang="cs-CZ" dirty="0"/>
              <a:t> </a:t>
            </a:r>
            <a:r>
              <a:rPr lang="cs-CZ" dirty="0" err="1"/>
              <a:t>for</a:t>
            </a:r>
            <a:r>
              <a:rPr lang="cs-CZ" dirty="0"/>
              <a:t> </a:t>
            </a:r>
            <a:r>
              <a:rPr lang="cs-CZ" dirty="0" err="1"/>
              <a:t>the</a:t>
            </a:r>
            <a:r>
              <a:rPr lang="cs-CZ" dirty="0"/>
              <a:t> </a:t>
            </a:r>
            <a:r>
              <a:rPr lang="cs-CZ" dirty="0" err="1"/>
              <a:t>agricultural</a:t>
            </a:r>
            <a:r>
              <a:rPr lang="cs-CZ" dirty="0"/>
              <a:t> </a:t>
            </a:r>
            <a:r>
              <a:rPr lang="cs-CZ" dirty="0" err="1"/>
              <a:t>Community</a:t>
            </a:r>
            <a:r>
              <a:rPr lang="cs-CZ" dirty="0"/>
              <a:t>;</a:t>
            </a:r>
          </a:p>
          <a:p>
            <a:pPr lvl="1" eaLnBrk="1" hangingPunct="1">
              <a:lnSpc>
                <a:spcPct val="90000"/>
              </a:lnSpc>
              <a:spcBef>
                <a:spcPts val="0"/>
              </a:spcBef>
              <a:defRPr/>
            </a:pPr>
            <a:r>
              <a:rPr lang="cs-CZ" dirty="0"/>
              <a:t>to </a:t>
            </a:r>
            <a:r>
              <a:rPr lang="cs-CZ" dirty="0" err="1"/>
              <a:t>stabilize</a:t>
            </a:r>
            <a:r>
              <a:rPr lang="cs-CZ" dirty="0"/>
              <a:t> </a:t>
            </a:r>
            <a:r>
              <a:rPr lang="cs-CZ" dirty="0" err="1"/>
              <a:t>markets</a:t>
            </a:r>
            <a:r>
              <a:rPr lang="cs-CZ" dirty="0"/>
              <a:t>;</a:t>
            </a:r>
          </a:p>
          <a:p>
            <a:pPr lvl="1" eaLnBrk="1" hangingPunct="1">
              <a:lnSpc>
                <a:spcPct val="90000"/>
              </a:lnSpc>
              <a:spcBef>
                <a:spcPts val="0"/>
              </a:spcBef>
              <a:defRPr/>
            </a:pPr>
            <a:r>
              <a:rPr lang="cs-CZ" dirty="0"/>
              <a:t>to </a:t>
            </a:r>
            <a:r>
              <a:rPr lang="cs-CZ" dirty="0" err="1"/>
              <a:t>secure</a:t>
            </a:r>
            <a:r>
              <a:rPr lang="cs-CZ" dirty="0"/>
              <a:t> </a:t>
            </a:r>
            <a:r>
              <a:rPr lang="cs-CZ" dirty="0" err="1"/>
              <a:t>availability</a:t>
            </a:r>
            <a:r>
              <a:rPr lang="cs-CZ" dirty="0"/>
              <a:t> </a:t>
            </a:r>
            <a:r>
              <a:rPr lang="cs-CZ" dirty="0" err="1"/>
              <a:t>of</a:t>
            </a:r>
            <a:r>
              <a:rPr lang="cs-CZ" dirty="0"/>
              <a:t> </a:t>
            </a:r>
            <a:r>
              <a:rPr lang="cs-CZ" dirty="0" err="1"/>
              <a:t>supplies</a:t>
            </a:r>
            <a:r>
              <a:rPr lang="cs-CZ" dirty="0"/>
              <a:t>;</a:t>
            </a:r>
          </a:p>
          <a:p>
            <a:pPr lvl="1" eaLnBrk="1" hangingPunct="1">
              <a:lnSpc>
                <a:spcPct val="90000"/>
              </a:lnSpc>
              <a:spcBef>
                <a:spcPts val="0"/>
              </a:spcBef>
              <a:defRPr/>
            </a:pPr>
            <a:r>
              <a:rPr lang="cs-CZ" dirty="0"/>
              <a:t>to </a:t>
            </a:r>
            <a:r>
              <a:rPr lang="cs-CZ" dirty="0" err="1"/>
              <a:t>provide</a:t>
            </a:r>
            <a:r>
              <a:rPr lang="cs-CZ" dirty="0"/>
              <a:t> </a:t>
            </a:r>
            <a:r>
              <a:rPr lang="cs-CZ" dirty="0" err="1"/>
              <a:t>consumers</a:t>
            </a:r>
            <a:r>
              <a:rPr lang="cs-CZ" dirty="0"/>
              <a:t> </a:t>
            </a:r>
            <a:r>
              <a:rPr lang="cs-CZ" dirty="0" err="1"/>
              <a:t>with</a:t>
            </a:r>
            <a:r>
              <a:rPr lang="cs-CZ" dirty="0"/>
              <a:t> food </a:t>
            </a:r>
            <a:r>
              <a:rPr lang="cs-CZ" dirty="0" err="1"/>
              <a:t>at</a:t>
            </a:r>
            <a:r>
              <a:rPr lang="cs-CZ" dirty="0"/>
              <a:t> </a:t>
            </a:r>
            <a:r>
              <a:rPr lang="cs-CZ" dirty="0" err="1"/>
              <a:t>reasonable</a:t>
            </a:r>
            <a:r>
              <a:rPr lang="cs-CZ" dirty="0"/>
              <a:t> </a:t>
            </a:r>
            <a:r>
              <a:rPr lang="cs-CZ" dirty="0" err="1"/>
              <a:t>prices</a:t>
            </a:r>
            <a:r>
              <a:rPr lang="cs-CZ" dirty="0"/>
              <a:t>.</a:t>
            </a:r>
          </a:p>
          <a:p>
            <a:pPr marL="0" indent="0">
              <a:buNone/>
              <a:defRPr/>
            </a:pPr>
            <a:endParaRPr lang="en-US" dirty="0">
              <a:effectLst>
                <a:outerShdw blurRad="38100" dist="38100" dir="2700000" algn="tl">
                  <a:srgbClr val="000000">
                    <a:alpha val="43137"/>
                  </a:srgbClr>
                </a:outerShdw>
              </a:effectLst>
            </a:endParaRPr>
          </a:p>
          <a:p>
            <a:pPr marL="0" indent="0">
              <a:buNone/>
              <a:defRPr/>
            </a:pPr>
            <a:endParaRPr lang="cs-CZ" dirty="0"/>
          </a:p>
        </p:txBody>
      </p:sp>
      <p:sp>
        <p:nvSpPr>
          <p:cNvPr id="10244" name="AutoShape 2" descr="data:image/jpeg;base64,/9j/4AAQSkZJRgABAQAAAQABAAD/2wCEAAkGBhQSEBUUExQUFBUWFxgYFxcYFRcXFBgXFRYVFRgXFxcXHCYeFxkjGhUVHy8gIycpLCwsFR4xNTAqNSYrLCkBCQoKDgwOGg8PGiklHyQsLCwrLCkwKiwpNC0pLCwsKSwsLCosLDUsLCwqKiwsNCosKiwsKSwsKS0sLCwtLC4sKf/AABEIALEBHAMBIgACEQEDEQH/xAAcAAABBQEBAQAAAAAAAAAAAAACAAEDBQYEBwj/xABBEAACAQIEBAQEAwcCAgsAAAABAhEAAwQSITEFBkFREyJhcQeBkaEUMkIjUmKxwdHwM3LC4RUWJEOCg5Kio7Lx/8QAGwEAAgMBAQEAAAAAAAAAAAAAAAECAwUGBAf/xAAyEQABBAEDAwIFAwMFAQAAAAABAAIDEQQSITEFQVETYSJxkaHwgbHBFDLhIzNCUtEV/9oADAMBAAIRAxEAPwDygCiC0QFEBUlmFMBRhaYCpVFJRQhKMCninihJBlogtEUp1UkwNew6n2jehCYLRRUn4Zs2XK2b92Dm+m9FfwzIcrqVPZhH86jqF1e6eh1aq2UOXSiCU4oysb6e9StRUeWkRR0ooSQRSy1LFKKElHFMRUhFA1NCAihpE000JpRSJpiaRNNCKaaKU0S0IQFaaKkIoStCdqNhTRUhFAaEICKE0cUxWhNRzQ0ZFDFSTQmhNEaEihSCE0JFHFKhTtdISjVaJRRiqlWUASpFWkoqUUkkOWjw+Fa44RFZ2JgKoJY+wGtInpuTsK0PIvFDhsejeG1wNmtjKIkka5WaANt+01TLLoaa5pWwxGV4b5VvyXy0Ldx/xdopcEZVdf0n9QB0Ouk9Iq4e5Zw+OtXktFyMykIokBhAY9iNp31NZLnLj93E4nKi3LAsLGrw5LbkuTBWI9ya4+Cc4/gjct3QbssHDEh5jSC2uxHSsJ+LLLN62o7j+0fL8K6vGdjRH+meNx5qr+flarjvOuHfiCrkIFpGUu4OZSWBh2OomDE/1qp5/wCIo9u2VQjzA5gCQqkGSTtG3vWdx3Mvj3b1w2v9TKB5d4EHTppVhj+dFazlyawRlIGYk6DbYCr24OmZslGwvSJseWJ8Wpor9v545Wu5CtWktg2/D8RtfFc6QSQFWNeh0H9q3ZGYFMTbQgj80Z7bD1DD7GfevG+F8Ma8qshsOqnyJdKiEGwysykExr0k6dK23JvP6XLv4K9+zYQLZzFlzQCFViZ9gfasrNxpHOMjbPn2r8/Rc/HMwktG3ssrz5waxYuK2HICuSGtgyEca+X+BhqJ2rNBa3fxXxGHJtKFVcQrMDCgShEk6bgtHzmsTb2ro+nSOkxml137rLymhshpR5aQWpaaa0F5VE1Qua6Lh0rmvfeRRak0Wujh3CbmIYi2paNSeg960HK/IpxCeJczhCSAFgNCmCYYbE7exq9w+GbBWbX4Ypca8hVxtA1YuSQY7e0Va8F42FXSGWNCNhuBPbY/SsSbPe7Zmw89/wAK2Zun+hE17hv38LJ83fD0Ya14tl2dRObNExPSBuBv3A+uIBr2HmHj5OEz+Gx8SRaC652gwoA6kAmOymvHrS9+mnzr3YMxlYbN0s2Rhb2UgogtMKkFe9UFNFCRUkVGxJ0G9CQTpZZjCqWO8AEmPlUdy0QYIg9uvz7V6V8PuGWUsi7cE3cxLKwylQDC765RE+ub0rn+J2Bs3DaxFsgMxKXAsEsApbMO5ABn3FYY6ww5Rx9Jri/cLYj6VI9raO5r7rzo0JFWn4VGACW7xaJYCGJ7FQBIHcQa9T5Y5Wwi2lIseIYBNxwJJOv6xp7CKvyuqR44FgknsrZeiyxP0ucOLv8AKXixWhNbH4k4RExf7NFQBVVguX85zMDC91jX+E9qyTJG+nyr3Y04nibJVWOFlTRek8s5pQmhqUrQEV6VXajIpURFNloU7XaBRAUopwKpUUS1Nh8OXbKIHvUQFdtrhOI0dbdxRIAcocgJMDMY0GtVSPDBuQPmr8dgfINQJF714QcX4XcseE1u4jeIdCQVZSJ16yNDXXgMReww8627wddArwwCFnOUECBvselbji3K9lMN4l43LjJsweCCdD5Zyhd95rzLHcQuFrlqIElMwIXMoJgsBvoZ+dZGPkDNv0xYHN91sZTRhTCSCq+vz5Q8S43dxeJN4qFB/SRIMbaHtXPinUMzsQJJhQANCZ2G9TokD2qgxVtzcllMnp9hW0GNadlmFz8l5e5Wy8UtnqR8p/lXZauBhIIIrlwPBgXyjNAMMYgn0iNKtLvLDWWBB8raidPL1n23p6xdKT8T4bC4PwhzZlZl7xtUiYeDMkmZnrPQ+mw+lbHHfDDF28seFcziVK3N+umZQPvVBxPg97DNlv23tnpmWAfY7N8jUtA5peE6hypuL8YfFMjOiqUWJUk52MZnM7TlXQaCK5VNRAipBUGRtjaGtGwUHuLzZSNMtOKKKsVaFxVpy3w3MWvZc2TS2v710/lHsNCf+VcvD+HNfuBF06sx2VRuxrTvg18NEw4KDOmY5mDm27ZC3oz6knQ5V71m52QGN9MHc/t/ldB0bCMj/XcPhb9z/hR4WytiywZyyrrfuknzGZ8K3/DJjT232xnEuY773GdHa2pgBBEZQIAPXbfWrHmTiLXbht5fDt2iVVPVdCTHtpVI9ujExBXqSCyVd1XqWs/08X9refc/4+5Xp3w0xoxXD2sMZuYZ8yE77+Ih+sr7TXdzNyPbxzJiLLC2ziGMSrN+ksOhEFSfbtWE+G/FPw/EEB/LdBRvuyn6yPnXteAsgWVA6uSvtnLk/wCd6w8sPxMsujNXuP15+6hE5s8QDt18+Y3BtZuvauDK6Eqw9R27jr86AGtr8Q+EPdxuIvWllLNu2bp9TO3chSpPYVixXT404mjDu/f5rDnjMbyO3ZI1Z8qYhFxBzg5oBWFLbTI026VWPtV/yK9vxHLsAR9Y6feaeR/tle7pTbyGnxf7Lo41zEuJeLAZWtmDAYsTDeWF6aGSdJAriezYvX7dt0Yy4WJi7qdlC6g9/SaMcZtWMTfuhYDOAHynKYGwbY6zp3Fd1zlX8U34jMbLwIjfy7MYMg/2rNdE3zW2xW3kYzpHCUGyDwPFrfcPNrDoEtYfwx12E+53PuZrC8S5qvHGXrKNkS27SSVZYjRUYagk6azse1ZbE8SxEsjX7pgkEBz0MbjWqlrBBzKSpHUb/wDOvJjdE0FzpSHEjb/3deDI6kHbMsHva3XG+GAk3muXDllyGaVkLGsHTQRI0qqzpi1W1ZVldv3m8ums67AaDSd6y93HXNnuOVO4Og+cVYWONeFkuW1YlTBPTN+77ER969Zx5IgAORx49lPEw4Z4zLPJW/1V1xLkK9atZwRcIEsqgyO5X94fQ+lZY16NxLnW6ttB4fgll0dwd9wumysNA0bn5jz28DJLbsSfmTV3TZsh7SMir7efsvLmY8QGvHsgc8kDxv7qIihoyKaK1llrsFPFCKeaoTWi5JvKmIzPaNxYicuYIZBB/wA71ruM8aBvZ1u2/wAPbQm5bzhTp0IiZn2PvVRydxlfCFpLTM6iWyoW6/mJAjU9+1TYTH2bWLvtesvZt3VtqWuKURmUuTBbY+Yaf2rm8yFks5e7kCq528+36LrcNgZjtDTzvY29/wAtU3C+bsSyNmveVpIDKvlGpAzRqY0rLX2PiFmLE3PMC35iNIO+0R9Ir0a5y/a/D4m+q3iQk2AuVrTbtmKkT+72B3FebLmY5maYEARAALFoA9ya0cFjA5z4wAO9LFzxI12mR1+F0Bq9F5R+HNvFIly9dzTBIy+aR6+kV5sxrbcjcx3LKwpzAakEFivQAKCCQYGs6a17JwaBCOnuFlhXrWD5MweHUeHaEjWSSTWR5iwqYknwzsGg5TkMTsYgj1Eir3AcUu4qwy3U8EkGBIJIBg6SY01iToait8BWyrPnd8w3Zy0CBoJ0A029d6qaaWhoJ2Ki5et3Bh7KMr3coVUXOBlFtQCZIOhPStRdRXOa/ZuERGVkW5b9dBM/SslyjjCb6q7HwyCFjQqxjXMO8AVrX4ldsXUtXSri4SEf8p06MBpPsK0WD4QsyatZK8a+J3LtnC30fDaWrs+XWEcQSFnUAg7dI7RWQS7Xu3xKu4d7aW71rxIIaQYZJ8sj1gnfSvLOY+D4TBtbYu123dBKhDF9MsatJKMp1GgUyNqCDVgLxuh1HYhUavTPcip0fCsPLduWj2vICp/8y1t81oeE4E4i+ltQWzNrk1OQasR6AAmarLqBJVfoODgPK9D5K5ZFzAm4HUK5BcnQmI8n+3oe8morFhi6ksrE3ndyplMlsMqAHsPL85q+4Py5bN23bsNcs2EJe6obS6I2YtqvmjURIzD2wHGObbj4rEXLQUJczIgIPlQEqGUAwCVAPv8AfAOO7ItzPPf8/KXWxZ7MQCOXYV2+X1WextzNcdhsXc+8sa5mroyUxWuhaNIAXHvk1vLj3NouB4m3bvZ7pZcsFIUnXvoraj1FbjhfPzx4OEtNevPPnvO5Cgay2ZQYH7qwKwLJV5yJiAmOUNADo1sE/vMAV+6gVm5+O0sdKbJAuu2y9uPOSWs4C9SwnBH/AAl2xcbPduWGDv8Av3GLlm+ZcadBpXiNs9/8NfRCXSVW6iklZzIPzRswjvp9q8h544Mn4u5cw3mRyGZPyvbuOTIKNDQTrt1I7Vk9DnovD/8Alv8AqvTnxlwBb2WWdqhtZPGQ3PyZhmIkafLpMUTfyqG6JFdSRYpZkTzG4O8L07EWbJwjlsuXLOu0ATMf22qh4PxnFXMMW8LcQuoGaAdRPSgscsrjcJh7OEuXjiMpa8t2UshNoU5fMAxUCCZEzVrwriCYdTZukJdseVxMhWUa+89Pesmg0Vyb/PquwjyPWJLeK9vzZefNMnNOaTM6GZ1096Zqm4njxdvvcAADGRH0+8TXNNa44XHyCnkA3uo7qVzI2RpG2xA7e3WK6mrnYeZfeoyVpNq7GaXyNZ5NK/47xlbuHQEOrqUHVl0K9TsIBPpNc16yriFJYwJ0AAaJyyTB0FdD+EpXPrLKMrL5SdCVM7xI+or1vAWcP4aHw7Q/NACKPMRodPeucny/6bT8PnvXhdr/AE7MON0ULg4O5vfzfFLwoUq7eNlfxN7JGXxHyxtGYxHpXFXTMdqaHeVwrhpcQuoU4oaKapSWv+HHHkw99lcgLciCxhJWfzHpvvV5xDE3MVcv2LjhkYEQhXKNYDDTfL36ia8+wyoQCVZu4GlWuBsu+KD4X9iFQQAiwROoYBtTOv1rAyMWN2SZe/v5HFLoumPLqjIvxXe/P1tW/PGOxFvCW7IcCzorQCHIO2o0g9YrDqoA02q55zxN92QXWBtzoACDmHRpJ7VUKNBWvis0xhePq1CfSPH5SBq9N+GPK9u5grl9mIuXLvg29tI8MhvqX+VeZsK9O+CfE1N1sM51E3bfvoG066fzr0ncUVnwmnbLQ2OIsCLbJct3EYqYUEyNwAdDI19iDtrRcVvNKjJFkKSXzF3Zj0IGir1O/wAqteKXwMW2cQoKyJPQEA+oJYe0etCyJ+RgBmuXcMxiCGZPEtt9Mv8A6xWa9ro5NLfuulilbJHqf9vz8tZHl/E/ton9kMwZ+inKxX5ys+wqz5m+INm9hIULIIh3lSWU72v1ZoBg/Y1lueuZrmEGFTKhW9hwbkgqTctzakONRoFrM8t4RsS8l2NpTosnLPXc6jprWs140ArHdGTIRa0XGeYr15XuKYz5QucAnMEC5ogD9OxrzG9jb2Icm40keWYAgTsANBrXouIcO8KDkTRex7t/Qe3rWN4rhRbxLgbGGH/i1P3mrdDgwOPdeeWRrXFrO34VFhuGliqKbjliFCiSTm0gCvdOU+XLfBcBcxd/W8UBIH6RoEsof3ixAJ6kjoK8u5EN9cWtzD2WvsgJIVQ0AiJ1IAPzHWK9E4vzcuOPg3bbWfCNtmtXVKN4mpDQ0EqpGh2Me1ZeXNp2PCuxITKbvf3VjjOGPg+C4q4TGIvA3bzAf95eYZlH8Khso9prxxa3PMfxAxGLw9zDC0mRjHiSQzIrg6JrvA1066bVncLy0xjO6W5/ecA6+mp+1EL2xtt3deXM+J1DsqmlFbTBcG4bbMYi/Oms3Ij2CqGmfSra3xjhmHdPwdhLpBBN1mbQEGQhuSQ1WDKaRYBXmbCTuSvM3WN/p1qIEBgWJCzJI3Ea6djWlxnD1u4h3d8udyxyjNlk7AaTUlvlKxcIC4qG7PYcA/MHSkcmOqJTYNLr5V9h+NX1xNmzbvo/iAEsDJCBc240Yxp/WK7+deVHxY8Q3GDKPKunhmJOoHXXfpWa4R8LcSt9Xw97DhgZBJuhTpsfJsQY+dajm58Tg8GbjZCdF0ZsoZtNMygsNzsNq5yfFlbM2TEP0rn3v2XTQSwTRn1dvN+Pal5A+hI7afMaGue62nb+3epTJJJMk6k+p1NQX5g11w4XM7XsvoLF4g2LOEe5igQrKk2rQLXfEQqoCjN5NmIUT5QdIrNc08DtvgsULdi1edCXOIdct9mMXX1CDzKpHUAgx0rr4RYwd2xgDhnVXtsIdbecp+zYXUuHZc0x5jvEU/PPE7lvBYv9pcYufDHhWpthIGpYg7qSCcwHaIrAYakAHn+VvOFsK8VBpwamw+BZ9V1XoRtvGvVTOkGnwmCe5d8MaN1nYVu+szffhZv/AM/J0tfoNO2H52/Vc7HSrbkzDYe7i1TEAMp2BnKTPWPY12/9SLguorMMjA+YaGe0H06+lV/E+ENhSpUkjUpnIVlII6bEdeh6da8cs8eQ0xMdRI2IXsh6fND/AKsjdh8l6Zz3yzh7eCYW7dsOcuV1CyJhNz1ywu87CsAt1ltx4txQAQc7EFTGoMRGkbd6teTsXdxwuW8VcF22pUBSBlJBzDUbqIG/UV0c+ctYdLHiIFRlYaLorSYgjYnrPpWDjEQSjFlNm+eRvXnde2fFkdD60bqFXXHCwGnTbpTUx0PoaIV14XNFdIpTSFFFUJr0D4fWbHglvL4mYhiYzAfpHoI1+tQ85cRtYRxcRFZ3hTHlZl1O46jefesbw3/WQZ2QFgCytlIBOuor1XjGBwrYUhwv5dyASIG+Y6z61yeawYuYJHEuDu3t4XY9NyDJjVGKcNh4vyvMeKcOuNbDx5ZLaljccydSp0SB+kVX27gI0q7PMjrhB+znKxEsCA6zox9t59TVJbslT54DPLR7mTp03roMVzyCHjvsuay/Ve4vk5REV0cK4rcwt9L9o5XQyOx6EHuCCQfegmgdBXsXiBor365i0xuGTGWPMGEOuh0B8w99I/8AyqfG8QtIxe6XYu86KcrG2AFk7BwAoPXy1lPhHzb+HxP4e5/pXZC/wudY9mj6+9bzmPhqhjBDK5zBI/LAgH7mPaqJ3N07nfstfFc4nbg8rzL4oj8RawxVZKsyLG+WC2X1MgUrVj8FgktDS7cAB/hnVte/T3Iq/wCOYpbQQ3NQhlQBrnPlH/2NZDnDi4XFWgYIKmdYiSI9I06/arcd4dpaVZKwtaXBWuBXy7fKsrzQn/aQehQfUFv7itNguIrlA2rKcd4ot69CHyrvppmiIB9NfrWrM4Fqxw07r1D4DrpiG/iUf+0mrfnq3aVMRj7gVmFk4XDhgD57jnO0Htt6ZXri+EdnweG3Lkea7dKppudEHyBBPyqv+NWPhsNhh+VFa4fU6IPtn+tc1/fkFvZaN+nCHey89vcYuExb8g183U6RprP1P0qASfzMzH1JoAaNd61Gxtb2WS55KPw+1FakAiSe0nQekfekpqQU3NDhRUA4hPbYzLQx3OgEk9/L/IimZmP6mjsCVX6LFPNMTURG27pGtxVxydiyuLtrndQwdRDsNWUwd4kdK0jccv3MIVvXDeaxiAHLAEwtwCdtNCDWHwV7Jdtv+66n76/aa23hgY6/aP5MVaDj3jI3/DWRngtfY4Iv6Gj9j9l1XRdD4/iFkH9wCPuKWQ5ssZcZc9cp+qiqK8dK0nN9o+Opbc2kn/cpZT91rO3hWlim4Wn2CxuoN05cg9yvcuV1v2OF4XKtm4pFsOSCoVLh/MN85AYTtJnapOaOItawd9LRsMLNrZmyGGBEQBGgGg67aVgeXMfiLmEFl75FtVAVVMGAQVBYamNNo21qOxxUJcvWbrlikiWPm8wDiZ1OhisrR8ZPv/K6aHprnMaXECxY88X+3usjwXAX7qQiyqzBkDU6ka9atcBy/ib0XVYW3TMvmEtvEN21HrUdnmY4e7cW2oZGPQga6T071yJzFiJchlGczt+X2112616XRTPcS0ABXHqOPBEIZJCSNtvI44+W266sPhMXiJPjEPaJhYiDqvQRrEa/ajxXLFx8P473S9wKYUxAG5UDoY0mKrsDxm/aUqriD1IM6699aitcQvKpTxDlM9Ndd9akMeYOtukUfA4+i8Duo4eiiXuJG93z8r5+yHhXE7mHOaycsiCrCV7/AGJOo71LxHi96+QbrSBsAIUfLvXNTGtD0I9fqaRq891zz8yVzPT1HT4UbJQBqkY1EyVcvOPdd8UQFMaQrzoTkaUV7FXGAVrjso1ylvLp0PcU1L7/ANai5rTyFZHK+O9DiL8L2jgvKlh7OFOIVfEKhgNkLlcw8p0YgTv2NU/M3wquXnFxLqC6AV84IW4MzMGzifP5oOnT0rcXLVm/YQt+TyOrj9J0ZDPTQgg7QanfE3ESVa3cX1P/ABD+s1xkeZJG/UDutqRvqD4l4zivhrxC3vYLjvbdG+0g/aqTG8IvWf8AVtXbf+9GUfUiK95scS8RMy2m1mDburEgwdCR/KsLxTjuObF/hRcsFLk6OqvdVAJYsLbAFegnqda1ouqSOJ1Buws8jj6rwuxASA3uvMmBUggkEGQRuCNQa9LwPO3j2wcpLwA/WGAj6dq4ON/DsqAbbGWYaMAFhjrlgaATt6Ve2/h5aW0MiiY1aYc/Maj2FSl6ljytaW2T8uFo4mDNE46yAD7rF82cVQMguBWI84DEwCNJIXVuulYjiWJOIul217aR9ulWfNvAmw2JykllYSpYkkRuCTvE/euOxZ0rbxy0sDm914MuR7HFjlyrhiBGdo7ZjH0qfD4YCBt6wT9hrU7W6sOB4pEZi4Bjp3kQPvTmkMbNQCl07GGbOIpH6RRP0Fr2TkTHWClqwjgDDIFcMCpN4zm0b80a6jvWN+Nd5Tj7YBki1r82Mf1rHYjFAXkFs5WAJfzHqY/SROp+1Q8VsPbvRcLFjtmMmIDAT2givBjCn2e60+p9OkhjcWfE1tb7e17XahFGtCtSLWquUKNBUoqNakpKBSimiiFIihJRvsa1t0Xrt/CtCq6WPFnXKyEAETuG6REa71kruxrf8PeMLZvT+XB3BP8Atyn+lZfUXaQ015H1C6PobS4vF/8AU/TdZHme9mxLHKVlUMGJ1WRsT0P86or0RWk5ut/t0YGQ1m2R8gRWbvLp/nWvbi/7La8LOzwRlPvytJwXl3FC3KXArbhCmfLOurSI9ta29jD4Z8HmvC3mcQxYDMzRDEnqZHSsly+uMNoX0ts+TXVwueOo7fOtFguXsLdwFy67EM7FritcYAMzZiqrIESenasl5t/xHe+1Lt9MfosEZJFCru/5XmmKsKt11QyoZgp7gHSowtSXrQV2VSCASAfT3oCK3xwvn8w0yOaexKY0BozQmmqkJFCwopoWNCaiNNTzrT5aakuuaJaBakAqhCVMNqfLvRhNKSFrOVviFdwiC2wL2x+UggOgmcusq6zOhiJMHpXbxD4nqTmt4JPE/fYqFYT+pAD/ADrEBaIJXhfgQPdrLf3XoblSNGkFel8D55XGv4TYa1ZMZsytP5SNAMo7/ap+asZawqHEKqF0EjQBjOhXNvrt9K8vtMUYMpKkbEGDRY+890DO7MAZgnSazJuih84ew0zuN/1+q1cXqjIoiHAl2/ivZbjG8y4rF4YPYt5NZUt5jCNrovQkEUWC+Kdth4dy3dS6DlKhS4zDsV/qBWPTj123hjZQNBOmV4GpnUHfrrPWq3hJe1c8UgM28dO1XN6VEGkaaq633WhJ1OD0o9JGrbVzXv8ArfhWPOmLe/iFL2yigEJJBLTBJMaDYaVVLaiu/HY65eYF4EbDc7RqaiNmtjHZ6cQbVUuazZRJMXA2uRxV5wJLfhlmykKhd5IB1aBHcgAfWqprdctzBGdCRPzH0pTxmQUFo9G6jHhSOc8cirQ4hwL2YAKNJgQJOvygZRRYjEm7cBktEyZnU6b1Law2URv3PedyaNUHam2EAh3hSyOtvljliDRTzdpkSiC0YolFXrn7TW0qTLRgU1CjajFKnbegNCELjQ1ucAw/6Ntz1s3R/wDG39qwx61PiOK3ThlsggKhJBAOaCCpU6xEMenWvFmQOmDQ3sVtdKzI8VzzJ3FbKfjD3Ws2c4WLaBFInMRuM0+3Sqe4P5V14ziVy6oVoAUdO4BGnpXLd2j0r0QNc1lOFLy5cjZJdTTfG623J/Oq2cIovW3i0SMwDZTmEaxo1VbXrt61cuIzradiwWF8gJiNRPT71bYbiGFThVpd2IBaNYI/NOmmtY/BG+Q6WWy2cxKzI37RuKy2MaC5/G/ddqMqHHY10h5G9XufOx8X+65cmUkdqKmuoVchjJG576inattpsArgpi0yOLeLNfJCaEmiJoKarCY0LGiNAaE0DCgDjrRk1E9uTTVg91ZKNKMVGDpRzVCik21TAaVA21SzSQiFOKanFCSMJT5aYNT5qEkwWiC0qVNIpAa0a0NOBTUU8VEVjfboe3pUwNOTQhc5X6inCUZEe3+aUQpoKDJTkVIWoWNNRQrSY0QpEUIURpiKNhQGhCCKBqkFA4pqSBzIpMKbpRGhNclzCKZBkDuoB16EgkTXbY5lKAqFzFdELKFY7asoYjT0mgyyKHw6qkgbJyrBJtRUMkmTqTJPuTNPNGRQk1cNtlBI0Jp6GmhCTQmiNAaE0EUMUVDNNTXaOlHUanY1IBVKEzjSpTUT7VKKEkQ70QNAh8tShdqSSYGiY6U0a0T/ANRSSTzSQ07Ea0lqSimNHNNTrQkm/wCdEraUhQrv70JUnBmkpoY1NFFNCRNI01OaaE00vEpA0JWhCImo3NPFDFCEM0z0jTimmoaTGPlROKA00JA000ppg2tNOkooG0qSaE0JqM0JNSxQMtCaCgY0bUBoTCGhNOajJpqYC7FajD1CTtRzVVJKRrmlSeJUBO3vTztQkugPpUmeucUYbSkQhSM+1EW1FQlqTNt8qKSUzNRq+hqAGnR6dKKnD0+fWolakGpUhS5qJj9qhz0QemkjJ0/z504aoPE6U6vFNBCmppqPNTZqElIrUi9RzTTQhSZqGaDNQM2tNCJzSDUGamNyhNEzVEacPQM1NFI6EtTB9Ka421NSRO1CHmgZtP8AOtMDQik5uUOeheoyaE6UzGoiaHNTmmpUmmgNM1CWpKYC626UZpUqgopu3vTjf609KkkpU6US9fenpUJITvRNsPlSpUJIh0qOzv8AL+ppUqaXZTDen/z+VKlQkmp1p6VCFG+/y/qKLqP86UqVCCjoaVKhJEKY0qVNCEUFylSoQExoX2pUqEwhTp7UL/mFKlTTTJSb+9KlTQo+3vSG1KlSTTGo2pUqaYQ09PSoUlC1RmnpUK0L/9k=">
            <a:extLst>
              <a:ext uri="{FF2B5EF4-FFF2-40B4-BE49-F238E27FC236}">
                <a16:creationId xmlns:a16="http://schemas.microsoft.com/office/drawing/2014/main" id="{DDF764B4-C705-451D-8C61-435C960E9B5A}"/>
              </a:ext>
            </a:extLst>
          </p:cNvPr>
          <p:cNvSpPr>
            <a:spLocks noChangeAspect="1" noChangeArrowheads="1"/>
          </p:cNvSpPr>
          <p:nvPr/>
        </p:nvSpPr>
        <p:spPr bwMode="auto">
          <a:xfrm>
            <a:off x="1712913" y="-646113"/>
            <a:ext cx="2705100" cy="16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Font typeface="Wingdings" panose="05000000000000000000" pitchFamily="2" charset="2"/>
              <a:buChar char="§"/>
              <a:defRPr sz="3200">
                <a:solidFill>
                  <a:srgbClr val="FF0000"/>
                </a:solidFill>
                <a:latin typeface="Arial" panose="020B0604020202020204" pitchFamily="34" charset="0"/>
              </a:defRPr>
            </a:lvl1pPr>
            <a:lvl2pPr marL="742950" indent="-285750">
              <a:spcBef>
                <a:spcPct val="50000"/>
              </a:spcBef>
              <a:buChar char="–"/>
              <a:defRPr sz="2400" b="1">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Char char="•"/>
            </a:pPr>
            <a:endParaRPr lang="cs-CZ" altLang="cs-CZ" sz="1200">
              <a:solidFill>
                <a:schemeClr val="tx1"/>
              </a:solidFill>
            </a:endParaRPr>
          </a:p>
        </p:txBody>
      </p:sp>
      <p:sp>
        <p:nvSpPr>
          <p:cNvPr id="10245" name="AutoShape 4" descr="data:image/jpeg;base64,/9j/4AAQSkZJRgABAQAAAQABAAD/2wCEAAkGBhQSEBUUExQUFBUWFxgYFxcYFRcXFBgXFRYVFRgXFxcXHCYeFxkjGhUVHy8gIycpLCwsFR4xNTAqNSYrLCkBCQoKDgwOGg8PGiklHyQsLCwrLCkwKiwpNC0pLCwsKSwsLCosLDUsLCwqKiwsNCosKiwsKSwsKS0sLCwtLC4sKf/AABEIALEBHAMBIgACEQEDEQH/xAAcAAABBQEBAQAAAAAAAAAAAAACAAEDBQYEBwj/xABBEAACAQIEBAQEAwcCAgsAAAABAhEAAwQSITEFBkFREyJhcQeBkaEUMkIjUmKxwdHwM3LC4RUWJEOCg5Kio7Lx/8QAGwEAAgMBAQEAAAAAAAAAAAAAAAECAwUGBAf/xAAyEQABBAEDAwIFAwMFAQAAAAABAAIDEQQSITEFQVETYSJxkaHwgbHBFDLhIzNCUtEV/9oADAMBAAIRAxEAPwDygCiC0QFEBUlmFMBRhaYCpVFJRQhKMCninihJBlogtEUp1UkwNew6n2jehCYLRRUn4Zs2XK2b92Dm+m9FfwzIcrqVPZhH86jqF1e6eh1aq2UOXSiCU4oysb6e9StRUeWkRR0ooSQRSy1LFKKElHFMRUhFA1NCAihpE000JpRSJpiaRNNCKaaKU0S0IQFaaKkIoStCdqNhTRUhFAaEICKE0cUxWhNRzQ0ZFDFSTQmhNEaEihSCE0JFHFKhTtdISjVaJRRiqlWUASpFWkoqUUkkOWjw+Fa44RFZ2JgKoJY+wGtInpuTsK0PIvFDhsejeG1wNmtjKIkka5WaANt+01TLLoaa5pWwxGV4b5VvyXy0Ldx/xdopcEZVdf0n9QB0Ouk9Iq4e5Zw+OtXktFyMykIokBhAY9iNp31NZLnLj93E4nKi3LAsLGrw5LbkuTBWI9ya4+Cc4/gjct3QbssHDEh5jSC2uxHSsJ+LLLN62o7j+0fL8K6vGdjRH+meNx5qr+flarjvOuHfiCrkIFpGUu4OZSWBh2OomDE/1qp5/wCIo9u2VQjzA5gCQqkGSTtG3vWdx3Mvj3b1w2v9TKB5d4EHTppVhj+dFazlyawRlIGYk6DbYCr24OmZslGwvSJseWJ8Wpor9v545Wu5CtWktg2/D8RtfFc6QSQFWNeh0H9q3ZGYFMTbQgj80Z7bD1DD7GfevG+F8Ma8qshsOqnyJdKiEGwysykExr0k6dK23JvP6XLv4K9+zYQLZzFlzQCFViZ9gfasrNxpHOMjbPn2r8/Rc/HMwktG3ssrz5waxYuK2HICuSGtgyEca+X+BhqJ2rNBa3fxXxGHJtKFVcQrMDCgShEk6bgtHzmsTb2ro+nSOkxml137rLymhshpR5aQWpaaa0F5VE1Qua6Lh0rmvfeRRak0Wujh3CbmIYi2paNSeg960HK/IpxCeJczhCSAFgNCmCYYbE7exq9w+GbBWbX4Ypca8hVxtA1YuSQY7e0Va8F42FXSGWNCNhuBPbY/SsSbPe7Zmw89/wAK2Zun+hE17hv38LJ83fD0Ya14tl2dRObNExPSBuBv3A+uIBr2HmHj5OEz+Gx8SRaC652gwoA6kAmOymvHrS9+mnzr3YMxlYbN0s2Rhb2UgogtMKkFe9UFNFCRUkVGxJ0G9CQTpZZjCqWO8AEmPlUdy0QYIg9uvz7V6V8PuGWUsi7cE3cxLKwylQDC765RE+ub0rn+J2Bs3DaxFsgMxKXAsEsApbMO5ABn3FYY6ww5Rx9Jri/cLYj6VI9raO5r7rzo0JFWn4VGACW7xaJYCGJ7FQBIHcQa9T5Y5Wwi2lIseIYBNxwJJOv6xp7CKvyuqR44FgknsrZeiyxP0ucOLv8AKXixWhNbH4k4RExf7NFQBVVguX85zMDC91jX+E9qyTJG+nyr3Y04nibJVWOFlTRek8s5pQmhqUrQEV6VXajIpURFNloU7XaBRAUopwKpUUS1Nh8OXbKIHvUQFdtrhOI0dbdxRIAcocgJMDMY0GtVSPDBuQPmr8dgfINQJF714QcX4XcseE1u4jeIdCQVZSJ16yNDXXgMReww8627wddArwwCFnOUECBvselbji3K9lMN4l43LjJsweCCdD5Zyhd95rzLHcQuFrlqIElMwIXMoJgsBvoZ+dZGPkDNv0xYHN91sZTRhTCSCq+vz5Q8S43dxeJN4qFB/SRIMbaHtXPinUMzsQJJhQANCZ2G9TokD2qgxVtzcllMnp9hW0GNadlmFz8l5e5Wy8UtnqR8p/lXZauBhIIIrlwPBgXyjNAMMYgn0iNKtLvLDWWBB8raidPL1n23p6xdKT8T4bC4PwhzZlZl7xtUiYeDMkmZnrPQ+mw+lbHHfDDF28seFcziVK3N+umZQPvVBxPg97DNlv23tnpmWAfY7N8jUtA5peE6hypuL8YfFMjOiqUWJUk52MZnM7TlXQaCK5VNRAipBUGRtjaGtGwUHuLzZSNMtOKKKsVaFxVpy3w3MWvZc2TS2v710/lHsNCf+VcvD+HNfuBF06sx2VRuxrTvg18NEw4KDOmY5mDm27ZC3oz6knQ5V71m52QGN9MHc/t/ldB0bCMj/XcPhb9z/hR4WytiywZyyrrfuknzGZ8K3/DJjT232xnEuY773GdHa2pgBBEZQIAPXbfWrHmTiLXbht5fDt2iVVPVdCTHtpVI9ujExBXqSCyVd1XqWs/08X9refc/4+5Xp3w0xoxXD2sMZuYZ8yE77+Ih+sr7TXdzNyPbxzJiLLC2ziGMSrN+ksOhEFSfbtWE+G/FPw/EEB/LdBRvuyn6yPnXteAsgWVA6uSvtnLk/wCd6w8sPxMsujNXuP15+6hE5s8QDt18+Y3BtZuvauDK6Eqw9R27jr86AGtr8Q+EPdxuIvWllLNu2bp9TO3chSpPYVixXT404mjDu/f5rDnjMbyO3ZI1Z8qYhFxBzg5oBWFLbTI026VWPtV/yK9vxHLsAR9Y6feaeR/tle7pTbyGnxf7Lo41zEuJeLAZWtmDAYsTDeWF6aGSdJAriezYvX7dt0Yy4WJi7qdlC6g9/SaMcZtWMTfuhYDOAHynKYGwbY6zp3Fd1zlX8U34jMbLwIjfy7MYMg/2rNdE3zW2xW3kYzpHCUGyDwPFrfcPNrDoEtYfwx12E+53PuZrC8S5qvHGXrKNkS27SSVZYjRUYagk6azse1ZbE8SxEsjX7pgkEBz0MbjWqlrBBzKSpHUb/wDOvJjdE0FzpSHEjb/3deDI6kHbMsHva3XG+GAk3muXDllyGaVkLGsHTQRI0qqzpi1W1ZVldv3m8ums67AaDSd6y93HXNnuOVO4Og+cVYWONeFkuW1YlTBPTN+77ER969Zx5IgAORx49lPEw4Z4zLPJW/1V1xLkK9atZwRcIEsqgyO5X94fQ+lZY16NxLnW6ttB4fgll0dwd9wumysNA0bn5jz28DJLbsSfmTV3TZsh7SMir7efsvLmY8QGvHsgc8kDxv7qIihoyKaK1llrsFPFCKeaoTWi5JvKmIzPaNxYicuYIZBB/wA71ruM8aBvZ1u2/wAPbQm5bzhTp0IiZn2PvVRydxlfCFpLTM6iWyoW6/mJAjU9+1TYTH2bWLvtesvZt3VtqWuKURmUuTBbY+Yaf2rm8yFks5e7kCq528+36LrcNgZjtDTzvY29/wAtU3C+bsSyNmveVpIDKvlGpAzRqY0rLX2PiFmLE3PMC35iNIO+0R9Ir0a5y/a/D4m+q3iQk2AuVrTbtmKkT+72B3FebLmY5maYEARAALFoA9ya0cFjA5z4wAO9LFzxI12mR1+F0Bq9F5R+HNvFIly9dzTBIy+aR6+kV5sxrbcjcx3LKwpzAakEFivQAKCCQYGs6a17JwaBCOnuFlhXrWD5MweHUeHaEjWSSTWR5iwqYknwzsGg5TkMTsYgj1Eir3AcUu4qwy3U8EkGBIJIBg6SY01iToait8BWyrPnd8w3Zy0CBoJ0A029d6qaaWhoJ2Ki5et3Bh7KMr3coVUXOBlFtQCZIOhPStRdRXOa/ZuERGVkW5b9dBM/SslyjjCb6q7HwyCFjQqxjXMO8AVrX4ldsXUtXSri4SEf8p06MBpPsK0WD4QsyatZK8a+J3LtnC30fDaWrs+XWEcQSFnUAg7dI7RWQS7Xu3xKu4d7aW71rxIIaQYZJ8sj1gnfSvLOY+D4TBtbYu123dBKhDF9MsatJKMp1GgUyNqCDVgLxuh1HYhUavTPcip0fCsPLduWj2vICp/8y1t81oeE4E4i+ltQWzNrk1OQasR6AAmarLqBJVfoODgPK9D5K5ZFzAm4HUK5BcnQmI8n+3oe8morFhi6ksrE3ndyplMlsMqAHsPL85q+4Py5bN23bsNcs2EJe6obS6I2YtqvmjURIzD2wHGObbj4rEXLQUJczIgIPlQEqGUAwCVAPv8AfAOO7ItzPPf8/KXWxZ7MQCOXYV2+X1WextzNcdhsXc+8sa5mroyUxWuhaNIAXHvk1vLj3NouB4m3bvZ7pZcsFIUnXvoraj1FbjhfPzx4OEtNevPPnvO5Cgay2ZQYH7qwKwLJV5yJiAmOUNADo1sE/vMAV+6gVm5+O0sdKbJAuu2y9uPOSWs4C9SwnBH/AAl2xcbPduWGDv8Av3GLlm+ZcadBpXiNs9/8NfRCXSVW6iklZzIPzRswjvp9q8h544Mn4u5cw3mRyGZPyvbuOTIKNDQTrt1I7Vk9DnovD/8Alv8AqvTnxlwBb2WWdqhtZPGQ3PyZhmIkafLpMUTfyqG6JFdSRYpZkTzG4O8L07EWbJwjlsuXLOu0ATMf22qh4PxnFXMMW8LcQuoGaAdRPSgscsrjcJh7OEuXjiMpa8t2UshNoU5fMAxUCCZEzVrwriCYdTZukJdseVxMhWUa+89Pesmg0Vyb/PquwjyPWJLeK9vzZefNMnNOaTM6GZ1096Zqm4njxdvvcAADGRH0+8TXNNa44XHyCnkA3uo7qVzI2RpG2xA7e3WK6mrnYeZfeoyVpNq7GaXyNZ5NK/47xlbuHQEOrqUHVl0K9TsIBPpNc16yriFJYwJ0AAaJyyTB0FdD+EpXPrLKMrL5SdCVM7xI+or1vAWcP4aHw7Q/NACKPMRodPeucny/6bT8PnvXhdr/AE7MON0ULg4O5vfzfFLwoUq7eNlfxN7JGXxHyxtGYxHpXFXTMdqaHeVwrhpcQuoU4oaKapSWv+HHHkw99lcgLciCxhJWfzHpvvV5xDE3MVcv2LjhkYEQhXKNYDDTfL36ia8+wyoQCVZu4GlWuBsu+KD4X9iFQQAiwROoYBtTOv1rAyMWN2SZe/v5HFLoumPLqjIvxXe/P1tW/PGOxFvCW7IcCzorQCHIO2o0g9YrDqoA02q55zxN92QXWBtzoACDmHRpJ7VUKNBWvis0xhePq1CfSPH5SBq9N+GPK9u5grl9mIuXLvg29tI8MhvqX+VeZsK9O+CfE1N1sM51E3bfvoG066fzr0ncUVnwmnbLQ2OIsCLbJct3EYqYUEyNwAdDI19iDtrRcVvNKjJFkKSXzF3Zj0IGir1O/wAqteKXwMW2cQoKyJPQEA+oJYe0etCyJ+RgBmuXcMxiCGZPEtt9Mv8A6xWa9ro5NLfuulilbJHqf9vz8tZHl/E/ton9kMwZ+inKxX5ys+wqz5m+INm9hIULIIh3lSWU72v1ZoBg/Y1lueuZrmEGFTKhW9hwbkgqTctzakONRoFrM8t4RsS8l2NpTosnLPXc6jprWs140ArHdGTIRa0XGeYr15XuKYz5QucAnMEC5ogD9OxrzG9jb2Icm40keWYAgTsANBrXouIcO8KDkTRex7t/Qe3rWN4rhRbxLgbGGH/i1P3mrdDgwOPdeeWRrXFrO34VFhuGliqKbjliFCiSTm0gCvdOU+XLfBcBcxd/W8UBIH6RoEsof3ixAJ6kjoK8u5EN9cWtzD2WvsgJIVQ0AiJ1IAPzHWK9E4vzcuOPg3bbWfCNtmtXVKN4mpDQ0EqpGh2Me1ZeXNp2PCuxITKbvf3VjjOGPg+C4q4TGIvA3bzAf95eYZlH8Khso9prxxa3PMfxAxGLw9zDC0mRjHiSQzIrg6JrvA1066bVncLy0xjO6W5/ecA6+mp+1EL2xtt3deXM+J1DsqmlFbTBcG4bbMYi/Oms3Ij2CqGmfSra3xjhmHdPwdhLpBBN1mbQEGQhuSQ1WDKaRYBXmbCTuSvM3WN/p1qIEBgWJCzJI3Ea6djWlxnD1u4h3d8udyxyjNlk7AaTUlvlKxcIC4qG7PYcA/MHSkcmOqJTYNLr5V9h+NX1xNmzbvo/iAEsDJCBc240Yxp/WK7+deVHxY8Q3GDKPKunhmJOoHXXfpWa4R8LcSt9Xw97DhgZBJuhTpsfJsQY+dajm58Tg8GbjZCdF0ZsoZtNMygsNzsNq5yfFlbM2TEP0rn3v2XTQSwTRn1dvN+Pal5A+hI7afMaGue62nb+3epTJJJMk6k+p1NQX5g11w4XM7XsvoLF4g2LOEe5igQrKk2rQLXfEQqoCjN5NmIUT5QdIrNc08DtvgsULdi1edCXOIdct9mMXX1CDzKpHUAgx0rr4RYwd2xgDhnVXtsIdbecp+zYXUuHZc0x5jvEU/PPE7lvBYv9pcYufDHhWpthIGpYg7qSCcwHaIrAYakAHn+VvOFsK8VBpwamw+BZ9V1XoRtvGvVTOkGnwmCe5d8MaN1nYVu+szffhZv/AM/J0tfoNO2H52/Vc7HSrbkzDYe7i1TEAMp2BnKTPWPY12/9SLguorMMjA+YaGe0H06+lV/E+ENhSpUkjUpnIVlII6bEdeh6da8cs8eQ0xMdRI2IXsh6fND/AKsjdh8l6Zz3yzh7eCYW7dsOcuV1CyJhNz1ywu87CsAt1ltx4txQAQc7EFTGoMRGkbd6teTsXdxwuW8VcF22pUBSBlJBzDUbqIG/UV0c+ctYdLHiIFRlYaLorSYgjYnrPpWDjEQSjFlNm+eRvXnde2fFkdD60bqFXXHCwGnTbpTUx0PoaIV14XNFdIpTSFFFUJr0D4fWbHglvL4mYhiYzAfpHoI1+tQ85cRtYRxcRFZ3hTHlZl1O46jefesbw3/WQZ2QFgCytlIBOuor1XjGBwrYUhwv5dyASIG+Y6z61yeawYuYJHEuDu3t4XY9NyDJjVGKcNh4vyvMeKcOuNbDx5ZLaljccydSp0SB+kVX27gI0q7PMjrhB+znKxEsCA6zox9t59TVJbslT54DPLR7mTp03roMVzyCHjvsuay/Ve4vk5REV0cK4rcwt9L9o5XQyOx6EHuCCQfegmgdBXsXiBor365i0xuGTGWPMGEOuh0B8w99I/8AyqfG8QtIxe6XYu86KcrG2AFk7BwAoPXy1lPhHzb+HxP4e5/pXZC/wudY9mj6+9bzmPhqhjBDK5zBI/LAgH7mPaqJ3N07nfstfFc4nbg8rzL4oj8RawxVZKsyLG+WC2X1MgUrVj8FgktDS7cAB/hnVte/T3Iq/wCOYpbQQ3NQhlQBrnPlH/2NZDnDi4XFWgYIKmdYiSI9I06/arcd4dpaVZKwtaXBWuBXy7fKsrzQn/aQehQfUFv7itNguIrlA2rKcd4ot69CHyrvppmiIB9NfrWrM4Fqxw07r1D4DrpiG/iUf+0mrfnq3aVMRj7gVmFk4XDhgD57jnO0Htt6ZXri+EdnweG3Lkea7dKppudEHyBBPyqv+NWPhsNhh+VFa4fU6IPtn+tc1/fkFvZaN+nCHey89vcYuExb8g183U6RprP1P0qASfzMzH1JoAaNd61Gxtb2WS55KPw+1FakAiSe0nQekfekpqQU3NDhRUA4hPbYzLQx3OgEk9/L/IimZmP6mjsCVX6LFPNMTURG27pGtxVxydiyuLtrndQwdRDsNWUwd4kdK0jccv3MIVvXDeaxiAHLAEwtwCdtNCDWHwV7Jdtv+66n76/aa23hgY6/aP5MVaDj3jI3/DWRngtfY4Iv6Gj9j9l1XRdD4/iFkH9wCPuKWQ5ssZcZc9cp+qiqK8dK0nN9o+Opbc2kn/cpZT91rO3hWlim4Wn2CxuoN05cg9yvcuV1v2OF4XKtm4pFsOSCoVLh/MN85AYTtJnapOaOItawd9LRsMLNrZmyGGBEQBGgGg67aVgeXMfiLmEFl75FtVAVVMGAQVBYamNNo21qOxxUJcvWbrlikiWPm8wDiZ1OhisrR8ZPv/K6aHprnMaXECxY88X+3usjwXAX7qQiyqzBkDU6ka9atcBy/ib0XVYW3TMvmEtvEN21HrUdnmY4e7cW2oZGPQga6T071yJzFiJchlGczt+X2112616XRTPcS0ABXHqOPBEIZJCSNtvI44+W266sPhMXiJPjEPaJhYiDqvQRrEa/ajxXLFx8P473S9wKYUxAG5UDoY0mKrsDxm/aUqriD1IM6699aitcQvKpTxDlM9Ndd9akMeYOtukUfA4+i8Duo4eiiXuJG93z8r5+yHhXE7mHOaycsiCrCV7/AGJOo71LxHi96+QbrSBsAIUfLvXNTGtD0I9fqaRq891zz8yVzPT1HT4UbJQBqkY1EyVcvOPdd8UQFMaQrzoTkaUV7FXGAVrjso1ylvLp0PcU1L7/ANai5rTyFZHK+O9DiL8L2jgvKlh7OFOIVfEKhgNkLlcw8p0YgTv2NU/M3wquXnFxLqC6AV84IW4MzMGzifP5oOnT0rcXLVm/YQt+TyOrj9J0ZDPTQgg7QanfE3ESVa3cX1P/ABD+s1xkeZJG/UDutqRvqD4l4zivhrxC3vYLjvbdG+0g/aqTG8IvWf8AVtXbf+9GUfUiK95scS8RMy2m1mDburEgwdCR/KsLxTjuObF/hRcsFLk6OqvdVAJYsLbAFegnqda1ouqSOJ1Buws8jj6rwuxASA3uvMmBUggkEGQRuCNQa9LwPO3j2wcpLwA/WGAj6dq4ON/DsqAbbGWYaMAFhjrlgaATt6Ve2/h5aW0MiiY1aYc/Maj2FSl6ljytaW2T8uFo4mDNE46yAD7rF82cVQMguBWI84DEwCNJIXVuulYjiWJOIul217aR9ulWfNvAmw2JykllYSpYkkRuCTvE/euOxZ0rbxy0sDm914MuR7HFjlyrhiBGdo7ZjH0qfD4YCBt6wT9hrU7W6sOB4pEZi4Bjp3kQPvTmkMbNQCl07GGbOIpH6RRP0Fr2TkTHWClqwjgDDIFcMCpN4zm0b80a6jvWN+Nd5Tj7YBki1r82Mf1rHYjFAXkFs5WAJfzHqY/SROp+1Q8VsPbvRcLFjtmMmIDAT2givBjCn2e60+p9OkhjcWfE1tb7e17XahFGtCtSLWquUKNBUoqNakpKBSimiiFIihJRvsa1t0Xrt/CtCq6WPFnXKyEAETuG6REa71kruxrf8PeMLZvT+XB3BP8Atyn+lZfUXaQ015H1C6PobS4vF/8AU/TdZHme9mxLHKVlUMGJ1WRsT0P86or0RWk5ut/t0YGQ1m2R8gRWbvLp/nWvbi/7La8LOzwRlPvytJwXl3FC3KXArbhCmfLOurSI9ta29jD4Z8HmvC3mcQxYDMzRDEnqZHSsly+uMNoX0ts+TXVwueOo7fOtFguXsLdwFy67EM7FritcYAMzZiqrIESenasl5t/xHe+1Lt9MfosEZJFCru/5XmmKsKt11QyoZgp7gHSowtSXrQV2VSCASAfT3oCK3xwvn8w0yOaexKY0BozQmmqkJFCwopoWNCaiNNTzrT5aakuuaJaBakAqhCVMNqfLvRhNKSFrOVviFdwiC2wL2x+UggOgmcusq6zOhiJMHpXbxD4nqTmt4JPE/fYqFYT+pAD/ADrEBaIJXhfgQPdrLf3XoblSNGkFel8D55XGv4TYa1ZMZsytP5SNAMo7/ap+asZawqHEKqF0EjQBjOhXNvrt9K8vtMUYMpKkbEGDRY+890DO7MAZgnSazJuih84ew0zuN/1+q1cXqjIoiHAl2/ivZbjG8y4rF4YPYt5NZUt5jCNrovQkEUWC+Kdth4dy3dS6DlKhS4zDsV/qBWPTj123hjZQNBOmV4GpnUHfrrPWq3hJe1c8UgM28dO1XN6VEGkaaq633WhJ1OD0o9JGrbVzXv8ArfhWPOmLe/iFL2yigEJJBLTBJMaDYaVVLaiu/HY65eYF4EbDc7RqaiNmtjHZ6cQbVUuazZRJMXA2uRxV5wJLfhlmykKhd5IB1aBHcgAfWqprdctzBGdCRPzH0pTxmQUFo9G6jHhSOc8cirQ4hwL2YAKNJgQJOvygZRRYjEm7cBktEyZnU6b1Law2URv3PedyaNUHam2EAh3hSyOtvljliDRTzdpkSiC0YolFXrn7TW0qTLRgU1CjajFKnbegNCELjQ1ucAw/6Ntz1s3R/wDG39qwx61PiOK3ThlsggKhJBAOaCCpU6xEMenWvFmQOmDQ3sVtdKzI8VzzJ3FbKfjD3Ws2c4WLaBFInMRuM0+3Sqe4P5V14ziVy6oVoAUdO4BGnpXLd2j0r0QNc1lOFLy5cjZJdTTfG623J/Oq2cIovW3i0SMwDZTmEaxo1VbXrt61cuIzradiwWF8gJiNRPT71bYbiGFThVpd2IBaNYI/NOmmtY/BG+Q6WWy2cxKzI37RuKy2MaC5/G/ddqMqHHY10h5G9XufOx8X+65cmUkdqKmuoVchjJG576inattpsArgpi0yOLeLNfJCaEmiJoKarCY0LGiNAaE0DCgDjrRk1E9uTTVg91ZKNKMVGDpRzVCik21TAaVA21SzSQiFOKanFCSMJT5aYNT5qEkwWiC0qVNIpAa0a0NOBTUU8VEVjfboe3pUwNOTQhc5X6inCUZEe3+aUQpoKDJTkVIWoWNNRQrSY0QpEUIURpiKNhQGhCCKBqkFA4pqSBzIpMKbpRGhNclzCKZBkDuoB16EgkTXbY5lKAqFzFdELKFY7asoYjT0mgyyKHw6qkgbJyrBJtRUMkmTqTJPuTNPNGRQk1cNtlBI0Jp6GmhCTQmiNAaE0EUMUVDNNTXaOlHUanY1IBVKEzjSpTUT7VKKEkQ70QNAh8tShdqSSYGiY6U0a0T/ANRSSTzSQ07Ea0lqSimNHNNTrQkm/wCdEraUhQrv70JUnBmkpoY1NFFNCRNI01OaaE00vEpA0JWhCImo3NPFDFCEM0z0jTimmoaTGPlROKA00JA000ppg2tNOkooG0qSaE0JqM0JNSxQMtCaCgY0bUBoTCGhNOajJpqYC7FajD1CTtRzVVJKRrmlSeJUBO3vTztQkugPpUmeucUYbSkQhSM+1EW1FQlqTNt8qKSUzNRq+hqAGnR6dKKnD0+fWolakGpUhS5qJj9qhz0QemkjJ0/z504aoPE6U6vFNBCmppqPNTZqElIrUi9RzTTQhSZqGaDNQM2tNCJzSDUGamNyhNEzVEacPQM1NFI6EtTB9Ka421NSRO1CHmgZtP8AOtMDQik5uUOeheoyaE6UzGoiaHNTmmpUmmgNM1CWpKYC626UZpUqgopu3vTjf609KkkpU6US9fenpUJITvRNsPlSpUJIh0qOzv8AL+ppUqaXZTDen/z+VKlQkmp1p6VCFG+/y/qKLqP86UqVCCjoaVKhJEKY0qVNCEUFylSoQExoX2pUqEwhTp7UL/mFKlTTTJSb+9KlTQo+3vSG1KlSTTGo2pUqaYQ09PSoUlC1RmnpUK0L/9k=">
            <a:extLst>
              <a:ext uri="{FF2B5EF4-FFF2-40B4-BE49-F238E27FC236}">
                <a16:creationId xmlns:a16="http://schemas.microsoft.com/office/drawing/2014/main" id="{E8FD61F4-D790-4B5F-BF35-C68A0EFE4450}"/>
              </a:ext>
            </a:extLst>
          </p:cNvPr>
          <p:cNvSpPr>
            <a:spLocks noChangeAspect="1" noChangeArrowheads="1"/>
          </p:cNvSpPr>
          <p:nvPr/>
        </p:nvSpPr>
        <p:spPr bwMode="auto">
          <a:xfrm>
            <a:off x="1865313" y="-493713"/>
            <a:ext cx="2705100" cy="16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Font typeface="Wingdings" panose="05000000000000000000" pitchFamily="2" charset="2"/>
              <a:buChar char="§"/>
              <a:defRPr sz="3200">
                <a:solidFill>
                  <a:srgbClr val="FF0000"/>
                </a:solidFill>
                <a:latin typeface="Arial" panose="020B0604020202020204" pitchFamily="34" charset="0"/>
              </a:defRPr>
            </a:lvl1pPr>
            <a:lvl2pPr marL="742950" indent="-285750">
              <a:spcBef>
                <a:spcPct val="50000"/>
              </a:spcBef>
              <a:buChar char="–"/>
              <a:defRPr sz="2400" b="1">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Char char="•"/>
            </a:pPr>
            <a:endParaRPr lang="cs-CZ" altLang="cs-CZ" sz="1200">
              <a:solidFill>
                <a:schemeClr val="tx1"/>
              </a:solidFill>
            </a:endParaRPr>
          </a:p>
        </p:txBody>
      </p:sp>
      <p:pic>
        <p:nvPicPr>
          <p:cNvPr id="10246" name="Picture 6" descr="http://www.eepa.be/wcm/images/CAP_fruits.jpg">
            <a:extLst>
              <a:ext uri="{FF2B5EF4-FFF2-40B4-BE49-F238E27FC236}">
                <a16:creationId xmlns:a16="http://schemas.microsoft.com/office/drawing/2014/main" id="{B8119611-A522-417D-8390-3C235BA76C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4861" y="4836120"/>
            <a:ext cx="2363787"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7DDE771-A622-4C80-9C4F-015605C18502}"/>
              </a:ext>
            </a:extLst>
          </p:cNvPr>
          <p:cNvSpPr>
            <a:spLocks noGrp="1" noChangeArrowheads="1"/>
          </p:cNvSpPr>
          <p:nvPr>
            <p:ph type="title"/>
          </p:nvPr>
        </p:nvSpPr>
        <p:spPr/>
        <p:txBody>
          <a:bodyPr/>
          <a:lstStyle/>
          <a:p>
            <a:pPr eaLnBrk="1" hangingPunct="1">
              <a:defRPr/>
            </a:pPr>
            <a:r>
              <a:rPr lang="cs-CZ" dirty="0" err="1">
                <a:effectLst>
                  <a:outerShdw blurRad="38100" dist="38100" dir="2700000" algn="tl">
                    <a:srgbClr val="000000">
                      <a:alpha val="43137"/>
                    </a:srgbClr>
                  </a:outerShdw>
                </a:effectLst>
              </a:rPr>
              <a:t>Common</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Agricultural</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Policy</a:t>
            </a:r>
            <a:r>
              <a:rPr lang="cs-CZ" dirty="0">
                <a:effectLst>
                  <a:outerShdw blurRad="38100" dist="38100" dir="2700000" algn="tl">
                    <a:srgbClr val="000000">
                      <a:alpha val="43137"/>
                    </a:srgbClr>
                  </a:outerShdw>
                </a:effectLst>
              </a:rPr>
              <a:t> </a:t>
            </a:r>
            <a:endParaRPr lang="cs-CZ" dirty="0">
              <a:solidFill>
                <a:schemeClr val="tx1"/>
              </a:solidFill>
            </a:endParaRPr>
          </a:p>
        </p:txBody>
      </p:sp>
      <p:sp>
        <p:nvSpPr>
          <p:cNvPr id="12291" name="Rectangle 3">
            <a:extLst>
              <a:ext uri="{FF2B5EF4-FFF2-40B4-BE49-F238E27FC236}">
                <a16:creationId xmlns:a16="http://schemas.microsoft.com/office/drawing/2014/main" id="{413E7D2E-87CD-4B22-8457-AB2417A13EE9}"/>
              </a:ext>
            </a:extLst>
          </p:cNvPr>
          <p:cNvSpPr>
            <a:spLocks noGrp="1" noChangeArrowheads="1"/>
          </p:cNvSpPr>
          <p:nvPr>
            <p:ph type="body" idx="1"/>
          </p:nvPr>
        </p:nvSpPr>
        <p:spPr>
          <a:xfrm>
            <a:off x="263352" y="836712"/>
            <a:ext cx="11881320" cy="5472608"/>
          </a:xfrm>
        </p:spPr>
        <p:txBody>
          <a:bodyPr/>
          <a:lstStyle/>
          <a:p>
            <a:pPr algn="ctr" eaLnBrk="1" hangingPunct="1">
              <a:lnSpc>
                <a:spcPct val="90000"/>
              </a:lnSpc>
              <a:buFont typeface="Wingdings" panose="05000000000000000000" pitchFamily="2" charset="2"/>
              <a:buNone/>
            </a:pPr>
            <a:r>
              <a:rPr lang="cs-CZ" altLang="cs-CZ" b="1" dirty="0"/>
              <a:t>	</a:t>
            </a:r>
            <a:r>
              <a:rPr lang="cs-CZ" altLang="cs-CZ" sz="2000" b="1" dirty="0"/>
              <a:t>CAP </a:t>
            </a:r>
            <a:r>
              <a:rPr lang="cs-CZ" altLang="cs-CZ" sz="2000" b="1" dirty="0" err="1"/>
              <a:t>is</a:t>
            </a:r>
            <a:r>
              <a:rPr lang="cs-CZ" altLang="cs-CZ" sz="2000" b="1" dirty="0"/>
              <a:t> </a:t>
            </a:r>
            <a:r>
              <a:rPr lang="cs-CZ" altLang="cs-CZ" sz="2000" b="1" dirty="0" err="1"/>
              <a:t>an</a:t>
            </a:r>
            <a:r>
              <a:rPr lang="cs-CZ" altLang="cs-CZ" sz="2000" b="1" dirty="0"/>
              <a:t> </a:t>
            </a:r>
            <a:r>
              <a:rPr lang="cs-CZ" altLang="cs-CZ" sz="2000" b="1" dirty="0" err="1"/>
              <a:t>integrated</a:t>
            </a:r>
            <a:r>
              <a:rPr lang="cs-CZ" altLang="cs-CZ" sz="2000" b="1" dirty="0"/>
              <a:t> </a:t>
            </a:r>
            <a:r>
              <a:rPr lang="cs-CZ" altLang="cs-CZ" sz="2000" b="1" dirty="0" err="1"/>
              <a:t>system</a:t>
            </a:r>
            <a:r>
              <a:rPr lang="cs-CZ" altLang="cs-CZ" sz="2000" b="1" dirty="0"/>
              <a:t> </a:t>
            </a:r>
            <a:r>
              <a:rPr lang="cs-CZ" altLang="cs-CZ" sz="2000" b="1" dirty="0" err="1"/>
              <a:t>of</a:t>
            </a:r>
            <a:r>
              <a:rPr lang="cs-CZ" altLang="cs-CZ" sz="2000" b="1" dirty="0"/>
              <a:t> </a:t>
            </a:r>
            <a:r>
              <a:rPr lang="cs-CZ" altLang="cs-CZ" sz="2000" b="1" dirty="0" err="1"/>
              <a:t>measures</a:t>
            </a:r>
            <a:r>
              <a:rPr lang="cs-CZ" altLang="cs-CZ" sz="2000" dirty="0"/>
              <a:t> </a:t>
            </a:r>
            <a:r>
              <a:rPr lang="cs-CZ" altLang="cs-CZ" sz="2000" dirty="0" err="1"/>
              <a:t>which</a:t>
            </a:r>
            <a:r>
              <a:rPr lang="cs-CZ" altLang="cs-CZ" sz="2000" dirty="0"/>
              <a:t> </a:t>
            </a:r>
            <a:r>
              <a:rPr lang="cs-CZ" altLang="cs-CZ" sz="2000" dirty="0" err="1"/>
              <a:t>works</a:t>
            </a:r>
            <a:r>
              <a:rPr lang="cs-CZ" altLang="cs-CZ" sz="2000" dirty="0"/>
              <a:t> by </a:t>
            </a:r>
            <a:r>
              <a:rPr lang="cs-CZ" altLang="cs-CZ" sz="2000" dirty="0" err="1"/>
              <a:t>maintaining</a:t>
            </a:r>
            <a:r>
              <a:rPr lang="cs-CZ" altLang="cs-CZ" sz="2000" dirty="0"/>
              <a:t> </a:t>
            </a:r>
            <a:r>
              <a:rPr lang="cs-CZ" altLang="cs-CZ" sz="2000" dirty="0" err="1"/>
              <a:t>commodity</a:t>
            </a:r>
            <a:r>
              <a:rPr lang="cs-CZ" altLang="cs-CZ" sz="2000" dirty="0"/>
              <a:t> </a:t>
            </a:r>
            <a:r>
              <a:rPr lang="cs-CZ" altLang="cs-CZ" sz="2000" dirty="0" err="1"/>
              <a:t>price</a:t>
            </a:r>
            <a:r>
              <a:rPr lang="cs-CZ" altLang="cs-CZ" sz="2000" dirty="0"/>
              <a:t> </a:t>
            </a:r>
            <a:r>
              <a:rPr lang="cs-CZ" altLang="cs-CZ" sz="2000" dirty="0" err="1"/>
              <a:t>levels</a:t>
            </a:r>
            <a:r>
              <a:rPr lang="cs-CZ" altLang="cs-CZ" sz="2000" dirty="0"/>
              <a:t> </a:t>
            </a:r>
            <a:r>
              <a:rPr lang="cs-CZ" altLang="cs-CZ" sz="2000" dirty="0" err="1"/>
              <a:t>within</a:t>
            </a:r>
            <a:r>
              <a:rPr lang="cs-CZ" altLang="cs-CZ" sz="2000" dirty="0"/>
              <a:t> </a:t>
            </a:r>
            <a:r>
              <a:rPr lang="cs-CZ" altLang="cs-CZ" sz="2000" dirty="0" err="1"/>
              <a:t>the</a:t>
            </a:r>
            <a:r>
              <a:rPr lang="cs-CZ" altLang="cs-CZ" sz="2000" dirty="0"/>
              <a:t> EU and by </a:t>
            </a:r>
            <a:r>
              <a:rPr lang="cs-CZ" altLang="cs-CZ" sz="2000" dirty="0" err="1"/>
              <a:t>subsidising</a:t>
            </a:r>
            <a:r>
              <a:rPr lang="cs-CZ" altLang="cs-CZ" sz="2000" dirty="0"/>
              <a:t> </a:t>
            </a:r>
            <a:r>
              <a:rPr lang="cs-CZ" altLang="cs-CZ" sz="2000" dirty="0" err="1"/>
              <a:t>production</a:t>
            </a:r>
            <a:r>
              <a:rPr lang="cs-CZ" altLang="cs-CZ" sz="2000" dirty="0"/>
              <a:t>. </a:t>
            </a:r>
            <a:r>
              <a:rPr lang="cs-CZ" altLang="cs-CZ" sz="2000" b="1" dirty="0" err="1">
                <a:solidFill>
                  <a:schemeClr val="tx1"/>
                </a:solidFill>
              </a:rPr>
              <a:t>There</a:t>
            </a:r>
            <a:r>
              <a:rPr lang="cs-CZ" altLang="cs-CZ" sz="2000" b="1" dirty="0">
                <a:solidFill>
                  <a:schemeClr val="tx1"/>
                </a:solidFill>
              </a:rPr>
              <a:t> are a </a:t>
            </a:r>
            <a:r>
              <a:rPr lang="cs-CZ" altLang="cs-CZ" sz="2000" b="1" dirty="0" err="1">
                <a:solidFill>
                  <a:schemeClr val="tx1"/>
                </a:solidFill>
              </a:rPr>
              <a:t>number</a:t>
            </a:r>
            <a:r>
              <a:rPr lang="cs-CZ" altLang="cs-CZ" sz="2000" b="1" dirty="0">
                <a:solidFill>
                  <a:schemeClr val="tx1"/>
                </a:solidFill>
              </a:rPr>
              <a:t> </a:t>
            </a:r>
            <a:r>
              <a:rPr lang="cs-CZ" altLang="cs-CZ" sz="2000" b="1" dirty="0" err="1">
                <a:solidFill>
                  <a:schemeClr val="tx1"/>
                </a:solidFill>
              </a:rPr>
              <a:t>of</a:t>
            </a:r>
            <a:r>
              <a:rPr lang="cs-CZ" altLang="cs-CZ" sz="2000" b="1" dirty="0">
                <a:solidFill>
                  <a:schemeClr val="tx1"/>
                </a:solidFill>
              </a:rPr>
              <a:t> </a:t>
            </a:r>
            <a:r>
              <a:rPr lang="cs-CZ" altLang="cs-CZ" sz="2000" b="1" dirty="0" err="1">
                <a:solidFill>
                  <a:schemeClr val="tx1"/>
                </a:solidFill>
              </a:rPr>
              <a:t>mechanisms</a:t>
            </a:r>
            <a:r>
              <a:rPr lang="cs-CZ" altLang="cs-CZ" sz="2000" b="1" dirty="0">
                <a:solidFill>
                  <a:schemeClr val="tx1"/>
                </a:solidFill>
              </a:rPr>
              <a:t>:</a:t>
            </a:r>
          </a:p>
          <a:p>
            <a:pPr eaLnBrk="1" hangingPunct="1">
              <a:lnSpc>
                <a:spcPct val="90000"/>
              </a:lnSpc>
              <a:spcBef>
                <a:spcPts val="600"/>
              </a:spcBef>
            </a:pPr>
            <a:r>
              <a:rPr lang="cs-CZ" altLang="cs-CZ" sz="2000" b="1" dirty="0">
                <a:solidFill>
                  <a:schemeClr val="tx1"/>
                </a:solidFill>
              </a:rPr>
              <a:t>Import </a:t>
            </a:r>
            <a:r>
              <a:rPr lang="cs-CZ" altLang="cs-CZ" sz="2000" b="1" dirty="0" err="1">
                <a:solidFill>
                  <a:schemeClr val="tx1"/>
                </a:solidFill>
              </a:rPr>
              <a:t>tariffs</a:t>
            </a:r>
            <a:r>
              <a:rPr lang="cs-CZ" altLang="cs-CZ" sz="2000" b="1" dirty="0">
                <a:solidFill>
                  <a:schemeClr val="tx1"/>
                </a:solidFill>
              </a:rPr>
              <a:t> </a:t>
            </a:r>
            <a:r>
              <a:rPr lang="cs-CZ" altLang="cs-CZ" sz="2000" dirty="0"/>
              <a:t>are </a:t>
            </a:r>
            <a:r>
              <a:rPr lang="cs-CZ" altLang="cs-CZ" sz="2000" dirty="0" err="1"/>
              <a:t>applied</a:t>
            </a:r>
            <a:r>
              <a:rPr lang="cs-CZ" altLang="cs-CZ" sz="2000" dirty="0"/>
              <a:t> to </a:t>
            </a:r>
            <a:r>
              <a:rPr lang="cs-CZ" altLang="cs-CZ" sz="2000" dirty="0" err="1"/>
              <a:t>specified</a:t>
            </a:r>
            <a:r>
              <a:rPr lang="cs-CZ" altLang="cs-CZ" sz="2000" dirty="0"/>
              <a:t> </a:t>
            </a:r>
            <a:r>
              <a:rPr lang="cs-CZ" altLang="cs-CZ" sz="2000" dirty="0" err="1"/>
              <a:t>goods</a:t>
            </a:r>
            <a:r>
              <a:rPr lang="cs-CZ" altLang="cs-CZ" sz="2000" dirty="0"/>
              <a:t> </a:t>
            </a:r>
            <a:r>
              <a:rPr lang="cs-CZ" altLang="cs-CZ" sz="2000" dirty="0" err="1"/>
              <a:t>imported</a:t>
            </a:r>
            <a:r>
              <a:rPr lang="cs-CZ" altLang="cs-CZ" sz="2000" dirty="0"/>
              <a:t> </a:t>
            </a:r>
            <a:r>
              <a:rPr lang="cs-CZ" altLang="cs-CZ" sz="2000" dirty="0" err="1"/>
              <a:t>into</a:t>
            </a:r>
            <a:r>
              <a:rPr lang="cs-CZ" altLang="cs-CZ" sz="2000" dirty="0"/>
              <a:t> </a:t>
            </a:r>
            <a:r>
              <a:rPr lang="cs-CZ" altLang="cs-CZ" sz="2000" dirty="0" err="1"/>
              <a:t>the</a:t>
            </a:r>
            <a:r>
              <a:rPr lang="cs-CZ" altLang="cs-CZ" sz="2000" dirty="0"/>
              <a:t> EU. </a:t>
            </a:r>
          </a:p>
          <a:p>
            <a:pPr lvl="1" eaLnBrk="1" hangingPunct="1">
              <a:lnSpc>
                <a:spcPct val="90000"/>
              </a:lnSpc>
              <a:spcBef>
                <a:spcPts val="600"/>
              </a:spcBef>
            </a:pPr>
            <a:r>
              <a:rPr lang="cs-CZ" altLang="cs-CZ" b="0" dirty="0">
                <a:solidFill>
                  <a:srgbClr val="FF0000"/>
                </a:solidFill>
              </a:rPr>
              <a:t>These are set </a:t>
            </a:r>
            <a:r>
              <a:rPr lang="cs-CZ" altLang="cs-CZ" b="0" dirty="0" err="1">
                <a:solidFill>
                  <a:srgbClr val="FF0000"/>
                </a:solidFill>
              </a:rPr>
              <a:t>at</a:t>
            </a:r>
            <a:r>
              <a:rPr lang="cs-CZ" altLang="cs-CZ" b="0" dirty="0">
                <a:solidFill>
                  <a:srgbClr val="FF0000"/>
                </a:solidFill>
              </a:rPr>
              <a:t> a level to </a:t>
            </a:r>
            <a:r>
              <a:rPr lang="cs-CZ" altLang="cs-CZ" b="0" dirty="0" err="1">
                <a:solidFill>
                  <a:srgbClr val="FF0000"/>
                </a:solidFill>
              </a:rPr>
              <a:t>raise</a:t>
            </a:r>
            <a:r>
              <a:rPr lang="cs-CZ" altLang="cs-CZ" b="0" dirty="0">
                <a:solidFill>
                  <a:srgbClr val="FF0000"/>
                </a:solidFill>
              </a:rPr>
              <a:t> </a:t>
            </a:r>
            <a:r>
              <a:rPr lang="cs-CZ" altLang="cs-CZ" b="0" dirty="0" err="1">
                <a:solidFill>
                  <a:srgbClr val="FF0000"/>
                </a:solidFill>
              </a:rPr>
              <a:t>the</a:t>
            </a:r>
            <a:r>
              <a:rPr lang="cs-CZ" altLang="cs-CZ" b="0" dirty="0">
                <a:solidFill>
                  <a:srgbClr val="FF0000"/>
                </a:solidFill>
              </a:rPr>
              <a:t> </a:t>
            </a:r>
            <a:r>
              <a:rPr lang="cs-CZ" altLang="cs-CZ" b="0" dirty="0" err="1">
                <a:solidFill>
                  <a:srgbClr val="FF0000"/>
                </a:solidFill>
              </a:rPr>
              <a:t>World</a:t>
            </a:r>
            <a:r>
              <a:rPr lang="cs-CZ" altLang="cs-CZ" b="0" dirty="0">
                <a:solidFill>
                  <a:srgbClr val="FF0000"/>
                </a:solidFill>
              </a:rPr>
              <a:t> market </a:t>
            </a:r>
            <a:r>
              <a:rPr lang="cs-CZ" altLang="cs-CZ" b="0" dirty="0" err="1">
                <a:solidFill>
                  <a:srgbClr val="FF0000"/>
                </a:solidFill>
              </a:rPr>
              <a:t>price</a:t>
            </a:r>
            <a:r>
              <a:rPr lang="cs-CZ" altLang="cs-CZ" b="0" dirty="0">
                <a:solidFill>
                  <a:srgbClr val="FF0000"/>
                </a:solidFill>
              </a:rPr>
              <a:t> up to </a:t>
            </a:r>
            <a:r>
              <a:rPr lang="cs-CZ" altLang="cs-CZ" b="0" dirty="0" err="1">
                <a:solidFill>
                  <a:srgbClr val="FF0000"/>
                </a:solidFill>
              </a:rPr>
              <a:t>the</a:t>
            </a:r>
            <a:r>
              <a:rPr lang="cs-CZ" altLang="cs-CZ" b="0" dirty="0">
                <a:solidFill>
                  <a:srgbClr val="FF0000"/>
                </a:solidFill>
              </a:rPr>
              <a:t> </a:t>
            </a:r>
            <a:r>
              <a:rPr lang="cs-CZ" altLang="cs-CZ" dirty="0"/>
              <a:t>EU </a:t>
            </a:r>
            <a:r>
              <a:rPr lang="cs-CZ" altLang="cs-CZ" dirty="0" err="1"/>
              <a:t>target</a:t>
            </a:r>
            <a:r>
              <a:rPr lang="cs-CZ" altLang="cs-CZ" dirty="0"/>
              <a:t> </a:t>
            </a:r>
            <a:r>
              <a:rPr lang="cs-CZ" altLang="cs-CZ" dirty="0" err="1"/>
              <a:t>price</a:t>
            </a:r>
            <a:r>
              <a:rPr lang="cs-CZ" altLang="cs-CZ" dirty="0">
                <a:solidFill>
                  <a:srgbClr val="FF0000"/>
                </a:solidFill>
              </a:rPr>
              <a:t>.</a:t>
            </a:r>
            <a:r>
              <a:rPr lang="cs-CZ" altLang="cs-CZ" b="0" dirty="0">
                <a:solidFill>
                  <a:srgbClr val="FF0000"/>
                </a:solidFill>
              </a:rPr>
              <a:t> </a:t>
            </a:r>
            <a:r>
              <a:rPr lang="cs-CZ" altLang="cs-CZ" b="0" dirty="0" err="1">
                <a:solidFill>
                  <a:srgbClr val="FF0000"/>
                </a:solidFill>
              </a:rPr>
              <a:t>The</a:t>
            </a:r>
            <a:r>
              <a:rPr lang="cs-CZ" altLang="cs-CZ" b="0" dirty="0">
                <a:solidFill>
                  <a:srgbClr val="FF0000"/>
                </a:solidFill>
              </a:rPr>
              <a:t> </a:t>
            </a:r>
            <a:r>
              <a:rPr lang="cs-CZ" altLang="cs-CZ" b="0" dirty="0" err="1">
                <a:solidFill>
                  <a:srgbClr val="FF0000"/>
                </a:solidFill>
              </a:rPr>
              <a:t>target</a:t>
            </a:r>
            <a:r>
              <a:rPr lang="cs-CZ" altLang="cs-CZ" b="0" dirty="0">
                <a:solidFill>
                  <a:srgbClr val="FF0000"/>
                </a:solidFill>
              </a:rPr>
              <a:t> </a:t>
            </a:r>
            <a:r>
              <a:rPr lang="cs-CZ" altLang="cs-CZ" b="0" dirty="0" err="1">
                <a:solidFill>
                  <a:srgbClr val="FF0000"/>
                </a:solidFill>
              </a:rPr>
              <a:t>price</a:t>
            </a:r>
            <a:r>
              <a:rPr lang="cs-CZ" altLang="cs-CZ" b="0" dirty="0">
                <a:solidFill>
                  <a:srgbClr val="FF0000"/>
                </a:solidFill>
              </a:rPr>
              <a:t> </a:t>
            </a:r>
            <a:r>
              <a:rPr lang="cs-CZ" altLang="cs-CZ" b="0" dirty="0" err="1">
                <a:solidFill>
                  <a:srgbClr val="FF0000"/>
                </a:solidFill>
              </a:rPr>
              <a:t>is</a:t>
            </a:r>
            <a:r>
              <a:rPr lang="cs-CZ" altLang="cs-CZ" b="0" dirty="0">
                <a:solidFill>
                  <a:srgbClr val="FF0000"/>
                </a:solidFill>
              </a:rPr>
              <a:t> </a:t>
            </a:r>
            <a:r>
              <a:rPr lang="cs-CZ" altLang="cs-CZ" b="0" dirty="0" err="1">
                <a:solidFill>
                  <a:srgbClr val="FF0000"/>
                </a:solidFill>
              </a:rPr>
              <a:t>chosen</a:t>
            </a:r>
            <a:r>
              <a:rPr lang="cs-CZ" altLang="cs-CZ" b="0" dirty="0">
                <a:solidFill>
                  <a:srgbClr val="FF0000"/>
                </a:solidFill>
              </a:rPr>
              <a:t> as </a:t>
            </a:r>
            <a:r>
              <a:rPr lang="cs-CZ" altLang="cs-CZ" b="0" dirty="0" err="1">
                <a:solidFill>
                  <a:srgbClr val="FF0000"/>
                </a:solidFill>
              </a:rPr>
              <a:t>the</a:t>
            </a:r>
            <a:r>
              <a:rPr lang="cs-CZ" altLang="cs-CZ" b="0" dirty="0">
                <a:solidFill>
                  <a:srgbClr val="FF0000"/>
                </a:solidFill>
              </a:rPr>
              <a:t> maximum </a:t>
            </a:r>
            <a:r>
              <a:rPr lang="cs-CZ" altLang="cs-CZ" b="0" dirty="0" err="1">
                <a:solidFill>
                  <a:srgbClr val="FF0000"/>
                </a:solidFill>
              </a:rPr>
              <a:t>desirable</a:t>
            </a:r>
            <a:r>
              <a:rPr lang="cs-CZ" altLang="cs-CZ" b="0" dirty="0">
                <a:solidFill>
                  <a:srgbClr val="FF0000"/>
                </a:solidFill>
              </a:rPr>
              <a:t> </a:t>
            </a:r>
            <a:r>
              <a:rPr lang="cs-CZ" altLang="cs-CZ" b="0" dirty="0" err="1">
                <a:solidFill>
                  <a:srgbClr val="FF0000"/>
                </a:solidFill>
              </a:rPr>
              <a:t>price</a:t>
            </a:r>
            <a:r>
              <a:rPr lang="cs-CZ" altLang="cs-CZ" b="0" dirty="0">
                <a:solidFill>
                  <a:srgbClr val="FF0000"/>
                </a:solidFill>
              </a:rPr>
              <a:t> </a:t>
            </a:r>
            <a:r>
              <a:rPr lang="cs-CZ" altLang="cs-CZ" b="0" dirty="0" err="1">
                <a:solidFill>
                  <a:srgbClr val="FF0000"/>
                </a:solidFill>
              </a:rPr>
              <a:t>for</a:t>
            </a:r>
            <a:r>
              <a:rPr lang="cs-CZ" altLang="cs-CZ" b="0" dirty="0">
                <a:solidFill>
                  <a:srgbClr val="FF0000"/>
                </a:solidFill>
              </a:rPr>
              <a:t> </a:t>
            </a:r>
            <a:r>
              <a:rPr lang="cs-CZ" altLang="cs-CZ" b="0" dirty="0" err="1">
                <a:solidFill>
                  <a:srgbClr val="FF0000"/>
                </a:solidFill>
              </a:rPr>
              <a:t>those</a:t>
            </a:r>
            <a:r>
              <a:rPr lang="cs-CZ" altLang="cs-CZ" b="0" dirty="0">
                <a:solidFill>
                  <a:srgbClr val="FF0000"/>
                </a:solidFill>
              </a:rPr>
              <a:t> </a:t>
            </a:r>
            <a:r>
              <a:rPr lang="cs-CZ" altLang="cs-CZ" b="0" dirty="0" err="1">
                <a:solidFill>
                  <a:srgbClr val="FF0000"/>
                </a:solidFill>
              </a:rPr>
              <a:t>goods</a:t>
            </a:r>
            <a:r>
              <a:rPr lang="cs-CZ" altLang="cs-CZ" b="0" dirty="0">
                <a:solidFill>
                  <a:srgbClr val="FF0000"/>
                </a:solidFill>
              </a:rPr>
              <a:t> </a:t>
            </a:r>
            <a:r>
              <a:rPr lang="cs-CZ" altLang="cs-CZ" b="0" dirty="0" err="1">
                <a:solidFill>
                  <a:srgbClr val="FF0000"/>
                </a:solidFill>
              </a:rPr>
              <a:t>within</a:t>
            </a:r>
            <a:r>
              <a:rPr lang="cs-CZ" altLang="cs-CZ" b="0" dirty="0">
                <a:solidFill>
                  <a:srgbClr val="FF0000"/>
                </a:solidFill>
              </a:rPr>
              <a:t> </a:t>
            </a:r>
            <a:r>
              <a:rPr lang="cs-CZ" altLang="cs-CZ" b="0" dirty="0" err="1">
                <a:solidFill>
                  <a:srgbClr val="FF0000"/>
                </a:solidFill>
              </a:rPr>
              <a:t>the</a:t>
            </a:r>
            <a:r>
              <a:rPr lang="cs-CZ" altLang="cs-CZ" b="0" dirty="0">
                <a:solidFill>
                  <a:srgbClr val="FF0000"/>
                </a:solidFill>
              </a:rPr>
              <a:t> EU.</a:t>
            </a:r>
            <a:r>
              <a:rPr lang="cs-CZ" altLang="cs-CZ" dirty="0">
                <a:solidFill>
                  <a:srgbClr val="FF0000"/>
                </a:solidFill>
              </a:rPr>
              <a:t> </a:t>
            </a:r>
          </a:p>
          <a:p>
            <a:pPr eaLnBrk="1" hangingPunct="1">
              <a:lnSpc>
                <a:spcPct val="90000"/>
              </a:lnSpc>
              <a:spcBef>
                <a:spcPts val="600"/>
              </a:spcBef>
            </a:pPr>
            <a:r>
              <a:rPr lang="cs-CZ" altLang="cs-CZ" sz="2000" b="1" dirty="0">
                <a:solidFill>
                  <a:schemeClr val="tx1"/>
                </a:solidFill>
              </a:rPr>
              <a:t>Import </a:t>
            </a:r>
            <a:r>
              <a:rPr lang="cs-CZ" altLang="cs-CZ" sz="2000" b="1" dirty="0" err="1">
                <a:solidFill>
                  <a:schemeClr val="tx1"/>
                </a:solidFill>
              </a:rPr>
              <a:t>quotas</a:t>
            </a:r>
            <a:r>
              <a:rPr lang="cs-CZ" altLang="cs-CZ" sz="2000" b="1" dirty="0"/>
              <a:t> </a:t>
            </a:r>
            <a:r>
              <a:rPr lang="cs-CZ" altLang="cs-CZ" sz="2000" dirty="0"/>
              <a:t>are </a:t>
            </a:r>
            <a:r>
              <a:rPr lang="cs-CZ" altLang="cs-CZ" sz="2000" dirty="0" err="1"/>
              <a:t>used</a:t>
            </a:r>
            <a:r>
              <a:rPr lang="cs-CZ" altLang="cs-CZ" sz="2000" dirty="0"/>
              <a:t> as a </a:t>
            </a:r>
            <a:r>
              <a:rPr lang="cs-CZ" altLang="cs-CZ" sz="2000" dirty="0" err="1"/>
              <a:t>means</a:t>
            </a:r>
            <a:r>
              <a:rPr lang="cs-CZ" altLang="cs-CZ" sz="2000" dirty="0"/>
              <a:t> </a:t>
            </a:r>
            <a:r>
              <a:rPr lang="cs-CZ" altLang="cs-CZ" sz="2000" dirty="0" err="1"/>
              <a:t>of</a:t>
            </a:r>
            <a:r>
              <a:rPr lang="cs-CZ" altLang="cs-CZ" sz="2000" dirty="0"/>
              <a:t> </a:t>
            </a:r>
            <a:r>
              <a:rPr lang="cs-CZ" altLang="cs-CZ" sz="2000" dirty="0" err="1"/>
              <a:t>restricting</a:t>
            </a:r>
            <a:r>
              <a:rPr lang="cs-CZ" altLang="cs-CZ" sz="2000" dirty="0"/>
              <a:t> </a:t>
            </a:r>
            <a:r>
              <a:rPr lang="cs-CZ" altLang="cs-CZ" sz="2000" dirty="0" err="1"/>
              <a:t>the</a:t>
            </a:r>
            <a:r>
              <a:rPr lang="cs-CZ" altLang="cs-CZ" sz="2000" dirty="0"/>
              <a:t> </a:t>
            </a:r>
            <a:r>
              <a:rPr lang="cs-CZ" altLang="cs-CZ" sz="2000" dirty="0" err="1"/>
              <a:t>amount</a:t>
            </a:r>
            <a:r>
              <a:rPr lang="cs-CZ" altLang="cs-CZ" sz="2000" dirty="0"/>
              <a:t> </a:t>
            </a:r>
            <a:r>
              <a:rPr lang="cs-CZ" altLang="cs-CZ" sz="2000" dirty="0" err="1"/>
              <a:t>of</a:t>
            </a:r>
            <a:r>
              <a:rPr lang="cs-CZ" altLang="cs-CZ" sz="2000" dirty="0"/>
              <a:t> food </a:t>
            </a:r>
            <a:r>
              <a:rPr lang="cs-CZ" altLang="cs-CZ" sz="2000" dirty="0" err="1"/>
              <a:t>being</a:t>
            </a:r>
            <a:r>
              <a:rPr lang="cs-CZ" altLang="cs-CZ" sz="2000" dirty="0"/>
              <a:t> </a:t>
            </a:r>
            <a:r>
              <a:rPr lang="cs-CZ" altLang="cs-CZ" sz="2000" dirty="0" err="1"/>
              <a:t>imported</a:t>
            </a:r>
            <a:r>
              <a:rPr lang="cs-CZ" altLang="cs-CZ" sz="2000" dirty="0"/>
              <a:t> </a:t>
            </a:r>
            <a:r>
              <a:rPr lang="cs-CZ" altLang="cs-CZ" sz="2000" dirty="0" err="1"/>
              <a:t>into</a:t>
            </a:r>
            <a:r>
              <a:rPr lang="cs-CZ" altLang="cs-CZ" sz="2000" dirty="0"/>
              <a:t> </a:t>
            </a:r>
            <a:r>
              <a:rPr lang="cs-CZ" altLang="cs-CZ" sz="2000" dirty="0" err="1"/>
              <a:t>the</a:t>
            </a:r>
            <a:r>
              <a:rPr lang="cs-CZ" altLang="cs-CZ" sz="2000" dirty="0"/>
              <a:t> EU. </a:t>
            </a:r>
          </a:p>
          <a:p>
            <a:pPr eaLnBrk="1" hangingPunct="1">
              <a:lnSpc>
                <a:spcPct val="90000"/>
              </a:lnSpc>
            </a:pPr>
            <a:r>
              <a:rPr lang="cs-CZ" altLang="cs-CZ" sz="2000" b="1" dirty="0">
                <a:solidFill>
                  <a:schemeClr val="tx1"/>
                </a:solidFill>
              </a:rPr>
              <a:t>An </a:t>
            </a:r>
            <a:r>
              <a:rPr lang="cs-CZ" altLang="cs-CZ" sz="2000" b="1" dirty="0" err="1">
                <a:solidFill>
                  <a:schemeClr val="tx1"/>
                </a:solidFill>
              </a:rPr>
              <a:t>internal</a:t>
            </a:r>
            <a:r>
              <a:rPr lang="cs-CZ" altLang="cs-CZ" sz="2000" b="1" dirty="0">
                <a:solidFill>
                  <a:schemeClr val="tx1"/>
                </a:solidFill>
              </a:rPr>
              <a:t> </a:t>
            </a:r>
            <a:r>
              <a:rPr lang="cs-CZ" altLang="cs-CZ" sz="2000" b="1" dirty="0" err="1">
                <a:solidFill>
                  <a:schemeClr val="tx1"/>
                </a:solidFill>
              </a:rPr>
              <a:t>intervention</a:t>
            </a:r>
            <a:r>
              <a:rPr lang="cs-CZ" altLang="cs-CZ" sz="2000" b="1" dirty="0">
                <a:solidFill>
                  <a:schemeClr val="tx1"/>
                </a:solidFill>
              </a:rPr>
              <a:t> </a:t>
            </a:r>
            <a:r>
              <a:rPr lang="cs-CZ" altLang="cs-CZ" sz="2000" b="1" dirty="0" err="1">
                <a:solidFill>
                  <a:schemeClr val="tx1"/>
                </a:solidFill>
              </a:rPr>
              <a:t>price</a:t>
            </a:r>
            <a:r>
              <a:rPr lang="cs-CZ" altLang="cs-CZ" sz="2000" b="1" dirty="0"/>
              <a:t> </a:t>
            </a:r>
          </a:p>
          <a:p>
            <a:pPr eaLnBrk="1" hangingPunct="1">
              <a:lnSpc>
                <a:spcPct val="90000"/>
              </a:lnSpc>
              <a:defRPr/>
            </a:pPr>
            <a:r>
              <a:rPr lang="cs-CZ" altLang="cs-CZ" sz="2000" b="1" dirty="0">
                <a:solidFill>
                  <a:schemeClr val="tx1"/>
                </a:solidFill>
              </a:rPr>
              <a:t>Direct </a:t>
            </a:r>
            <a:r>
              <a:rPr lang="cs-CZ" altLang="cs-CZ" sz="2000" b="1" dirty="0" err="1">
                <a:solidFill>
                  <a:schemeClr val="tx1"/>
                </a:solidFill>
              </a:rPr>
              <a:t>subsidies</a:t>
            </a:r>
            <a:r>
              <a:rPr lang="cs-CZ" altLang="cs-CZ" sz="2000" b="1" dirty="0"/>
              <a:t> </a:t>
            </a:r>
            <a:r>
              <a:rPr lang="cs-CZ" altLang="cs-CZ" sz="2000" dirty="0"/>
              <a:t>are </a:t>
            </a:r>
            <a:r>
              <a:rPr lang="cs-CZ" altLang="cs-CZ" sz="2000" dirty="0" err="1"/>
              <a:t>paid</a:t>
            </a:r>
            <a:r>
              <a:rPr lang="cs-CZ" altLang="cs-CZ" sz="2000" dirty="0"/>
              <a:t> to </a:t>
            </a:r>
            <a:r>
              <a:rPr lang="cs-CZ" altLang="cs-CZ" sz="2000" dirty="0" err="1"/>
              <a:t>farmers</a:t>
            </a:r>
            <a:endParaRPr lang="cs-CZ" altLang="cs-CZ" sz="2000" dirty="0"/>
          </a:p>
          <a:p>
            <a:pPr lvl="1" eaLnBrk="1" hangingPunct="1">
              <a:lnSpc>
                <a:spcPct val="90000"/>
              </a:lnSpc>
              <a:spcBef>
                <a:spcPts val="600"/>
              </a:spcBef>
              <a:defRPr/>
            </a:pPr>
            <a:r>
              <a:rPr lang="cs-CZ" altLang="cs-CZ" b="0" dirty="0" err="1">
                <a:solidFill>
                  <a:srgbClr val="FF0000"/>
                </a:solidFill>
              </a:rPr>
              <a:t>originally</a:t>
            </a:r>
            <a:r>
              <a:rPr lang="cs-CZ" altLang="cs-CZ" b="0" dirty="0">
                <a:solidFill>
                  <a:srgbClr val="FF0000"/>
                </a:solidFill>
              </a:rPr>
              <a:t> </a:t>
            </a:r>
            <a:r>
              <a:rPr lang="cs-CZ" altLang="cs-CZ" b="0" dirty="0" err="1">
                <a:solidFill>
                  <a:srgbClr val="FF0000"/>
                </a:solidFill>
              </a:rPr>
              <a:t>intended</a:t>
            </a:r>
            <a:r>
              <a:rPr lang="cs-CZ" altLang="cs-CZ" b="0" dirty="0">
                <a:solidFill>
                  <a:srgbClr val="FF0000"/>
                </a:solidFill>
              </a:rPr>
              <a:t> to </a:t>
            </a:r>
            <a:r>
              <a:rPr lang="cs-CZ" altLang="cs-CZ" b="0" dirty="0" err="1">
                <a:solidFill>
                  <a:srgbClr val="FF0000"/>
                </a:solidFill>
              </a:rPr>
              <a:t>encourage</a:t>
            </a:r>
            <a:r>
              <a:rPr lang="cs-CZ" altLang="cs-CZ" b="0" dirty="0">
                <a:solidFill>
                  <a:srgbClr val="FF0000"/>
                </a:solidFill>
              </a:rPr>
              <a:t> </a:t>
            </a:r>
            <a:r>
              <a:rPr lang="cs-CZ" altLang="cs-CZ" b="0" dirty="0" err="1">
                <a:solidFill>
                  <a:srgbClr val="FF0000"/>
                </a:solidFill>
              </a:rPr>
              <a:t>farmers</a:t>
            </a:r>
            <a:r>
              <a:rPr lang="cs-CZ" altLang="cs-CZ" b="0" dirty="0">
                <a:solidFill>
                  <a:srgbClr val="FF0000"/>
                </a:solidFill>
              </a:rPr>
              <a:t> to </a:t>
            </a:r>
            <a:r>
              <a:rPr lang="cs-CZ" altLang="cs-CZ" b="0" dirty="0" err="1">
                <a:solidFill>
                  <a:srgbClr val="FF0000"/>
                </a:solidFill>
              </a:rPr>
              <a:t>choose</a:t>
            </a:r>
            <a:r>
              <a:rPr lang="cs-CZ" altLang="cs-CZ" b="0" dirty="0">
                <a:solidFill>
                  <a:srgbClr val="FF0000"/>
                </a:solidFill>
              </a:rPr>
              <a:t> to </a:t>
            </a:r>
            <a:r>
              <a:rPr lang="cs-CZ" altLang="cs-CZ" b="0" dirty="0" err="1">
                <a:solidFill>
                  <a:srgbClr val="FF0000"/>
                </a:solidFill>
              </a:rPr>
              <a:t>grow</a:t>
            </a:r>
            <a:r>
              <a:rPr lang="cs-CZ" altLang="cs-CZ" b="0" dirty="0">
                <a:solidFill>
                  <a:srgbClr val="FF0000"/>
                </a:solidFill>
              </a:rPr>
              <a:t> </a:t>
            </a:r>
            <a:r>
              <a:rPr lang="cs-CZ" altLang="cs-CZ" b="0" dirty="0" err="1">
                <a:solidFill>
                  <a:srgbClr val="FF0000"/>
                </a:solidFill>
              </a:rPr>
              <a:t>those</a:t>
            </a:r>
            <a:r>
              <a:rPr lang="cs-CZ" altLang="cs-CZ" b="0" dirty="0">
                <a:solidFill>
                  <a:srgbClr val="FF0000"/>
                </a:solidFill>
              </a:rPr>
              <a:t> </a:t>
            </a:r>
            <a:r>
              <a:rPr lang="cs-CZ" altLang="cs-CZ" b="0" dirty="0" err="1">
                <a:solidFill>
                  <a:srgbClr val="FF0000"/>
                </a:solidFill>
              </a:rPr>
              <a:t>crops</a:t>
            </a:r>
            <a:r>
              <a:rPr lang="cs-CZ" altLang="cs-CZ" b="0" dirty="0">
                <a:solidFill>
                  <a:srgbClr val="FF0000"/>
                </a:solidFill>
              </a:rPr>
              <a:t> </a:t>
            </a:r>
            <a:r>
              <a:rPr lang="cs-CZ" altLang="cs-CZ" b="0" dirty="0" err="1">
                <a:solidFill>
                  <a:srgbClr val="FF0000"/>
                </a:solidFill>
              </a:rPr>
              <a:t>attracting</a:t>
            </a:r>
            <a:r>
              <a:rPr lang="cs-CZ" altLang="cs-CZ" b="0" dirty="0">
                <a:solidFill>
                  <a:srgbClr val="FF0000"/>
                </a:solidFill>
              </a:rPr>
              <a:t> </a:t>
            </a:r>
            <a:r>
              <a:rPr lang="cs-CZ" altLang="cs-CZ" b="0" dirty="0" err="1">
                <a:solidFill>
                  <a:srgbClr val="FF0000"/>
                </a:solidFill>
              </a:rPr>
              <a:t>subsidies</a:t>
            </a:r>
            <a:r>
              <a:rPr lang="cs-CZ" altLang="cs-CZ" b="0" dirty="0">
                <a:solidFill>
                  <a:srgbClr val="FF0000"/>
                </a:solidFill>
              </a:rPr>
              <a:t> and </a:t>
            </a:r>
            <a:r>
              <a:rPr lang="cs-CZ" altLang="cs-CZ" b="0" dirty="0" err="1">
                <a:solidFill>
                  <a:srgbClr val="FF0000"/>
                </a:solidFill>
              </a:rPr>
              <a:t>maintain</a:t>
            </a:r>
            <a:r>
              <a:rPr lang="cs-CZ" altLang="cs-CZ" b="0" dirty="0">
                <a:solidFill>
                  <a:srgbClr val="FF0000"/>
                </a:solidFill>
              </a:rPr>
              <a:t> </a:t>
            </a:r>
            <a:r>
              <a:rPr lang="cs-CZ" altLang="cs-CZ" b="0" dirty="0" err="1">
                <a:solidFill>
                  <a:srgbClr val="FF0000"/>
                </a:solidFill>
              </a:rPr>
              <a:t>home-grown</a:t>
            </a:r>
            <a:r>
              <a:rPr lang="cs-CZ" altLang="cs-CZ" b="0" dirty="0">
                <a:solidFill>
                  <a:srgbClr val="FF0000"/>
                </a:solidFill>
              </a:rPr>
              <a:t> </a:t>
            </a:r>
            <a:r>
              <a:rPr lang="cs-CZ" altLang="cs-CZ" b="0" dirty="0" err="1">
                <a:solidFill>
                  <a:srgbClr val="FF0000"/>
                </a:solidFill>
              </a:rPr>
              <a:t>supplies</a:t>
            </a:r>
            <a:r>
              <a:rPr lang="cs-CZ" altLang="cs-CZ" b="0" dirty="0">
                <a:solidFill>
                  <a:srgbClr val="FF0000"/>
                </a:solidFill>
              </a:rPr>
              <a:t> </a:t>
            </a:r>
          </a:p>
          <a:p>
            <a:pPr lvl="1" eaLnBrk="1" hangingPunct="1">
              <a:lnSpc>
                <a:spcPct val="90000"/>
              </a:lnSpc>
              <a:spcBef>
                <a:spcPts val="600"/>
              </a:spcBef>
              <a:defRPr/>
            </a:pPr>
            <a:r>
              <a:rPr lang="cs-CZ" altLang="cs-CZ" b="0" dirty="0" err="1">
                <a:solidFill>
                  <a:srgbClr val="FF0000"/>
                </a:solidFill>
              </a:rPr>
              <a:t>subsidies</a:t>
            </a:r>
            <a:r>
              <a:rPr lang="cs-CZ" altLang="cs-CZ" b="0" dirty="0">
                <a:solidFill>
                  <a:srgbClr val="FF0000"/>
                </a:solidFill>
              </a:rPr>
              <a:t> </a:t>
            </a:r>
            <a:r>
              <a:rPr lang="cs-CZ" altLang="cs-CZ" b="0" dirty="0" err="1">
                <a:solidFill>
                  <a:srgbClr val="FF0000"/>
                </a:solidFill>
              </a:rPr>
              <a:t>were</a:t>
            </a:r>
            <a:r>
              <a:rPr lang="cs-CZ" altLang="cs-CZ" b="0" dirty="0">
                <a:solidFill>
                  <a:srgbClr val="FF0000"/>
                </a:solidFill>
              </a:rPr>
              <a:t> </a:t>
            </a:r>
            <a:r>
              <a:rPr lang="cs-CZ" altLang="cs-CZ" b="0" dirty="0" err="1">
                <a:solidFill>
                  <a:srgbClr val="FF0000"/>
                </a:solidFill>
              </a:rPr>
              <a:t>generally</a:t>
            </a:r>
            <a:r>
              <a:rPr lang="cs-CZ" altLang="cs-CZ" b="0" dirty="0">
                <a:solidFill>
                  <a:srgbClr val="FF0000"/>
                </a:solidFill>
              </a:rPr>
              <a:t> </a:t>
            </a:r>
            <a:r>
              <a:rPr lang="cs-CZ" altLang="cs-CZ" b="0" dirty="0" err="1">
                <a:solidFill>
                  <a:srgbClr val="FF0000"/>
                </a:solidFill>
              </a:rPr>
              <a:t>paid</a:t>
            </a:r>
            <a:r>
              <a:rPr lang="cs-CZ" altLang="cs-CZ" b="0" dirty="0">
                <a:solidFill>
                  <a:srgbClr val="FF0000"/>
                </a:solidFill>
              </a:rPr>
              <a:t> on </a:t>
            </a:r>
            <a:r>
              <a:rPr lang="cs-CZ" altLang="cs-CZ" b="0" dirty="0" err="1">
                <a:solidFill>
                  <a:srgbClr val="FF0000"/>
                </a:solidFill>
              </a:rPr>
              <a:t>the</a:t>
            </a:r>
            <a:r>
              <a:rPr lang="cs-CZ" altLang="cs-CZ" b="0" dirty="0">
                <a:solidFill>
                  <a:srgbClr val="FF0000"/>
                </a:solidFill>
              </a:rPr>
              <a:t> area </a:t>
            </a:r>
            <a:r>
              <a:rPr lang="cs-CZ" altLang="cs-CZ" b="0" dirty="0" err="1">
                <a:solidFill>
                  <a:srgbClr val="FF0000"/>
                </a:solidFill>
              </a:rPr>
              <a:t>of</a:t>
            </a:r>
            <a:r>
              <a:rPr lang="cs-CZ" altLang="cs-CZ" b="0" dirty="0">
                <a:solidFill>
                  <a:srgbClr val="FF0000"/>
                </a:solidFill>
              </a:rPr>
              <a:t> </a:t>
            </a:r>
            <a:r>
              <a:rPr lang="cs-CZ" altLang="cs-CZ" b="0" dirty="0" err="1">
                <a:solidFill>
                  <a:srgbClr val="FF0000"/>
                </a:solidFill>
              </a:rPr>
              <a:t>land</a:t>
            </a:r>
            <a:r>
              <a:rPr lang="cs-CZ" altLang="cs-CZ" b="0" dirty="0">
                <a:solidFill>
                  <a:srgbClr val="FF0000"/>
                </a:solidFill>
              </a:rPr>
              <a:t> </a:t>
            </a:r>
            <a:r>
              <a:rPr lang="cs-CZ" altLang="cs-CZ" b="0" dirty="0" err="1">
                <a:solidFill>
                  <a:srgbClr val="FF0000"/>
                </a:solidFill>
              </a:rPr>
              <a:t>growing</a:t>
            </a:r>
            <a:r>
              <a:rPr lang="cs-CZ" altLang="cs-CZ" b="0" dirty="0">
                <a:solidFill>
                  <a:srgbClr val="FF0000"/>
                </a:solidFill>
              </a:rPr>
              <a:t> a </a:t>
            </a:r>
            <a:r>
              <a:rPr lang="cs-CZ" altLang="cs-CZ" b="0" dirty="0" err="1">
                <a:solidFill>
                  <a:srgbClr val="FF0000"/>
                </a:solidFill>
              </a:rPr>
              <a:t>particular</a:t>
            </a:r>
            <a:r>
              <a:rPr lang="cs-CZ" altLang="cs-CZ" b="0" dirty="0">
                <a:solidFill>
                  <a:srgbClr val="FF0000"/>
                </a:solidFill>
              </a:rPr>
              <a:t> </a:t>
            </a:r>
            <a:r>
              <a:rPr lang="cs-CZ" altLang="cs-CZ" b="0" dirty="0" err="1">
                <a:solidFill>
                  <a:srgbClr val="FF0000"/>
                </a:solidFill>
              </a:rPr>
              <a:t>crop</a:t>
            </a:r>
            <a:r>
              <a:rPr lang="cs-CZ" altLang="cs-CZ" b="0" dirty="0">
                <a:solidFill>
                  <a:srgbClr val="FF0000"/>
                </a:solidFill>
              </a:rPr>
              <a:t> </a:t>
            </a:r>
          </a:p>
          <a:p>
            <a:pPr lvl="1" eaLnBrk="1" hangingPunct="1">
              <a:lnSpc>
                <a:spcPct val="90000"/>
              </a:lnSpc>
              <a:spcBef>
                <a:spcPts val="600"/>
              </a:spcBef>
              <a:defRPr/>
            </a:pPr>
            <a:r>
              <a:rPr lang="cs-CZ" altLang="cs-CZ" b="0" dirty="0" err="1">
                <a:solidFill>
                  <a:srgbClr val="FF0000"/>
                </a:solidFill>
              </a:rPr>
              <a:t>reforms</a:t>
            </a:r>
            <a:r>
              <a:rPr lang="cs-CZ" altLang="cs-CZ" b="0" dirty="0">
                <a:solidFill>
                  <a:srgbClr val="FF0000"/>
                </a:solidFill>
              </a:rPr>
              <a:t> </a:t>
            </a:r>
            <a:r>
              <a:rPr lang="cs-CZ" altLang="cs-CZ" b="0" dirty="0" err="1">
                <a:solidFill>
                  <a:srgbClr val="FF0000"/>
                </a:solidFill>
              </a:rPr>
              <a:t>implemented</a:t>
            </a:r>
            <a:r>
              <a:rPr lang="cs-CZ" altLang="cs-CZ" b="0" dirty="0">
                <a:solidFill>
                  <a:srgbClr val="FF0000"/>
                </a:solidFill>
              </a:rPr>
              <a:t> </a:t>
            </a:r>
            <a:r>
              <a:rPr lang="cs-CZ" altLang="cs-CZ" b="0" dirty="0" err="1">
                <a:solidFill>
                  <a:srgbClr val="FF0000"/>
                </a:solidFill>
              </a:rPr>
              <a:t>from</a:t>
            </a:r>
            <a:r>
              <a:rPr lang="cs-CZ" altLang="cs-CZ" b="0" dirty="0">
                <a:solidFill>
                  <a:srgbClr val="FF0000"/>
                </a:solidFill>
              </a:rPr>
              <a:t> 2005 are </a:t>
            </a:r>
            <a:r>
              <a:rPr lang="cs-CZ" altLang="cs-CZ" b="0" dirty="0" err="1">
                <a:solidFill>
                  <a:srgbClr val="FF0000"/>
                </a:solidFill>
              </a:rPr>
              <a:t>phasing</a:t>
            </a:r>
            <a:r>
              <a:rPr lang="cs-CZ" altLang="cs-CZ" b="0" dirty="0">
                <a:solidFill>
                  <a:srgbClr val="FF0000"/>
                </a:solidFill>
              </a:rPr>
              <a:t> out </a:t>
            </a:r>
            <a:r>
              <a:rPr lang="cs-CZ" altLang="cs-CZ" b="0" dirty="0" err="1">
                <a:solidFill>
                  <a:srgbClr val="FF0000"/>
                </a:solidFill>
              </a:rPr>
              <a:t>specific</a:t>
            </a:r>
            <a:r>
              <a:rPr lang="cs-CZ" altLang="cs-CZ" b="0" dirty="0">
                <a:solidFill>
                  <a:srgbClr val="FF0000"/>
                </a:solidFill>
              </a:rPr>
              <a:t> </a:t>
            </a:r>
            <a:r>
              <a:rPr lang="cs-CZ" altLang="cs-CZ" b="0" dirty="0" err="1">
                <a:solidFill>
                  <a:srgbClr val="FF0000"/>
                </a:solidFill>
              </a:rPr>
              <a:t>subsidies</a:t>
            </a:r>
            <a:r>
              <a:rPr lang="cs-CZ" altLang="cs-CZ" b="0" dirty="0">
                <a:solidFill>
                  <a:srgbClr val="FF0000"/>
                </a:solidFill>
              </a:rPr>
              <a:t> </a:t>
            </a:r>
            <a:r>
              <a:rPr lang="cs-CZ" altLang="cs-CZ" dirty="0">
                <a:solidFill>
                  <a:srgbClr val="FF0000"/>
                </a:solidFill>
              </a:rPr>
              <a:t>in </a:t>
            </a:r>
            <a:r>
              <a:rPr lang="cs-CZ" altLang="cs-CZ" dirty="0" err="1">
                <a:solidFill>
                  <a:srgbClr val="FF0000"/>
                </a:solidFill>
              </a:rPr>
              <a:t>favour</a:t>
            </a:r>
            <a:r>
              <a:rPr lang="cs-CZ" altLang="cs-CZ" dirty="0">
                <a:solidFill>
                  <a:srgbClr val="FF0000"/>
                </a:solidFill>
              </a:rPr>
              <a:t> </a:t>
            </a:r>
            <a:r>
              <a:rPr lang="cs-CZ" altLang="cs-CZ" dirty="0" err="1">
                <a:solidFill>
                  <a:srgbClr val="FF0000"/>
                </a:solidFill>
              </a:rPr>
              <a:t>of</a:t>
            </a:r>
            <a:r>
              <a:rPr lang="cs-CZ" altLang="cs-CZ" dirty="0">
                <a:solidFill>
                  <a:srgbClr val="FF0000"/>
                </a:solidFill>
              </a:rPr>
              <a:t> </a:t>
            </a:r>
            <a:r>
              <a:rPr lang="cs-CZ" altLang="cs-CZ" dirty="0" err="1">
                <a:solidFill>
                  <a:srgbClr val="FF0000"/>
                </a:solidFill>
              </a:rPr>
              <a:t>flat-rate</a:t>
            </a:r>
            <a:r>
              <a:rPr lang="cs-CZ" altLang="cs-CZ" dirty="0">
                <a:solidFill>
                  <a:srgbClr val="FF0000"/>
                </a:solidFill>
              </a:rPr>
              <a:t> </a:t>
            </a:r>
            <a:r>
              <a:rPr lang="cs-CZ" altLang="cs-CZ" dirty="0" err="1">
                <a:solidFill>
                  <a:srgbClr val="FF0000"/>
                </a:solidFill>
              </a:rPr>
              <a:t>payments</a:t>
            </a:r>
            <a:r>
              <a:rPr lang="cs-CZ" altLang="cs-CZ" dirty="0">
                <a:solidFill>
                  <a:srgbClr val="FF0000"/>
                </a:solidFill>
              </a:rPr>
              <a:t> </a:t>
            </a:r>
            <a:r>
              <a:rPr lang="cs-CZ" altLang="cs-CZ" dirty="0" err="1">
                <a:solidFill>
                  <a:srgbClr val="FF0000"/>
                </a:solidFill>
              </a:rPr>
              <a:t>based</a:t>
            </a:r>
            <a:r>
              <a:rPr lang="cs-CZ" altLang="cs-CZ" dirty="0">
                <a:solidFill>
                  <a:srgbClr val="FF0000"/>
                </a:solidFill>
              </a:rPr>
              <a:t> </a:t>
            </a:r>
            <a:r>
              <a:rPr lang="cs-CZ" altLang="cs-CZ" dirty="0" err="1">
                <a:solidFill>
                  <a:srgbClr val="FF0000"/>
                </a:solidFill>
              </a:rPr>
              <a:t>only</a:t>
            </a:r>
            <a:r>
              <a:rPr lang="cs-CZ" altLang="cs-CZ" dirty="0">
                <a:solidFill>
                  <a:srgbClr val="FF0000"/>
                </a:solidFill>
              </a:rPr>
              <a:t> on </a:t>
            </a:r>
            <a:r>
              <a:rPr lang="cs-CZ" altLang="cs-CZ" dirty="0" err="1">
                <a:solidFill>
                  <a:srgbClr val="FF0000"/>
                </a:solidFill>
              </a:rPr>
              <a:t>the</a:t>
            </a:r>
            <a:r>
              <a:rPr lang="cs-CZ" altLang="cs-CZ" dirty="0">
                <a:solidFill>
                  <a:srgbClr val="FF0000"/>
                </a:solidFill>
              </a:rPr>
              <a:t> area </a:t>
            </a:r>
            <a:r>
              <a:rPr lang="cs-CZ" altLang="cs-CZ" dirty="0" err="1">
                <a:solidFill>
                  <a:srgbClr val="FF0000"/>
                </a:solidFill>
              </a:rPr>
              <a:t>of</a:t>
            </a:r>
            <a:r>
              <a:rPr lang="cs-CZ" altLang="cs-CZ" dirty="0">
                <a:solidFill>
                  <a:srgbClr val="FF0000"/>
                </a:solidFill>
              </a:rPr>
              <a:t> </a:t>
            </a:r>
            <a:r>
              <a:rPr lang="cs-CZ" altLang="cs-CZ" dirty="0" err="1">
                <a:solidFill>
                  <a:srgbClr val="FF0000"/>
                </a:solidFill>
              </a:rPr>
              <a:t>land</a:t>
            </a:r>
            <a:r>
              <a:rPr lang="cs-CZ" altLang="cs-CZ" dirty="0">
                <a:solidFill>
                  <a:srgbClr val="FF0000"/>
                </a:solidFill>
              </a:rPr>
              <a:t> in </a:t>
            </a:r>
            <a:r>
              <a:rPr lang="cs-CZ" altLang="cs-CZ" dirty="0" err="1">
                <a:solidFill>
                  <a:srgbClr val="FF0000"/>
                </a:solidFill>
              </a:rPr>
              <a:t>cultivation</a:t>
            </a:r>
            <a:r>
              <a:rPr lang="cs-CZ" altLang="cs-CZ" b="0" dirty="0">
                <a:solidFill>
                  <a:srgbClr val="FF0000"/>
                </a:solidFill>
              </a:rPr>
              <a:t>, and </a:t>
            </a:r>
            <a:r>
              <a:rPr lang="cs-CZ" altLang="cs-CZ" b="0" dirty="0" err="1">
                <a:solidFill>
                  <a:srgbClr val="FF0000"/>
                </a:solidFill>
              </a:rPr>
              <a:t>for</a:t>
            </a:r>
            <a:r>
              <a:rPr lang="cs-CZ" altLang="cs-CZ" b="0" dirty="0">
                <a:solidFill>
                  <a:srgbClr val="FF0000"/>
                </a:solidFill>
              </a:rPr>
              <a:t> </a:t>
            </a:r>
            <a:r>
              <a:rPr lang="cs-CZ" altLang="cs-CZ" b="0" dirty="0" err="1">
                <a:solidFill>
                  <a:srgbClr val="FF0000"/>
                </a:solidFill>
              </a:rPr>
              <a:t>adopting</a:t>
            </a:r>
            <a:r>
              <a:rPr lang="cs-CZ" altLang="cs-CZ" b="0" dirty="0">
                <a:solidFill>
                  <a:srgbClr val="FF0000"/>
                </a:solidFill>
              </a:rPr>
              <a:t> </a:t>
            </a:r>
            <a:r>
              <a:rPr lang="cs-CZ" altLang="cs-CZ" b="0" dirty="0" err="1">
                <a:solidFill>
                  <a:srgbClr val="FF0000"/>
                </a:solidFill>
              </a:rPr>
              <a:t>environmentally</a:t>
            </a:r>
            <a:r>
              <a:rPr lang="cs-CZ" altLang="cs-CZ" b="0" dirty="0">
                <a:solidFill>
                  <a:srgbClr val="FF0000"/>
                </a:solidFill>
              </a:rPr>
              <a:t> </a:t>
            </a:r>
            <a:r>
              <a:rPr lang="cs-CZ" altLang="cs-CZ" b="0" dirty="0" err="1">
                <a:solidFill>
                  <a:srgbClr val="FF0000"/>
                </a:solidFill>
              </a:rPr>
              <a:t>beneficial</a:t>
            </a:r>
            <a:r>
              <a:rPr lang="cs-CZ" altLang="cs-CZ" b="0" dirty="0">
                <a:solidFill>
                  <a:srgbClr val="FF0000"/>
                </a:solidFill>
              </a:rPr>
              <a:t> </a:t>
            </a:r>
            <a:r>
              <a:rPr lang="cs-CZ" altLang="cs-CZ" b="0" dirty="0" err="1">
                <a:solidFill>
                  <a:srgbClr val="FF0000"/>
                </a:solidFill>
              </a:rPr>
              <a:t>farming</a:t>
            </a:r>
            <a:r>
              <a:rPr lang="cs-CZ" altLang="cs-CZ" b="0" dirty="0">
                <a:solidFill>
                  <a:srgbClr val="FF0000"/>
                </a:solidFill>
              </a:rPr>
              <a:t> </a:t>
            </a:r>
            <a:r>
              <a:rPr lang="cs-CZ" altLang="cs-CZ" b="0" dirty="0" err="1">
                <a:solidFill>
                  <a:srgbClr val="FF0000"/>
                </a:solidFill>
              </a:rPr>
              <a:t>methods</a:t>
            </a:r>
            <a:r>
              <a:rPr lang="cs-CZ" altLang="cs-CZ" b="0" dirty="0">
                <a:solidFill>
                  <a:srgbClr val="FF0000"/>
                </a:solidFill>
              </a:rPr>
              <a:t>  </a:t>
            </a:r>
          </a:p>
          <a:p>
            <a:pPr eaLnBrk="1" hangingPunct="1">
              <a:lnSpc>
                <a:spcPct val="90000"/>
              </a:lnSpc>
              <a:spcBef>
                <a:spcPts val="600"/>
              </a:spcBef>
              <a:defRPr/>
            </a:pPr>
            <a:r>
              <a:rPr lang="cs-CZ" altLang="cs-CZ" sz="2000" b="1" dirty="0" err="1">
                <a:solidFill>
                  <a:schemeClr val="tx1"/>
                </a:solidFill>
              </a:rPr>
              <a:t>Production</a:t>
            </a:r>
            <a:r>
              <a:rPr lang="cs-CZ" altLang="cs-CZ" sz="2000" b="1" dirty="0">
                <a:solidFill>
                  <a:schemeClr val="tx1"/>
                </a:solidFill>
              </a:rPr>
              <a:t> </a:t>
            </a:r>
            <a:r>
              <a:rPr lang="cs-CZ" altLang="cs-CZ" sz="2000" b="1" dirty="0" err="1">
                <a:solidFill>
                  <a:schemeClr val="tx1"/>
                </a:solidFill>
              </a:rPr>
              <a:t>quotas</a:t>
            </a:r>
            <a:r>
              <a:rPr lang="cs-CZ" altLang="cs-CZ" sz="2000" b="1" dirty="0">
                <a:solidFill>
                  <a:schemeClr val="tx1"/>
                </a:solidFill>
              </a:rPr>
              <a:t> and 'set-</a:t>
            </a:r>
            <a:r>
              <a:rPr lang="cs-CZ" altLang="cs-CZ" sz="2000" b="1" dirty="0" err="1">
                <a:solidFill>
                  <a:schemeClr val="tx1"/>
                </a:solidFill>
              </a:rPr>
              <a:t>aside</a:t>
            </a:r>
            <a:r>
              <a:rPr lang="cs-CZ" altLang="cs-CZ" sz="2000" b="1" dirty="0">
                <a:solidFill>
                  <a:schemeClr val="tx1"/>
                </a:solidFill>
              </a:rPr>
              <a:t>' </a:t>
            </a:r>
            <a:r>
              <a:rPr lang="cs-CZ" altLang="cs-CZ" sz="2000" b="1" dirty="0" err="1">
                <a:solidFill>
                  <a:schemeClr val="tx1"/>
                </a:solidFill>
              </a:rPr>
              <a:t>payments</a:t>
            </a:r>
            <a:r>
              <a:rPr lang="cs-CZ" altLang="cs-CZ" sz="2000" b="1" dirty="0"/>
              <a:t> </a:t>
            </a:r>
          </a:p>
          <a:p>
            <a:pPr lvl="1" eaLnBrk="1" hangingPunct="1">
              <a:lnSpc>
                <a:spcPct val="90000"/>
              </a:lnSpc>
              <a:spcBef>
                <a:spcPts val="600"/>
              </a:spcBef>
              <a:defRPr/>
            </a:pPr>
            <a:r>
              <a:rPr lang="cs-CZ" altLang="cs-CZ" dirty="0">
                <a:solidFill>
                  <a:srgbClr val="FF0000"/>
                </a:solidFill>
                <a:effectLst>
                  <a:outerShdw blurRad="38100" dist="38100" dir="2700000" algn="tl">
                    <a:srgbClr val="000000">
                      <a:alpha val="43137"/>
                    </a:srgbClr>
                  </a:outerShdw>
                </a:effectLst>
              </a:rPr>
              <a:t>to </a:t>
            </a:r>
            <a:r>
              <a:rPr lang="cs-CZ" altLang="cs-CZ" dirty="0" err="1">
                <a:solidFill>
                  <a:srgbClr val="FF0000"/>
                </a:solidFill>
                <a:effectLst>
                  <a:outerShdw blurRad="38100" dist="38100" dir="2700000" algn="tl">
                    <a:srgbClr val="000000">
                      <a:alpha val="43137"/>
                    </a:srgbClr>
                  </a:outerShdw>
                </a:effectLst>
              </a:rPr>
              <a:t>prevent</a:t>
            </a:r>
            <a:r>
              <a:rPr lang="cs-CZ" altLang="cs-CZ" dirty="0">
                <a:solidFill>
                  <a:srgbClr val="FF0000"/>
                </a:solidFill>
                <a:effectLst>
                  <a:outerShdw blurRad="38100" dist="38100" dir="2700000" algn="tl">
                    <a:srgbClr val="000000">
                      <a:alpha val="43137"/>
                    </a:srgbClr>
                  </a:outerShdw>
                </a:effectLst>
              </a:rPr>
              <a:t> </a:t>
            </a:r>
            <a:r>
              <a:rPr lang="cs-CZ" altLang="cs-CZ" dirty="0" err="1">
                <a:solidFill>
                  <a:srgbClr val="FF0000"/>
                </a:solidFill>
                <a:effectLst>
                  <a:outerShdw blurRad="38100" dist="38100" dir="2700000" algn="tl">
                    <a:srgbClr val="000000">
                      <a:alpha val="43137"/>
                    </a:srgbClr>
                  </a:outerShdw>
                </a:effectLst>
              </a:rPr>
              <a:t>overproduction</a:t>
            </a:r>
            <a:r>
              <a:rPr lang="cs-CZ" altLang="cs-CZ" dirty="0">
                <a:solidFill>
                  <a:srgbClr val="FF0000"/>
                </a:solidFill>
                <a:effectLst>
                  <a:outerShdw blurRad="38100" dist="38100" dir="2700000" algn="tl">
                    <a:srgbClr val="000000">
                      <a:alpha val="43137"/>
                    </a:srgbClr>
                  </a:outerShdw>
                </a:effectLst>
              </a:rPr>
              <a:t> </a:t>
            </a:r>
            <a:r>
              <a:rPr lang="cs-CZ" altLang="cs-CZ" dirty="0" err="1">
                <a:solidFill>
                  <a:srgbClr val="FF0000"/>
                </a:solidFill>
                <a:effectLst>
                  <a:outerShdw blurRad="38100" dist="38100" dir="2700000" algn="tl">
                    <a:srgbClr val="000000">
                      <a:alpha val="43137"/>
                    </a:srgbClr>
                  </a:outerShdw>
                </a:effectLst>
              </a:rPr>
              <a:t>of</a:t>
            </a:r>
            <a:r>
              <a:rPr lang="cs-CZ" altLang="cs-CZ" dirty="0">
                <a:solidFill>
                  <a:srgbClr val="FF0000"/>
                </a:solidFill>
                <a:effectLst>
                  <a:outerShdw blurRad="38100" dist="38100" dir="2700000" algn="tl">
                    <a:srgbClr val="000000">
                      <a:alpha val="43137"/>
                    </a:srgbClr>
                  </a:outerShdw>
                </a:effectLst>
              </a:rPr>
              <a:t> </a:t>
            </a:r>
            <a:r>
              <a:rPr lang="cs-CZ" altLang="cs-CZ" dirty="0" err="1">
                <a:solidFill>
                  <a:srgbClr val="FF0000"/>
                </a:solidFill>
                <a:effectLst>
                  <a:outerShdw blurRad="38100" dist="38100" dir="2700000" algn="tl">
                    <a:srgbClr val="000000">
                      <a:alpha val="43137"/>
                    </a:srgbClr>
                  </a:outerShdw>
                </a:effectLst>
              </a:rPr>
              <a:t>some</a:t>
            </a:r>
            <a:r>
              <a:rPr lang="cs-CZ" altLang="cs-CZ" dirty="0">
                <a:solidFill>
                  <a:srgbClr val="FF0000"/>
                </a:solidFill>
                <a:effectLst>
                  <a:outerShdw blurRad="38100" dist="38100" dir="2700000" algn="tl">
                    <a:srgbClr val="000000">
                      <a:alpha val="43137"/>
                    </a:srgbClr>
                  </a:outerShdw>
                </a:effectLst>
              </a:rPr>
              <a:t> </a:t>
            </a:r>
            <a:r>
              <a:rPr lang="cs-CZ" altLang="cs-CZ" dirty="0" err="1">
                <a:solidFill>
                  <a:srgbClr val="FF0000"/>
                </a:solidFill>
                <a:effectLst>
                  <a:outerShdw blurRad="38100" dist="38100" dir="2700000" algn="tl">
                    <a:srgbClr val="000000">
                      <a:alpha val="43137"/>
                    </a:srgbClr>
                  </a:outerShdw>
                </a:effectLst>
              </a:rPr>
              <a:t>foods</a:t>
            </a:r>
            <a:r>
              <a:rPr lang="cs-CZ" altLang="cs-CZ" dirty="0">
                <a:solidFill>
                  <a:srgbClr val="FF0000"/>
                </a:solidFill>
                <a:effectLst>
                  <a:outerShdw blurRad="38100" dist="38100" dir="2700000" algn="tl">
                    <a:srgbClr val="000000">
                      <a:alpha val="43137"/>
                    </a:srgbClr>
                  </a:outerShdw>
                </a:effectLst>
              </a:rPr>
              <a:t> </a:t>
            </a:r>
            <a:r>
              <a:rPr lang="cs-CZ" altLang="cs-CZ" b="0" dirty="0">
                <a:solidFill>
                  <a:srgbClr val="FF0000"/>
                </a:solidFill>
              </a:rPr>
              <a:t>(</a:t>
            </a:r>
            <a:r>
              <a:rPr lang="cs-CZ" altLang="cs-CZ" b="0" dirty="0" err="1">
                <a:solidFill>
                  <a:srgbClr val="FF0000"/>
                </a:solidFill>
              </a:rPr>
              <a:t>for</a:t>
            </a:r>
            <a:r>
              <a:rPr lang="cs-CZ" altLang="cs-CZ" b="0" dirty="0">
                <a:solidFill>
                  <a:srgbClr val="FF0000"/>
                </a:solidFill>
              </a:rPr>
              <a:t> </a:t>
            </a:r>
            <a:r>
              <a:rPr lang="cs-CZ" altLang="cs-CZ" b="0" dirty="0" err="1">
                <a:solidFill>
                  <a:srgbClr val="FF0000"/>
                </a:solidFill>
              </a:rPr>
              <a:t>example</a:t>
            </a:r>
            <a:r>
              <a:rPr lang="cs-CZ" altLang="cs-CZ" b="0" dirty="0">
                <a:solidFill>
                  <a:srgbClr val="FF0000"/>
                </a:solidFill>
              </a:rPr>
              <a:t>, </a:t>
            </a:r>
            <a:r>
              <a:rPr lang="cs-CZ" altLang="cs-CZ" b="0" dirty="0" err="1">
                <a:solidFill>
                  <a:srgbClr val="FF0000"/>
                </a:solidFill>
              </a:rPr>
              <a:t>milk</a:t>
            </a:r>
            <a:r>
              <a:rPr lang="cs-CZ" altLang="cs-CZ" b="0" dirty="0">
                <a:solidFill>
                  <a:srgbClr val="FF0000"/>
                </a:solidFill>
              </a:rPr>
              <a:t>, grain, </a:t>
            </a:r>
            <a:r>
              <a:rPr lang="cs-CZ" altLang="cs-CZ" b="0" dirty="0" err="1">
                <a:solidFill>
                  <a:srgbClr val="FF0000"/>
                </a:solidFill>
              </a:rPr>
              <a:t>wine</a:t>
            </a:r>
            <a:r>
              <a:rPr lang="cs-CZ" altLang="cs-CZ" b="0" dirty="0">
                <a:solidFill>
                  <a:srgbClr val="FF0000"/>
                </a:solidFill>
              </a:rPr>
              <a:t>) </a:t>
            </a:r>
            <a:r>
              <a:rPr lang="cs-CZ" altLang="cs-CZ" b="0" dirty="0" err="1">
                <a:solidFill>
                  <a:srgbClr val="FF0000"/>
                </a:solidFill>
              </a:rPr>
              <a:t>that</a:t>
            </a:r>
            <a:r>
              <a:rPr lang="cs-CZ" altLang="cs-CZ" b="0" dirty="0">
                <a:solidFill>
                  <a:srgbClr val="FF0000"/>
                </a:solidFill>
              </a:rPr>
              <a:t> </a:t>
            </a:r>
            <a:r>
              <a:rPr lang="cs-CZ" altLang="cs-CZ" b="0" dirty="0" err="1">
                <a:solidFill>
                  <a:srgbClr val="FF0000"/>
                </a:solidFill>
              </a:rPr>
              <a:t>attracted</a:t>
            </a:r>
            <a:r>
              <a:rPr lang="cs-CZ" altLang="cs-CZ" b="0" dirty="0">
                <a:solidFill>
                  <a:srgbClr val="FF0000"/>
                </a:solidFill>
              </a:rPr>
              <a:t> </a:t>
            </a:r>
            <a:r>
              <a:rPr lang="cs-CZ" altLang="cs-CZ" b="0" dirty="0" err="1">
                <a:solidFill>
                  <a:srgbClr val="FF0000"/>
                </a:solidFill>
              </a:rPr>
              <a:t>subsidies</a:t>
            </a:r>
            <a:r>
              <a:rPr lang="cs-CZ" altLang="cs-CZ" b="0" dirty="0">
                <a:solidFill>
                  <a:srgbClr val="FF0000"/>
                </a:solidFill>
              </a:rPr>
              <a:t> </a:t>
            </a:r>
            <a:r>
              <a:rPr lang="cs-CZ" altLang="cs-CZ" b="0" dirty="0" err="1">
                <a:solidFill>
                  <a:srgbClr val="FF0000"/>
                </a:solidFill>
              </a:rPr>
              <a:t>well</a:t>
            </a:r>
            <a:r>
              <a:rPr lang="cs-CZ" altLang="cs-CZ" b="0" dirty="0">
                <a:solidFill>
                  <a:srgbClr val="FF0000"/>
                </a:solidFill>
              </a:rPr>
              <a:t> in </a:t>
            </a:r>
            <a:r>
              <a:rPr lang="cs-CZ" altLang="cs-CZ" b="0" dirty="0" err="1">
                <a:solidFill>
                  <a:srgbClr val="FF0000"/>
                </a:solidFill>
              </a:rPr>
              <a:t>excess</a:t>
            </a:r>
            <a:r>
              <a:rPr lang="cs-CZ" altLang="cs-CZ" b="0" dirty="0">
                <a:solidFill>
                  <a:srgbClr val="FF0000"/>
                </a:solidFill>
              </a:rPr>
              <a:t> </a:t>
            </a:r>
            <a:r>
              <a:rPr lang="cs-CZ" altLang="cs-CZ" b="0" dirty="0" err="1">
                <a:solidFill>
                  <a:srgbClr val="FF0000"/>
                </a:solidFill>
              </a:rPr>
              <a:t>of</a:t>
            </a:r>
            <a:r>
              <a:rPr lang="cs-CZ" altLang="cs-CZ" b="0" dirty="0">
                <a:solidFill>
                  <a:srgbClr val="FF0000"/>
                </a:solidFill>
              </a:rPr>
              <a:t> market </a:t>
            </a:r>
            <a:r>
              <a:rPr lang="cs-CZ" altLang="cs-CZ" b="0" dirty="0" err="1">
                <a:solidFill>
                  <a:srgbClr val="FF0000"/>
                </a:solidFill>
              </a:rPr>
              <a:t>prices</a:t>
            </a:r>
            <a:r>
              <a:rPr lang="cs-CZ" altLang="cs-CZ" b="0" dirty="0">
                <a:solidFill>
                  <a:srgbClr val="FF0000"/>
                </a:solidFill>
              </a:rPr>
              <a:t>.</a:t>
            </a:r>
            <a:r>
              <a:rPr lang="cs-CZ" altLang="cs-CZ" b="0" dirty="0"/>
              <a:t> </a:t>
            </a:r>
          </a:p>
          <a:p>
            <a:pPr eaLnBrk="1" hangingPunct="1">
              <a:lnSpc>
                <a:spcPct val="90000"/>
              </a:lnSpc>
            </a:pPr>
            <a:endParaRPr lang="cs-CZ" altLang="cs-CZ" sz="2000" dirty="0"/>
          </a:p>
          <a:p>
            <a:pPr eaLnBrk="1" hangingPunct="1">
              <a:lnSpc>
                <a:spcPct val="90000"/>
              </a:lnSpc>
            </a:pPr>
            <a:endParaRPr lang="cs-CZ" altLang="cs-CZ" sz="2800" dirty="0"/>
          </a:p>
        </p:txBody>
      </p:sp>
    </p:spTree>
  </p:cSld>
  <p:clrMapOvr>
    <a:masterClrMapping/>
  </p:clrMapOvr>
  <p:transition spd="med">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51B4E15-797F-4450-B09D-3E57B200CF74}"/>
              </a:ext>
            </a:extLst>
          </p:cNvPr>
          <p:cNvSpPr>
            <a:spLocks noGrp="1" noChangeArrowheads="1"/>
          </p:cNvSpPr>
          <p:nvPr>
            <p:ph type="title"/>
          </p:nvPr>
        </p:nvSpPr>
        <p:spPr/>
        <p:txBody>
          <a:bodyPr/>
          <a:lstStyle/>
          <a:p>
            <a:pPr eaLnBrk="1" hangingPunct="1">
              <a:defRPr/>
            </a:pPr>
            <a:r>
              <a:rPr lang="cs-CZ" dirty="0" err="1">
                <a:effectLst>
                  <a:outerShdw blurRad="38100" dist="38100" dir="2700000" algn="tl">
                    <a:srgbClr val="000000">
                      <a:alpha val="43137"/>
                    </a:srgbClr>
                  </a:outerShdw>
                </a:effectLst>
              </a:rPr>
              <a:t>Common</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Agricultural</a:t>
            </a:r>
            <a:r>
              <a:rPr lang="cs-CZ" dirty="0">
                <a:effectLst>
                  <a:outerShdw blurRad="38100" dist="38100" dir="2700000" algn="tl">
                    <a:srgbClr val="000000">
                      <a:alpha val="43137"/>
                    </a:srgbClr>
                  </a:outerShdw>
                </a:effectLst>
              </a:rPr>
              <a:t> </a:t>
            </a:r>
            <a:r>
              <a:rPr lang="cs-CZ" dirty="0" err="1">
                <a:effectLst>
                  <a:outerShdw blurRad="38100" dist="38100" dir="2700000" algn="tl">
                    <a:srgbClr val="000000">
                      <a:alpha val="43137"/>
                    </a:srgbClr>
                  </a:outerShdw>
                </a:effectLst>
              </a:rPr>
              <a:t>Policy</a:t>
            </a:r>
            <a:r>
              <a:rPr lang="cs-CZ" dirty="0">
                <a:effectLst>
                  <a:outerShdw blurRad="38100" dist="38100" dir="2700000" algn="tl">
                    <a:srgbClr val="000000">
                      <a:alpha val="43137"/>
                    </a:srgbClr>
                  </a:outerShdw>
                </a:effectLst>
              </a:rPr>
              <a:t> </a:t>
            </a:r>
            <a:endParaRPr lang="cs-CZ" dirty="0">
              <a:solidFill>
                <a:schemeClr val="tx1"/>
              </a:solidFill>
            </a:endParaRPr>
          </a:p>
        </p:txBody>
      </p:sp>
      <p:sp>
        <p:nvSpPr>
          <p:cNvPr id="14339" name="Rectangle 3">
            <a:extLst>
              <a:ext uri="{FF2B5EF4-FFF2-40B4-BE49-F238E27FC236}">
                <a16:creationId xmlns:a16="http://schemas.microsoft.com/office/drawing/2014/main" id="{6EAA4DEC-FD44-4389-86EF-C992F6F00ACB}"/>
              </a:ext>
            </a:extLst>
          </p:cNvPr>
          <p:cNvSpPr>
            <a:spLocks noGrp="1" noChangeArrowheads="1"/>
          </p:cNvSpPr>
          <p:nvPr>
            <p:ph type="body" idx="1"/>
          </p:nvPr>
        </p:nvSpPr>
        <p:spPr/>
        <p:txBody>
          <a:bodyPr/>
          <a:lstStyle/>
          <a:p>
            <a:pPr eaLnBrk="1" hangingPunct="1">
              <a:spcBef>
                <a:spcPts val="600"/>
              </a:spcBef>
            </a:pPr>
            <a:r>
              <a:rPr lang="cs-CZ" altLang="cs-CZ" dirty="0" err="1"/>
              <a:t>The</a:t>
            </a:r>
            <a:r>
              <a:rPr lang="cs-CZ" altLang="cs-CZ" dirty="0"/>
              <a:t> CAP </a:t>
            </a:r>
            <a:r>
              <a:rPr lang="cs-CZ" altLang="cs-CZ" dirty="0" err="1"/>
              <a:t>was</a:t>
            </a:r>
            <a:r>
              <a:rPr lang="cs-CZ" altLang="cs-CZ" dirty="0"/>
              <a:t> </a:t>
            </a:r>
            <a:r>
              <a:rPr lang="cs-CZ" altLang="cs-CZ" dirty="0" err="1"/>
              <a:t>funded</a:t>
            </a:r>
            <a:r>
              <a:rPr lang="cs-CZ" altLang="cs-CZ" dirty="0"/>
              <a:t> by </a:t>
            </a:r>
            <a:r>
              <a:rPr lang="cs-CZ" altLang="cs-CZ" dirty="0" err="1"/>
              <a:t>the</a:t>
            </a:r>
            <a:r>
              <a:rPr lang="cs-CZ" altLang="cs-CZ" dirty="0"/>
              <a:t> </a:t>
            </a:r>
            <a:r>
              <a:rPr lang="cs-CZ" altLang="cs-CZ" dirty="0" err="1"/>
              <a:t>European</a:t>
            </a:r>
            <a:r>
              <a:rPr lang="cs-CZ" altLang="cs-CZ" dirty="0"/>
              <a:t> </a:t>
            </a:r>
            <a:r>
              <a:rPr lang="cs-CZ" altLang="cs-CZ" dirty="0" err="1"/>
              <a:t>Agricultural</a:t>
            </a:r>
            <a:r>
              <a:rPr lang="cs-CZ" altLang="cs-CZ" dirty="0"/>
              <a:t> </a:t>
            </a:r>
            <a:r>
              <a:rPr lang="cs-CZ" altLang="cs-CZ" dirty="0" err="1"/>
              <a:t>Guidance</a:t>
            </a:r>
            <a:r>
              <a:rPr lang="cs-CZ" altLang="cs-CZ" dirty="0"/>
              <a:t> and </a:t>
            </a:r>
            <a:r>
              <a:rPr lang="cs-CZ" altLang="cs-CZ" dirty="0" err="1"/>
              <a:t>Guarantee</a:t>
            </a:r>
            <a:r>
              <a:rPr lang="cs-CZ" altLang="cs-CZ" dirty="0"/>
              <a:t> </a:t>
            </a:r>
            <a:r>
              <a:rPr lang="cs-CZ" altLang="cs-CZ" dirty="0" err="1"/>
              <a:t>Fund</a:t>
            </a:r>
            <a:r>
              <a:rPr lang="cs-CZ" altLang="cs-CZ" dirty="0"/>
              <a:t> (EAGGF) </a:t>
            </a:r>
            <a:r>
              <a:rPr lang="cs-CZ" altLang="cs-CZ" dirty="0" err="1"/>
              <a:t>of</a:t>
            </a:r>
            <a:r>
              <a:rPr lang="cs-CZ" altLang="cs-CZ" dirty="0"/>
              <a:t> </a:t>
            </a:r>
            <a:r>
              <a:rPr lang="cs-CZ" altLang="cs-CZ" dirty="0" err="1"/>
              <a:t>the</a:t>
            </a:r>
            <a:r>
              <a:rPr lang="cs-CZ" altLang="cs-CZ" dirty="0"/>
              <a:t> EU – </a:t>
            </a:r>
            <a:r>
              <a:rPr lang="cs-CZ" altLang="cs-CZ" dirty="0" err="1"/>
              <a:t>till</a:t>
            </a:r>
            <a:r>
              <a:rPr lang="cs-CZ" altLang="cs-CZ" dirty="0"/>
              <a:t> 2006</a:t>
            </a:r>
          </a:p>
          <a:p>
            <a:pPr algn="ctr" eaLnBrk="1" hangingPunct="1">
              <a:spcBef>
                <a:spcPts val="600"/>
              </a:spcBef>
              <a:buFont typeface="Wingdings" panose="05000000000000000000" pitchFamily="2" charset="2"/>
              <a:buNone/>
            </a:pPr>
            <a:r>
              <a:rPr lang="cs-CZ" altLang="cs-CZ" b="1" dirty="0" err="1">
                <a:solidFill>
                  <a:schemeClr val="tx1"/>
                </a:solidFill>
              </a:rPr>
              <a:t>From</a:t>
            </a:r>
            <a:r>
              <a:rPr lang="cs-CZ" altLang="cs-CZ" b="1" dirty="0">
                <a:solidFill>
                  <a:schemeClr val="tx1"/>
                </a:solidFill>
              </a:rPr>
              <a:t> 2007……</a:t>
            </a:r>
          </a:p>
          <a:p>
            <a:pPr eaLnBrk="1" hangingPunct="1">
              <a:spcBef>
                <a:spcPts val="600"/>
              </a:spcBef>
            </a:pPr>
            <a:r>
              <a:rPr lang="cs-CZ" altLang="cs-CZ" b="1" dirty="0">
                <a:solidFill>
                  <a:schemeClr val="tx1"/>
                </a:solidFill>
              </a:rPr>
              <a:t>EAGF</a:t>
            </a:r>
            <a:r>
              <a:rPr lang="cs-CZ" altLang="cs-CZ" b="1" dirty="0"/>
              <a:t> - </a:t>
            </a:r>
            <a:r>
              <a:rPr lang="cs-CZ" altLang="cs-CZ" b="1" dirty="0" err="1"/>
              <a:t>European</a:t>
            </a:r>
            <a:r>
              <a:rPr lang="cs-CZ" altLang="cs-CZ" b="1" dirty="0"/>
              <a:t> </a:t>
            </a:r>
            <a:r>
              <a:rPr lang="cs-CZ" altLang="cs-CZ" b="1" dirty="0" err="1"/>
              <a:t>Agriculture</a:t>
            </a:r>
            <a:r>
              <a:rPr lang="cs-CZ" altLang="cs-CZ" b="1" dirty="0"/>
              <a:t> </a:t>
            </a:r>
            <a:r>
              <a:rPr lang="cs-CZ" altLang="cs-CZ" b="1" dirty="0" err="1"/>
              <a:t>Guarantee</a:t>
            </a:r>
            <a:r>
              <a:rPr lang="cs-CZ" altLang="cs-CZ" b="1" dirty="0"/>
              <a:t> </a:t>
            </a:r>
            <a:r>
              <a:rPr lang="cs-CZ" altLang="cs-CZ" b="1" dirty="0" err="1"/>
              <a:t>Fund</a:t>
            </a:r>
            <a:r>
              <a:rPr lang="cs-CZ" altLang="cs-CZ" b="1" dirty="0"/>
              <a:t> </a:t>
            </a:r>
          </a:p>
          <a:p>
            <a:pPr eaLnBrk="1" hangingPunct="1">
              <a:spcBef>
                <a:spcPts val="600"/>
              </a:spcBef>
            </a:pPr>
            <a:r>
              <a:rPr lang="cs-CZ" altLang="cs-CZ" b="1" dirty="0">
                <a:solidFill>
                  <a:schemeClr val="tx1"/>
                </a:solidFill>
              </a:rPr>
              <a:t>EAFRD</a:t>
            </a:r>
            <a:r>
              <a:rPr lang="cs-CZ" altLang="cs-CZ" b="1" dirty="0"/>
              <a:t> – </a:t>
            </a:r>
            <a:r>
              <a:rPr lang="cs-CZ" altLang="cs-CZ" b="1" dirty="0" err="1"/>
              <a:t>European</a:t>
            </a:r>
            <a:r>
              <a:rPr lang="cs-CZ" altLang="cs-CZ" b="1" dirty="0"/>
              <a:t> </a:t>
            </a:r>
            <a:r>
              <a:rPr lang="cs-CZ" altLang="cs-CZ" b="1" dirty="0" err="1"/>
              <a:t>Agriculture</a:t>
            </a:r>
            <a:r>
              <a:rPr lang="cs-CZ" altLang="cs-CZ" b="1" dirty="0"/>
              <a:t> </a:t>
            </a:r>
            <a:r>
              <a:rPr lang="cs-CZ" altLang="cs-CZ" b="1" dirty="0" err="1"/>
              <a:t>Fund</a:t>
            </a:r>
            <a:r>
              <a:rPr lang="cs-CZ" altLang="cs-CZ" b="1" dirty="0"/>
              <a:t> </a:t>
            </a:r>
            <a:r>
              <a:rPr lang="cs-CZ" altLang="cs-CZ" b="1" dirty="0" err="1"/>
              <a:t>for</a:t>
            </a:r>
            <a:r>
              <a:rPr lang="cs-CZ" altLang="cs-CZ" b="1" dirty="0"/>
              <a:t> </a:t>
            </a:r>
            <a:r>
              <a:rPr lang="cs-CZ" altLang="cs-CZ" b="1" dirty="0" err="1"/>
              <a:t>Rural</a:t>
            </a:r>
            <a:r>
              <a:rPr lang="cs-CZ" altLang="cs-CZ" b="1" dirty="0"/>
              <a:t> Development</a:t>
            </a:r>
          </a:p>
          <a:p>
            <a:pPr algn="ctr" eaLnBrk="1" hangingPunct="1">
              <a:spcBef>
                <a:spcPts val="600"/>
              </a:spcBef>
              <a:buFont typeface="Wingdings" panose="05000000000000000000" pitchFamily="2" charset="2"/>
              <a:buNone/>
              <a:defRPr/>
            </a:pPr>
            <a:r>
              <a:rPr lang="cs-CZ" b="1" dirty="0" err="1"/>
              <a:t>Attempts</a:t>
            </a:r>
            <a:r>
              <a:rPr lang="cs-CZ" b="1" dirty="0"/>
              <a:t> </a:t>
            </a:r>
            <a:r>
              <a:rPr lang="cs-CZ" b="1" dirty="0" err="1"/>
              <a:t>at</a:t>
            </a:r>
            <a:r>
              <a:rPr lang="cs-CZ" b="1" dirty="0"/>
              <a:t> </a:t>
            </a:r>
            <a:r>
              <a:rPr lang="cs-CZ" b="1" dirty="0" err="1"/>
              <a:t>reforms</a:t>
            </a:r>
            <a:r>
              <a:rPr lang="cs-CZ" sz="3200" dirty="0"/>
              <a:t> </a:t>
            </a:r>
          </a:p>
          <a:p>
            <a:pPr marL="0" indent="0" eaLnBrk="1" hangingPunct="1">
              <a:spcBef>
                <a:spcPts val="600"/>
              </a:spcBef>
              <a:buNone/>
              <a:defRPr/>
            </a:pPr>
            <a:r>
              <a:rPr lang="cs-CZ" sz="2300" b="1" dirty="0" err="1">
                <a:solidFill>
                  <a:schemeClr val="tx1"/>
                </a:solidFill>
              </a:rPr>
              <a:t>The</a:t>
            </a:r>
            <a:r>
              <a:rPr lang="cs-CZ" sz="2300" b="1" dirty="0">
                <a:solidFill>
                  <a:schemeClr val="tx1"/>
                </a:solidFill>
              </a:rPr>
              <a:t> </a:t>
            </a:r>
            <a:r>
              <a:rPr lang="cs-CZ" sz="2300" b="1" dirty="0" err="1">
                <a:solidFill>
                  <a:schemeClr val="tx1"/>
                </a:solidFill>
              </a:rPr>
              <a:t>Mansholt</a:t>
            </a:r>
            <a:r>
              <a:rPr lang="cs-CZ" sz="2300" b="1" dirty="0">
                <a:solidFill>
                  <a:schemeClr val="tx1"/>
                </a:solidFill>
              </a:rPr>
              <a:t> </a:t>
            </a:r>
            <a:r>
              <a:rPr lang="cs-CZ" sz="2300" b="1" dirty="0" err="1">
                <a:solidFill>
                  <a:schemeClr val="tx1"/>
                </a:solidFill>
              </a:rPr>
              <a:t>Plan</a:t>
            </a:r>
            <a:r>
              <a:rPr lang="cs-CZ" sz="2300" dirty="0"/>
              <a:t>  -  1960s idea </a:t>
            </a:r>
            <a:r>
              <a:rPr lang="cs-CZ" sz="2300" dirty="0" err="1"/>
              <a:t>that</a:t>
            </a:r>
            <a:r>
              <a:rPr lang="cs-CZ" sz="2300" dirty="0"/>
              <a:t> </a:t>
            </a:r>
            <a:r>
              <a:rPr lang="cs-CZ" sz="2300" dirty="0" err="1"/>
              <a:t>sought</a:t>
            </a:r>
            <a:r>
              <a:rPr lang="cs-CZ" sz="2300" dirty="0"/>
              <a:t> to </a:t>
            </a:r>
            <a:r>
              <a:rPr lang="cs-CZ" sz="2300" dirty="0" err="1"/>
              <a:t>remove</a:t>
            </a:r>
            <a:r>
              <a:rPr lang="cs-CZ" sz="2300" dirty="0"/>
              <a:t> </a:t>
            </a:r>
            <a:r>
              <a:rPr lang="cs-CZ" sz="2300" dirty="0" err="1"/>
              <a:t>small</a:t>
            </a:r>
            <a:r>
              <a:rPr lang="cs-CZ" sz="2300" dirty="0"/>
              <a:t> </a:t>
            </a:r>
            <a:r>
              <a:rPr lang="cs-CZ" sz="2300" dirty="0" err="1"/>
              <a:t>farmers</a:t>
            </a:r>
            <a:r>
              <a:rPr lang="cs-CZ" sz="2300" dirty="0"/>
              <a:t> </a:t>
            </a:r>
            <a:r>
              <a:rPr lang="cs-CZ" sz="2300" dirty="0" err="1"/>
              <a:t>from</a:t>
            </a:r>
            <a:r>
              <a:rPr lang="cs-CZ" sz="2300" dirty="0"/>
              <a:t> </a:t>
            </a:r>
            <a:r>
              <a:rPr lang="cs-CZ" sz="2300" dirty="0" err="1"/>
              <a:t>the</a:t>
            </a:r>
            <a:r>
              <a:rPr lang="cs-CZ" sz="2300" dirty="0"/>
              <a:t> </a:t>
            </a:r>
            <a:r>
              <a:rPr lang="cs-CZ" sz="2300" dirty="0" err="1"/>
              <a:t>land</a:t>
            </a:r>
            <a:r>
              <a:rPr lang="cs-CZ" sz="2300" dirty="0"/>
              <a:t> and to </a:t>
            </a:r>
            <a:r>
              <a:rPr lang="cs-CZ" sz="2300" dirty="0" err="1"/>
              <a:t>consolidate</a:t>
            </a:r>
            <a:r>
              <a:rPr lang="cs-CZ" sz="2300" dirty="0"/>
              <a:t> </a:t>
            </a:r>
            <a:r>
              <a:rPr lang="cs-CZ" sz="2300" dirty="0" err="1"/>
              <a:t>farming</a:t>
            </a:r>
            <a:r>
              <a:rPr lang="cs-CZ" sz="2300" dirty="0"/>
              <a:t> </a:t>
            </a:r>
            <a:r>
              <a:rPr lang="cs-CZ" sz="2300" dirty="0" err="1"/>
              <a:t>into</a:t>
            </a:r>
            <a:r>
              <a:rPr lang="cs-CZ" sz="2300" dirty="0"/>
              <a:t> a </a:t>
            </a:r>
            <a:r>
              <a:rPr lang="cs-CZ" sz="2300" dirty="0" err="1"/>
              <a:t>larger</a:t>
            </a:r>
            <a:r>
              <a:rPr lang="cs-CZ" sz="2300" dirty="0"/>
              <a:t>, more </a:t>
            </a:r>
            <a:r>
              <a:rPr lang="cs-CZ" sz="2300" dirty="0" err="1"/>
              <a:t>efficient</a:t>
            </a:r>
            <a:r>
              <a:rPr lang="cs-CZ" sz="2300" dirty="0"/>
              <a:t> </a:t>
            </a:r>
            <a:r>
              <a:rPr lang="cs-CZ" sz="2300" dirty="0" err="1"/>
              <a:t>industry</a:t>
            </a:r>
            <a:r>
              <a:rPr lang="cs-CZ" sz="2300" dirty="0"/>
              <a:t>. </a:t>
            </a:r>
          </a:p>
          <a:p>
            <a:pPr marL="0" indent="0" eaLnBrk="1" hangingPunct="1">
              <a:spcBef>
                <a:spcPts val="600"/>
              </a:spcBef>
              <a:buNone/>
              <a:defRPr/>
            </a:pPr>
            <a:r>
              <a:rPr lang="cs-CZ" sz="2300" b="1" dirty="0">
                <a:solidFill>
                  <a:schemeClr val="tx1"/>
                </a:solidFill>
              </a:rPr>
              <a:t>In 1992, </a:t>
            </a:r>
            <a:r>
              <a:rPr lang="cs-CZ" sz="2300" b="1" dirty="0" err="1">
                <a:solidFill>
                  <a:schemeClr val="tx1"/>
                </a:solidFill>
              </a:rPr>
              <a:t>the</a:t>
            </a:r>
            <a:r>
              <a:rPr lang="cs-CZ" sz="2300" b="1" dirty="0">
                <a:solidFill>
                  <a:schemeClr val="tx1"/>
                </a:solidFill>
              </a:rPr>
              <a:t> </a:t>
            </a:r>
            <a:r>
              <a:rPr lang="cs-CZ" sz="2300" b="1" dirty="0" err="1">
                <a:solidFill>
                  <a:schemeClr val="tx1"/>
                </a:solidFill>
              </a:rPr>
              <a:t>MacSharry</a:t>
            </a:r>
            <a:r>
              <a:rPr lang="cs-CZ" sz="2300" b="1" dirty="0">
                <a:solidFill>
                  <a:schemeClr val="tx1"/>
                </a:solidFill>
              </a:rPr>
              <a:t> </a:t>
            </a:r>
            <a:r>
              <a:rPr lang="cs-CZ" sz="2300" b="1" dirty="0" err="1">
                <a:solidFill>
                  <a:schemeClr val="tx1"/>
                </a:solidFill>
              </a:rPr>
              <a:t>reforms</a:t>
            </a:r>
            <a:r>
              <a:rPr lang="cs-CZ" sz="2300" dirty="0"/>
              <a:t>  - </a:t>
            </a:r>
            <a:r>
              <a:rPr lang="cs-CZ" sz="2300" dirty="0" err="1"/>
              <a:t>created</a:t>
            </a:r>
            <a:r>
              <a:rPr lang="cs-CZ" sz="2300" dirty="0"/>
              <a:t> to </a:t>
            </a:r>
            <a:r>
              <a:rPr lang="cs-CZ" sz="2300" dirty="0">
                <a:solidFill>
                  <a:schemeClr val="tx1"/>
                </a:solidFill>
              </a:rPr>
              <a:t>limit </a:t>
            </a:r>
            <a:r>
              <a:rPr lang="cs-CZ" sz="2300" dirty="0" err="1">
                <a:solidFill>
                  <a:schemeClr val="tx1"/>
                </a:solidFill>
              </a:rPr>
              <a:t>rising</a:t>
            </a:r>
            <a:r>
              <a:rPr lang="cs-CZ" sz="2300" dirty="0">
                <a:solidFill>
                  <a:schemeClr val="tx1"/>
                </a:solidFill>
              </a:rPr>
              <a:t> </a:t>
            </a:r>
            <a:r>
              <a:rPr lang="cs-CZ" sz="2300" dirty="0" err="1">
                <a:solidFill>
                  <a:schemeClr val="tx1"/>
                </a:solidFill>
              </a:rPr>
              <a:t>production</a:t>
            </a:r>
            <a:r>
              <a:rPr lang="cs-CZ" sz="2300" dirty="0"/>
              <a:t>, </a:t>
            </a:r>
            <a:r>
              <a:rPr lang="cs-CZ" sz="2300" dirty="0" err="1"/>
              <a:t>while</a:t>
            </a:r>
            <a:r>
              <a:rPr lang="cs-CZ" sz="2300" dirty="0"/>
              <a:t> </a:t>
            </a:r>
            <a:r>
              <a:rPr lang="cs-CZ" sz="2300" dirty="0" err="1"/>
              <a:t>at</a:t>
            </a:r>
            <a:r>
              <a:rPr lang="cs-CZ" sz="2300" dirty="0"/>
              <a:t> </a:t>
            </a:r>
            <a:r>
              <a:rPr lang="cs-CZ" sz="2300" dirty="0" err="1"/>
              <a:t>the</a:t>
            </a:r>
            <a:r>
              <a:rPr lang="cs-CZ" sz="2300" dirty="0"/>
              <a:t> </a:t>
            </a:r>
            <a:r>
              <a:rPr lang="cs-CZ" sz="2300" dirty="0" err="1"/>
              <a:t>same</a:t>
            </a:r>
            <a:r>
              <a:rPr lang="cs-CZ" sz="2300" dirty="0"/>
              <a:t> </a:t>
            </a:r>
            <a:r>
              <a:rPr lang="cs-CZ" sz="2300" dirty="0" err="1"/>
              <a:t>time</a:t>
            </a:r>
            <a:r>
              <a:rPr lang="cs-CZ" sz="2300" dirty="0"/>
              <a:t> </a:t>
            </a:r>
            <a:r>
              <a:rPr lang="cs-CZ" sz="2300" dirty="0" err="1"/>
              <a:t>adjusting</a:t>
            </a:r>
            <a:r>
              <a:rPr lang="cs-CZ" sz="2300" dirty="0"/>
              <a:t> to </a:t>
            </a:r>
            <a:r>
              <a:rPr lang="cs-CZ" sz="2300" dirty="0" err="1"/>
              <a:t>the</a:t>
            </a:r>
            <a:r>
              <a:rPr lang="cs-CZ" sz="2300" dirty="0"/>
              <a:t> trend </a:t>
            </a:r>
            <a:r>
              <a:rPr lang="cs-CZ" sz="2300" dirty="0" err="1"/>
              <a:t>toward</a:t>
            </a:r>
            <a:r>
              <a:rPr lang="cs-CZ" sz="2300" dirty="0"/>
              <a:t> a </a:t>
            </a:r>
            <a:r>
              <a:rPr lang="cs-CZ" sz="2300" dirty="0">
                <a:solidFill>
                  <a:schemeClr val="tx1"/>
                </a:solidFill>
              </a:rPr>
              <a:t>more free </a:t>
            </a:r>
            <a:r>
              <a:rPr lang="cs-CZ" sz="2300" dirty="0" err="1">
                <a:solidFill>
                  <a:schemeClr val="tx1"/>
                </a:solidFill>
              </a:rPr>
              <a:t>agricultural</a:t>
            </a:r>
            <a:r>
              <a:rPr lang="cs-CZ" sz="2300" dirty="0">
                <a:solidFill>
                  <a:schemeClr val="tx1"/>
                </a:solidFill>
              </a:rPr>
              <a:t> market</a:t>
            </a:r>
            <a:r>
              <a:rPr lang="cs-CZ" sz="2300" dirty="0"/>
              <a:t>. </a:t>
            </a:r>
          </a:p>
          <a:p>
            <a:pPr marL="0" indent="0" eaLnBrk="1" hangingPunct="1">
              <a:spcBef>
                <a:spcPts val="600"/>
              </a:spcBef>
              <a:buNone/>
              <a:defRPr/>
            </a:pPr>
            <a:r>
              <a:rPr lang="cs-CZ" sz="2300" dirty="0" err="1"/>
              <a:t>The</a:t>
            </a:r>
            <a:r>
              <a:rPr lang="cs-CZ" sz="2300" dirty="0"/>
              <a:t> </a:t>
            </a:r>
            <a:r>
              <a:rPr lang="cs-CZ" sz="2300" dirty="0" err="1"/>
              <a:t>reforms</a:t>
            </a:r>
            <a:r>
              <a:rPr lang="cs-CZ" sz="2300" dirty="0"/>
              <a:t> </a:t>
            </a:r>
            <a:r>
              <a:rPr lang="cs-CZ" sz="2300" dirty="0" err="1">
                <a:solidFill>
                  <a:schemeClr val="tx1"/>
                </a:solidFill>
              </a:rPr>
              <a:t>reduced</a:t>
            </a:r>
            <a:r>
              <a:rPr lang="cs-CZ" sz="2300" dirty="0">
                <a:solidFill>
                  <a:schemeClr val="tx1"/>
                </a:solidFill>
              </a:rPr>
              <a:t> </a:t>
            </a:r>
            <a:r>
              <a:rPr lang="cs-CZ" sz="2300" dirty="0" err="1">
                <a:solidFill>
                  <a:schemeClr val="tx1"/>
                </a:solidFill>
              </a:rPr>
              <a:t>levels</a:t>
            </a:r>
            <a:r>
              <a:rPr lang="cs-CZ" sz="2300" dirty="0">
                <a:solidFill>
                  <a:schemeClr val="tx1"/>
                </a:solidFill>
              </a:rPr>
              <a:t> </a:t>
            </a:r>
            <a:r>
              <a:rPr lang="cs-CZ" sz="2300" dirty="0" err="1">
                <a:solidFill>
                  <a:schemeClr val="tx1"/>
                </a:solidFill>
              </a:rPr>
              <a:t>of</a:t>
            </a:r>
            <a:r>
              <a:rPr lang="cs-CZ" sz="2300" dirty="0">
                <a:solidFill>
                  <a:schemeClr val="tx1"/>
                </a:solidFill>
              </a:rPr>
              <a:t> support</a:t>
            </a:r>
            <a:r>
              <a:rPr lang="cs-CZ" sz="2300" dirty="0"/>
              <a:t> by 29% </a:t>
            </a:r>
            <a:r>
              <a:rPr lang="cs-CZ" sz="2300" dirty="0" err="1"/>
              <a:t>for</a:t>
            </a:r>
            <a:r>
              <a:rPr lang="cs-CZ" sz="2300" dirty="0"/>
              <a:t> </a:t>
            </a:r>
            <a:r>
              <a:rPr lang="cs-CZ" sz="2300" dirty="0" err="1"/>
              <a:t>cereals</a:t>
            </a:r>
            <a:r>
              <a:rPr lang="cs-CZ" sz="2300" dirty="0"/>
              <a:t> and 15% </a:t>
            </a:r>
            <a:r>
              <a:rPr lang="cs-CZ" sz="2300" dirty="0" err="1"/>
              <a:t>for</a:t>
            </a:r>
            <a:r>
              <a:rPr lang="cs-CZ" sz="2300" dirty="0"/>
              <a:t> </a:t>
            </a:r>
            <a:r>
              <a:rPr lang="cs-CZ" sz="2300" dirty="0" err="1"/>
              <a:t>beef</a:t>
            </a:r>
            <a:r>
              <a:rPr lang="cs-CZ" sz="2300" dirty="0"/>
              <a:t>. They </a:t>
            </a:r>
            <a:r>
              <a:rPr lang="cs-CZ" sz="2300" dirty="0" err="1"/>
              <a:t>also</a:t>
            </a:r>
            <a:r>
              <a:rPr lang="cs-CZ" sz="2300" dirty="0"/>
              <a:t> </a:t>
            </a:r>
            <a:r>
              <a:rPr lang="cs-CZ" sz="2300" dirty="0" err="1">
                <a:solidFill>
                  <a:schemeClr val="tx1"/>
                </a:solidFill>
              </a:rPr>
              <a:t>created</a:t>
            </a:r>
            <a:r>
              <a:rPr lang="cs-CZ" sz="2300" dirty="0">
                <a:solidFill>
                  <a:schemeClr val="tx1"/>
                </a:solidFill>
              </a:rPr>
              <a:t> „set-</a:t>
            </a:r>
            <a:r>
              <a:rPr lang="cs-CZ" sz="2300" dirty="0" err="1">
                <a:solidFill>
                  <a:schemeClr val="tx1"/>
                </a:solidFill>
              </a:rPr>
              <a:t>aside</a:t>
            </a:r>
            <a:r>
              <a:rPr lang="cs-CZ" sz="2300" dirty="0">
                <a:solidFill>
                  <a:schemeClr val="tx1"/>
                </a:solidFill>
              </a:rPr>
              <a:t>“ </a:t>
            </a:r>
            <a:r>
              <a:rPr lang="cs-CZ" sz="2300" dirty="0" err="1">
                <a:solidFill>
                  <a:schemeClr val="tx1"/>
                </a:solidFill>
              </a:rPr>
              <a:t>payments</a:t>
            </a:r>
            <a:r>
              <a:rPr lang="cs-CZ" sz="2300" dirty="0"/>
              <a:t> to </a:t>
            </a:r>
            <a:r>
              <a:rPr lang="cs-CZ" sz="2300" dirty="0" err="1"/>
              <a:t>withdraw</a:t>
            </a:r>
            <a:r>
              <a:rPr lang="cs-CZ" sz="2300" dirty="0"/>
              <a:t> </a:t>
            </a:r>
            <a:r>
              <a:rPr lang="cs-CZ" sz="2300" dirty="0" err="1"/>
              <a:t>land</a:t>
            </a:r>
            <a:r>
              <a:rPr lang="cs-CZ" sz="2300" dirty="0"/>
              <a:t> </a:t>
            </a:r>
            <a:r>
              <a:rPr lang="cs-CZ" sz="2300" dirty="0" err="1"/>
              <a:t>from</a:t>
            </a:r>
            <a:r>
              <a:rPr lang="cs-CZ" sz="2300" dirty="0"/>
              <a:t> </a:t>
            </a:r>
            <a:r>
              <a:rPr lang="cs-CZ" sz="2300" dirty="0" err="1"/>
              <a:t>production</a:t>
            </a:r>
            <a:r>
              <a:rPr lang="cs-CZ" sz="2300" dirty="0"/>
              <a:t>, </a:t>
            </a:r>
            <a:r>
              <a:rPr lang="cs-CZ" sz="2300" dirty="0" err="1"/>
              <a:t>payments</a:t>
            </a:r>
            <a:r>
              <a:rPr lang="cs-CZ" sz="2300" dirty="0"/>
              <a:t> to limit </a:t>
            </a:r>
            <a:r>
              <a:rPr lang="cs-CZ" sz="2300" dirty="0" err="1"/>
              <a:t>stocking</a:t>
            </a:r>
            <a:r>
              <a:rPr lang="cs-CZ" sz="2300" dirty="0"/>
              <a:t> </a:t>
            </a:r>
            <a:r>
              <a:rPr lang="cs-CZ" sz="2300" dirty="0" err="1"/>
              <a:t>levels</a:t>
            </a:r>
            <a:r>
              <a:rPr lang="cs-CZ" sz="2300" dirty="0"/>
              <a:t>, and </a:t>
            </a:r>
            <a:r>
              <a:rPr lang="cs-CZ" sz="2300" dirty="0" err="1">
                <a:solidFill>
                  <a:schemeClr val="tx1"/>
                </a:solidFill>
              </a:rPr>
              <a:t>introduced</a:t>
            </a:r>
            <a:r>
              <a:rPr lang="cs-CZ" sz="2300" dirty="0">
                <a:solidFill>
                  <a:schemeClr val="tx1"/>
                </a:solidFill>
              </a:rPr>
              <a:t> </a:t>
            </a:r>
            <a:r>
              <a:rPr lang="cs-CZ" sz="2300" dirty="0" err="1">
                <a:solidFill>
                  <a:schemeClr val="tx1"/>
                </a:solidFill>
              </a:rPr>
              <a:t>measures</a:t>
            </a:r>
            <a:r>
              <a:rPr lang="cs-CZ" sz="2300" dirty="0">
                <a:solidFill>
                  <a:schemeClr val="tx1"/>
                </a:solidFill>
              </a:rPr>
              <a:t> to </a:t>
            </a:r>
            <a:r>
              <a:rPr lang="cs-CZ" sz="2300" dirty="0" err="1">
                <a:solidFill>
                  <a:schemeClr val="tx1"/>
                </a:solidFill>
              </a:rPr>
              <a:t>encourage</a:t>
            </a:r>
            <a:r>
              <a:rPr lang="cs-CZ" sz="2300" dirty="0">
                <a:solidFill>
                  <a:schemeClr val="tx1"/>
                </a:solidFill>
              </a:rPr>
              <a:t> </a:t>
            </a:r>
            <a:r>
              <a:rPr lang="cs-CZ" sz="2300" dirty="0" err="1">
                <a:solidFill>
                  <a:schemeClr val="tx1"/>
                </a:solidFill>
              </a:rPr>
              <a:t>retirement</a:t>
            </a:r>
            <a:r>
              <a:rPr lang="cs-CZ" sz="2300" dirty="0">
                <a:solidFill>
                  <a:schemeClr val="tx1"/>
                </a:solidFill>
              </a:rPr>
              <a:t> and </a:t>
            </a:r>
            <a:r>
              <a:rPr lang="cs-CZ" sz="2300" dirty="0" err="1">
                <a:solidFill>
                  <a:schemeClr val="tx1"/>
                </a:solidFill>
              </a:rPr>
              <a:t>forestation</a:t>
            </a:r>
            <a:r>
              <a:rPr lang="cs-CZ" sz="2300" dirty="0">
                <a:solidFill>
                  <a:schemeClr val="tx1"/>
                </a:solidFill>
              </a:rPr>
              <a:t>.</a:t>
            </a:r>
          </a:p>
          <a:p>
            <a:pPr eaLnBrk="1" hangingPunct="1">
              <a:spcBef>
                <a:spcPts val="600"/>
              </a:spcBef>
            </a:pPr>
            <a:endParaRPr lang="cs-CZ" altLang="cs-CZ" b="1" dirty="0"/>
          </a:p>
        </p:txBody>
      </p:sp>
    </p:spTree>
  </p:cSld>
  <p:clrMapOvr>
    <a:masterClrMapping/>
  </p:clrMapOvr>
  <p:transition spd="med">
    <p:circle/>
  </p:transition>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lang="cs-CZ" altLang="cs-CZ" sz="12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lang="cs-CZ" altLang="cs-CZ" sz="1200" b="1" i="0" u="none" strike="noStrike" cap="none" normalizeH="0" baseline="0" smtClean="0">
            <a:ln>
              <a:noFill/>
            </a:ln>
            <a:solidFill>
              <a:srgbClr val="FF0000"/>
            </a:solidFill>
            <a:effectLst/>
            <a:latin typeface="Arial"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6332</TotalTime>
  <Words>4793</Words>
  <Application>Microsoft Office PowerPoint</Application>
  <PresentationFormat>Širokoúhlá obrazovka</PresentationFormat>
  <Paragraphs>236</Paragraphs>
  <Slides>37</Slides>
  <Notes>1</Notes>
  <HiddenSlides>0</HiddenSlides>
  <MMClips>0</MMClips>
  <ScaleCrop>false</ScaleCrop>
  <HeadingPairs>
    <vt:vector size="6" baseType="variant">
      <vt:variant>
        <vt:lpstr>Použitá písma</vt:lpstr>
      </vt:variant>
      <vt:variant>
        <vt:i4>4</vt:i4>
      </vt:variant>
      <vt:variant>
        <vt:lpstr>Motiv</vt:lpstr>
      </vt:variant>
      <vt:variant>
        <vt:i4>2</vt:i4>
      </vt:variant>
      <vt:variant>
        <vt:lpstr>Nadpisy snímků</vt:lpstr>
      </vt:variant>
      <vt:variant>
        <vt:i4>37</vt:i4>
      </vt:variant>
    </vt:vector>
  </HeadingPairs>
  <TitlesOfParts>
    <vt:vector size="43" baseType="lpstr">
      <vt:lpstr>Arial</vt:lpstr>
      <vt:lpstr>Open Sans</vt:lpstr>
      <vt:lpstr>Wingdings</vt:lpstr>
      <vt:lpstr>Yanone Kaffeesatz</vt:lpstr>
      <vt:lpstr>Výchozí návrh</vt:lpstr>
      <vt:lpstr>Motyw pakietu Office</vt:lpstr>
      <vt:lpstr>Prezentace aplikace PowerPoint</vt:lpstr>
      <vt:lpstr> Economic policy areas of the EU, common and coordinated policies.</vt:lpstr>
      <vt:lpstr>EU policies</vt:lpstr>
      <vt:lpstr>Common Agricultural Policy </vt:lpstr>
      <vt:lpstr>Common Agricultural Policy </vt:lpstr>
      <vt:lpstr>Common Agricultural Policy </vt:lpstr>
      <vt:lpstr>Common Agricultural Policy </vt:lpstr>
      <vt:lpstr>Common Agricultural Policy </vt:lpstr>
      <vt:lpstr>Common Agricultural Policy </vt:lpstr>
      <vt:lpstr>Common Agricultural Policy </vt:lpstr>
      <vt:lpstr>Common Agricultural Policy </vt:lpstr>
      <vt:lpstr>For the period 2023-27, the common agricultural policy (CAP) will be built around ten key objectives</vt:lpstr>
      <vt:lpstr>Common Agricultural Policy – for and against</vt:lpstr>
      <vt:lpstr>EU Trade – Commercial - Policy</vt:lpstr>
      <vt:lpstr>The main objectives of the commercial policy</vt:lpstr>
      <vt:lpstr>EU Trade Policy</vt:lpstr>
      <vt:lpstr>EU Trade Policy </vt:lpstr>
      <vt:lpstr>The most common trade barriers</vt:lpstr>
      <vt:lpstr>The most common trade barriers</vt:lpstr>
      <vt:lpstr>EU Trade Policy</vt:lpstr>
      <vt:lpstr>EU Trade Policy</vt:lpstr>
      <vt:lpstr>EU Top trading partners </vt:lpstr>
      <vt:lpstr>Country share of EU exports of goods</vt:lpstr>
      <vt:lpstr>Common transport policy</vt:lpstr>
      <vt:lpstr>Common transport policy</vt:lpstr>
      <vt:lpstr>Common transport policy</vt:lpstr>
      <vt:lpstr>Common fisheries policy </vt:lpstr>
      <vt:lpstr>Common fisheries policy (maritime and fisheries) </vt:lpstr>
      <vt:lpstr>Economic and monetary union, ECB, eurozone …</vt:lpstr>
      <vt:lpstr>Economic and monetary union, ECB, eurozone …</vt:lpstr>
      <vt:lpstr>Economic and monetary union, ECB, eurozone …</vt:lpstr>
      <vt:lpstr>Prezentace aplikace PowerPoint</vt:lpstr>
      <vt:lpstr>Regional policy of the European Union</vt:lpstr>
      <vt:lpstr>Territorial cohesion</vt:lpstr>
      <vt:lpstr>New Cohesion Policy</vt:lpstr>
      <vt:lpstr>Prezentace aplikace PowerPoint</vt:lpstr>
      <vt:lpstr>Prezentace aplikace PowerPoint</vt:lpstr>
    </vt:vector>
  </TitlesOfParts>
  <Company>EkF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Studium a práce v EU</dc:title>
  <dc:creator>radomir.kana@vsb.cz</dc:creator>
  <cp:lastModifiedBy>Kana Radomir</cp:lastModifiedBy>
  <cp:revision>353</cp:revision>
  <dcterms:created xsi:type="dcterms:W3CDTF">2006-09-27T13:08:02Z</dcterms:created>
  <dcterms:modified xsi:type="dcterms:W3CDTF">2023-03-26T17:53:55Z</dcterms:modified>
</cp:coreProperties>
</file>