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6" r:id="rId6"/>
    <p:sldId id="259" r:id="rId7"/>
    <p:sldId id="260" r:id="rId8"/>
    <p:sldId id="262" r:id="rId9"/>
    <p:sldId id="263" r:id="rId10"/>
    <p:sldId id="279" r:id="rId11"/>
    <p:sldId id="267" r:id="rId12"/>
    <p:sldId id="281" r:id="rId13"/>
    <p:sldId id="284" r:id="rId14"/>
    <p:sldId id="282" r:id="rId15"/>
    <p:sldId id="280" r:id="rId16"/>
    <p:sldId id="289" r:id="rId17"/>
    <p:sldId id="288" r:id="rId18"/>
    <p:sldId id="287" r:id="rId19"/>
    <p:sldId id="292" r:id="rId20"/>
    <p:sldId id="291" r:id="rId21"/>
    <p:sldId id="290" r:id="rId22"/>
    <p:sldId id="286" r:id="rId23"/>
    <p:sldId id="295" r:id="rId24"/>
    <p:sldId id="293" r:id="rId25"/>
    <p:sldId id="298" r:id="rId26"/>
    <p:sldId id="297" r:id="rId27"/>
    <p:sldId id="296" r:id="rId28"/>
    <p:sldId id="300" r:id="rId29"/>
    <p:sldId id="258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F1B822-5B8E-59FE-C957-2F55EE322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5EA31"/>
                </a:solidFill>
                <a:latin typeface="Yanone Kaffeesatz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F762838-B111-5970-0957-7624A4632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Yanone Kaffeesatz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F8ACCA-5075-0C00-1BA1-12DF3EF45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10.04.2023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495119-6BC2-F5A3-1A64-D0E9ED9B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6A113F-D8BA-EC35-A4C2-3481F96C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5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804EB1-24DB-1DCC-55E9-405B32E0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586298"/>
            <a:ext cx="2807857" cy="8971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DCFDF4A-F6AC-5FE8-3209-45ABF5337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E5672C-060F-D8AF-832A-1722C16A4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B988807-4726-F641-3513-34E8F90B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10.04.2023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E7ED8C-D458-40BE-C842-784EEAF4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3C80DE-1DB5-C8E7-FD5D-443A193C8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0DC163B-D74A-BDB1-9827-F96DD25F6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2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5C07DBE0-FDA3-02C6-1393-856B4EC1E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69A7CE0-182F-B6D3-CD25-058FF885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6503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F4F363-5934-6334-DD49-4C29D55C6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>
              <a:defRPr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946378-D34C-5C9A-7EA6-EDF92FD2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10.04.2023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94255F-F7A5-E6FD-ADB6-321129E5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2FE52C-053A-F116-4E0C-20B1179C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568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4131BA69-92B3-0C35-5750-C36404BDD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1850" y="322298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EBAE60E-D2CE-14E0-33C3-1CEA2D38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946" y="3449529"/>
            <a:ext cx="9306504" cy="886402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D7796F-17FD-18CD-B085-73EC38C46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Yanone Kaffeesatz" pitchFamily="2" charset="-1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697F09-2BA8-4F49-8C1A-591D3E263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10.04.2023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28D9687-EF3D-D7EC-8E30-B4DA6E952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BD9842-2684-6D1F-3836-BC216F2E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041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354D33FD-C616-1E90-EBBD-5EC9BF6DF8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E50198-AEA0-392E-9995-2F8A3AC49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6503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BF090D-29BD-5749-9697-E97DD37683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82C1D2D-1C7F-D4AF-8A65-D8B18FF08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89A923C-BC7D-439A-B7D5-2219F7626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10.04.2023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643DBF5-4C1A-43B3-F225-E36C133C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0C6855-5F89-466F-ED5E-11B4FFFE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94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E7F69021-E495-138C-D613-7F91C3170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0124234-176A-B1FE-621E-B89A7663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8091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94F189-1F38-DA48-2F95-637A0CC27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04615"/>
            <a:ext cx="5157787" cy="800460"/>
          </a:xfrm>
        </p:spPr>
        <p:txBody>
          <a:bodyPr anchor="b"/>
          <a:lstStyle>
            <a:lvl1pPr marL="0" indent="0">
              <a:buNone/>
              <a:defRPr sz="2400" b="0">
                <a:latin typeface="Yanone Kaffeesatz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BF3988A-E4E2-CD4F-FD56-F79207BEE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97E2870-4E18-D312-3304-40F48019F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04613"/>
            <a:ext cx="5183188" cy="800461"/>
          </a:xfrm>
        </p:spPr>
        <p:txBody>
          <a:bodyPr anchor="b"/>
          <a:lstStyle>
            <a:lvl1pPr marL="0" indent="0">
              <a:buNone/>
              <a:defRPr sz="2400" b="0">
                <a:latin typeface="Yanone Kaffeesatz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519FE23-210F-A727-0628-9C29E6CE7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E25BEC-2914-0360-507E-AF1BFE7D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10.04.2023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8D72448-12F9-CAFF-24C2-04565EEC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B2E7EC-53A8-50D0-D09E-3480B573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959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16ED14FD-EE85-75B6-571F-346AEEA59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24B11F1-003E-1490-781B-B0EC315C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365125"/>
            <a:ext cx="9306503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12BEC61-5941-579E-B277-B0EEE58C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10.04.2023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42A3C0F-2E77-5790-AB8A-BC883A8DC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38D4FAC-FB62-46D2-42C2-F971830E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425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FEB95A-7804-9E80-AF98-1EE5363E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10.04.2023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0FE1CCD-500C-01ED-1F3E-595D7B28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779500-2012-B79D-3E42-D9454838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Obraz 5" descr="Obraz zawierający tekst, osoba&#10;&#10;Opis wygenerowany automatycznie">
            <a:extLst>
              <a:ext uri="{FF2B5EF4-FFF2-40B4-BE49-F238E27FC236}">
                <a16:creationId xmlns:a16="http://schemas.microsoft.com/office/drawing/2014/main" id="{967E7227-21A1-AAE7-0936-03689CF06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2D8E0B21-E8E9-9BD7-EDE4-0B1B9B6AF9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720" y="6356350"/>
            <a:ext cx="174038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1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FEB95A-7804-9E80-AF98-1EE5363E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10.04.2023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0FE1CCD-500C-01ED-1F3E-595D7B28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2779500-2012-B79D-3E42-D9454838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 descr="Obraz zawierający tekst">
            <a:extLst>
              <a:ext uri="{FF2B5EF4-FFF2-40B4-BE49-F238E27FC236}">
                <a16:creationId xmlns:a16="http://schemas.microsoft.com/office/drawing/2014/main" id="{53B89322-0BBD-362E-BA6F-7585B7A89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1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F1CA184-DF2C-215D-DF57-B3CE708A82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/>
          <a:stretch/>
        </p:blipFill>
        <p:spPr>
          <a:xfrm>
            <a:off x="838200" y="365125"/>
            <a:ext cx="1209096" cy="13394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8AD90BD-967F-964F-D28B-A180B016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96" y="515488"/>
            <a:ext cx="2724729" cy="943873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01F82F-4787-DC77-D1E2-A233414BC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D80E2E-6067-D498-5E9B-46F09AD5E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D33ECB0-6C8C-78C0-1EFC-20664B4D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156-7E50-46F3-BC89-2E198AC72F42}" type="datetimeFigureOut">
              <a:rPr lang="pl-PL" smtClean="0"/>
              <a:t>10.04.2023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AFAC4F-DC1B-BF34-9ACD-EF3A8921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9985AA0-2385-A2D2-C6C2-96B56EB6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A71B4-A36E-4719-8649-4853FF2EFBC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170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29997D2-196C-ABF9-33DB-940C24D6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F2B9DD-F1FA-BE32-113A-EB9268076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562443-1DDD-7E25-1F15-DE0F61D46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C25C8156-7E50-46F3-BC89-2E198AC72F42}" type="datetimeFigureOut">
              <a:rPr lang="pl-PL" smtClean="0"/>
              <a:pPr/>
              <a:t>10.04.2023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EF185E-3E4D-2B6B-E905-4B99D3F9B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BA44EF-303C-99E4-F5E2-31D569FCE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7E4A71B4-A36E-4719-8649-4853FF2EFBC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425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Yanone Kaffeesatz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70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80AB-05B3-823D-B336-0D16565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Qualitative Characteristics of Financial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B53B-AE41-4EC2-73BE-303B660A7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334"/>
            <a:ext cx="10515600" cy="4999289"/>
          </a:xfrm>
        </p:spPr>
        <p:txBody>
          <a:bodyPr>
            <a:normAutofit fontScale="62500" lnSpcReduction="20000"/>
          </a:bodyPr>
          <a:lstStyle/>
          <a:p>
            <a:pPr marL="0" marR="0" indent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Flowing from the central objective of providing information  identifies </a:t>
            </a: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two fundamental qualitative characteristics 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that make financial information useful: </a:t>
            </a: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relevance and faithful representation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k-SK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Relevance: 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Information is relevant if it would potentially affect or make a difference in users’ decisions. The information can have predictive value,  confirmatory value, or both.</a:t>
            </a:r>
            <a:endParaRPr lang="sk-SK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Faithful representation: 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Information that faithfully represents an economic phenomenon that it purports to represent is ideally complete, neutral, and free from error. </a:t>
            </a:r>
            <a:endParaRPr lang="sk-SK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The Conceptual Framework 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identifies </a:t>
            </a: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four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enhancing </a:t>
            </a: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qualitative characteristics: comparability, verifiability, timeliness, and</a:t>
            </a:r>
            <a:r>
              <a:rPr lang="sk-SK" sz="2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understandability.</a:t>
            </a:r>
            <a:endParaRPr lang="sk-SK"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Comparability: 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Comparability allows users “to identify and understand similarities and differences of items.” </a:t>
            </a:r>
            <a:endParaRPr lang="sk-SK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Verifiability: 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Verifiability means that different knowledgeable and independent observers would agree that the information presented faithfully represents the economic phenomena it purports to represent.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Timeliness: 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Timely information is available to decision makers prior to their making a decision.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900" b="1" dirty="0">
                <a:latin typeface="Calibri" panose="020F0502020204030204" pitchFamily="34" charset="0"/>
                <a:cs typeface="Calibri" panose="020F0502020204030204" pitchFamily="34" charset="0"/>
              </a:rPr>
              <a:t>Understandability: </a:t>
            </a:r>
            <a:r>
              <a:rPr 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Clear and concise presentation of information enhances understandability.</a:t>
            </a:r>
            <a:endParaRPr lang="sk-SK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3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80AB-05B3-823D-B336-0D16565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Constraints</a:t>
            </a:r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reports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B53B-AE41-4EC2-73BE-303B660A7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limitation of financial reporting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involves information that is not included in financial statements. 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example,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creativity, innovation, and competence of a company’s work force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are not directly captured in the financial statements.</a:t>
            </a:r>
          </a:p>
          <a:p>
            <a:pPr algn="just">
              <a:spcAft>
                <a:spcPts val="12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Similarly, customer loyalty, a positive corporate culture, environmental responsibility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and many other aspects about a company may not be directly reflected in the financial statements. 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course, to the extent that these items result in superior financial performance, a company’s financial reports will reflect the results.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8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80AB-05B3-823D-B336-0D16565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B53B-AE41-4EC2-73BE-303B660A7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Companies are most likely to make tradeoffs between which of the following  when preparing financial reports?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Relevance and materiality.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 Timeliness and verifiability.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 Relevance and faithful representation.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Solution: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 is correct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roviding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timely information implies a shorter time frame between the economic event and the information preparation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00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80AB-05B3-823D-B336-0D16565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he elements of financial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B53B-AE41-4EC2-73BE-303B660A7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Financial statements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portray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the financial effects of transactions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and other events by grouping them into broad classes (elements) according to their . </a:t>
            </a:r>
            <a:endParaRPr lang="sk-SK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Three elements of financial statements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are directly related to the measurement of financial position: assets, liabilities, and equity.</a:t>
            </a:r>
            <a:endParaRPr lang="sk-SK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8775" indent="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k-SK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Assets: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present economic resource controlled by the entity as a 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result of past events.  Assets are what a company owns (e.g., inventory and equipment).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8775" indent="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Liabilities: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 present obligation of the entity to transfer an economic resource as a result of past events. Liabilities are what a company owes (e.g., bank borrowings).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8775" indent="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Equity are Assets less liabilities</a:t>
            </a:r>
            <a:r>
              <a:rPr lang="sk-SK" sz="1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/>
              <a:t>Equity is the residual interest in the assets after subtracting the liabilities.</a:t>
            </a:r>
            <a:endParaRPr lang="sk-SK" sz="1800" dirty="0"/>
          </a:p>
          <a:p>
            <a:pPr marL="358775" indent="0">
              <a:buNone/>
            </a:pP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8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80AB-05B3-823D-B336-0D16565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he elements of financial</a:t>
            </a:r>
            <a:r>
              <a:rPr lang="en-US" sz="2400" dirty="0"/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B53B-AE41-4EC2-73BE-303B660A7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None/>
            </a:pPr>
            <a:endParaRPr lang="sk-SK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The elements of financial statements directly related to the measurement of performance (profit and related measures) are income and expenses.</a:t>
            </a:r>
          </a:p>
          <a:p>
            <a:pPr algn="just">
              <a:spcAft>
                <a:spcPts val="1200"/>
              </a:spcAft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Income: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Increases in assets, or decreases in liabilities, that result in increases in equity, other than those relating to contributions from holders of equity claims. Income includes both revenues and gains. </a:t>
            </a:r>
          </a:p>
          <a:p>
            <a:pPr algn="just">
              <a:spcAft>
                <a:spcPts val="1200"/>
              </a:spcAft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Expenses: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Decreases in assets, or increases in liabilities, that result in decreases in equity, other than those relating to distributions to holders of equity claims.</a:t>
            </a:r>
            <a:endParaRPr lang="sk-SK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46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80AB-05B3-823D-B336-0D16565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eneral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requirements for financial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B53B-AE41-4EC2-73BE-303B660A7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Standard (IAS) No. 1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  Presentation of Financial Statements specifies the required financial statements, general features of financial statements, and structure and content of financial statements.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IASB General Requirements for Financial Statements</a:t>
            </a:r>
            <a:r>
              <a:rPr lang="sk-SK" sz="1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k-SK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Required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Stat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General Features of Financial Statements</a:t>
            </a:r>
            <a:r>
              <a:rPr lang="sk-SK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ements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k-SK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k-SK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7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80AB-05B3-823D-B336-0D16565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Required</a:t>
            </a:r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Stat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B53B-AE41-4EC2-73BE-303B660A7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Under IAS No. 1</a:t>
            </a:r>
            <a:r>
              <a:rPr lang="sk-SK" sz="1800" b="1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a complete set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of financial statements includes: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statement of financial position (balance sheet);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statement of comprehensive income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statement of changes in equity, separately showing changes in equity resulting from profit or loss. 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 statement of cash flows;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notes comprising a summary of significant accounting policies and other explanatory notes that disclose information required by IFRS.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37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80AB-05B3-823D-B336-0D16565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General Features of Financial Statements</a:t>
            </a:r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ements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B53B-AE41-4EC2-73BE-303B660A7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144"/>
            <a:ext cx="10515600" cy="5366759"/>
          </a:xfrm>
        </p:spPr>
        <p:txBody>
          <a:bodyPr>
            <a:normAutofit fontScale="40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IAS No. 1 </a:t>
            </a:r>
            <a:r>
              <a:rPr lang="sk-SK" sz="3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specifies a number of </a:t>
            </a:r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general features underlying 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the preparation of financial statements.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Fair Presentation: 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The application of IFRS is presumed to result in financial statements that achieve a fair presentation.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Going Concern: 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Financial statements are prepared on a going concern basis unless management either intends to liquidate the entity or to cease trading.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Accrual Basis: 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Financial statements (except for cash flow information) are to be prepared using the accrual basis of accounting.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Materiality and Aggregation: 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Omissions or misstatements of items are material if they could, individually or collectively, influence the economic decisions.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No Offsetting: 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Assets and liabilities, and income and expenses, are not offset unless required or permitted by an IFRS.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Frequency of Reporting: 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Financial statements must be prepared at least annually.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Comparative Information: 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Financial statements must include comparative information from the previous period.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Consistency: </a:t>
            </a:r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The presentation and classification of items in the financial statements are usually retained from one period to the next.</a:t>
            </a:r>
            <a:endParaRPr lang="sk-SK" sz="3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3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80AB-05B3-823D-B336-0D16565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B53B-AE41-4EC2-73BE-303B660A7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7904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IAS No. 1 </a:t>
            </a:r>
            <a:r>
              <a:rPr lang="sk-SK" sz="1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9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also specifies </a:t>
            </a: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structure and content of financial statements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Aft>
                <a:spcPts val="1200"/>
              </a:spcAft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Classified Statement of Financial Position (Balance Sheet):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requires the balance sheet to distinguish between current and non-current assets, and between current and non-current liabilities.</a:t>
            </a:r>
          </a:p>
          <a:p>
            <a:pPr>
              <a:spcAft>
                <a:spcPts val="1200"/>
              </a:spcAft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Minimum Information on the Face of the Financial Statements: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specifies the minimum line item disclosures on the face of, or in the notes to, the financial statements. </a:t>
            </a:r>
          </a:p>
          <a:p>
            <a:pPr>
              <a:spcAft>
                <a:spcPts val="1200"/>
              </a:spcAft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Minimum Information in the Notes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(or on the face of financial statements): specifies disclosures about information to be presented in the financial statements. </a:t>
            </a:r>
          </a:p>
          <a:p>
            <a:pPr>
              <a:spcAft>
                <a:spcPts val="1200"/>
              </a:spcAft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Comparative Information: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For all amounts reported in a financial statement, comparative information should be provided for the previous period unless another standard requires or permits otherwise.</a:t>
            </a:r>
            <a:endParaRPr lang="sk-SK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09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80AB-05B3-823D-B336-0D16565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onitoring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developments in financial</a:t>
            </a:r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reporting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B53B-AE41-4EC2-73BE-303B660A7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Analysts need to monitor ongoing developments in financial reporting and assess their implications for security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analysisand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valuation. </a:t>
            </a:r>
          </a:p>
          <a:p>
            <a:pPr algn="just"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 accountant monitors these developments from a preparer’s perspective 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an analyst needs to monitor from a user’s perspective. </a:t>
            </a:r>
          </a:p>
          <a:p>
            <a:pPr algn="just"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More specifically, analysts need to know how these developments will affect financial reports.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8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7742A0-5201-CC8D-519E-E0C968DE2A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/>
              <a:t>Financial</a:t>
            </a:r>
            <a:r>
              <a:rPr lang="sk-SK" dirty="0"/>
              <a:t> </a:t>
            </a:r>
            <a:r>
              <a:rPr lang="sk-SK" dirty="0" err="1"/>
              <a:t>Reporting</a:t>
            </a:r>
            <a:r>
              <a:rPr lang="sk-SK" dirty="0"/>
              <a:t> </a:t>
            </a:r>
            <a:r>
              <a:rPr lang="sk-SK" dirty="0" err="1"/>
              <a:t>Standards</a:t>
            </a:r>
            <a:r>
              <a:rPr lang="sk-SK" dirty="0"/>
              <a:t> 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133335-E047-9A88-9BE5-8263288E2A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951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80AB-05B3-823D-B336-0D16565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B53B-AE41-4EC2-73BE-303B660A7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objective of financial reporting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is to provide financial information about the reporting entity that is useful to existing and potential investors, lenders, and other creditors in making decisions about providing resources to the entity.</a:t>
            </a:r>
          </a:p>
          <a:p>
            <a:pPr algn="just">
              <a:spcAft>
                <a:spcPts val="12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Financial reporting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requires policy choices and estimates. Accordingly, standards are needed to ensure increased consistency in these judgments.</a:t>
            </a:r>
          </a:p>
          <a:p>
            <a:pPr algn="just">
              <a:spcAft>
                <a:spcPts val="12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Private sector standard setting bodies and regulatory authorities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play significant but different roles in the standard setting process. In general, standard setting bodies make the rules, and regulatory authorities enforce the rules. </a:t>
            </a:r>
          </a:p>
          <a:p>
            <a:pPr algn="just">
              <a:spcAft>
                <a:spcPts val="12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IFRS framework sets forth the concepts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that underlie the preparation and presentation of financial statements for external users.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34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80AB-05B3-823D-B336-0D16565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B53B-AE41-4EC2-73BE-303B660A7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objective of fair presentation of useful information is the center of the IASB’s Conceptual Framework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The enhancing characteristics identified are comparability, verifiability, timeliness, and understandability.</a:t>
            </a:r>
          </a:p>
          <a:p>
            <a:pPr algn="just">
              <a:spcAft>
                <a:spcPts val="12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IFRS Financial Statements: IAS No. 1 </a:t>
            </a:r>
            <a:r>
              <a:rPr lang="sk-SK" sz="18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prescribes that a complete set of financial statements includes a statement of financial position , a statement of comprehensive income, a statement of changes in equity, a cash flow statement, and notes. The notes include a summary of significant account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policies and other explanatory information.</a:t>
            </a:r>
          </a:p>
          <a:p>
            <a:pPr algn="just">
              <a:spcAft>
                <a:spcPts val="12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Financial statements need to reflect certain basic features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fair presentation, going concern, accrual basis, materiality and aggregation, and no offsetting.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383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80AB-05B3-823D-B336-0D16565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B53B-AE41-4EC2-73BE-303B660A7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Financial statements must be prepared at least annually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, must include comparative information from the previous period, and must be consistent.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1900" b="1" dirty="0">
                <a:latin typeface="Calibri" panose="020F0502020204030204" pitchFamily="34" charset="0"/>
                <a:cs typeface="Calibri" panose="020F0502020204030204" pitchFamily="34" charset="0"/>
              </a:rPr>
              <a:t>Financial statements must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follow certain presentation requirements including a classified statement of financial position (balance sheet) and minimum information on both the face of the financial statements and in the notes.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Analysts can remain aware of ongoing developments in financial reporting by monitoring new products or types of transactions.</a:t>
            </a:r>
          </a:p>
        </p:txBody>
      </p:sp>
    </p:spTree>
    <p:extLst>
      <p:ext uri="{BB962C8B-B14F-4D97-AF65-F5344CB8AC3E}">
        <p14:creationId xmlns:p14="http://schemas.microsoft.com/office/powerpoint/2010/main" val="2135365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80AB-05B3-823D-B336-0D16565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sk-SK" sz="6000" dirty="0"/>
              <a:t> </a:t>
            </a:r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B53B-AE41-4EC2-73BE-303B660A7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Which of the following is most likely not an objective of financial statements?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To provide information about the performance of an entity.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To provide information about the financial position of an entity.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To provide information about the users of an entity’s financial statements.</a:t>
            </a:r>
            <a:endParaRPr lang="sk-SK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International financial reporting standards are currently developed by which entity?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A The IFRS Foundation.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B The International Accounting Standards Board.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C The International Organization of Securities Commissions.</a:t>
            </a:r>
            <a:endParaRPr lang="sk-SK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61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80AB-05B3-823D-B336-0D16565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sk-SK" sz="6000" dirty="0"/>
              <a:t> </a:t>
            </a:r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B53B-AE41-4EC2-73BE-303B660A7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Which of the following is not a constraint on the financial statements according to the Conceptual Framework?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Understandability.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Benefit versus cost.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Balancing of qualitative characteristics.</a:t>
            </a:r>
            <a:endParaRPr lang="sk-SK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Which of the following is not a required financial statement according to IAS No. 1?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Statement of financial position.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Statement of changes in income.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Statement of comprehensive income.</a:t>
            </a:r>
            <a:endParaRPr lang="sk-SK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29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80AB-05B3-823D-B336-0D16565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sk-SK" sz="6000" dirty="0"/>
              <a:t> </a:t>
            </a:r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B53B-AE41-4EC2-73BE-303B660A7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Which of the following elements of financial statements is most closely related to measurement of performance?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Assets.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Expenses.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Liabilities.</a:t>
            </a:r>
            <a:endParaRPr lang="sk-SK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Which of the following disclosures regarding new accounting standards provides the most meaningful information to an analyst?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The impact of adoption is discussed.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The standard will have no material impact.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Management is still evaluating the impact.</a:t>
            </a:r>
            <a:endParaRPr lang="sk-SK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9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30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62207-D126-E9CA-E89F-27C3F072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CEB99E-B7DB-FD90-2469-20F639975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800"/>
              </a:spcAft>
            </a:pPr>
            <a:r>
              <a:rPr lang="en-US" sz="1800" b="1" dirty="0"/>
              <a:t>The objective </a:t>
            </a:r>
            <a:r>
              <a:rPr lang="en-US" sz="1800" dirty="0"/>
              <a:t>of financial reporting and the importance of financial reporting standards.</a:t>
            </a:r>
          </a:p>
          <a:p>
            <a:pPr algn="just">
              <a:spcAft>
                <a:spcPts val="1800"/>
              </a:spcAft>
            </a:pPr>
            <a:r>
              <a:rPr lang="en-US" sz="1800" b="1" dirty="0"/>
              <a:t>The roles </a:t>
            </a:r>
            <a:r>
              <a:rPr lang="en-US" sz="1800" dirty="0"/>
              <a:t>of financial reporting standard-setting bodies and regulatory authorities in establishing and enforcing reporting standards.</a:t>
            </a:r>
          </a:p>
          <a:p>
            <a:pPr algn="just">
              <a:spcAft>
                <a:spcPts val="1800"/>
              </a:spcAft>
            </a:pPr>
            <a:r>
              <a:rPr lang="en-US" sz="1800" dirty="0"/>
              <a:t>The International Accounting Standards Board’s </a:t>
            </a:r>
            <a:r>
              <a:rPr lang="en-US" sz="1800" b="1" dirty="0"/>
              <a:t>conceptual framework</a:t>
            </a:r>
            <a:r>
              <a:rPr lang="en-US" sz="1800" dirty="0"/>
              <a:t>, including qualitative characteristics of financial reports, constraints on financial reports, and required reporting elements.</a:t>
            </a:r>
          </a:p>
          <a:p>
            <a:pPr algn="just">
              <a:spcAft>
                <a:spcPts val="1800"/>
              </a:spcAft>
            </a:pPr>
            <a:r>
              <a:rPr lang="en-US" sz="1800" b="1" dirty="0"/>
              <a:t>General requirements </a:t>
            </a:r>
            <a:r>
              <a:rPr lang="en-US" sz="1800" dirty="0"/>
              <a:t>for financial statements under International Financial Reporting Standards (IFRS).</a:t>
            </a:r>
          </a:p>
          <a:p>
            <a:pPr algn="just">
              <a:spcAft>
                <a:spcPts val="1800"/>
              </a:spcAft>
            </a:pPr>
            <a:r>
              <a:rPr lang="en-US" sz="1800" b="1" dirty="0"/>
              <a:t>Implications</a:t>
            </a:r>
            <a:r>
              <a:rPr lang="en-US" sz="1800" dirty="0"/>
              <a:t> for financial analysis of alternative financial reporting systems and the importance of monitoring developments in financial reporting standards.</a:t>
            </a:r>
            <a:endParaRPr lang="sk-SK" sz="18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628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62207-D126-E9CA-E89F-27C3F072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k-SK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objective of financial reporting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CEB99E-B7DB-FD90-2469-20F639975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n-US" sz="1900" b="1" dirty="0">
                <a:latin typeface="+mn-lt"/>
              </a:rPr>
              <a:t>Accounting Standards Board (IASB) </a:t>
            </a:r>
            <a:r>
              <a:rPr lang="en-US" sz="1900" dirty="0">
                <a:latin typeface="+mn-lt"/>
              </a:rPr>
              <a:t>sets financial reporting standards that have been adopted in many countries.</a:t>
            </a:r>
            <a:endParaRPr lang="sk-SK" sz="1900" dirty="0">
              <a:latin typeface="+mn-lt"/>
            </a:endParaRPr>
          </a:p>
          <a:p>
            <a:pPr algn="just">
              <a:spcAft>
                <a:spcPts val="1200"/>
              </a:spcAft>
            </a:pPr>
            <a:r>
              <a:rPr lang="en-US" sz="1900" b="1" dirty="0">
                <a:latin typeface="+mn-lt"/>
              </a:rPr>
              <a:t>The objective of financial reporting </a:t>
            </a:r>
            <a:r>
              <a:rPr lang="en-US" sz="1900" dirty="0">
                <a:latin typeface="+mn-lt"/>
              </a:rPr>
              <a:t>is to provide financial information that is useful to users in making decisions about providing resources to the reporting entity.</a:t>
            </a:r>
            <a:endParaRPr lang="sk-SK" sz="1900" dirty="0">
              <a:latin typeface="+mn-lt"/>
            </a:endParaRPr>
          </a:p>
          <a:p>
            <a:pPr algn="just">
              <a:spcAft>
                <a:spcPts val="1200"/>
              </a:spcAft>
            </a:pPr>
            <a:r>
              <a:rPr lang="en-US" sz="1900" b="1" dirty="0">
                <a:latin typeface="+mn-lt"/>
              </a:rPr>
              <a:t>Developing financial reporting standards </a:t>
            </a:r>
            <a:r>
              <a:rPr lang="en-US" sz="1900" dirty="0">
                <a:latin typeface="+mn-lt"/>
              </a:rPr>
              <a:t>is complicated because the underlying economic reality is complicated. </a:t>
            </a:r>
            <a:endParaRPr lang="sk-SK" sz="1900" dirty="0">
              <a:latin typeface="+mn-lt"/>
            </a:endParaRPr>
          </a:p>
          <a:p>
            <a:pPr algn="just">
              <a:spcAft>
                <a:spcPts val="1200"/>
              </a:spcAft>
            </a:pPr>
            <a:r>
              <a:rPr lang="en-US" sz="1900" b="1" dirty="0">
                <a:latin typeface="+mn-lt"/>
              </a:rPr>
              <a:t>Financial reports </a:t>
            </a:r>
            <a:r>
              <a:rPr lang="en-US" sz="1900" dirty="0">
                <a:latin typeface="+mn-lt"/>
              </a:rPr>
              <a:t>are intended to provide information to many users, including investors, creditors, employees, customers, and others. </a:t>
            </a:r>
            <a:endParaRPr lang="sk-SK" sz="1900" dirty="0">
              <a:latin typeface="+mn-lt"/>
            </a:endParaRPr>
          </a:p>
          <a:p>
            <a:pPr algn="just">
              <a:spcAft>
                <a:spcPts val="1200"/>
              </a:spcAft>
            </a:pPr>
            <a:r>
              <a:rPr lang="en-US" sz="1900" dirty="0">
                <a:latin typeface="+mn-lt"/>
              </a:rPr>
              <a:t>The financial reports </a:t>
            </a:r>
            <a:r>
              <a:rPr lang="en-US" sz="1900" b="1" dirty="0">
                <a:latin typeface="+mn-lt"/>
              </a:rPr>
              <a:t>provide important inputs </a:t>
            </a:r>
            <a:r>
              <a:rPr lang="en-US" sz="1900" dirty="0">
                <a:latin typeface="+mn-lt"/>
              </a:rPr>
              <a:t>into the process of valuing a company or the securities a company issues.</a:t>
            </a:r>
            <a:endParaRPr lang="sk-SK" sz="1900" dirty="0">
              <a:latin typeface="+mn-lt"/>
            </a:endParaRPr>
          </a:p>
          <a:p>
            <a:endParaRPr lang="sk-SK" sz="1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77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195B-26BD-309F-9330-BC11810DC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tandard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-setting bodies and regulatory</a:t>
            </a:r>
            <a:r>
              <a:rPr lang="sk-SK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authorities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AD6EE-4F62-D521-76ED-911D4C09E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en-US" sz="1800" dirty="0">
                <a:latin typeface="+mn-lt"/>
              </a:rPr>
              <a:t>A distinction must be made between </a:t>
            </a:r>
            <a:r>
              <a:rPr lang="en-US" sz="1800" b="1" dirty="0">
                <a:latin typeface="+mn-lt"/>
              </a:rPr>
              <a:t>standard-setting bodies and regulatory authorities</a:t>
            </a:r>
            <a:r>
              <a:rPr lang="en-US" sz="1800" dirty="0">
                <a:latin typeface="+mn-lt"/>
              </a:rPr>
              <a:t>. </a:t>
            </a:r>
            <a:endParaRPr lang="sk-SK" sz="1800" dirty="0">
              <a:latin typeface="+mn-lt"/>
            </a:endParaRPr>
          </a:p>
          <a:p>
            <a:pPr algn="just">
              <a:spcAft>
                <a:spcPts val="1200"/>
              </a:spcAft>
            </a:pPr>
            <a:r>
              <a:rPr lang="en-US" sz="1800" b="1" dirty="0">
                <a:latin typeface="+mn-lt"/>
              </a:rPr>
              <a:t>Standard-setting bodies</a:t>
            </a:r>
            <a:r>
              <a:rPr lang="en-US" sz="1800" dirty="0">
                <a:latin typeface="+mn-lt"/>
              </a:rPr>
              <a:t>, such as the IASB and FASB, are typically private sector, self-regulated organizations with board members who are experienced accountants, auditors, users of financial statements, and academics.</a:t>
            </a:r>
            <a:endParaRPr lang="sk-SK" sz="1800" dirty="0">
              <a:latin typeface="+mn-lt"/>
            </a:endParaRPr>
          </a:p>
          <a:p>
            <a:pPr algn="just">
              <a:spcAft>
                <a:spcPts val="1200"/>
              </a:spcAft>
            </a:pPr>
            <a:r>
              <a:rPr lang="en-US" sz="1800" dirty="0">
                <a:latin typeface="+mn-lt"/>
              </a:rPr>
              <a:t>The requirement to prepare financial reports in accordance with specified accounting standards is the responsibility of regulatory authorities.</a:t>
            </a:r>
            <a:endParaRPr lang="sk-SK" sz="1800" dirty="0">
              <a:latin typeface="+mn-lt"/>
            </a:endParaRPr>
          </a:p>
          <a:p>
            <a:pPr algn="just">
              <a:spcAft>
                <a:spcPts val="1200"/>
              </a:spcAft>
            </a:pPr>
            <a:r>
              <a:rPr lang="en-US" sz="1800" dirty="0">
                <a:latin typeface="+mn-lt"/>
              </a:rPr>
              <a:t>Generally, standard-setting bodies set the standards and regulatory authorities </a:t>
            </a:r>
            <a:r>
              <a:rPr lang="en-US" sz="1800" dirty="0" err="1">
                <a:latin typeface="+mn-lt"/>
              </a:rPr>
              <a:t>recognise</a:t>
            </a:r>
            <a:r>
              <a:rPr lang="en-US" sz="1800" dirty="0">
                <a:latin typeface="+mn-lt"/>
              </a:rPr>
              <a:t> and enforce the standards. </a:t>
            </a:r>
            <a:endParaRPr lang="sk-SK" sz="1800" dirty="0">
              <a:latin typeface="+mn-lt"/>
            </a:endParaRPr>
          </a:p>
          <a:p>
            <a:pPr algn="just">
              <a:spcAft>
                <a:spcPts val="1200"/>
              </a:spcAft>
            </a:pPr>
            <a:r>
              <a:rPr lang="en-US" sz="1800" dirty="0">
                <a:latin typeface="+mn-lt"/>
              </a:rPr>
              <a:t>Without the recognition of the standards by the regulatory authorities, the private sector standard-setting bodies would have no authority. </a:t>
            </a:r>
            <a:endParaRPr lang="sk-SK" sz="18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7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37AF7-2C06-734E-1EE9-A668E677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sk-SK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ternational </a:t>
            </a:r>
            <a:r>
              <a:rPr lang="sk-SK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</a:t>
            </a:r>
            <a:r>
              <a:rPr lang="sk-SK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standards</a:t>
            </a:r>
            <a:r>
              <a:rPr lang="sk-SK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board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05039-EBAA-832F-FABC-69B758F2C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608"/>
            <a:ext cx="10515600" cy="4948015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IASB is the independent </a:t>
            </a:r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standardsetting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 body of the IFRS Foundation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an independent, not-for-profit private sector organization. 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Trustees of the IFRS Foundation reflect a diversity of geographical and professional backgrounds. 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Trustees appoint the members of the IASB and are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accountable to a monitoring board composed of public authorities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that include representatives from the European Commission, IOSCO, the Japan Financial Services Agency, and the US SEC, with the chairman of the Basel Committee on Banking Supervision as an observer. 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principle objectives of the IFRS Foundation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are to develop and promote the use and adoption of a single set of high quality financial standards</a:t>
            </a: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spcAft>
                <a:spcPts val="1200"/>
              </a:spcAft>
            </a:pPr>
            <a:r>
              <a:rPr lang="sk-SK" sz="18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 ensure the standards result in transparent, comparable, and decision-useful information while taking into account the needs of a range of sizes and types of entities in diverse economic settings</a:t>
            </a:r>
          </a:p>
          <a:p>
            <a:pPr algn="just"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 to promote the convergence of national accounting standards and IFRS.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2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B991-D1C0-5C10-33C3-FFA62D9E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Regulatory</a:t>
            </a:r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authorities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3F280-47ED-80CA-7D3F-143C3DC92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endParaRPr lang="sk-S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Regulatory authorities are governmental entities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that have the legal authority to enforce financial reporting requirements and exert other controls over entities that participate in the capital markets within their jurisdiction. </a:t>
            </a:r>
          </a:p>
          <a:p>
            <a:pPr algn="just">
              <a:spcAft>
                <a:spcPts val="12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Regulatory authorities may require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that financial reports be prepared in accordance with one specific set of accounting standards or may specify acceptable accounting standards. </a:t>
            </a:r>
            <a:endParaRPr lang="sk-SK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8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80AB-05B3-823D-B336-0D16565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he international financial reporting</a:t>
            </a:r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standards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B53B-AE41-4EC2-73BE-303B660A7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800" dirty="0">
                <a:latin typeface="+mn-lt"/>
              </a:rPr>
              <a:t>The framework is designed to: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1800" b="1" dirty="0">
                <a:latin typeface="+mn-lt"/>
              </a:rPr>
              <a:t>assist standard setters </a:t>
            </a:r>
            <a:r>
              <a:rPr lang="en-US" sz="1800" dirty="0">
                <a:latin typeface="+mn-lt"/>
              </a:rPr>
              <a:t>in developing and reviewing standards</a:t>
            </a:r>
            <a:r>
              <a:rPr lang="sk-SK" sz="1800" dirty="0">
                <a:latin typeface="+mn-lt"/>
              </a:rPr>
              <a:t>,</a:t>
            </a:r>
            <a:r>
              <a:rPr lang="en-US" sz="1800" dirty="0">
                <a:latin typeface="+mn-lt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1800" b="1" dirty="0">
                <a:latin typeface="+mn-lt"/>
              </a:rPr>
              <a:t>assist preparers of financial statements </a:t>
            </a:r>
            <a:r>
              <a:rPr lang="en-US" sz="1800" dirty="0">
                <a:latin typeface="+mn-lt"/>
              </a:rPr>
              <a:t>in applying standards and in dealing with issues not specifically covered by standard</a:t>
            </a:r>
            <a:r>
              <a:rPr lang="sk-SK" sz="1800" dirty="0">
                <a:latin typeface="+mn-lt"/>
              </a:rPr>
              <a:t>,</a:t>
            </a:r>
            <a:r>
              <a:rPr lang="en-US" sz="1800" dirty="0">
                <a:latin typeface="+mn-lt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1800" b="1" dirty="0">
                <a:latin typeface="+mn-lt"/>
              </a:rPr>
              <a:t>assist auditors </a:t>
            </a:r>
            <a:r>
              <a:rPr lang="en-US" sz="1800" dirty="0">
                <a:latin typeface="+mn-lt"/>
              </a:rPr>
              <a:t>in forming an opinion on financial statements</a:t>
            </a:r>
            <a:r>
              <a:rPr lang="sk-SK" sz="1800" dirty="0">
                <a:latin typeface="+mn-lt"/>
              </a:rPr>
              <a:t>,</a:t>
            </a:r>
            <a:r>
              <a:rPr lang="en-US" sz="1800" dirty="0">
                <a:latin typeface="+mn-lt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1800" b="1" dirty="0">
                <a:latin typeface="+mn-lt"/>
              </a:rPr>
              <a:t>assist users </a:t>
            </a:r>
            <a:r>
              <a:rPr lang="en-US" sz="1800" dirty="0">
                <a:latin typeface="+mn-lt"/>
              </a:rPr>
              <a:t>in interpreting financial statement information.</a:t>
            </a:r>
            <a:endParaRPr lang="sk-SK" sz="18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6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80AB-05B3-823D-B336-0D165653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he international financial reporting</a:t>
            </a:r>
            <a:r>
              <a:rPr lang="sk-SK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standards framework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CB53B-AE41-4EC2-73BE-303B660A7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693"/>
            <a:ext cx="10515600" cy="4741270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objective of financial reporting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is the provision of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financial information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that is useful to current and potential providers of resources in making decisions and all other aspects of the framework flow from that central objective.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providers of resources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are considered to be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the primary users of financial reports and include investors, lenders, and other creditors.</a:t>
            </a:r>
            <a:endParaRPr lang="sk-SK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purpose of providing the financial information is to be useful in making decisions about providing resources. 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is needed about the company’s financial position: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its resources and its financial obligations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Aft>
                <a:spcPts val="1200"/>
              </a:spcAft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Information is needed about a company’s financial performance;  how and why the company’s financial position changed in the past and can be useful in evaluating potential changes in the future. </a:t>
            </a:r>
          </a:p>
          <a:p>
            <a:pPr algn="just">
              <a:spcAft>
                <a:spcPts val="1200"/>
              </a:spcAft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Information need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is the need for information about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a company’s cash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k-SK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5287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F80E31AAF3C04F864ECAE0D42D1E14" ma:contentTypeVersion="16" ma:contentTypeDescription="Vytvoří nový dokument" ma:contentTypeScope="" ma:versionID="3ab689204d9c367acf6b4a728f1330e2">
  <xsd:schema xmlns:xsd="http://www.w3.org/2001/XMLSchema" xmlns:xs="http://www.w3.org/2001/XMLSchema" xmlns:p="http://schemas.microsoft.com/office/2006/metadata/properties" xmlns:ns2="9c6ade99-8a19-4915-8226-9bd8202beb49" xmlns:ns3="e9505dcb-0043-431c-9e90-d770fdec21cc" targetNamespace="http://schemas.microsoft.com/office/2006/metadata/properties" ma:root="true" ma:fieldsID="1516ccb27aea284589ce6026859ca4ec" ns2:_="" ns3:_="">
    <xsd:import namespace="9c6ade99-8a19-4915-8226-9bd8202beb49"/>
    <xsd:import namespace="e9505dcb-0043-431c-9e90-d770fdec21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ade99-8a19-4915-8226-9bd8202beb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ů" ma:readOnly="false" ma:fieldId="{5cf76f15-5ced-4ddc-b409-7134ff3c332f}" ma:taxonomyMulti="true" ma:sspId="42107113-769a-4d15-b935-6d8bd9557b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05dcb-0043-431c-9e90-d770fdec21c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4e100c5-6628-4b76-9a0a-ebba0931bfcc}" ma:internalName="TaxCatchAll" ma:showField="CatchAllData" ma:web="e9505dcb-0043-431c-9e90-d770fdec21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6ade99-8a19-4915-8226-9bd8202beb49">
      <Terms xmlns="http://schemas.microsoft.com/office/infopath/2007/PartnerControls"/>
    </lcf76f155ced4ddcb4097134ff3c332f>
    <TaxCatchAll xmlns="e9505dcb-0043-431c-9e90-d770fdec21cc" xsi:nil="true"/>
  </documentManagement>
</p:properties>
</file>

<file path=customXml/itemProps1.xml><?xml version="1.0" encoding="utf-8"?>
<ds:datastoreItem xmlns:ds="http://schemas.openxmlformats.org/officeDocument/2006/customXml" ds:itemID="{653D481B-08B2-4D3E-8CC5-D1FFD5B1D9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ade99-8a19-4915-8226-9bd8202beb49"/>
    <ds:schemaRef ds:uri="e9505dcb-0043-431c-9e90-d770fdec21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8EE852-08AF-46D9-8844-B061B11748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0D6D43-4DA8-4AF1-83A3-3D2C55FACE9A}">
  <ds:schemaRefs>
    <ds:schemaRef ds:uri="http://schemas.microsoft.com/office/2006/metadata/properties"/>
    <ds:schemaRef ds:uri="http://schemas.microsoft.com/office/infopath/2007/PartnerControls"/>
    <ds:schemaRef ds:uri="9c6ade99-8a19-4915-8226-9bd8202beb49"/>
    <ds:schemaRef ds:uri="e9505dcb-0043-431c-9e90-d770fdec21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2350</Words>
  <Application>Microsoft Office PowerPoint</Application>
  <PresentationFormat>Widescreen</PresentationFormat>
  <Paragraphs>167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Open Sans</vt:lpstr>
      <vt:lpstr>Wingdings</vt:lpstr>
      <vt:lpstr>Yanone Kaffeesatz</vt:lpstr>
      <vt:lpstr>Motyw pakietu Office</vt:lpstr>
      <vt:lpstr>PowerPoint Presentation</vt:lpstr>
      <vt:lpstr>Financial Reporting Standards </vt:lpstr>
      <vt:lpstr>Introduction</vt:lpstr>
      <vt:lpstr>The objective of financial reporting</vt:lpstr>
      <vt:lpstr>Standard-setting bodies and regulatory authorities</vt:lpstr>
      <vt:lpstr>International accounting standards board</vt:lpstr>
      <vt:lpstr>Regulatory authorities</vt:lpstr>
      <vt:lpstr>The international financial reporting standards framework</vt:lpstr>
      <vt:lpstr>The international financial reporting standards framework</vt:lpstr>
      <vt:lpstr>Qualitative Characteristics of Financial Reports</vt:lpstr>
      <vt:lpstr>Constraints on financial reports</vt:lpstr>
      <vt:lpstr>Example</vt:lpstr>
      <vt:lpstr>The elements of financial statements</vt:lpstr>
      <vt:lpstr>The elements of financial statements</vt:lpstr>
      <vt:lpstr>General requirements for financial statements</vt:lpstr>
      <vt:lpstr>Required Financial Stat</vt:lpstr>
      <vt:lpstr>General Features of Financial Statementsements</vt:lpstr>
      <vt:lpstr>Structure and Content Requirements</vt:lpstr>
      <vt:lpstr>Monitoring developments in financial reporting standards</vt:lpstr>
      <vt:lpstr>Summary</vt:lpstr>
      <vt:lpstr>Summary</vt:lpstr>
      <vt:lpstr>Summary</vt:lpstr>
      <vt:lpstr>Control questions</vt:lpstr>
      <vt:lpstr>Control questions</vt:lpstr>
      <vt:lpstr>Control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Filipczyk</dc:creator>
  <cp:lastModifiedBy>Jozef Glova</cp:lastModifiedBy>
  <cp:revision>43</cp:revision>
  <dcterms:created xsi:type="dcterms:W3CDTF">2022-09-30T09:06:49Z</dcterms:created>
  <dcterms:modified xsi:type="dcterms:W3CDTF">2023-04-10T10:57:55Z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0x01010087F80E31AAF3C04F864ECAE0D42D1E14</vt:lpwstr>
  </property>
</Properties>
</file>