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06" r:id="rId2"/>
  </p:sldMasterIdLst>
  <p:notesMasterIdLst>
    <p:notesMasterId r:id="rId28"/>
  </p:notesMasterIdLst>
  <p:handoutMasterIdLst>
    <p:handoutMasterId r:id="rId29"/>
  </p:handoutMasterIdLst>
  <p:sldIdLst>
    <p:sldId id="257" r:id="rId3"/>
    <p:sldId id="274" r:id="rId4"/>
    <p:sldId id="441" r:id="rId5"/>
    <p:sldId id="462" r:id="rId6"/>
    <p:sldId id="442" r:id="rId7"/>
    <p:sldId id="443" r:id="rId8"/>
    <p:sldId id="444" r:id="rId9"/>
    <p:sldId id="463" r:id="rId10"/>
    <p:sldId id="445" r:id="rId11"/>
    <p:sldId id="446" r:id="rId12"/>
    <p:sldId id="447" r:id="rId13"/>
    <p:sldId id="448" r:id="rId14"/>
    <p:sldId id="449" r:id="rId15"/>
    <p:sldId id="450" r:id="rId16"/>
    <p:sldId id="451" r:id="rId17"/>
    <p:sldId id="452" r:id="rId18"/>
    <p:sldId id="453" r:id="rId19"/>
    <p:sldId id="454" r:id="rId20"/>
    <p:sldId id="455" r:id="rId21"/>
    <p:sldId id="456" r:id="rId22"/>
    <p:sldId id="457" r:id="rId23"/>
    <p:sldId id="458" r:id="rId24"/>
    <p:sldId id="459" r:id="rId25"/>
    <p:sldId id="439" r:id="rId26"/>
    <p:sldId id="258" r:id="rId27"/>
  </p:sldIdLst>
  <p:sldSz cx="12192000" cy="6858000"/>
  <p:notesSz cx="6797675" cy="9926638"/>
  <p:defaultTextStyle>
    <a:defPPr>
      <a:defRPr lang="cs-CZ"/>
    </a:defPPr>
    <a:lvl1pPr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1pPr>
    <a:lvl2pPr marL="4572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2pPr>
    <a:lvl3pPr marL="9144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3pPr>
    <a:lvl4pPr marL="13716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4pPr>
    <a:lvl5pPr marL="18288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5pPr>
    <a:lvl6pPr marL="2286000" algn="l" defTabSz="914400" rtl="0" eaLnBrk="1" latinLnBrk="0" hangingPunct="1">
      <a:defRPr sz="1200" b="1" kern="1200">
        <a:solidFill>
          <a:srgbClr val="FF0000"/>
        </a:solidFill>
        <a:latin typeface="Arial" panose="020B0604020202020204" pitchFamily="34" charset="0"/>
        <a:ea typeface="+mn-ea"/>
        <a:cs typeface="+mn-cs"/>
      </a:defRPr>
    </a:lvl6pPr>
    <a:lvl7pPr marL="2743200" algn="l" defTabSz="914400" rtl="0" eaLnBrk="1" latinLnBrk="0" hangingPunct="1">
      <a:defRPr sz="1200" b="1" kern="1200">
        <a:solidFill>
          <a:srgbClr val="FF0000"/>
        </a:solidFill>
        <a:latin typeface="Arial" panose="020B0604020202020204" pitchFamily="34" charset="0"/>
        <a:ea typeface="+mn-ea"/>
        <a:cs typeface="+mn-cs"/>
      </a:defRPr>
    </a:lvl7pPr>
    <a:lvl8pPr marL="3200400" algn="l" defTabSz="914400" rtl="0" eaLnBrk="1" latinLnBrk="0" hangingPunct="1">
      <a:defRPr sz="1200" b="1" kern="1200">
        <a:solidFill>
          <a:srgbClr val="FF0000"/>
        </a:solidFill>
        <a:latin typeface="Arial" panose="020B0604020202020204" pitchFamily="34" charset="0"/>
        <a:ea typeface="+mn-ea"/>
        <a:cs typeface="+mn-cs"/>
      </a:defRPr>
    </a:lvl8pPr>
    <a:lvl9pPr marL="3657600" algn="l" defTabSz="914400" rtl="0" eaLnBrk="1" latinLnBrk="0" hangingPunct="1">
      <a:defRPr sz="1200" b="1" kern="1200">
        <a:solidFill>
          <a:srgbClr val="FF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na Radomir" initials="KR" lastIdx="1" clrIdx="0">
    <p:extLst>
      <p:ext uri="{19B8F6BF-5375-455C-9EA6-DF929625EA0E}">
        <p15:presenceInfo xmlns:p15="http://schemas.microsoft.com/office/powerpoint/2012/main" userId="S::kan03@vsb.cz::1f3d37a3-7e4c-43b5-847c-d243801715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CC"/>
    <a:srgbClr val="3333FF"/>
    <a:srgbClr val="0066FF"/>
    <a:srgbClr val="FF0000"/>
    <a:srgbClr val="3333CC"/>
    <a:srgbClr val="FF99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53" autoAdjust="0"/>
    <p:restoredTop sz="94718" autoAdjust="0"/>
  </p:normalViewPr>
  <p:slideViewPr>
    <p:cSldViewPr>
      <p:cViewPr varScale="1">
        <p:scale>
          <a:sx n="112" d="100"/>
          <a:sy n="112" d="100"/>
        </p:scale>
        <p:origin x="138" y="17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99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0B6429A-D43B-4BF3-89A2-30186E487508}"/>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1" name="Rectangle 3">
            <a:extLst>
              <a:ext uri="{FF2B5EF4-FFF2-40B4-BE49-F238E27FC236}">
                <a16:creationId xmlns:a16="http://schemas.microsoft.com/office/drawing/2014/main" id="{E0A99A80-835E-43A7-8517-F7AB5AABCEAF}"/>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2" name="Rectangle 4">
            <a:extLst>
              <a:ext uri="{FF2B5EF4-FFF2-40B4-BE49-F238E27FC236}">
                <a16:creationId xmlns:a16="http://schemas.microsoft.com/office/drawing/2014/main" id="{A57A1E6E-EDBC-42A9-9FF5-C2A017A6339E}"/>
              </a:ext>
            </a:extLst>
          </p:cNvPr>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3" name="Rectangle 5">
            <a:extLst>
              <a:ext uri="{FF2B5EF4-FFF2-40B4-BE49-F238E27FC236}">
                <a16:creationId xmlns:a16="http://schemas.microsoft.com/office/drawing/2014/main" id="{0A890CFE-18CF-4A57-BB03-654F0E005368}"/>
              </a:ext>
            </a:extLst>
          </p:cNvPr>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eaLnBrk="1" hangingPunct="1">
              <a:defRPr b="0">
                <a:solidFill>
                  <a:schemeClr val="tx1"/>
                </a:solidFill>
              </a:defRPr>
            </a:lvl1pPr>
          </a:lstStyle>
          <a:p>
            <a:pPr>
              <a:defRPr/>
            </a:pPr>
            <a:fld id="{DF510BD3-EAAC-4985-84A0-285A48B7B2DC}" type="slidenum">
              <a:rPr lang="cs-CZ" altLang="cs-CZ"/>
              <a:pPr>
                <a:defRPr/>
              </a:pPr>
              <a:t>‹#›</a:t>
            </a:fld>
            <a:endParaRPr lang="cs-CZ" altLang="cs-CZ"/>
          </a:p>
        </p:txBody>
      </p:sp>
    </p:spTree>
    <p:extLst>
      <p:ext uri="{BB962C8B-B14F-4D97-AF65-F5344CB8AC3E}">
        <p14:creationId xmlns:p14="http://schemas.microsoft.com/office/powerpoint/2010/main" val="181131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5CFDF99-33E1-437B-A406-44F145037393}"/>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1507" name="Rectangle 3">
            <a:extLst>
              <a:ext uri="{FF2B5EF4-FFF2-40B4-BE49-F238E27FC236}">
                <a16:creationId xmlns:a16="http://schemas.microsoft.com/office/drawing/2014/main" id="{8B910691-C299-4406-8FFB-571D07721DBE}"/>
              </a:ext>
            </a:extLst>
          </p:cNvPr>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3076" name="Rectangle 4">
            <a:extLst>
              <a:ext uri="{FF2B5EF4-FFF2-40B4-BE49-F238E27FC236}">
                <a16:creationId xmlns:a16="http://schemas.microsoft.com/office/drawing/2014/main" id="{0C21A011-43B9-4FA0-BE89-AD7DB52BE343}"/>
              </a:ext>
            </a:extLst>
          </p:cNvPr>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a:extLst>
              <a:ext uri="{FF2B5EF4-FFF2-40B4-BE49-F238E27FC236}">
                <a16:creationId xmlns:a16="http://schemas.microsoft.com/office/drawing/2014/main" id="{38B9FF9E-57B7-4E13-8F11-2DAD459F0595}"/>
              </a:ext>
            </a:extLst>
          </p:cNvPr>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p>
            <a:pPr lvl="0"/>
            <a:r>
              <a:rPr lang="cs-CZ" altLang="cs-CZ" noProof="0"/>
              <a:t>Klepnutím lze upravit styly předlohy textu.</a:t>
            </a:r>
          </a:p>
          <a:p>
            <a:pPr lvl="1"/>
            <a:r>
              <a:rPr lang="cs-CZ" altLang="cs-CZ" noProof="0"/>
              <a:t>Druhá úroveň</a:t>
            </a:r>
          </a:p>
          <a:p>
            <a:pPr lvl="2"/>
            <a:r>
              <a:rPr lang="cs-CZ" altLang="cs-CZ" noProof="0"/>
              <a:t>Třetí úroveň</a:t>
            </a:r>
          </a:p>
          <a:p>
            <a:pPr lvl="3"/>
            <a:r>
              <a:rPr lang="cs-CZ" altLang="cs-CZ" noProof="0"/>
              <a:t>Čtvrtá úroveň</a:t>
            </a:r>
          </a:p>
          <a:p>
            <a:pPr lvl="4"/>
            <a:r>
              <a:rPr lang="cs-CZ" altLang="cs-CZ" noProof="0"/>
              <a:t>Pátá úroveň</a:t>
            </a:r>
          </a:p>
        </p:txBody>
      </p:sp>
      <p:sp>
        <p:nvSpPr>
          <p:cNvPr id="21510" name="Rectangle 6">
            <a:extLst>
              <a:ext uri="{FF2B5EF4-FFF2-40B4-BE49-F238E27FC236}">
                <a16:creationId xmlns:a16="http://schemas.microsoft.com/office/drawing/2014/main" id="{A69ED567-6089-475E-8402-4B1B9F0427AF}"/>
              </a:ext>
            </a:extLst>
          </p:cNvPr>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1511" name="Rectangle 7">
            <a:extLst>
              <a:ext uri="{FF2B5EF4-FFF2-40B4-BE49-F238E27FC236}">
                <a16:creationId xmlns:a16="http://schemas.microsoft.com/office/drawing/2014/main" id="{053D3DC9-E52E-449D-98AE-0699C2738BD4}"/>
              </a:ext>
            </a:extLst>
          </p:cNvPr>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eaLnBrk="1" hangingPunct="1">
              <a:defRPr b="0">
                <a:solidFill>
                  <a:schemeClr val="tx1"/>
                </a:solidFill>
              </a:defRPr>
            </a:lvl1pPr>
          </a:lstStyle>
          <a:p>
            <a:pPr>
              <a:defRPr/>
            </a:pPr>
            <a:fld id="{E195B629-37A5-4E80-BF9F-EF71B850140D}" type="slidenum">
              <a:rPr lang="cs-CZ" altLang="cs-CZ"/>
              <a:pPr>
                <a:defRPr/>
              </a:pPr>
              <a:t>‹#›</a:t>
            </a:fld>
            <a:endParaRPr lang="cs-CZ" altLang="cs-CZ"/>
          </a:p>
        </p:txBody>
      </p:sp>
    </p:spTree>
    <p:extLst>
      <p:ext uri="{BB962C8B-B14F-4D97-AF65-F5344CB8AC3E}">
        <p14:creationId xmlns:p14="http://schemas.microsoft.com/office/powerpoint/2010/main" val="3118503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8C7D305B-B609-452F-B7B0-EA21C1575CA7}"/>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6E88D1-3558-4639-97EA-C6779D90F021}" type="slidenum">
              <a:rPr lang="cs-CZ" altLang="cs-CZ" smtClean="0"/>
              <a:pPr>
                <a:spcBef>
                  <a:spcPct val="0"/>
                </a:spcBef>
              </a:pPr>
              <a:t>2</a:t>
            </a:fld>
            <a:endParaRPr lang="cs-CZ" altLang="cs-CZ"/>
          </a:p>
        </p:txBody>
      </p:sp>
      <p:sp>
        <p:nvSpPr>
          <p:cNvPr id="6147" name="Rectangle 2">
            <a:extLst>
              <a:ext uri="{FF2B5EF4-FFF2-40B4-BE49-F238E27FC236}">
                <a16:creationId xmlns:a16="http://schemas.microsoft.com/office/drawing/2014/main" id="{D2404A39-EFB3-432B-AF2A-64BB55797E2D}"/>
              </a:ext>
            </a:extLst>
          </p:cNvPr>
          <p:cNvSpPr>
            <a:spLocks noGrp="1" noRot="1" noChangeAspect="1" noChangeArrowheads="1" noTextEdit="1"/>
          </p:cNvSpPr>
          <p:nvPr>
            <p:ph type="sldImg"/>
          </p:nvPr>
        </p:nvSpPr>
        <p:spPr>
          <a:xfrm>
            <a:off x="-165100" y="1290638"/>
            <a:ext cx="6616700" cy="3722687"/>
          </a:xfrm>
          <a:ln/>
        </p:spPr>
      </p:sp>
    </p:spTree>
    <p:extLst>
      <p:ext uri="{BB962C8B-B14F-4D97-AF65-F5344CB8AC3E}">
        <p14:creationId xmlns:p14="http://schemas.microsoft.com/office/powerpoint/2010/main" val="562991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400111" y="1412776"/>
            <a:ext cx="11456529" cy="2880320"/>
          </a:xfrm>
        </p:spPr>
        <p:txBody>
          <a:bodyPr/>
          <a:lstStyle>
            <a:lvl1pPr>
              <a:defRPr>
                <a:solidFill>
                  <a:srgbClr val="FF0000"/>
                </a:solidFill>
                <a:cs typeface="Times New Roman" pitchFamily="18" charset="0"/>
              </a:defRPr>
            </a:lvl1pPr>
          </a:lstStyle>
          <a:p>
            <a:pPr lvl="0"/>
            <a:r>
              <a:rPr lang="cs-CZ" altLang="cs-CZ" noProof="0" dirty="0"/>
              <a:t>EVROPSKÁ BEZPEČNOSTNÍ A OBRANNÁ POLITIKA – VZTAHY K NATO A USA.</a:t>
            </a:r>
            <a:br>
              <a:rPr lang="cs-CZ" altLang="cs-CZ" noProof="0" dirty="0"/>
            </a:br>
            <a:br>
              <a:rPr lang="cs-CZ" altLang="cs-CZ" noProof="0" dirty="0"/>
            </a:br>
            <a:r>
              <a:rPr lang="cs-CZ" altLang="cs-CZ" noProof="0" dirty="0"/>
              <a:t>Kaňa Radomír</a:t>
            </a:r>
          </a:p>
        </p:txBody>
      </p:sp>
      <p:sp>
        <p:nvSpPr>
          <p:cNvPr id="36867" name="Rectangle 3"/>
          <p:cNvSpPr>
            <a:spLocks noGrp="1" noChangeArrowheads="1"/>
          </p:cNvSpPr>
          <p:nvPr>
            <p:ph type="subTitle" idx="1"/>
          </p:nvPr>
        </p:nvSpPr>
        <p:spPr>
          <a:xfrm>
            <a:off x="1828800" y="4797152"/>
            <a:ext cx="8534400" cy="1752600"/>
          </a:xfrm>
        </p:spPr>
        <p:txBody>
          <a:bodyPr/>
          <a:lstStyle>
            <a:lvl1pPr marL="0" indent="0" algn="ctr">
              <a:buFont typeface="Wingdings" pitchFamily="2" charset="2"/>
              <a:buNone/>
              <a:defRPr/>
            </a:lvl1pPr>
          </a:lstStyle>
          <a:p>
            <a:pPr lvl="0"/>
            <a:r>
              <a:rPr lang="cs-CZ" altLang="cs-CZ" noProof="0" dirty="0"/>
              <a:t>Klepnutím lze upravit styl předlohy podnadpisů.</a:t>
            </a:r>
          </a:p>
        </p:txBody>
      </p:sp>
      <p:pic>
        <p:nvPicPr>
          <p:cNvPr id="6" name="Picture 9">
            <a:extLst>
              <a:ext uri="{FF2B5EF4-FFF2-40B4-BE49-F238E27FC236}">
                <a16:creationId xmlns:a16="http://schemas.microsoft.com/office/drawing/2014/main" id="{436A8620-D50A-4159-B254-69DB0D93CE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1925" y="227013"/>
            <a:ext cx="574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31106"/>
      </p:ext>
    </p:extLst>
  </p:cSld>
  <p:clrMapOvr>
    <a:masterClrMapping/>
  </p:clrMapOvr>
  <p:transition spd="med">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134822624"/>
      </p:ext>
    </p:extLst>
  </p:cSld>
  <p:clrMapOvr>
    <a:masterClrMapping/>
  </p:clrMapOvr>
  <p:transition spd="med">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122834" y="115888"/>
            <a:ext cx="2734733" cy="6049962"/>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912284" y="115888"/>
            <a:ext cx="8007349" cy="6049962"/>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759028473"/>
      </p:ext>
    </p:extLst>
  </p:cSld>
  <p:clrMapOvr>
    <a:masterClrMapping/>
  </p:clrMapOvr>
  <p:transition spd="med">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F1B822-5B8E-59FE-C957-2F55EE322D52}"/>
              </a:ext>
            </a:extLst>
          </p:cNvPr>
          <p:cNvSpPr>
            <a:spLocks noGrp="1"/>
          </p:cNvSpPr>
          <p:nvPr>
            <p:ph type="ctrTitle"/>
          </p:nvPr>
        </p:nvSpPr>
        <p:spPr>
          <a:xfrm>
            <a:off x="1524000" y="1122363"/>
            <a:ext cx="9144000" cy="2387600"/>
          </a:xfrm>
        </p:spPr>
        <p:txBody>
          <a:bodyPr anchor="b"/>
          <a:lstStyle>
            <a:lvl1pPr algn="ctr">
              <a:defRPr sz="6000">
                <a:solidFill>
                  <a:srgbClr val="F5EA31"/>
                </a:solidFill>
                <a:latin typeface="Yanone Kaffeesatz" pitchFamily="2" charset="-18"/>
              </a:defRPr>
            </a:lvl1pPr>
          </a:lstStyle>
          <a:p>
            <a:r>
              <a:rPr lang="pl-PL" dirty="0"/>
              <a:t>Kliknij, aby edytować styl</a:t>
            </a:r>
          </a:p>
        </p:txBody>
      </p:sp>
      <p:sp>
        <p:nvSpPr>
          <p:cNvPr id="3" name="Podtytuł 2">
            <a:extLst>
              <a:ext uri="{FF2B5EF4-FFF2-40B4-BE49-F238E27FC236}">
                <a16:creationId xmlns:a16="http://schemas.microsoft.com/office/drawing/2014/main" id="{CF762838-B111-5970-0957-7624A46329BC}"/>
              </a:ext>
            </a:extLst>
          </p:cNvPr>
          <p:cNvSpPr>
            <a:spLocks noGrp="1"/>
          </p:cNvSpPr>
          <p:nvPr>
            <p:ph type="subTitle" idx="1"/>
          </p:nvPr>
        </p:nvSpPr>
        <p:spPr>
          <a:xfrm>
            <a:off x="1524000" y="3602038"/>
            <a:ext cx="9144000" cy="1655762"/>
          </a:xfrm>
        </p:spPr>
        <p:txBody>
          <a:bodyPr/>
          <a:lstStyle>
            <a:lvl1pPr marL="0" indent="0" algn="ctr">
              <a:buNone/>
              <a:defRPr sz="2400">
                <a:latin typeface="Yanone Kaffeesatz"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F6F8ACCA-5075-0C00-1BA1-12DF3EF45407}"/>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5" name="Symbol zastępczy stopki 4">
            <a:extLst>
              <a:ext uri="{FF2B5EF4-FFF2-40B4-BE49-F238E27FC236}">
                <a16:creationId xmlns:a16="http://schemas.microsoft.com/office/drawing/2014/main" id="{69495119-6BC2-F5A3-1A64-D0E9ED9B6E80}"/>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CC6A113F-D8BA-EC35-A4C2-3481F96C754D}"/>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938935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12" name="Obraz 11">
            <a:extLst>
              <a:ext uri="{FF2B5EF4-FFF2-40B4-BE49-F238E27FC236}">
                <a16:creationId xmlns:a16="http://schemas.microsoft.com/office/drawing/2014/main" id="{5C07DBE0-FDA3-02C6-1393-856B4EC1E9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969A7CE0-182F-B6D3-CD25-058FF8854FA6}"/>
              </a:ext>
            </a:extLst>
          </p:cNvPr>
          <p:cNvSpPr>
            <a:spLocks noGrp="1"/>
          </p:cNvSpPr>
          <p:nvPr>
            <p:ph type="title"/>
          </p:nvPr>
        </p:nvSpPr>
        <p:spPr>
          <a:xfrm>
            <a:off x="2047296" y="365125"/>
            <a:ext cx="9306503" cy="1325563"/>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7CF4F363-5934-6334-DD49-4C29D55C6D82}"/>
              </a:ext>
            </a:extLst>
          </p:cNvPr>
          <p:cNvSpPr>
            <a:spLocks noGrp="1"/>
          </p:cNvSpPr>
          <p:nvPr>
            <p:ph idx="1"/>
          </p:nvPr>
        </p:nvSpPr>
        <p:spPr/>
        <p:txBody>
          <a:bodyPr/>
          <a:lstStyle>
            <a:lvl1pPr>
              <a:defRPr>
                <a:latin typeface="Open Sans" pitchFamily="2" charset="0"/>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a16="http://schemas.microsoft.com/office/drawing/2014/main" id="{B2946378-D34C-5C9A-7EA6-EDF92FD25E64}"/>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5" name="Symbol zastępczy stopki 4">
            <a:extLst>
              <a:ext uri="{FF2B5EF4-FFF2-40B4-BE49-F238E27FC236}">
                <a16:creationId xmlns:a16="http://schemas.microsoft.com/office/drawing/2014/main" id="{8B94255F-F7A5-E6FD-ADB6-321129E5FE95}"/>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552FE52C-053A-F116-4E0C-20B1179CEBD6}"/>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57095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10" name="Obraz 9">
            <a:extLst>
              <a:ext uri="{FF2B5EF4-FFF2-40B4-BE49-F238E27FC236}">
                <a16:creationId xmlns:a16="http://schemas.microsoft.com/office/drawing/2014/main" id="{4131BA69-92B3-0C35-5750-C36404BDDF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1850" y="3222985"/>
            <a:ext cx="1209096" cy="1339490"/>
          </a:xfrm>
          <a:prstGeom prst="rect">
            <a:avLst/>
          </a:prstGeom>
        </p:spPr>
      </p:pic>
      <p:sp>
        <p:nvSpPr>
          <p:cNvPr id="2" name="Tytuł 1">
            <a:extLst>
              <a:ext uri="{FF2B5EF4-FFF2-40B4-BE49-F238E27FC236}">
                <a16:creationId xmlns:a16="http://schemas.microsoft.com/office/drawing/2014/main" id="{DEBAE60E-D2CE-14E0-33C3-1CEA2D38C660}"/>
              </a:ext>
            </a:extLst>
          </p:cNvPr>
          <p:cNvSpPr>
            <a:spLocks noGrp="1"/>
          </p:cNvSpPr>
          <p:nvPr>
            <p:ph type="title"/>
          </p:nvPr>
        </p:nvSpPr>
        <p:spPr>
          <a:xfrm>
            <a:off x="2040946" y="3449529"/>
            <a:ext cx="9306504" cy="886402"/>
          </a:xfrm>
        </p:spPr>
        <p:txBody>
          <a:bodyPr anchor="b"/>
          <a:lstStyle>
            <a:lvl1pPr>
              <a:defRPr sz="6000">
                <a:solidFill>
                  <a:schemeClr val="tx1"/>
                </a:solidFill>
              </a:defRPr>
            </a:lvl1pPr>
          </a:lstStyle>
          <a:p>
            <a:r>
              <a:rPr lang="pl-PL" dirty="0"/>
              <a:t>Kliknij, aby edytować styl</a:t>
            </a:r>
          </a:p>
        </p:txBody>
      </p:sp>
      <p:sp>
        <p:nvSpPr>
          <p:cNvPr id="3" name="Symbol zastępczy tekstu 2">
            <a:extLst>
              <a:ext uri="{FF2B5EF4-FFF2-40B4-BE49-F238E27FC236}">
                <a16:creationId xmlns:a16="http://schemas.microsoft.com/office/drawing/2014/main" id="{DED7796F-17FD-18CD-B085-73EC38C46375}"/>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latin typeface="Yanone Kaffeesatz" pitchFamily="2" charset="-1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a:t>Kliknij, aby edytować style wzorca tekstu</a:t>
            </a:r>
          </a:p>
        </p:txBody>
      </p:sp>
      <p:sp>
        <p:nvSpPr>
          <p:cNvPr id="4" name="Symbol zastępczy daty 3">
            <a:extLst>
              <a:ext uri="{FF2B5EF4-FFF2-40B4-BE49-F238E27FC236}">
                <a16:creationId xmlns:a16="http://schemas.microsoft.com/office/drawing/2014/main" id="{B2697F09-2BA8-4F49-8C1A-591D3E2637DD}"/>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5" name="Symbol zastępczy stopki 4">
            <a:extLst>
              <a:ext uri="{FF2B5EF4-FFF2-40B4-BE49-F238E27FC236}">
                <a16:creationId xmlns:a16="http://schemas.microsoft.com/office/drawing/2014/main" id="{728D9687-EF3D-D7EC-8E30-B4DA6E952B6A}"/>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C9BD9842-2684-6D1F-3836-BC216F2EA839}"/>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486161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354D33FD-C616-1E90-EBBD-5EC9BF6DF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00E50198-AEA0-392E-9995-2F8A3AC4909F}"/>
              </a:ext>
            </a:extLst>
          </p:cNvPr>
          <p:cNvSpPr>
            <a:spLocks noGrp="1"/>
          </p:cNvSpPr>
          <p:nvPr>
            <p:ph type="title"/>
          </p:nvPr>
        </p:nvSpPr>
        <p:spPr>
          <a:xfrm>
            <a:off x="2047296" y="365125"/>
            <a:ext cx="9306503" cy="1325563"/>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2BF090D-29BD-5749-9697-E97DD37683B6}"/>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382C1D2D-1C7F-D4AF-8A65-D8B18FF08AE2}"/>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C89A923C-BC7D-439A-B7D5-2219F7626F72}"/>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6" name="Symbol zastępczy stopki 5">
            <a:extLst>
              <a:ext uri="{FF2B5EF4-FFF2-40B4-BE49-F238E27FC236}">
                <a16:creationId xmlns:a16="http://schemas.microsoft.com/office/drawing/2014/main" id="{F643DBF5-4C1A-43B3-F225-E36C133C41FE}"/>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C80C6855-5F89-466F-ED5E-11B4FFFEF82C}"/>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3906029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1" name="Obraz 10">
            <a:extLst>
              <a:ext uri="{FF2B5EF4-FFF2-40B4-BE49-F238E27FC236}">
                <a16:creationId xmlns:a16="http://schemas.microsoft.com/office/drawing/2014/main" id="{E7F69021-E495-138C-D613-7F91C3170D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C0124234-176A-B1FE-621E-B89A7663F052}"/>
              </a:ext>
            </a:extLst>
          </p:cNvPr>
          <p:cNvSpPr>
            <a:spLocks noGrp="1"/>
          </p:cNvSpPr>
          <p:nvPr>
            <p:ph type="title"/>
          </p:nvPr>
        </p:nvSpPr>
        <p:spPr>
          <a:xfrm>
            <a:off x="2047296" y="365125"/>
            <a:ext cx="9308091" cy="1325563"/>
          </a:xfrm>
        </p:spPr>
        <p:txBody>
          <a:bodyPr/>
          <a:lstStyle/>
          <a:p>
            <a:r>
              <a:rPr lang="pl-PL" dirty="0"/>
              <a:t>Kliknij, aby edytować styl</a:t>
            </a:r>
          </a:p>
        </p:txBody>
      </p:sp>
      <p:sp>
        <p:nvSpPr>
          <p:cNvPr id="3" name="Symbol zastępczy tekstu 2">
            <a:extLst>
              <a:ext uri="{FF2B5EF4-FFF2-40B4-BE49-F238E27FC236}">
                <a16:creationId xmlns:a16="http://schemas.microsoft.com/office/drawing/2014/main" id="{1B94F189-1F38-DA48-2F95-637A0CC277E8}"/>
              </a:ext>
            </a:extLst>
          </p:cNvPr>
          <p:cNvSpPr>
            <a:spLocks noGrp="1"/>
          </p:cNvSpPr>
          <p:nvPr>
            <p:ph type="body" idx="1"/>
          </p:nvPr>
        </p:nvSpPr>
        <p:spPr>
          <a:xfrm>
            <a:off x="839788" y="1704615"/>
            <a:ext cx="5157787" cy="800460"/>
          </a:xfrm>
        </p:spPr>
        <p:txBody>
          <a:bodyPr anchor="b"/>
          <a:lstStyle>
            <a:lvl1pPr marL="0" indent="0">
              <a:buNone/>
              <a:defRPr sz="2400" b="0">
                <a:latin typeface="Yanone Kaffeesatz" pitchFamily="2" charset="-1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4" name="Symbol zastępczy zawartości 3">
            <a:extLst>
              <a:ext uri="{FF2B5EF4-FFF2-40B4-BE49-F238E27FC236}">
                <a16:creationId xmlns:a16="http://schemas.microsoft.com/office/drawing/2014/main" id="{9BF3988A-E4E2-CD4F-FD56-F79207BEEAC0}"/>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697E2870-4E18-D312-3304-40F48019F4AD}"/>
              </a:ext>
            </a:extLst>
          </p:cNvPr>
          <p:cNvSpPr>
            <a:spLocks noGrp="1"/>
          </p:cNvSpPr>
          <p:nvPr>
            <p:ph type="body" sz="quarter" idx="3"/>
          </p:nvPr>
        </p:nvSpPr>
        <p:spPr>
          <a:xfrm>
            <a:off x="6172200" y="1704613"/>
            <a:ext cx="5183188" cy="800461"/>
          </a:xfrm>
        </p:spPr>
        <p:txBody>
          <a:bodyPr anchor="b"/>
          <a:lstStyle>
            <a:lvl1pPr marL="0" indent="0">
              <a:buNone/>
              <a:defRPr sz="2400" b="0">
                <a:latin typeface="Yanone Kaffeesatz" pitchFamily="2" charset="-1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a16="http://schemas.microsoft.com/office/drawing/2014/main" id="{7519FE23-210F-A727-0628-9C29E6CE78D5}"/>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3FE25BEC-2914-0360-507E-AF1BFE7D8AA5}"/>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8" name="Symbol zastępczy stopki 7">
            <a:extLst>
              <a:ext uri="{FF2B5EF4-FFF2-40B4-BE49-F238E27FC236}">
                <a16:creationId xmlns:a16="http://schemas.microsoft.com/office/drawing/2014/main" id="{D8D72448-12F9-CAFF-24C2-04565EEC4CA7}"/>
              </a:ext>
            </a:extLst>
          </p:cNvPr>
          <p:cNvSpPr>
            <a:spLocks noGrp="1"/>
          </p:cNvSpPr>
          <p:nvPr>
            <p:ph type="ftr" sz="quarter" idx="11"/>
          </p:nvPr>
        </p:nvSpPr>
        <p:spPr/>
        <p:txBody>
          <a:bodyPr/>
          <a:lstStyle/>
          <a:p>
            <a:endParaRPr lang="pl-PL" dirty="0"/>
          </a:p>
        </p:txBody>
      </p:sp>
      <p:sp>
        <p:nvSpPr>
          <p:cNvPr id="9" name="Symbol zastępczy numeru slajdu 8">
            <a:extLst>
              <a:ext uri="{FF2B5EF4-FFF2-40B4-BE49-F238E27FC236}">
                <a16:creationId xmlns:a16="http://schemas.microsoft.com/office/drawing/2014/main" id="{7EB2E7EC-53A8-50D0-D09E-3480B573073D}"/>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944428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16ED14FD-EE85-75B6-571F-346AEEA59A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B24B11F1-003E-1490-781B-B0EC315CE0B6}"/>
              </a:ext>
            </a:extLst>
          </p:cNvPr>
          <p:cNvSpPr>
            <a:spLocks noGrp="1"/>
          </p:cNvSpPr>
          <p:nvPr>
            <p:ph type="title"/>
          </p:nvPr>
        </p:nvSpPr>
        <p:spPr>
          <a:xfrm>
            <a:off x="2047296" y="365125"/>
            <a:ext cx="9306503" cy="1325563"/>
          </a:xfrm>
        </p:spPr>
        <p:txBody>
          <a:bodyPr/>
          <a:lstStyle/>
          <a:p>
            <a:r>
              <a:rPr lang="pl-PL"/>
              <a:t>Kliknij, aby edytować styl</a:t>
            </a:r>
          </a:p>
        </p:txBody>
      </p:sp>
      <p:sp>
        <p:nvSpPr>
          <p:cNvPr id="3" name="Symbol zastępczy daty 2">
            <a:extLst>
              <a:ext uri="{FF2B5EF4-FFF2-40B4-BE49-F238E27FC236}">
                <a16:creationId xmlns:a16="http://schemas.microsoft.com/office/drawing/2014/main" id="{C12BEC61-5941-579E-B277-B0EEE58C2A86}"/>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4" name="Symbol zastępczy stopki 3">
            <a:extLst>
              <a:ext uri="{FF2B5EF4-FFF2-40B4-BE49-F238E27FC236}">
                <a16:creationId xmlns:a16="http://schemas.microsoft.com/office/drawing/2014/main" id="{942A3C0F-2E77-5790-AB8A-BC883A8DC4D2}"/>
              </a:ext>
            </a:extLst>
          </p:cNvPr>
          <p:cNvSpPr>
            <a:spLocks noGrp="1"/>
          </p:cNvSpPr>
          <p:nvPr>
            <p:ph type="ftr" sz="quarter" idx="11"/>
          </p:nvPr>
        </p:nvSpPr>
        <p:spPr/>
        <p:txBody>
          <a:bodyPr/>
          <a:lstStyle/>
          <a:p>
            <a:endParaRPr lang="pl-PL" dirty="0"/>
          </a:p>
        </p:txBody>
      </p:sp>
      <p:sp>
        <p:nvSpPr>
          <p:cNvPr id="5" name="Symbol zastępczy numeru slajdu 4">
            <a:extLst>
              <a:ext uri="{FF2B5EF4-FFF2-40B4-BE49-F238E27FC236}">
                <a16:creationId xmlns:a16="http://schemas.microsoft.com/office/drawing/2014/main" id="{438D4FAC-FB62-46D2-42C2-F971830E1FE4}"/>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1351393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4FEB95A-7804-9E80-AF98-1EE5363E5A55}"/>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3" name="Symbol zastępczy stopki 2">
            <a:extLst>
              <a:ext uri="{FF2B5EF4-FFF2-40B4-BE49-F238E27FC236}">
                <a16:creationId xmlns:a16="http://schemas.microsoft.com/office/drawing/2014/main" id="{F0FE1CCD-500C-01ED-1F3E-595D7B283B8F}"/>
              </a:ext>
            </a:extLst>
          </p:cNvPr>
          <p:cNvSpPr>
            <a:spLocks noGrp="1"/>
          </p:cNvSpPr>
          <p:nvPr>
            <p:ph type="ftr" sz="quarter" idx="11"/>
          </p:nvPr>
        </p:nvSpPr>
        <p:spPr/>
        <p:txBody>
          <a:bodyPr/>
          <a:lstStyle/>
          <a:p>
            <a:endParaRPr lang="pl-PL" dirty="0"/>
          </a:p>
        </p:txBody>
      </p:sp>
      <p:sp>
        <p:nvSpPr>
          <p:cNvPr id="4" name="Symbol zastępczy numeru slajdu 3">
            <a:extLst>
              <a:ext uri="{FF2B5EF4-FFF2-40B4-BE49-F238E27FC236}">
                <a16:creationId xmlns:a16="http://schemas.microsoft.com/office/drawing/2014/main" id="{32779500-2012-B79D-3E42-D94548380EB6}"/>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6" name="Obraz 5" descr="Obraz zawierający tekst, osoba&#10;&#10;Opis wygenerowany automatycznie">
            <a:extLst>
              <a:ext uri="{FF2B5EF4-FFF2-40B4-BE49-F238E27FC236}">
                <a16:creationId xmlns:a16="http://schemas.microsoft.com/office/drawing/2014/main" id="{967E7227-21A1-AAE7-0936-03689CF060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9" name="Obraz 8" descr="Obraz zawierający tekst&#10;&#10;Opis wygenerowany automatycznie">
            <a:extLst>
              <a:ext uri="{FF2B5EF4-FFF2-40B4-BE49-F238E27FC236}">
                <a16:creationId xmlns:a16="http://schemas.microsoft.com/office/drawing/2014/main" id="{2D8E0B21-E8E9-9BD7-EDE4-0B1B9B6AF9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7720" y="6356350"/>
            <a:ext cx="1740388" cy="365125"/>
          </a:xfrm>
          <a:prstGeom prst="rect">
            <a:avLst/>
          </a:prstGeom>
        </p:spPr>
      </p:pic>
    </p:spTree>
    <p:extLst>
      <p:ext uri="{BB962C8B-B14F-4D97-AF65-F5344CB8AC3E}">
        <p14:creationId xmlns:p14="http://schemas.microsoft.com/office/powerpoint/2010/main" val="2591867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4FEB95A-7804-9E80-AF98-1EE5363E5A55}"/>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3" name="Symbol zastępczy stopki 2">
            <a:extLst>
              <a:ext uri="{FF2B5EF4-FFF2-40B4-BE49-F238E27FC236}">
                <a16:creationId xmlns:a16="http://schemas.microsoft.com/office/drawing/2014/main" id="{F0FE1CCD-500C-01ED-1F3E-595D7B283B8F}"/>
              </a:ext>
            </a:extLst>
          </p:cNvPr>
          <p:cNvSpPr>
            <a:spLocks noGrp="1"/>
          </p:cNvSpPr>
          <p:nvPr>
            <p:ph type="ftr" sz="quarter" idx="11"/>
          </p:nvPr>
        </p:nvSpPr>
        <p:spPr/>
        <p:txBody>
          <a:bodyPr/>
          <a:lstStyle/>
          <a:p>
            <a:endParaRPr lang="pl-PL" dirty="0"/>
          </a:p>
        </p:txBody>
      </p:sp>
      <p:sp>
        <p:nvSpPr>
          <p:cNvPr id="4" name="Symbol zastępczy numeru slajdu 3">
            <a:extLst>
              <a:ext uri="{FF2B5EF4-FFF2-40B4-BE49-F238E27FC236}">
                <a16:creationId xmlns:a16="http://schemas.microsoft.com/office/drawing/2014/main" id="{32779500-2012-B79D-3E42-D94548380EB6}"/>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7" name="Obraz 6" descr="Obraz zawierający tekst">
            <a:extLst>
              <a:ext uri="{FF2B5EF4-FFF2-40B4-BE49-F238E27FC236}">
                <a16:creationId xmlns:a16="http://schemas.microsoft.com/office/drawing/2014/main" id="{53B89322-0BBD-362E-BA6F-7585B7A89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419344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1055440" y="33519"/>
            <a:ext cx="10873208" cy="720725"/>
          </a:xfrm>
        </p:spPr>
        <p:txBody>
          <a:bodyPr/>
          <a:lstStyle/>
          <a:p>
            <a:r>
              <a:rPr lang="cs-CZ"/>
              <a:t>Kliknutím lze upravit styl.</a:t>
            </a:r>
          </a:p>
        </p:txBody>
      </p:sp>
      <p:sp>
        <p:nvSpPr>
          <p:cNvPr id="3" name="Zástupný symbol pro obsah 2"/>
          <p:cNvSpPr>
            <a:spLocks noGrp="1"/>
          </p:cNvSpPr>
          <p:nvPr>
            <p:ph idx="1"/>
          </p:nvPr>
        </p:nvSpPr>
        <p:spPr>
          <a:xfrm>
            <a:off x="370900" y="836712"/>
            <a:ext cx="11557748" cy="5472608"/>
          </a:xfrm>
        </p:spPr>
        <p:txBody>
          <a:bodyPr/>
          <a:lstStyle>
            <a:lvl1pPr>
              <a:defRPr sz="2400"/>
            </a:lvl1pPr>
            <a:lvl2pPr>
              <a:defRPr sz="2000"/>
            </a:lvl2pPr>
            <a:lvl3pPr>
              <a:defRPr sz="1600"/>
            </a:lvl3pPr>
            <a:lvl4pPr>
              <a:defRPr sz="1400"/>
            </a:lvl4pPr>
            <a:lvl5pPr>
              <a:defRPr sz="12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1736229073"/>
      </p:ext>
    </p:extLst>
  </p:cSld>
  <p:clrMapOvr>
    <a:masterClrMapping/>
  </p:clrMapOvr>
  <p:transition spd="med">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FF1CA184-DF2C-215D-DF57-B3CE708A82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B8AD90BD-967F-964F-D28B-A180B016CD15}"/>
              </a:ext>
            </a:extLst>
          </p:cNvPr>
          <p:cNvSpPr>
            <a:spLocks noGrp="1"/>
          </p:cNvSpPr>
          <p:nvPr>
            <p:ph type="title"/>
          </p:nvPr>
        </p:nvSpPr>
        <p:spPr>
          <a:xfrm>
            <a:off x="2047296" y="515488"/>
            <a:ext cx="2724729" cy="943873"/>
          </a:xfrm>
        </p:spPr>
        <p:txBody>
          <a:bodyPr anchor="b"/>
          <a:lstStyle>
            <a:lvl1pPr algn="l">
              <a:defRPr sz="3200"/>
            </a:lvl1pPr>
          </a:lstStyle>
          <a:p>
            <a:r>
              <a:rPr lang="pl-PL" dirty="0"/>
              <a:t>Kliknij, aby edytować styl</a:t>
            </a:r>
          </a:p>
        </p:txBody>
      </p:sp>
      <p:sp>
        <p:nvSpPr>
          <p:cNvPr id="3" name="Symbol zastępczy zawartości 2">
            <a:extLst>
              <a:ext uri="{FF2B5EF4-FFF2-40B4-BE49-F238E27FC236}">
                <a16:creationId xmlns:a16="http://schemas.microsoft.com/office/drawing/2014/main" id="{0601F82F-4787-DC77-D1E2-A233414BC3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37D80E2E-6067-D498-5E9B-46F09AD5E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D33ECB0-6C8C-78C0-1EFC-20664B4D1ACD}"/>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6" name="Symbol zastępczy stopki 5">
            <a:extLst>
              <a:ext uri="{FF2B5EF4-FFF2-40B4-BE49-F238E27FC236}">
                <a16:creationId xmlns:a16="http://schemas.microsoft.com/office/drawing/2014/main" id="{C6AFAC4F-DC1B-BF34-9ACD-EF3A892105B6}"/>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49985AA0-2385-A2D2-C6C2-96B56EB6BC89}"/>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044450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804EB1-24DB-1DCC-55E9-405B32E03CB8}"/>
              </a:ext>
            </a:extLst>
          </p:cNvPr>
          <p:cNvSpPr>
            <a:spLocks noGrp="1"/>
          </p:cNvSpPr>
          <p:nvPr>
            <p:ph type="title"/>
          </p:nvPr>
        </p:nvSpPr>
        <p:spPr>
          <a:xfrm>
            <a:off x="2047296" y="586298"/>
            <a:ext cx="2807857" cy="897144"/>
          </a:xfrm>
        </p:spPr>
        <p:txBody>
          <a:bodyPr anchor="b"/>
          <a:lstStyle>
            <a:lvl1pPr>
              <a:defRPr sz="3200"/>
            </a:lvl1pPr>
          </a:lstStyle>
          <a:p>
            <a:r>
              <a:rPr lang="pl-PL" dirty="0"/>
              <a:t>Kliknij, aby edytować styl</a:t>
            </a:r>
          </a:p>
        </p:txBody>
      </p:sp>
      <p:sp>
        <p:nvSpPr>
          <p:cNvPr id="3" name="Symbol zastępczy obrazu 2">
            <a:extLst>
              <a:ext uri="{FF2B5EF4-FFF2-40B4-BE49-F238E27FC236}">
                <a16:creationId xmlns:a16="http://schemas.microsoft.com/office/drawing/2014/main" id="{ADCFDF4A-F6AC-5FE8-3209-45ABF53374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a:extLst>
              <a:ext uri="{FF2B5EF4-FFF2-40B4-BE49-F238E27FC236}">
                <a16:creationId xmlns:a16="http://schemas.microsoft.com/office/drawing/2014/main" id="{70E5672C-060F-D8AF-832A-1722C16A4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B988807-4726-F641-3513-34E8F90BD7DB}"/>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6" name="Symbol zastępczy stopki 5">
            <a:extLst>
              <a:ext uri="{FF2B5EF4-FFF2-40B4-BE49-F238E27FC236}">
                <a16:creationId xmlns:a16="http://schemas.microsoft.com/office/drawing/2014/main" id="{A1E7ED8C-D458-40BE-C842-784EEAF40499}"/>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803C80DE-1DB5-C8E7-FD5D-443A193C80DC}"/>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9" name="Obraz 8">
            <a:extLst>
              <a:ext uri="{FF2B5EF4-FFF2-40B4-BE49-F238E27FC236}">
                <a16:creationId xmlns:a16="http://schemas.microsoft.com/office/drawing/2014/main" id="{40DC163B-D74A-BDB1-9827-F96DD25F66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Tree>
    <p:extLst>
      <p:ext uri="{BB962C8B-B14F-4D97-AF65-F5344CB8AC3E}">
        <p14:creationId xmlns:p14="http://schemas.microsoft.com/office/powerpoint/2010/main" val="149807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Tree>
    <p:extLst>
      <p:ext uri="{BB962C8B-B14F-4D97-AF65-F5344CB8AC3E}">
        <p14:creationId xmlns:p14="http://schemas.microsoft.com/office/powerpoint/2010/main" val="3296185464"/>
      </p:ext>
    </p:extLst>
  </p:cSld>
  <p:clrMapOvr>
    <a:masterClrMapping/>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912285" y="1052514"/>
            <a:ext cx="5369983"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485467" y="1052514"/>
            <a:ext cx="53721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764675510"/>
      </p:ext>
    </p:extLst>
  </p:cSld>
  <p:clrMapOvr>
    <a:masterClrMapping/>
  </p:clrMapOvr>
  <p:transition spd="med">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161453517"/>
      </p:ext>
    </p:extLst>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2127715399"/>
      </p:ext>
    </p:extLst>
  </p:cSld>
  <p:clrMapOvr>
    <a:masterClrMapping/>
  </p:clrMapOvr>
  <p:transition spd="med">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43215"/>
      </p:ext>
    </p:extLst>
  </p:cSld>
  <p:clrMapOvr>
    <a:masterClrMapping/>
  </p:clrMapOvr>
  <p:transition spd="med">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Tree>
    <p:extLst>
      <p:ext uri="{BB962C8B-B14F-4D97-AF65-F5344CB8AC3E}">
        <p14:creationId xmlns:p14="http://schemas.microsoft.com/office/powerpoint/2010/main" val="331987362"/>
      </p:ext>
    </p:extLst>
  </p:cSld>
  <p:clrMapOvr>
    <a:masterClrMapping/>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Tree>
    <p:extLst>
      <p:ext uri="{BB962C8B-B14F-4D97-AF65-F5344CB8AC3E}">
        <p14:creationId xmlns:p14="http://schemas.microsoft.com/office/powerpoint/2010/main" val="1021789850"/>
      </p:ext>
    </p:extLst>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A9986360-FFB2-4F10-B199-687B24D9D8E7}"/>
              </a:ext>
            </a:extLst>
          </p:cNvPr>
          <p:cNvSpPr>
            <a:spLocks noGrp="1" noChangeArrowheads="1"/>
          </p:cNvSpPr>
          <p:nvPr>
            <p:ph type="body" idx="1"/>
          </p:nvPr>
        </p:nvSpPr>
        <p:spPr bwMode="auto">
          <a:xfrm>
            <a:off x="364974" y="819987"/>
            <a:ext cx="11578482" cy="5409152"/>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cs-CZ" altLang="cs-CZ" dirty="0"/>
              <a:t>Klepnutím lze upravit styly předlohy textu</a:t>
            </a:r>
          </a:p>
          <a:p>
            <a:pPr lvl="1"/>
            <a:r>
              <a:rPr lang="cs-CZ" altLang="cs-CZ" dirty="0"/>
              <a:t>Druhá úroveň</a:t>
            </a:r>
          </a:p>
          <a:p>
            <a:pPr lvl="2"/>
            <a:r>
              <a:rPr lang="cs-CZ" altLang="cs-CZ" dirty="0"/>
              <a:t>Třetí úroveň</a:t>
            </a:r>
          </a:p>
        </p:txBody>
      </p:sp>
      <p:sp>
        <p:nvSpPr>
          <p:cNvPr id="1028" name="Rectangle 2">
            <a:extLst>
              <a:ext uri="{FF2B5EF4-FFF2-40B4-BE49-F238E27FC236}">
                <a16:creationId xmlns:a16="http://schemas.microsoft.com/office/drawing/2014/main" id="{773FD0B0-BF98-4DC9-8C5D-7F19B08B9A9E}"/>
              </a:ext>
            </a:extLst>
          </p:cNvPr>
          <p:cNvSpPr>
            <a:spLocks noGrp="1" noChangeArrowheads="1"/>
          </p:cNvSpPr>
          <p:nvPr>
            <p:ph type="title"/>
          </p:nvPr>
        </p:nvSpPr>
        <p:spPr bwMode="auto">
          <a:xfrm>
            <a:off x="1055440" y="115889"/>
            <a:ext cx="10802127" cy="63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33" name="Text Box 23">
            <a:extLst>
              <a:ext uri="{FF2B5EF4-FFF2-40B4-BE49-F238E27FC236}">
                <a16:creationId xmlns:a16="http://schemas.microsoft.com/office/drawing/2014/main" id="{2060D63C-D9CE-4DA4-8C95-03185336D9DC}"/>
              </a:ext>
            </a:extLst>
          </p:cNvPr>
          <p:cNvSpPr txBox="1">
            <a:spLocks noChangeArrowheads="1"/>
          </p:cNvSpPr>
          <p:nvPr userDrawn="1"/>
        </p:nvSpPr>
        <p:spPr bwMode="auto">
          <a:xfrm>
            <a:off x="2079020" y="6585232"/>
            <a:ext cx="80645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b="1">
                <a:solidFill>
                  <a:srgbClr val="FF0000"/>
                </a:solidFill>
                <a:latin typeface="Arial" panose="020B0604020202020204" pitchFamily="34" charset="0"/>
              </a:defRPr>
            </a:lvl1pPr>
            <a:lvl2pPr marL="742950" indent="-285750" eaLnBrk="0" hangingPunct="0">
              <a:defRPr sz="1200" b="1">
                <a:solidFill>
                  <a:srgbClr val="FF0000"/>
                </a:solidFill>
                <a:latin typeface="Arial" panose="020B0604020202020204" pitchFamily="34" charset="0"/>
              </a:defRPr>
            </a:lvl2pPr>
            <a:lvl3pPr marL="1143000" indent="-228600" eaLnBrk="0" hangingPunct="0">
              <a:defRPr sz="1200" b="1">
                <a:solidFill>
                  <a:srgbClr val="FF0000"/>
                </a:solidFill>
                <a:latin typeface="Arial" panose="020B0604020202020204" pitchFamily="34" charset="0"/>
              </a:defRPr>
            </a:lvl3pPr>
            <a:lvl4pPr marL="1600200" indent="-228600" eaLnBrk="0" hangingPunct="0">
              <a:defRPr sz="1200" b="1">
                <a:solidFill>
                  <a:srgbClr val="FF0000"/>
                </a:solidFill>
                <a:latin typeface="Arial" panose="020B0604020202020204" pitchFamily="34" charset="0"/>
              </a:defRPr>
            </a:lvl4pPr>
            <a:lvl5pPr marL="2057400" indent="-228600" eaLnBrk="0" hangingPunct="0">
              <a:defRPr sz="1200" b="1">
                <a:solidFill>
                  <a:srgbClr val="FF0000"/>
                </a:solidFill>
                <a:latin typeface="Arial" panose="020B0604020202020204" pitchFamily="34" charset="0"/>
              </a:defRPr>
            </a:lvl5pPr>
            <a:lvl6pPr marL="25146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6pPr>
            <a:lvl7pPr marL="29718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7pPr>
            <a:lvl8pPr marL="34290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8pPr>
            <a:lvl9pPr marL="38862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9pPr>
          </a:lstStyle>
          <a:p>
            <a:pPr algn="ctr" eaLnBrk="1" hangingPunct="1">
              <a:spcBef>
                <a:spcPct val="50000"/>
              </a:spcBef>
              <a:defRPr/>
            </a:pPr>
            <a:r>
              <a:rPr lang="cs-CZ" altLang="cs-CZ" sz="1000" dirty="0">
                <a:solidFill>
                  <a:srgbClr val="0066FF"/>
                </a:solidFill>
              </a:rPr>
              <a:t>Ing. Radomír Kaňa, Ph.D.</a:t>
            </a:r>
          </a:p>
        </p:txBody>
      </p:sp>
      <p:pic>
        <p:nvPicPr>
          <p:cNvPr id="4" name="Obrázek 3">
            <a:extLst>
              <a:ext uri="{FF2B5EF4-FFF2-40B4-BE49-F238E27FC236}">
                <a16:creationId xmlns:a16="http://schemas.microsoft.com/office/drawing/2014/main" id="{C10CDBEF-881A-44CA-B4BC-CA793539EBC1}"/>
              </a:ext>
            </a:extLst>
          </p:cNvPr>
          <p:cNvPicPr>
            <a:picLocks noChangeAspect="1"/>
          </p:cNvPicPr>
          <p:nvPr userDrawn="1"/>
        </p:nvPicPr>
        <p:blipFill>
          <a:blip r:embed="rId13">
            <a:lum bright="70000" contrast="-70000"/>
            <a:extLst>
              <a:ext uri="{BEBA8EAE-BF5A-486C-A8C5-ECC9F3942E4B}">
                <a14:imgProps xmlns:a14="http://schemas.microsoft.com/office/drawing/2010/main">
                  <a14:imgLayer r:embed="rId14">
                    <a14:imgEffect>
                      <a14:colorTemperature colorTemp="11500"/>
                    </a14:imgEffect>
                    <a14:imgEffect>
                      <a14:saturation sat="0"/>
                    </a14:imgEffect>
                    <a14:imgEffect>
                      <a14:brightnessContrast bright="-66000" contrast="-38000"/>
                    </a14:imgEffect>
                  </a14:imgLayer>
                </a14:imgProps>
              </a:ext>
            </a:extLst>
          </a:blip>
          <a:stretch>
            <a:fillRect/>
          </a:stretch>
        </p:blipFill>
        <p:spPr>
          <a:xfrm>
            <a:off x="364974" y="843449"/>
            <a:ext cx="11578482" cy="5453205"/>
          </a:xfrm>
          <a:prstGeom prst="rect">
            <a:avLst/>
          </a:prstGeom>
          <a:ln>
            <a:solidFill>
              <a:schemeClr val="accent3">
                <a:lumMod val="95000"/>
              </a:schemeClr>
            </a:solidFill>
          </a:ln>
        </p:spPr>
      </p:pic>
      <p:pic>
        <p:nvPicPr>
          <p:cNvPr id="2" name="Obrázek 1">
            <a:extLst>
              <a:ext uri="{FF2B5EF4-FFF2-40B4-BE49-F238E27FC236}">
                <a16:creationId xmlns:a16="http://schemas.microsoft.com/office/drawing/2014/main" id="{6551AF72-4A30-495B-8458-7875921B4602}"/>
              </a:ext>
            </a:extLst>
          </p:cNvPr>
          <p:cNvPicPr>
            <a:picLocks noChangeAspect="1"/>
          </p:cNvPicPr>
          <p:nvPr userDrawn="1"/>
        </p:nvPicPr>
        <p:blipFill>
          <a:blip r:embed="rId15"/>
          <a:stretch>
            <a:fillRect/>
          </a:stretch>
        </p:blipFill>
        <p:spPr>
          <a:xfrm>
            <a:off x="-818" y="9149"/>
            <a:ext cx="731583" cy="810838"/>
          </a:xfrm>
          <a:prstGeom prst="rect">
            <a:avLst/>
          </a:prstGeom>
        </p:spPr>
      </p:pic>
    </p:spTree>
  </p:cSld>
  <p:clrMap bg1="lt1" tx1="dk1" bg2="lt2" tx2="dk2" accent1="accent1" accent2="accent2" accent3="accent3" accent4="accent4" accent5="accent5" accent6="accent6" hlink="hlink" folHlink="folHlink"/>
  <p:sldLayoutIdLst>
    <p:sldLayoutId id="2147483805"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spd="med">
    <p:circle/>
  </p:transition>
  <p:hf hdr="0" ftr="0" dt="0"/>
  <p:txStyles>
    <p:titleStyle>
      <a:lvl1pPr algn="ctr" rtl="0" eaLnBrk="0" fontAlgn="base" hangingPunct="0">
        <a:spcBef>
          <a:spcPct val="0"/>
        </a:spcBef>
        <a:spcAft>
          <a:spcPct val="0"/>
        </a:spcAft>
        <a:defRPr sz="2800" b="1">
          <a:solidFill>
            <a:srgbClr val="0066FF"/>
          </a:solidFill>
          <a:latin typeface="+mj-lt"/>
          <a:ea typeface="+mj-ea"/>
          <a:cs typeface="+mj-cs"/>
        </a:defRPr>
      </a:lvl1pPr>
      <a:lvl2pPr algn="ctr" rtl="0" eaLnBrk="0" fontAlgn="base" hangingPunct="0">
        <a:spcBef>
          <a:spcPct val="0"/>
        </a:spcBef>
        <a:spcAft>
          <a:spcPct val="0"/>
        </a:spcAft>
        <a:defRPr sz="2800" b="1">
          <a:solidFill>
            <a:srgbClr val="0066FF"/>
          </a:solidFill>
          <a:latin typeface="Arial" charset="0"/>
        </a:defRPr>
      </a:lvl2pPr>
      <a:lvl3pPr algn="ctr" rtl="0" eaLnBrk="0" fontAlgn="base" hangingPunct="0">
        <a:spcBef>
          <a:spcPct val="0"/>
        </a:spcBef>
        <a:spcAft>
          <a:spcPct val="0"/>
        </a:spcAft>
        <a:defRPr sz="2800" b="1">
          <a:solidFill>
            <a:srgbClr val="0066FF"/>
          </a:solidFill>
          <a:latin typeface="Arial" charset="0"/>
        </a:defRPr>
      </a:lvl3pPr>
      <a:lvl4pPr algn="ctr" rtl="0" eaLnBrk="0" fontAlgn="base" hangingPunct="0">
        <a:spcBef>
          <a:spcPct val="0"/>
        </a:spcBef>
        <a:spcAft>
          <a:spcPct val="0"/>
        </a:spcAft>
        <a:defRPr sz="2800" b="1">
          <a:solidFill>
            <a:srgbClr val="0066FF"/>
          </a:solidFill>
          <a:latin typeface="Arial" charset="0"/>
        </a:defRPr>
      </a:lvl4pPr>
      <a:lvl5pPr algn="ctr" rtl="0" eaLnBrk="0" fontAlgn="base" hangingPunct="0">
        <a:spcBef>
          <a:spcPct val="0"/>
        </a:spcBef>
        <a:spcAft>
          <a:spcPct val="0"/>
        </a:spcAft>
        <a:defRPr sz="2800" b="1">
          <a:solidFill>
            <a:srgbClr val="0066FF"/>
          </a:solidFill>
          <a:latin typeface="Arial" charset="0"/>
        </a:defRPr>
      </a:lvl5pPr>
      <a:lvl6pPr marL="457200" algn="ctr" rtl="0" fontAlgn="base">
        <a:spcBef>
          <a:spcPct val="0"/>
        </a:spcBef>
        <a:spcAft>
          <a:spcPct val="0"/>
        </a:spcAft>
        <a:defRPr sz="2800" b="1">
          <a:solidFill>
            <a:srgbClr val="0066FF"/>
          </a:solidFill>
          <a:latin typeface="Arial" charset="0"/>
        </a:defRPr>
      </a:lvl6pPr>
      <a:lvl7pPr marL="914400" algn="ctr" rtl="0" fontAlgn="base">
        <a:spcBef>
          <a:spcPct val="0"/>
        </a:spcBef>
        <a:spcAft>
          <a:spcPct val="0"/>
        </a:spcAft>
        <a:defRPr sz="2800" b="1">
          <a:solidFill>
            <a:srgbClr val="0066FF"/>
          </a:solidFill>
          <a:latin typeface="Arial" charset="0"/>
        </a:defRPr>
      </a:lvl7pPr>
      <a:lvl8pPr marL="1371600" algn="ctr" rtl="0" fontAlgn="base">
        <a:spcBef>
          <a:spcPct val="0"/>
        </a:spcBef>
        <a:spcAft>
          <a:spcPct val="0"/>
        </a:spcAft>
        <a:defRPr sz="2800" b="1">
          <a:solidFill>
            <a:srgbClr val="0066FF"/>
          </a:solidFill>
          <a:latin typeface="Arial" charset="0"/>
        </a:defRPr>
      </a:lvl8pPr>
      <a:lvl9pPr marL="1828800" algn="ctr" rtl="0" fontAlgn="base">
        <a:spcBef>
          <a:spcPct val="0"/>
        </a:spcBef>
        <a:spcAft>
          <a:spcPct val="0"/>
        </a:spcAft>
        <a:defRPr sz="2800" b="1">
          <a:solidFill>
            <a:srgbClr val="0066FF"/>
          </a:solidFill>
          <a:latin typeface="Arial" charset="0"/>
        </a:defRPr>
      </a:lvl9pPr>
    </p:titleStyle>
    <p:bodyStyle>
      <a:lvl1pPr marL="342900" indent="-342900" algn="l" rtl="0" eaLnBrk="0" fontAlgn="base" hangingPunct="0">
        <a:spcBef>
          <a:spcPct val="50000"/>
        </a:spcBef>
        <a:spcAft>
          <a:spcPct val="0"/>
        </a:spcAft>
        <a:buFont typeface="Wingdings" panose="05000000000000000000" pitchFamily="2" charset="2"/>
        <a:buChar char="§"/>
        <a:defRPr sz="3200">
          <a:solidFill>
            <a:srgbClr val="FF0000"/>
          </a:solidFill>
          <a:latin typeface="+mn-lt"/>
          <a:ea typeface="+mn-ea"/>
          <a:cs typeface="+mn-cs"/>
        </a:defRPr>
      </a:lvl1pPr>
      <a:lvl2pPr marL="742950" indent="-285750" algn="l" rtl="0" eaLnBrk="0" fontAlgn="base" hangingPunct="0">
        <a:spcBef>
          <a:spcPct val="50000"/>
        </a:spcBef>
        <a:spcAft>
          <a:spcPct val="0"/>
        </a:spcAft>
        <a:buChar char="–"/>
        <a:defRPr sz="2400" b="1">
          <a:solidFill>
            <a:schemeClr val="tx1"/>
          </a:solidFill>
          <a:latin typeface="+mn-lt"/>
        </a:defRPr>
      </a:lvl2pPr>
      <a:lvl3pPr marL="1143000" indent="-228600" algn="l" rtl="0" eaLnBrk="0" fontAlgn="base" hangingPunct="0">
        <a:spcBef>
          <a:spcPct val="50000"/>
        </a:spcBef>
        <a:spcAft>
          <a:spcPct val="0"/>
        </a:spcAft>
        <a:buChar char="•"/>
        <a:defRPr sz="2000">
          <a:solidFill>
            <a:schemeClr val="tx1"/>
          </a:solidFill>
          <a:latin typeface="+mn-lt"/>
        </a:defRPr>
      </a:lvl3pPr>
      <a:lvl4pPr marL="1600200" indent="-228600" algn="l" rtl="0" eaLnBrk="0" fontAlgn="base" hangingPunct="0">
        <a:spcBef>
          <a:spcPct val="50000"/>
        </a:spcBef>
        <a:spcAft>
          <a:spcPct val="0"/>
        </a:spcAft>
        <a:buChar char="–"/>
        <a:defRPr sz="2000">
          <a:solidFill>
            <a:schemeClr val="tx1"/>
          </a:solidFill>
          <a:latin typeface="+mn-lt"/>
        </a:defRPr>
      </a:lvl4pPr>
      <a:lvl5pPr marL="2057400" indent="-228600" algn="l" rtl="0" eaLnBrk="0" fontAlgn="base" hangingPunct="0">
        <a:spcBef>
          <a:spcPct val="50000"/>
        </a:spcBef>
        <a:spcAft>
          <a:spcPct val="0"/>
        </a:spcAft>
        <a:buChar char="»"/>
        <a:defRPr sz="2000">
          <a:solidFill>
            <a:schemeClr val="tx1"/>
          </a:solidFill>
          <a:latin typeface="+mn-lt"/>
        </a:defRPr>
      </a:lvl5pPr>
      <a:lvl6pPr marL="2514600" indent="-228600" algn="l" rtl="0" fontAlgn="base">
        <a:spcBef>
          <a:spcPct val="50000"/>
        </a:spcBef>
        <a:spcAft>
          <a:spcPct val="0"/>
        </a:spcAft>
        <a:buChar char="»"/>
        <a:defRPr sz="2000">
          <a:solidFill>
            <a:schemeClr val="tx1"/>
          </a:solidFill>
          <a:latin typeface="+mn-lt"/>
        </a:defRPr>
      </a:lvl6pPr>
      <a:lvl7pPr marL="2971800" indent="-228600" algn="l" rtl="0" fontAlgn="base">
        <a:spcBef>
          <a:spcPct val="50000"/>
        </a:spcBef>
        <a:spcAft>
          <a:spcPct val="0"/>
        </a:spcAft>
        <a:buChar char="»"/>
        <a:defRPr sz="2000">
          <a:solidFill>
            <a:schemeClr val="tx1"/>
          </a:solidFill>
          <a:latin typeface="+mn-lt"/>
        </a:defRPr>
      </a:lvl7pPr>
      <a:lvl8pPr marL="3429000" indent="-228600" algn="l" rtl="0" fontAlgn="base">
        <a:spcBef>
          <a:spcPct val="50000"/>
        </a:spcBef>
        <a:spcAft>
          <a:spcPct val="0"/>
        </a:spcAft>
        <a:buChar char="»"/>
        <a:defRPr sz="2000">
          <a:solidFill>
            <a:schemeClr val="tx1"/>
          </a:solidFill>
          <a:latin typeface="+mn-lt"/>
        </a:defRPr>
      </a:lvl8pPr>
      <a:lvl9pPr marL="3886200" indent="-228600" algn="l" rtl="0" fontAlgn="base">
        <a:spcBef>
          <a:spcPct val="5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429997D2-196C-ABF9-33DB-940C24D6F5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24F2B9DD-F1FA-BE32-113A-EB9268076A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a16="http://schemas.microsoft.com/office/drawing/2014/main" id="{56562443-1DDD-7E25-1F15-DE0F61D461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itchFamily="2" charset="0"/>
                <a:ea typeface="Open Sans" pitchFamily="2" charset="0"/>
                <a:cs typeface="Open Sans" pitchFamily="2" charset="0"/>
              </a:defRPr>
            </a:lvl1pPr>
          </a:lstStyle>
          <a:p>
            <a:fld id="{C25C8156-7E50-46F3-BC89-2E198AC72F42}" type="datetimeFigureOut">
              <a:rPr lang="pl-PL" smtClean="0"/>
              <a:pPr/>
              <a:t>26.03.2023</a:t>
            </a:fld>
            <a:endParaRPr lang="pl-PL" dirty="0"/>
          </a:p>
        </p:txBody>
      </p:sp>
      <p:sp>
        <p:nvSpPr>
          <p:cNvPr id="5" name="Symbol zastępczy stopki 4">
            <a:extLst>
              <a:ext uri="{FF2B5EF4-FFF2-40B4-BE49-F238E27FC236}">
                <a16:creationId xmlns:a16="http://schemas.microsoft.com/office/drawing/2014/main" id="{0CEF185E-3E4D-2B6B-E905-4B99D3F9BC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itchFamily="2" charset="0"/>
                <a:ea typeface="Open Sans" pitchFamily="2" charset="0"/>
                <a:cs typeface="Open Sans" pitchFamily="2" charset="0"/>
              </a:defRPr>
            </a:lvl1pPr>
          </a:lstStyle>
          <a:p>
            <a:endParaRPr lang="pl-PL" dirty="0"/>
          </a:p>
        </p:txBody>
      </p:sp>
      <p:sp>
        <p:nvSpPr>
          <p:cNvPr id="6" name="Symbol zastępczy numeru slajdu 5">
            <a:extLst>
              <a:ext uri="{FF2B5EF4-FFF2-40B4-BE49-F238E27FC236}">
                <a16:creationId xmlns:a16="http://schemas.microsoft.com/office/drawing/2014/main" id="{7CBA44EF-303C-99E4-F5E2-31D569FCE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itchFamily="2" charset="0"/>
                <a:ea typeface="Open Sans" pitchFamily="2" charset="0"/>
                <a:cs typeface="Open Sans" pitchFamily="2" charset="0"/>
              </a:defRPr>
            </a:lvl1pPr>
          </a:lstStyle>
          <a:p>
            <a:fld id="{7E4A71B4-A36E-4719-8649-4853FF2EFBC2}" type="slidenum">
              <a:rPr lang="pl-PL" smtClean="0"/>
              <a:pPr/>
              <a:t>‹#›</a:t>
            </a:fld>
            <a:endParaRPr lang="pl-PL" dirty="0"/>
          </a:p>
        </p:txBody>
      </p:sp>
    </p:spTree>
    <p:extLst>
      <p:ext uri="{BB962C8B-B14F-4D97-AF65-F5344CB8AC3E}">
        <p14:creationId xmlns:p14="http://schemas.microsoft.com/office/powerpoint/2010/main" val="62787270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Lst>
  <p:txStyles>
    <p:titleStyle>
      <a:lvl1pPr algn="l" defTabSz="914400" rtl="0" eaLnBrk="1" latinLnBrk="0" hangingPunct="1">
        <a:lnSpc>
          <a:spcPct val="90000"/>
        </a:lnSpc>
        <a:spcBef>
          <a:spcPct val="0"/>
        </a:spcBef>
        <a:buNone/>
        <a:defRPr sz="4400" kern="1200">
          <a:solidFill>
            <a:schemeClr val="tx1"/>
          </a:solidFill>
          <a:latin typeface="Yanone Kaffeesatz"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ato.int/nato_static_fl2014/assets/pdf/pdf_2017_06/20170619_170614-Joint-progress-report-EU-NATO-EN.pdf" TargetMode="External"/><Relationship Id="rId2" Type="http://schemas.openxmlformats.org/officeDocument/2006/relationships/hyperlink" Target="https://www.nato.int/cps/en/natohq/official_texts_138829.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ato.int/nato_static_fl2014/assets/pdf/pdf_2018_06/20180608_180608-3rd-Joint-progress-report-EU-NATO-eng.pdf" TargetMode="External"/><Relationship Id="rId2" Type="http://schemas.openxmlformats.org/officeDocument/2006/relationships/hyperlink" Target="https://www.nato.int/nato_static_fl2014/assets/pdf/pdf_2017_11/171129-2nd-Joint-progress-report-EU-NATO-eng.pdf" TargetMode="External"/><Relationship Id="rId1" Type="http://schemas.openxmlformats.org/officeDocument/2006/relationships/slideLayout" Target="../slideLayouts/slideLayout2.xml"/><Relationship Id="rId4" Type="http://schemas.openxmlformats.org/officeDocument/2006/relationships/hyperlink" Target="https://www.nato.int/cps/en/natohq/official_texts_156626.ht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onsilium.europa.eu/media/44451/200616-progress-report-nr5-eu-nato-eng.pdf" TargetMode="External"/><Relationship Id="rId2" Type="http://schemas.openxmlformats.org/officeDocument/2006/relationships/hyperlink" Target="https://www.nato.int/nato_static_fl2014/assets/pdf/pdf_2019_06/190617-4th-Joint-progress-report-EU-NATO-eng.pdf" TargetMode="External"/><Relationship Id="rId1" Type="http://schemas.openxmlformats.org/officeDocument/2006/relationships/slideLayout" Target="../slideLayouts/slideLayout2.xml"/><Relationship Id="rId4" Type="http://schemas.openxmlformats.org/officeDocument/2006/relationships/hyperlink" Target="https://www.nato.int/nato_static_fl2014/assets/pdf/2021/6/pdf/210603-progress-report-nr6-EU-NATO-eng.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nato.int/cps/en/natohq/official_texts_210549.htm" TargetMode="External"/><Relationship Id="rId2" Type="http://schemas.openxmlformats.org/officeDocument/2006/relationships/hyperlink" Target="https://www.nato.int/nato_static_fl2014/assets/pdf/2022/6/pdf/220620-progress-report-nr7-EU-NATO-eng.pdf" TargetMode="External"/><Relationship Id="rId1" Type="http://schemas.openxmlformats.org/officeDocument/2006/relationships/slideLayout" Target="../slideLayouts/slideLayout2.xml"/><Relationship Id="rId4" Type="http://schemas.openxmlformats.org/officeDocument/2006/relationships/hyperlink" Target="https://www.consilium.europa.eu/en/infographics/eu-nato-a-cooperation-through-the-year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www.nato.int/cps/en/natohq/official_texts_210549.ht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706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1CCAC1-EE68-45AE-8FA1-CF3C4F31A54E}"/>
              </a:ext>
            </a:extLst>
          </p:cNvPr>
          <p:cNvSpPr>
            <a:spLocks noGrp="1"/>
          </p:cNvSpPr>
          <p:nvPr>
            <p:ph type="title"/>
          </p:nvPr>
        </p:nvSpPr>
        <p:spPr/>
        <p:txBody>
          <a:bodyPr/>
          <a:lstStyle/>
          <a:p>
            <a:r>
              <a:rPr lang="cs-CZ" dirty="0">
                <a:effectLst>
                  <a:outerShdw blurRad="38100" dist="38100" dir="2700000" algn="tl">
                    <a:srgbClr val="000000">
                      <a:alpha val="43137"/>
                    </a:srgbClr>
                  </a:outerShdw>
                </a:effectLst>
              </a:rPr>
              <a:t>EU-NATO relations - </a:t>
            </a:r>
            <a:r>
              <a:rPr lang="cs-CZ" dirty="0" err="1">
                <a:effectLst>
                  <a:outerShdw blurRad="38100" dist="38100" dir="2700000" algn="tl">
                    <a:srgbClr val="000000">
                      <a:alpha val="43137"/>
                    </a:srgbClr>
                  </a:outerShdw>
                </a:effectLst>
              </a:rPr>
              <a:t>history</a:t>
            </a:r>
            <a:endParaRPr lang="cs-CZ" dirty="0"/>
          </a:p>
        </p:txBody>
      </p:sp>
      <p:sp>
        <p:nvSpPr>
          <p:cNvPr id="3" name="Zástupný obsah 2">
            <a:extLst>
              <a:ext uri="{FF2B5EF4-FFF2-40B4-BE49-F238E27FC236}">
                <a16:creationId xmlns:a16="http://schemas.microsoft.com/office/drawing/2014/main" id="{79C4CDB6-E042-4F04-9ADF-DD8E1B0E196F}"/>
              </a:ext>
            </a:extLst>
          </p:cNvPr>
          <p:cNvSpPr>
            <a:spLocks noGrp="1"/>
          </p:cNvSpPr>
          <p:nvPr>
            <p:ph idx="1"/>
          </p:nvPr>
        </p:nvSpPr>
        <p:spPr/>
        <p:txBody>
          <a:bodyPr/>
          <a:lstStyle/>
          <a:p>
            <a:pPr>
              <a:spcBef>
                <a:spcPts val="600"/>
              </a:spcBef>
            </a:pPr>
            <a:r>
              <a:rPr lang="en-US" sz="1900" b="1" dirty="0">
                <a:solidFill>
                  <a:schemeClr val="tx1"/>
                </a:solidFill>
                <a:highlight>
                  <a:srgbClr val="FFFFCC"/>
                </a:highlight>
              </a:rPr>
              <a:t>December 1998:</a:t>
            </a:r>
            <a:r>
              <a:rPr lang="en-US" sz="1900" dirty="0">
                <a:solidFill>
                  <a:schemeClr val="tx1"/>
                </a:solidFill>
                <a:highlight>
                  <a:srgbClr val="FFFFCC"/>
                </a:highlight>
              </a:rPr>
              <a:t>  </a:t>
            </a:r>
            <a:r>
              <a:rPr lang="en-US" sz="1900" dirty="0">
                <a:solidFill>
                  <a:schemeClr val="tx1"/>
                </a:solidFill>
              </a:rPr>
              <a:t>At a </a:t>
            </a:r>
            <a:r>
              <a:rPr lang="en-US" sz="1900" dirty="0">
                <a:solidFill>
                  <a:schemeClr val="tx1"/>
                </a:solidFill>
                <a:effectLst>
                  <a:outerShdw blurRad="38100" dist="38100" dir="2700000" algn="tl">
                    <a:srgbClr val="000000">
                      <a:alpha val="43137"/>
                    </a:srgbClr>
                  </a:outerShdw>
                </a:effectLst>
              </a:rPr>
              <a:t>summit in St Malo</a:t>
            </a:r>
            <a:r>
              <a:rPr lang="en-US" sz="1900" dirty="0">
                <a:solidFill>
                  <a:schemeClr val="tx1"/>
                </a:solidFill>
              </a:rPr>
              <a:t>, </a:t>
            </a:r>
            <a:r>
              <a:rPr lang="en-US" sz="1900" dirty="0">
                <a:solidFill>
                  <a:schemeClr val="tx1"/>
                </a:solidFill>
                <a:effectLst>
                  <a:outerShdw blurRad="38100" dist="38100" dir="2700000" algn="tl">
                    <a:srgbClr val="000000">
                      <a:alpha val="43137"/>
                    </a:srgbClr>
                  </a:outerShdw>
                </a:effectLst>
              </a:rPr>
              <a:t>France and the United Kingdom make a joint statement affirming the EU's determination to establish a European Security and </a:t>
            </a:r>
            <a:r>
              <a:rPr lang="en-US" sz="1900" dirty="0" err="1">
                <a:solidFill>
                  <a:schemeClr val="tx1"/>
                </a:solidFill>
                <a:effectLst>
                  <a:outerShdw blurRad="38100" dist="38100" dir="2700000" algn="tl">
                    <a:srgbClr val="000000">
                      <a:alpha val="43137"/>
                    </a:srgbClr>
                  </a:outerShdw>
                </a:effectLst>
              </a:rPr>
              <a:t>Defence</a:t>
            </a:r>
            <a:r>
              <a:rPr lang="en-US" sz="1900" dirty="0">
                <a:solidFill>
                  <a:schemeClr val="tx1"/>
                </a:solidFill>
                <a:effectLst>
                  <a:outerShdw blurRad="38100" dist="38100" dir="2700000" algn="tl">
                    <a:srgbClr val="000000">
                      <a:alpha val="43137"/>
                    </a:srgbClr>
                  </a:outerShdw>
                </a:effectLst>
              </a:rPr>
              <a:t> Policy (ESDP).</a:t>
            </a:r>
          </a:p>
          <a:p>
            <a:pPr>
              <a:spcBef>
                <a:spcPts val="600"/>
              </a:spcBef>
            </a:pPr>
            <a:r>
              <a:rPr lang="en-US" sz="1900" b="1" dirty="0">
                <a:solidFill>
                  <a:schemeClr val="tx1"/>
                </a:solidFill>
                <a:highlight>
                  <a:srgbClr val="FFFFCC"/>
                </a:highlight>
              </a:rPr>
              <a:t>April 1999</a:t>
            </a:r>
            <a:r>
              <a:rPr lang="en-US" sz="1900" dirty="0">
                <a:solidFill>
                  <a:schemeClr val="tx1"/>
                </a:solidFill>
                <a:highlight>
                  <a:srgbClr val="FFFFCC"/>
                </a:highlight>
              </a:rPr>
              <a:t>:  </a:t>
            </a:r>
            <a:r>
              <a:rPr lang="en-US" sz="1900" dirty="0">
                <a:solidFill>
                  <a:schemeClr val="tx1"/>
                </a:solidFill>
              </a:rPr>
              <a:t>At the Washington Summit, Heads of State and Government decide to develop the “Berlin Plus” arrangements.</a:t>
            </a:r>
          </a:p>
          <a:p>
            <a:pPr>
              <a:spcBef>
                <a:spcPts val="600"/>
              </a:spcBef>
            </a:pPr>
            <a:r>
              <a:rPr lang="en-US" sz="1900" b="1" dirty="0">
                <a:solidFill>
                  <a:schemeClr val="tx1"/>
                </a:solidFill>
                <a:highlight>
                  <a:srgbClr val="FFFFCC"/>
                </a:highlight>
              </a:rPr>
              <a:t>June 1999</a:t>
            </a:r>
            <a:r>
              <a:rPr lang="en-US" sz="1900" dirty="0">
                <a:solidFill>
                  <a:schemeClr val="tx1"/>
                </a:solidFill>
                <a:highlight>
                  <a:srgbClr val="FFFFCC"/>
                </a:highlight>
              </a:rPr>
              <a:t>:  </a:t>
            </a:r>
            <a:r>
              <a:rPr lang="en-US" sz="1900" dirty="0">
                <a:solidFill>
                  <a:schemeClr val="tx1"/>
                </a:solidFill>
              </a:rPr>
              <a:t>A European Council meeting in Cologne, Germany decides "</a:t>
            </a:r>
            <a:r>
              <a:rPr lang="en-US" sz="1900" i="1" dirty="0">
                <a:solidFill>
                  <a:schemeClr val="tx1"/>
                </a:solidFill>
              </a:rPr>
              <a:t>to give the European Union the necessary means and capabilities to assume its responsibilities regarding a common European policy on security and </a:t>
            </a:r>
            <a:r>
              <a:rPr lang="en-US" sz="1900" i="1" dirty="0" err="1">
                <a:solidFill>
                  <a:schemeClr val="tx1"/>
                </a:solidFill>
              </a:rPr>
              <a:t>defence</a:t>
            </a:r>
            <a:r>
              <a:rPr lang="en-US" sz="1900" dirty="0">
                <a:solidFill>
                  <a:schemeClr val="tx1"/>
                </a:solidFill>
              </a:rPr>
              <a:t>".</a:t>
            </a:r>
          </a:p>
          <a:p>
            <a:pPr>
              <a:spcBef>
                <a:spcPts val="600"/>
              </a:spcBef>
            </a:pPr>
            <a:r>
              <a:rPr lang="en-US" sz="1900" b="1" dirty="0">
                <a:solidFill>
                  <a:schemeClr val="tx1"/>
                </a:solidFill>
                <a:highlight>
                  <a:srgbClr val="FFFFCC"/>
                </a:highlight>
              </a:rPr>
              <a:t>December 1999</a:t>
            </a:r>
            <a:r>
              <a:rPr lang="en-US" sz="1900" dirty="0">
                <a:solidFill>
                  <a:schemeClr val="tx1"/>
                </a:solidFill>
                <a:highlight>
                  <a:srgbClr val="FFFFCC"/>
                </a:highlight>
              </a:rPr>
              <a:t>: </a:t>
            </a:r>
            <a:r>
              <a:rPr lang="en-US" sz="1900" dirty="0">
                <a:solidFill>
                  <a:schemeClr val="tx1"/>
                </a:solidFill>
              </a:rPr>
              <a:t>At the Helsinki Council meeting, </a:t>
            </a:r>
            <a:r>
              <a:rPr lang="en-US" sz="1900" dirty="0">
                <a:solidFill>
                  <a:schemeClr val="tx1"/>
                </a:solidFill>
                <a:effectLst>
                  <a:outerShdw blurRad="38100" dist="38100" dir="2700000" algn="tl">
                    <a:srgbClr val="000000">
                      <a:alpha val="43137"/>
                    </a:srgbClr>
                  </a:outerShdw>
                </a:effectLst>
              </a:rPr>
              <a:t>EU members establish military "headline goals" to allow the EU to deploy up to 60,000 troops by 2003 for ‘</a:t>
            </a:r>
            <a:r>
              <a:rPr lang="en-US" sz="1900" dirty="0" err="1">
                <a:solidFill>
                  <a:schemeClr val="tx1"/>
                </a:solidFill>
                <a:effectLst>
                  <a:outerShdw blurRad="38100" dist="38100" dir="2700000" algn="tl">
                    <a:srgbClr val="000000">
                      <a:alpha val="43137"/>
                    </a:srgbClr>
                  </a:outerShdw>
                </a:effectLst>
              </a:rPr>
              <a:t>Petersberg</a:t>
            </a:r>
            <a:r>
              <a:rPr lang="en-US" sz="1900" dirty="0">
                <a:solidFill>
                  <a:schemeClr val="tx1"/>
                </a:solidFill>
                <a:effectLst>
                  <a:outerShdw blurRad="38100" dist="38100" dir="2700000" algn="tl">
                    <a:srgbClr val="000000">
                      <a:alpha val="43137"/>
                    </a:srgbClr>
                  </a:outerShdw>
                </a:effectLst>
              </a:rPr>
              <a:t> tasks'. </a:t>
            </a:r>
            <a:r>
              <a:rPr lang="en-US" sz="1900" dirty="0">
                <a:solidFill>
                  <a:schemeClr val="tx1"/>
                </a:solidFill>
              </a:rPr>
              <a:t>EU members also create political and military structures including a Political and Security Committee, a Military Committee and a Military Staff. </a:t>
            </a:r>
            <a:r>
              <a:rPr lang="en-US" sz="1900" dirty="0">
                <a:solidFill>
                  <a:schemeClr val="tx1"/>
                </a:solidFill>
                <a:effectLst>
                  <a:outerShdw blurRad="38100" dist="38100" dir="2700000" algn="tl">
                    <a:srgbClr val="000000">
                      <a:alpha val="43137"/>
                    </a:srgbClr>
                  </a:outerShdw>
                </a:effectLst>
              </a:rPr>
              <a:t>The crisis-management role of the WEU is transferred to the EU. The WEU retains residual tasks.</a:t>
            </a:r>
            <a:endParaRPr lang="cs-CZ" sz="1900" dirty="0">
              <a:solidFill>
                <a:schemeClr val="tx1"/>
              </a:solidFill>
              <a:effectLst>
                <a:outerShdw blurRad="38100" dist="38100" dir="2700000" algn="tl">
                  <a:srgbClr val="000000">
                    <a:alpha val="43137"/>
                  </a:srgbClr>
                </a:outerShdw>
              </a:effectLst>
            </a:endParaRPr>
          </a:p>
          <a:p>
            <a:pPr>
              <a:spcBef>
                <a:spcPts val="600"/>
              </a:spcBef>
            </a:pPr>
            <a:r>
              <a:rPr lang="en-US" sz="1900" b="1" dirty="0">
                <a:solidFill>
                  <a:schemeClr val="tx1"/>
                </a:solidFill>
                <a:highlight>
                  <a:srgbClr val="FFFFCC"/>
                </a:highlight>
              </a:rPr>
              <a:t>September 2000:</a:t>
            </a:r>
            <a:r>
              <a:rPr lang="en-US" sz="1900" dirty="0">
                <a:solidFill>
                  <a:schemeClr val="tx1"/>
                </a:solidFill>
                <a:highlight>
                  <a:srgbClr val="FFFFCC"/>
                </a:highlight>
              </a:rPr>
              <a:t>  </a:t>
            </a:r>
            <a:r>
              <a:rPr lang="en-US" sz="1900" dirty="0">
                <a:solidFill>
                  <a:schemeClr val="tx1"/>
                </a:solidFill>
              </a:rPr>
              <a:t>The North Atlantic Council and the EU’s interim Political and Security Committee meet for the first time to take stock of progress in NATO-EU relations.</a:t>
            </a:r>
          </a:p>
          <a:p>
            <a:pPr>
              <a:spcBef>
                <a:spcPts val="600"/>
              </a:spcBef>
            </a:pPr>
            <a:r>
              <a:rPr lang="en-US" sz="1900" b="1" dirty="0">
                <a:solidFill>
                  <a:schemeClr val="tx1"/>
                </a:solidFill>
                <a:highlight>
                  <a:srgbClr val="FFFFCC"/>
                </a:highlight>
              </a:rPr>
              <a:t>December 2000:</a:t>
            </a:r>
            <a:r>
              <a:rPr lang="en-US" sz="1900" dirty="0">
                <a:solidFill>
                  <a:schemeClr val="tx1"/>
                </a:solidFill>
                <a:highlight>
                  <a:srgbClr val="FFFFCC"/>
                </a:highlight>
              </a:rPr>
              <a:t> </a:t>
            </a:r>
            <a:r>
              <a:rPr lang="en-US" sz="1900" dirty="0">
                <a:solidFill>
                  <a:schemeClr val="tx1"/>
                </a:solidFill>
                <a:effectLst>
                  <a:outerShdw blurRad="38100" dist="38100" dir="2700000" algn="tl">
                    <a:srgbClr val="000000">
                      <a:alpha val="43137"/>
                    </a:srgbClr>
                  </a:outerShdw>
                </a:effectLst>
              </a:rPr>
              <a:t>Signature of the EU's Treaty of Nice containing amendments reflecting the operative developments of the ESDP as an independent EU policy </a:t>
            </a:r>
            <a:r>
              <a:rPr lang="en-US" sz="1900" dirty="0">
                <a:solidFill>
                  <a:schemeClr val="tx1"/>
                </a:solidFill>
              </a:rPr>
              <a:t>(entry into force February 2003).</a:t>
            </a:r>
          </a:p>
          <a:p>
            <a:endParaRPr lang="en-US" sz="2000" dirty="0">
              <a:solidFill>
                <a:schemeClr val="tx1"/>
              </a:solidFill>
              <a:effectLst>
                <a:outerShdw blurRad="38100" dist="38100" dir="2700000" algn="tl">
                  <a:srgbClr val="000000">
                    <a:alpha val="43137"/>
                  </a:srgbClr>
                </a:outerShdw>
              </a:effectLst>
            </a:endParaRPr>
          </a:p>
          <a:p>
            <a:pPr marL="0" indent="0">
              <a:buNone/>
            </a:pPr>
            <a:endParaRPr lang="cs-CZ" dirty="0"/>
          </a:p>
        </p:txBody>
      </p:sp>
    </p:spTree>
    <p:extLst>
      <p:ext uri="{BB962C8B-B14F-4D97-AF65-F5344CB8AC3E}">
        <p14:creationId xmlns:p14="http://schemas.microsoft.com/office/powerpoint/2010/main" val="4114711493"/>
      </p:ext>
    </p:extLst>
  </p:cSld>
  <p:clrMapOvr>
    <a:masterClrMapping/>
  </p:clrMapOvr>
  <p:transition spd="med">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32101C-136E-494D-B43D-647389A20C65}"/>
              </a:ext>
            </a:extLst>
          </p:cNvPr>
          <p:cNvSpPr>
            <a:spLocks noGrp="1"/>
          </p:cNvSpPr>
          <p:nvPr>
            <p:ph type="title"/>
          </p:nvPr>
        </p:nvSpPr>
        <p:spPr/>
        <p:txBody>
          <a:bodyPr/>
          <a:lstStyle/>
          <a:p>
            <a:r>
              <a:rPr lang="cs-CZ" dirty="0">
                <a:effectLst>
                  <a:outerShdw blurRad="38100" dist="38100" dir="2700000" algn="tl">
                    <a:srgbClr val="000000">
                      <a:alpha val="43137"/>
                    </a:srgbClr>
                  </a:outerShdw>
                </a:effectLst>
              </a:rPr>
              <a:t>EU-NATO relations - </a:t>
            </a:r>
            <a:r>
              <a:rPr lang="cs-CZ" dirty="0" err="1">
                <a:effectLst>
                  <a:outerShdw blurRad="38100" dist="38100" dir="2700000" algn="tl">
                    <a:srgbClr val="000000">
                      <a:alpha val="43137"/>
                    </a:srgbClr>
                  </a:outerShdw>
                </a:effectLst>
              </a:rPr>
              <a:t>history</a:t>
            </a:r>
            <a:endParaRPr lang="cs-CZ" dirty="0"/>
          </a:p>
        </p:txBody>
      </p:sp>
      <p:sp>
        <p:nvSpPr>
          <p:cNvPr id="3" name="Zástupný obsah 2">
            <a:extLst>
              <a:ext uri="{FF2B5EF4-FFF2-40B4-BE49-F238E27FC236}">
                <a16:creationId xmlns:a16="http://schemas.microsoft.com/office/drawing/2014/main" id="{3D0DC25A-7500-45F3-8906-700940C42EFB}"/>
              </a:ext>
            </a:extLst>
          </p:cNvPr>
          <p:cNvSpPr>
            <a:spLocks noGrp="1"/>
          </p:cNvSpPr>
          <p:nvPr>
            <p:ph idx="1"/>
          </p:nvPr>
        </p:nvSpPr>
        <p:spPr/>
        <p:txBody>
          <a:bodyPr/>
          <a:lstStyle/>
          <a:p>
            <a:pPr>
              <a:spcBef>
                <a:spcPts val="600"/>
              </a:spcBef>
            </a:pPr>
            <a:r>
              <a:rPr lang="en-US" sz="1900" b="1" dirty="0">
                <a:solidFill>
                  <a:schemeClr val="tx1"/>
                </a:solidFill>
                <a:highlight>
                  <a:srgbClr val="FFFFCC"/>
                </a:highlight>
              </a:rPr>
              <a:t>January 2001:</a:t>
            </a:r>
            <a:r>
              <a:rPr lang="en-US" sz="1900" dirty="0">
                <a:solidFill>
                  <a:schemeClr val="tx1"/>
                </a:solidFill>
                <a:highlight>
                  <a:srgbClr val="FFFFCC"/>
                </a:highlight>
              </a:rPr>
              <a:t>  </a:t>
            </a:r>
            <a:r>
              <a:rPr lang="en-US" sz="1900" dirty="0">
                <a:solidFill>
                  <a:schemeClr val="tx1"/>
                </a:solidFill>
              </a:rPr>
              <a:t>Beginning of </a:t>
            </a:r>
            <a:r>
              <a:rPr lang="en-US" sz="1900" dirty="0" err="1">
                <a:solidFill>
                  <a:schemeClr val="tx1"/>
                </a:solidFill>
              </a:rPr>
              <a:t>institutionalised</a:t>
            </a:r>
            <a:r>
              <a:rPr lang="en-US" sz="1900" dirty="0">
                <a:solidFill>
                  <a:schemeClr val="tx1"/>
                </a:solidFill>
              </a:rPr>
              <a:t> relations between NATO and the EU with the establishment of joint meetings, including at the level of foreign ministers and ambassadors. Exchange of letters between the NATO Secretary General and the EU Presidency on the scope of cooperation and modalities for consultation.</a:t>
            </a:r>
          </a:p>
          <a:p>
            <a:pPr>
              <a:spcBef>
                <a:spcPts val="600"/>
              </a:spcBef>
            </a:pPr>
            <a:r>
              <a:rPr lang="en-US" sz="1900" b="1" dirty="0">
                <a:solidFill>
                  <a:schemeClr val="tx1"/>
                </a:solidFill>
                <a:highlight>
                  <a:srgbClr val="FFFFCC"/>
                </a:highlight>
              </a:rPr>
              <a:t>May 2001</a:t>
            </a:r>
            <a:r>
              <a:rPr lang="en-US" sz="1900" dirty="0">
                <a:solidFill>
                  <a:schemeClr val="tx1"/>
                </a:solidFill>
              </a:rPr>
              <a:t>: First formal NATO-EU meeting at the level of foreign ministers in Budapest. The NATO Secretary General and the EU Presidency issue a joint statement on the Western Balkans.</a:t>
            </a:r>
          </a:p>
          <a:p>
            <a:pPr>
              <a:spcBef>
                <a:spcPts val="600"/>
              </a:spcBef>
            </a:pPr>
            <a:r>
              <a:rPr lang="en-US" sz="1900" b="1" dirty="0">
                <a:solidFill>
                  <a:schemeClr val="tx1"/>
                </a:solidFill>
                <a:highlight>
                  <a:srgbClr val="FFFFCC"/>
                </a:highlight>
              </a:rPr>
              <a:t>November 2002:</a:t>
            </a:r>
            <a:r>
              <a:rPr lang="en-US" sz="1900" dirty="0">
                <a:solidFill>
                  <a:schemeClr val="tx1"/>
                </a:solidFill>
                <a:highlight>
                  <a:srgbClr val="FFFFCC"/>
                </a:highlight>
              </a:rPr>
              <a:t>  </a:t>
            </a:r>
            <a:r>
              <a:rPr lang="en-US" sz="1900" dirty="0">
                <a:solidFill>
                  <a:schemeClr val="tx1"/>
                </a:solidFill>
              </a:rPr>
              <a:t>At the Prague Summit, NATO members declare their readiness to give the EU access to NATO assets and capabilities for operations in which the Alliance is not engaged militarily.</a:t>
            </a:r>
          </a:p>
          <a:p>
            <a:pPr>
              <a:spcBef>
                <a:spcPts val="600"/>
              </a:spcBef>
            </a:pPr>
            <a:r>
              <a:rPr lang="en-US" sz="1900" b="1" dirty="0">
                <a:solidFill>
                  <a:schemeClr val="tx1"/>
                </a:solidFill>
                <a:highlight>
                  <a:srgbClr val="FFFFCC"/>
                </a:highlight>
              </a:rPr>
              <a:t>December 2002:</a:t>
            </a:r>
            <a:r>
              <a:rPr lang="en-US" sz="1900" dirty="0">
                <a:solidFill>
                  <a:schemeClr val="tx1"/>
                </a:solidFill>
                <a:highlight>
                  <a:srgbClr val="FFFFCC"/>
                </a:highlight>
              </a:rPr>
              <a:t> </a:t>
            </a:r>
            <a:r>
              <a:rPr lang="en-US" sz="1900" dirty="0">
                <a:solidFill>
                  <a:schemeClr val="tx1"/>
                </a:solidFill>
              </a:rPr>
              <a:t>EU-NATO Declaration on ESDP.</a:t>
            </a:r>
          </a:p>
          <a:p>
            <a:pPr>
              <a:spcBef>
                <a:spcPts val="600"/>
              </a:spcBef>
            </a:pPr>
            <a:r>
              <a:rPr lang="en-US" sz="1900" b="1" dirty="0">
                <a:solidFill>
                  <a:schemeClr val="tx1"/>
                </a:solidFill>
                <a:highlight>
                  <a:srgbClr val="FFFFCC"/>
                </a:highlight>
              </a:rPr>
              <a:t>March 2003:</a:t>
            </a:r>
            <a:r>
              <a:rPr lang="en-US" sz="1900" dirty="0">
                <a:solidFill>
                  <a:schemeClr val="tx1"/>
                </a:solidFill>
                <a:highlight>
                  <a:srgbClr val="FFFFCC"/>
                </a:highlight>
              </a:rPr>
              <a:t>  </a:t>
            </a:r>
            <a:r>
              <a:rPr lang="en-US" sz="1900" dirty="0">
                <a:solidFill>
                  <a:schemeClr val="tx1"/>
                </a:solidFill>
              </a:rPr>
              <a:t>Agreement on the framework for cooperation. Entry into force of a NATO-EU security of information agreement. Transition from the NATO-led Operation Allied Harmony to the EU-led Operation Concordia in the Republic of North Macedonia (then known as the former Yugoslav Republic of Macedonia).</a:t>
            </a:r>
            <a:endParaRPr lang="cs-CZ" sz="1900" dirty="0">
              <a:solidFill>
                <a:schemeClr val="tx1"/>
              </a:solidFill>
            </a:endParaRPr>
          </a:p>
          <a:p>
            <a:pPr>
              <a:spcBef>
                <a:spcPts val="600"/>
              </a:spcBef>
            </a:pPr>
            <a:r>
              <a:rPr lang="en-US" sz="1900" b="1" dirty="0">
                <a:solidFill>
                  <a:schemeClr val="tx1"/>
                </a:solidFill>
                <a:highlight>
                  <a:srgbClr val="FFFFCC"/>
                </a:highlight>
              </a:rPr>
              <a:t>May 2003:</a:t>
            </a:r>
            <a:r>
              <a:rPr lang="en-US" sz="1900" dirty="0">
                <a:solidFill>
                  <a:schemeClr val="tx1"/>
                </a:solidFill>
                <a:highlight>
                  <a:srgbClr val="FFFFCC"/>
                </a:highlight>
              </a:rPr>
              <a:t>  </a:t>
            </a:r>
            <a:r>
              <a:rPr lang="en-US" sz="1900" dirty="0">
                <a:solidFill>
                  <a:schemeClr val="tx1"/>
                </a:solidFill>
              </a:rPr>
              <a:t>First meeting of the NATO-EU Capability Group.</a:t>
            </a:r>
          </a:p>
          <a:p>
            <a:pPr>
              <a:spcBef>
                <a:spcPts val="600"/>
              </a:spcBef>
            </a:pPr>
            <a:r>
              <a:rPr lang="en-US" sz="1900" b="1" dirty="0">
                <a:solidFill>
                  <a:schemeClr val="tx1"/>
                </a:solidFill>
                <a:highlight>
                  <a:srgbClr val="FFFFCC"/>
                </a:highlight>
              </a:rPr>
              <a:t>July 2003:</a:t>
            </a:r>
            <a:r>
              <a:rPr lang="en-US" sz="1900" dirty="0">
                <a:solidFill>
                  <a:schemeClr val="tx1"/>
                </a:solidFill>
                <a:highlight>
                  <a:srgbClr val="FFFFCC"/>
                </a:highlight>
              </a:rPr>
              <a:t> </a:t>
            </a:r>
            <a:r>
              <a:rPr lang="en-US" sz="1900" dirty="0">
                <a:solidFill>
                  <a:schemeClr val="tx1"/>
                </a:solidFill>
              </a:rPr>
              <a:t>  Development of a common strategy for the Western Balkans.</a:t>
            </a:r>
          </a:p>
          <a:p>
            <a:pPr>
              <a:spcBef>
                <a:spcPts val="600"/>
              </a:spcBef>
            </a:pPr>
            <a:r>
              <a:rPr lang="en-US" sz="1900" b="1" dirty="0">
                <a:solidFill>
                  <a:schemeClr val="tx1"/>
                </a:solidFill>
                <a:highlight>
                  <a:srgbClr val="FFFFCC"/>
                </a:highlight>
              </a:rPr>
              <a:t>November 2003:</a:t>
            </a:r>
            <a:r>
              <a:rPr lang="en-US" sz="1900" dirty="0">
                <a:solidFill>
                  <a:schemeClr val="tx1"/>
                </a:solidFill>
                <a:highlight>
                  <a:srgbClr val="FFFFCC"/>
                </a:highlight>
              </a:rPr>
              <a:t>  </a:t>
            </a:r>
            <a:r>
              <a:rPr lang="en-US" sz="1900" dirty="0">
                <a:solidFill>
                  <a:schemeClr val="tx1"/>
                </a:solidFill>
              </a:rPr>
              <a:t>First joint NATO-EU crisis-management exercise.</a:t>
            </a:r>
          </a:p>
          <a:p>
            <a:pPr>
              <a:spcBef>
                <a:spcPts val="600"/>
              </a:spcBef>
            </a:pPr>
            <a:endParaRPr lang="en-US" sz="1900" dirty="0">
              <a:solidFill>
                <a:schemeClr val="tx1"/>
              </a:solidFill>
            </a:endParaRPr>
          </a:p>
          <a:p>
            <a:pPr marL="0" indent="0">
              <a:buNone/>
            </a:pPr>
            <a:endParaRPr lang="cs-CZ" dirty="0"/>
          </a:p>
        </p:txBody>
      </p:sp>
    </p:spTree>
    <p:extLst>
      <p:ext uri="{BB962C8B-B14F-4D97-AF65-F5344CB8AC3E}">
        <p14:creationId xmlns:p14="http://schemas.microsoft.com/office/powerpoint/2010/main" val="390230607"/>
      </p:ext>
    </p:extLst>
  </p:cSld>
  <p:clrMapOvr>
    <a:masterClrMapping/>
  </p:clrMapOvr>
  <p:transition spd="med">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6E7EBB-6B23-45E4-B6A6-0C6E1428D4EA}"/>
              </a:ext>
            </a:extLst>
          </p:cNvPr>
          <p:cNvSpPr>
            <a:spLocks noGrp="1"/>
          </p:cNvSpPr>
          <p:nvPr>
            <p:ph type="title"/>
          </p:nvPr>
        </p:nvSpPr>
        <p:spPr/>
        <p:txBody>
          <a:bodyPr/>
          <a:lstStyle/>
          <a:p>
            <a:r>
              <a:rPr lang="cs-CZ" dirty="0">
                <a:effectLst>
                  <a:outerShdw blurRad="38100" dist="38100" dir="2700000" algn="tl">
                    <a:srgbClr val="000000">
                      <a:alpha val="43137"/>
                    </a:srgbClr>
                  </a:outerShdw>
                </a:effectLst>
              </a:rPr>
              <a:t>EU-NATO relations - </a:t>
            </a:r>
            <a:r>
              <a:rPr lang="cs-CZ" dirty="0" err="1">
                <a:effectLst>
                  <a:outerShdw blurRad="38100" dist="38100" dir="2700000" algn="tl">
                    <a:srgbClr val="000000">
                      <a:alpha val="43137"/>
                    </a:srgbClr>
                  </a:outerShdw>
                </a:effectLst>
              </a:rPr>
              <a:t>history</a:t>
            </a:r>
            <a:endParaRPr lang="cs-CZ" dirty="0"/>
          </a:p>
        </p:txBody>
      </p:sp>
      <p:sp>
        <p:nvSpPr>
          <p:cNvPr id="3" name="Zástupný obsah 2">
            <a:extLst>
              <a:ext uri="{FF2B5EF4-FFF2-40B4-BE49-F238E27FC236}">
                <a16:creationId xmlns:a16="http://schemas.microsoft.com/office/drawing/2014/main" id="{D3DA95E0-651E-4B1C-BC08-C450C56199A5}"/>
              </a:ext>
            </a:extLst>
          </p:cNvPr>
          <p:cNvSpPr>
            <a:spLocks noGrp="1"/>
          </p:cNvSpPr>
          <p:nvPr>
            <p:ph idx="1"/>
          </p:nvPr>
        </p:nvSpPr>
        <p:spPr/>
        <p:txBody>
          <a:bodyPr/>
          <a:lstStyle/>
          <a:p>
            <a:r>
              <a:rPr lang="en-US" sz="1800" b="1" dirty="0">
                <a:solidFill>
                  <a:schemeClr val="tx1"/>
                </a:solidFill>
                <a:highlight>
                  <a:srgbClr val="FFFFCC"/>
                </a:highlight>
              </a:rPr>
              <a:t>February 2004:</a:t>
            </a:r>
            <a:r>
              <a:rPr lang="en-US" sz="1800" dirty="0">
                <a:solidFill>
                  <a:schemeClr val="tx1"/>
                </a:solidFill>
                <a:highlight>
                  <a:srgbClr val="FFFFCC"/>
                </a:highlight>
              </a:rPr>
              <a:t>  </a:t>
            </a:r>
            <a:r>
              <a:rPr lang="en-US" sz="1800" dirty="0">
                <a:solidFill>
                  <a:schemeClr val="tx1"/>
                </a:solidFill>
                <a:effectLst>
                  <a:outerShdw blurRad="38100" dist="38100" dir="2700000" algn="tl">
                    <a:srgbClr val="000000">
                      <a:alpha val="43137"/>
                    </a:srgbClr>
                  </a:outerShdw>
                </a:effectLst>
              </a:rPr>
              <a:t>France, Germany and the United Kingdom launch the idea of EU rapid-reaction units composed of joint battle groups.</a:t>
            </a:r>
          </a:p>
          <a:p>
            <a:r>
              <a:rPr lang="en-US" sz="1800" b="1" dirty="0">
                <a:solidFill>
                  <a:schemeClr val="tx1"/>
                </a:solidFill>
                <a:highlight>
                  <a:srgbClr val="FFFFCC"/>
                </a:highlight>
              </a:rPr>
              <a:t>December 2004:</a:t>
            </a:r>
            <a:r>
              <a:rPr lang="en-US" sz="1800" dirty="0">
                <a:solidFill>
                  <a:schemeClr val="tx1"/>
                </a:solidFill>
                <a:highlight>
                  <a:srgbClr val="FFFFCC"/>
                </a:highlight>
              </a:rPr>
              <a:t>   </a:t>
            </a:r>
            <a:r>
              <a:rPr lang="en-US" sz="1800" dirty="0">
                <a:solidFill>
                  <a:schemeClr val="tx1"/>
                </a:solidFill>
              </a:rPr>
              <a:t>Beginning of the EU-led Operation Althea in Bosnia and Herzegovina.</a:t>
            </a:r>
          </a:p>
          <a:p>
            <a:r>
              <a:rPr lang="en-US" sz="1800" b="1" dirty="0">
                <a:solidFill>
                  <a:schemeClr val="tx1"/>
                </a:solidFill>
                <a:highlight>
                  <a:srgbClr val="FFFFCC"/>
                </a:highlight>
              </a:rPr>
              <a:t>September 2005:</a:t>
            </a:r>
            <a:r>
              <a:rPr lang="en-US" sz="1800" dirty="0">
                <a:solidFill>
                  <a:schemeClr val="tx1"/>
                </a:solidFill>
                <a:highlight>
                  <a:srgbClr val="FFFFCC"/>
                </a:highlight>
              </a:rPr>
              <a:t> </a:t>
            </a:r>
            <a:r>
              <a:rPr lang="en-US" sz="1800" dirty="0">
                <a:solidFill>
                  <a:schemeClr val="tx1"/>
                </a:solidFill>
              </a:rPr>
              <a:t>Transatlantic informal NATO-EU ministerial dinner, New York.</a:t>
            </a:r>
          </a:p>
          <a:p>
            <a:r>
              <a:rPr lang="en-US" sz="1800" b="1" dirty="0">
                <a:solidFill>
                  <a:schemeClr val="tx1"/>
                </a:solidFill>
                <a:highlight>
                  <a:srgbClr val="FFFFCC"/>
                </a:highlight>
              </a:rPr>
              <a:t>October 2005:</a:t>
            </a:r>
            <a:r>
              <a:rPr lang="en-US" sz="1800" dirty="0">
                <a:solidFill>
                  <a:schemeClr val="tx1"/>
                </a:solidFill>
                <a:highlight>
                  <a:srgbClr val="FFFFCC"/>
                </a:highlight>
              </a:rPr>
              <a:t>  </a:t>
            </a:r>
            <a:r>
              <a:rPr lang="en-US" sz="1800" dirty="0">
                <a:solidFill>
                  <a:schemeClr val="tx1"/>
                </a:solidFill>
              </a:rPr>
              <a:t>Agreement on Military Permanent Arrangements establishing a NATO Permanent Liaison Team at the EU Military Staff and an EU cell at SHAPE.</a:t>
            </a:r>
          </a:p>
          <a:p>
            <a:r>
              <a:rPr lang="en-US" sz="1800" b="1" dirty="0">
                <a:solidFill>
                  <a:schemeClr val="tx1"/>
                </a:solidFill>
                <a:highlight>
                  <a:srgbClr val="FFFFCC"/>
                </a:highlight>
              </a:rPr>
              <a:t>November 2005:</a:t>
            </a:r>
            <a:r>
              <a:rPr lang="en-US" sz="1800" dirty="0">
                <a:solidFill>
                  <a:schemeClr val="tx1"/>
                </a:solidFill>
                <a:highlight>
                  <a:srgbClr val="FFFFCC"/>
                </a:highlight>
              </a:rPr>
              <a:t>  </a:t>
            </a:r>
            <a:r>
              <a:rPr lang="en-US" sz="1800" dirty="0">
                <a:solidFill>
                  <a:schemeClr val="tx1"/>
                </a:solidFill>
              </a:rPr>
              <a:t>NATO Permanent Liaison Team set up at the EU Military Staff.</a:t>
            </a:r>
          </a:p>
          <a:p>
            <a:r>
              <a:rPr lang="en-US" sz="1800" b="1" dirty="0">
                <a:solidFill>
                  <a:schemeClr val="tx1"/>
                </a:solidFill>
                <a:highlight>
                  <a:srgbClr val="FFFFCC"/>
                </a:highlight>
              </a:rPr>
              <a:t>March 2006:</a:t>
            </a:r>
            <a:r>
              <a:rPr lang="en-US" sz="1800" dirty="0">
                <a:solidFill>
                  <a:schemeClr val="tx1"/>
                </a:solidFill>
                <a:highlight>
                  <a:srgbClr val="FFFFCC"/>
                </a:highlight>
              </a:rPr>
              <a:t>  </a:t>
            </a:r>
            <a:r>
              <a:rPr lang="en-US" sz="1800" dirty="0">
                <a:solidFill>
                  <a:schemeClr val="tx1"/>
                </a:solidFill>
              </a:rPr>
              <a:t>EU cell set up at SHAPE.</a:t>
            </a:r>
          </a:p>
          <a:p>
            <a:r>
              <a:rPr lang="en-US" sz="1800" b="1" dirty="0">
                <a:solidFill>
                  <a:schemeClr val="tx1"/>
                </a:solidFill>
                <a:highlight>
                  <a:srgbClr val="FFFFCC"/>
                </a:highlight>
              </a:rPr>
              <a:t>April 2006:</a:t>
            </a:r>
            <a:r>
              <a:rPr lang="en-US" sz="1800" dirty="0">
                <a:solidFill>
                  <a:schemeClr val="tx1"/>
                </a:solidFill>
                <a:highlight>
                  <a:srgbClr val="FFFFCC"/>
                </a:highlight>
              </a:rPr>
              <a:t>  </a:t>
            </a:r>
            <a:r>
              <a:rPr lang="en-US" sz="1800" dirty="0">
                <a:solidFill>
                  <a:schemeClr val="tx1"/>
                </a:solidFill>
              </a:rPr>
              <a:t>Transatlantic informal NATO-EU ministerial dinner, Sofia.</a:t>
            </a:r>
          </a:p>
          <a:p>
            <a:r>
              <a:rPr lang="en-US" sz="1800" b="1" dirty="0">
                <a:solidFill>
                  <a:schemeClr val="tx1"/>
                </a:solidFill>
                <a:highlight>
                  <a:srgbClr val="FFFFCC"/>
                </a:highlight>
              </a:rPr>
              <a:t>2006 - 2010:</a:t>
            </a:r>
            <a:r>
              <a:rPr lang="en-US" sz="1800" dirty="0">
                <a:solidFill>
                  <a:schemeClr val="tx1"/>
                </a:solidFill>
                <a:highlight>
                  <a:srgbClr val="FFFFCC"/>
                </a:highlight>
              </a:rPr>
              <a:t>  </a:t>
            </a:r>
            <a:r>
              <a:rPr lang="en-US" sz="1800" dirty="0">
                <a:solidFill>
                  <a:schemeClr val="tx1"/>
                </a:solidFill>
              </a:rPr>
              <a:t>Transatlantic informal NATO-EU ministerial dinners are held in New York (Sep. 2006); Brussels (Jan. 2007); Oslo (April 2007); New York (Sep. 2007); Brussels (Dec. 2007); New York (Sep. 2008); Brussels (Dec. 2008); Brussels (March 2009); and New York (Sep. 2010).</a:t>
            </a:r>
          </a:p>
          <a:p>
            <a:r>
              <a:rPr lang="en-US" sz="1800" b="1" dirty="0">
                <a:solidFill>
                  <a:schemeClr val="tx1"/>
                </a:solidFill>
                <a:highlight>
                  <a:srgbClr val="FFFFCC"/>
                </a:highlight>
              </a:rPr>
              <a:t>November 2010:</a:t>
            </a:r>
            <a:r>
              <a:rPr lang="en-US" sz="1800" dirty="0">
                <a:solidFill>
                  <a:schemeClr val="tx1"/>
                </a:solidFill>
                <a:highlight>
                  <a:srgbClr val="FFFFCC"/>
                </a:highlight>
              </a:rPr>
              <a:t>  </a:t>
            </a:r>
            <a:r>
              <a:rPr lang="en-US" sz="1800" dirty="0">
                <a:solidFill>
                  <a:schemeClr val="tx1"/>
                </a:solidFill>
                <a:effectLst>
                  <a:outerShdw blurRad="38100" dist="38100" dir="2700000" algn="tl">
                    <a:srgbClr val="000000">
                      <a:alpha val="43137"/>
                    </a:srgbClr>
                  </a:outerShdw>
                </a:effectLst>
              </a:rPr>
              <a:t>At the Lisbon Summit, the Allies underline their determination to improve the NATO-EU strategic partnership</a:t>
            </a:r>
            <a:r>
              <a:rPr lang="en-US" sz="1800" dirty="0">
                <a:solidFill>
                  <a:schemeClr val="tx1"/>
                </a:solidFill>
              </a:rPr>
              <a:t> and welcome recent initiatives from several Allies and ideas proposed by the Secretary General in this regard.</a:t>
            </a:r>
          </a:p>
          <a:p>
            <a:pPr marL="0" indent="0">
              <a:buNone/>
            </a:pPr>
            <a:endParaRPr lang="cs-CZ" dirty="0"/>
          </a:p>
        </p:txBody>
      </p:sp>
    </p:spTree>
    <p:extLst>
      <p:ext uri="{BB962C8B-B14F-4D97-AF65-F5344CB8AC3E}">
        <p14:creationId xmlns:p14="http://schemas.microsoft.com/office/powerpoint/2010/main" val="2535027238"/>
      </p:ext>
    </p:extLst>
  </p:cSld>
  <p:clrMapOvr>
    <a:masterClrMapping/>
  </p:clrMapOvr>
  <p:transition spd="med">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D98904-989D-4602-943D-FF868CE4FE66}"/>
              </a:ext>
            </a:extLst>
          </p:cNvPr>
          <p:cNvSpPr>
            <a:spLocks noGrp="1"/>
          </p:cNvSpPr>
          <p:nvPr>
            <p:ph type="title"/>
          </p:nvPr>
        </p:nvSpPr>
        <p:spPr/>
        <p:txBody>
          <a:bodyPr/>
          <a:lstStyle/>
          <a:p>
            <a:r>
              <a:rPr lang="cs-CZ" dirty="0">
                <a:effectLst>
                  <a:outerShdw blurRad="38100" dist="38100" dir="2700000" algn="tl">
                    <a:srgbClr val="000000">
                      <a:alpha val="43137"/>
                    </a:srgbClr>
                  </a:outerShdw>
                </a:effectLst>
              </a:rPr>
              <a:t>EU-NATO relations - </a:t>
            </a:r>
            <a:r>
              <a:rPr lang="cs-CZ" dirty="0" err="1">
                <a:effectLst>
                  <a:outerShdw blurRad="38100" dist="38100" dir="2700000" algn="tl">
                    <a:srgbClr val="000000">
                      <a:alpha val="43137"/>
                    </a:srgbClr>
                  </a:outerShdw>
                </a:effectLst>
              </a:rPr>
              <a:t>history</a:t>
            </a:r>
            <a:endParaRPr lang="cs-CZ" dirty="0"/>
          </a:p>
        </p:txBody>
      </p:sp>
      <p:sp>
        <p:nvSpPr>
          <p:cNvPr id="3" name="Zástupný obsah 2">
            <a:extLst>
              <a:ext uri="{FF2B5EF4-FFF2-40B4-BE49-F238E27FC236}">
                <a16:creationId xmlns:a16="http://schemas.microsoft.com/office/drawing/2014/main" id="{0C3B70DD-9172-4253-9A74-1E66D3AEE205}"/>
              </a:ext>
            </a:extLst>
          </p:cNvPr>
          <p:cNvSpPr>
            <a:spLocks noGrp="1"/>
          </p:cNvSpPr>
          <p:nvPr>
            <p:ph idx="1"/>
          </p:nvPr>
        </p:nvSpPr>
        <p:spPr/>
        <p:txBody>
          <a:bodyPr/>
          <a:lstStyle/>
          <a:p>
            <a:r>
              <a:rPr lang="en-US" sz="1800" b="1" dirty="0">
                <a:solidFill>
                  <a:schemeClr val="tx1"/>
                </a:solidFill>
                <a:highlight>
                  <a:srgbClr val="FFFFCC"/>
                </a:highlight>
              </a:rPr>
              <a:t>September 2011: </a:t>
            </a:r>
            <a:r>
              <a:rPr lang="en-US" sz="1800" dirty="0">
                <a:solidFill>
                  <a:schemeClr val="tx1"/>
                </a:solidFill>
              </a:rPr>
              <a:t> Transatlantic informal NATO-EU ministerial dinner, New York.</a:t>
            </a:r>
          </a:p>
          <a:p>
            <a:r>
              <a:rPr lang="en-US" sz="1800" b="1" dirty="0">
                <a:solidFill>
                  <a:schemeClr val="tx1"/>
                </a:solidFill>
                <a:highlight>
                  <a:srgbClr val="FFFFCC"/>
                </a:highlight>
              </a:rPr>
              <a:t>September 2012:</a:t>
            </a:r>
            <a:r>
              <a:rPr lang="en-US" sz="1800" dirty="0">
                <a:solidFill>
                  <a:schemeClr val="tx1"/>
                </a:solidFill>
                <a:highlight>
                  <a:srgbClr val="FFFFCC"/>
                </a:highlight>
              </a:rPr>
              <a:t>  </a:t>
            </a:r>
            <a:r>
              <a:rPr lang="en-US" sz="1800" dirty="0">
                <a:solidFill>
                  <a:schemeClr val="tx1"/>
                </a:solidFill>
              </a:rPr>
              <a:t>Transatlantic informal NATO-EU ministerial dinner, New York.</a:t>
            </a:r>
          </a:p>
          <a:p>
            <a:r>
              <a:rPr lang="en-US" sz="1800" b="1" dirty="0">
                <a:solidFill>
                  <a:schemeClr val="tx1"/>
                </a:solidFill>
                <a:highlight>
                  <a:srgbClr val="FFFFCC"/>
                </a:highlight>
              </a:rPr>
              <a:t>11 February 2013:</a:t>
            </a:r>
            <a:r>
              <a:rPr lang="en-US" sz="1800" dirty="0">
                <a:solidFill>
                  <a:schemeClr val="tx1"/>
                </a:solidFill>
                <a:highlight>
                  <a:srgbClr val="FFFFCC"/>
                </a:highlight>
              </a:rPr>
              <a:t>  </a:t>
            </a:r>
            <a:r>
              <a:rPr lang="en-US" sz="1800" dirty="0">
                <a:solidFill>
                  <a:schemeClr val="tx1"/>
                </a:solidFill>
              </a:rPr>
              <a:t>President of the European Commission José Manuel Barroso visits NATO Headquarters.</a:t>
            </a:r>
          </a:p>
          <a:p>
            <a:r>
              <a:rPr lang="en-US" sz="1800" b="1" dirty="0">
                <a:solidFill>
                  <a:schemeClr val="tx1"/>
                </a:solidFill>
                <a:highlight>
                  <a:srgbClr val="FFFFCC"/>
                </a:highlight>
              </a:rPr>
              <a:t>May 2013:</a:t>
            </a:r>
            <a:r>
              <a:rPr lang="en-US" sz="1800" dirty="0">
                <a:solidFill>
                  <a:schemeClr val="tx1"/>
                </a:solidFill>
                <a:highlight>
                  <a:srgbClr val="FFFFCC"/>
                </a:highlight>
              </a:rPr>
              <a:t> </a:t>
            </a:r>
            <a:r>
              <a:rPr lang="en-US" sz="1800" dirty="0">
                <a:solidFill>
                  <a:schemeClr val="tx1"/>
                </a:solidFill>
              </a:rPr>
              <a:t>The NATO Secretary General addresses the European Parliament’s Committee on Foreign Affairs and Subcommittee on Security and </a:t>
            </a:r>
            <a:r>
              <a:rPr lang="en-US" sz="1800" dirty="0" err="1">
                <a:solidFill>
                  <a:schemeClr val="tx1"/>
                </a:solidFill>
              </a:rPr>
              <a:t>Defence</a:t>
            </a:r>
            <a:r>
              <a:rPr lang="en-US" sz="1800" dirty="0">
                <a:solidFill>
                  <a:schemeClr val="tx1"/>
                </a:solidFill>
              </a:rPr>
              <a:t>.</a:t>
            </a:r>
          </a:p>
          <a:p>
            <a:r>
              <a:rPr lang="en-US" sz="1800" b="1" dirty="0">
                <a:solidFill>
                  <a:schemeClr val="tx1"/>
                </a:solidFill>
                <a:highlight>
                  <a:srgbClr val="FFFFCC"/>
                </a:highlight>
              </a:rPr>
              <a:t>June 2013:</a:t>
            </a:r>
            <a:r>
              <a:rPr lang="en-US" sz="1800" dirty="0">
                <a:solidFill>
                  <a:schemeClr val="tx1"/>
                </a:solidFill>
                <a:highlight>
                  <a:srgbClr val="FFFFCC"/>
                </a:highlight>
              </a:rPr>
              <a:t>  </a:t>
            </a:r>
            <a:r>
              <a:rPr lang="en-US" sz="1800" dirty="0">
                <a:solidFill>
                  <a:schemeClr val="tx1"/>
                </a:solidFill>
              </a:rPr>
              <a:t>The NATO Secretary General participates in an informal meeting of EU foreign ministers.</a:t>
            </a:r>
          </a:p>
          <a:p>
            <a:r>
              <a:rPr lang="en-US" sz="1800" b="1" dirty="0">
                <a:solidFill>
                  <a:schemeClr val="tx1"/>
                </a:solidFill>
                <a:highlight>
                  <a:srgbClr val="FFFFCC"/>
                </a:highlight>
              </a:rPr>
              <a:t>December 2013:</a:t>
            </a:r>
            <a:r>
              <a:rPr lang="en-US" sz="1800" dirty="0">
                <a:solidFill>
                  <a:schemeClr val="tx1"/>
                </a:solidFill>
                <a:highlight>
                  <a:srgbClr val="FFFFCC"/>
                </a:highlight>
              </a:rPr>
              <a:t>  </a:t>
            </a:r>
            <a:r>
              <a:rPr lang="en-US" sz="1800" dirty="0">
                <a:solidFill>
                  <a:schemeClr val="tx1"/>
                </a:solidFill>
              </a:rPr>
              <a:t>The NATO Secretary General addresses the European Council in Brussels.</a:t>
            </a:r>
          </a:p>
          <a:p>
            <a:r>
              <a:rPr lang="en-US" sz="1800" b="1" dirty="0">
                <a:solidFill>
                  <a:schemeClr val="tx1"/>
                </a:solidFill>
                <a:highlight>
                  <a:srgbClr val="FFFFCC"/>
                </a:highlight>
              </a:rPr>
              <a:t>5 March 2014:</a:t>
            </a:r>
            <a:r>
              <a:rPr lang="en-US" sz="1800" dirty="0">
                <a:solidFill>
                  <a:schemeClr val="tx1"/>
                </a:solidFill>
                <a:highlight>
                  <a:srgbClr val="FFFFCC"/>
                </a:highlight>
              </a:rPr>
              <a:t> </a:t>
            </a:r>
            <a:r>
              <a:rPr lang="en-US" sz="1800" dirty="0">
                <a:solidFill>
                  <a:schemeClr val="tx1"/>
                </a:solidFill>
              </a:rPr>
              <a:t>NATO and EU Political and Security Committee (PSC) ambassadors hold informal talks on Ukraine.</a:t>
            </a:r>
          </a:p>
          <a:p>
            <a:r>
              <a:rPr lang="en-US" sz="1800" b="1" dirty="0">
                <a:solidFill>
                  <a:schemeClr val="tx1"/>
                </a:solidFill>
                <a:highlight>
                  <a:srgbClr val="FFFFCC"/>
                </a:highlight>
              </a:rPr>
              <a:t>10 June 2014:</a:t>
            </a:r>
            <a:r>
              <a:rPr lang="en-US" sz="1800" dirty="0">
                <a:solidFill>
                  <a:schemeClr val="tx1"/>
                </a:solidFill>
                <a:highlight>
                  <a:srgbClr val="FFFFCC"/>
                </a:highlight>
              </a:rPr>
              <a:t>  </a:t>
            </a:r>
            <a:r>
              <a:rPr lang="en-US" sz="1800" dirty="0">
                <a:solidFill>
                  <a:schemeClr val="tx1"/>
                </a:solidFill>
              </a:rPr>
              <a:t>NATO and EU PSC ambassadors hold more informal talks on Ukraine.</a:t>
            </a:r>
          </a:p>
          <a:p>
            <a:r>
              <a:rPr lang="en-US" sz="1800" b="1" dirty="0">
                <a:solidFill>
                  <a:schemeClr val="tx1"/>
                </a:solidFill>
                <a:highlight>
                  <a:srgbClr val="FFFFCC"/>
                </a:highlight>
              </a:rPr>
              <a:t>10 February 2016:</a:t>
            </a:r>
            <a:r>
              <a:rPr lang="en-US" sz="1800" dirty="0">
                <a:solidFill>
                  <a:schemeClr val="tx1"/>
                </a:solidFill>
                <a:highlight>
                  <a:srgbClr val="FFFFCC"/>
                </a:highlight>
              </a:rPr>
              <a:t>  </a:t>
            </a:r>
            <a:r>
              <a:rPr lang="en-US" sz="1800" dirty="0">
                <a:solidFill>
                  <a:schemeClr val="tx1"/>
                </a:solidFill>
              </a:rPr>
              <a:t>A Technical Arrangement on Cyber </a:t>
            </a:r>
            <a:r>
              <a:rPr lang="en-US" sz="1800" dirty="0" err="1">
                <a:solidFill>
                  <a:schemeClr val="tx1"/>
                </a:solidFill>
              </a:rPr>
              <a:t>Defence</a:t>
            </a:r>
            <a:r>
              <a:rPr lang="en-US" sz="1800" dirty="0">
                <a:solidFill>
                  <a:schemeClr val="tx1"/>
                </a:solidFill>
              </a:rPr>
              <a:t> was concluded between the NATO Computer Incident Response Capability (NCIRC) and the Computer Emergency Response Team of the European Union (CERT-EU), providing a framework for exchanging information and sharing best practices between emergency response teams.</a:t>
            </a:r>
          </a:p>
          <a:p>
            <a:pPr marL="0" indent="0">
              <a:buNone/>
            </a:pPr>
            <a:endParaRPr lang="cs-CZ" dirty="0"/>
          </a:p>
        </p:txBody>
      </p:sp>
    </p:spTree>
    <p:extLst>
      <p:ext uri="{BB962C8B-B14F-4D97-AF65-F5344CB8AC3E}">
        <p14:creationId xmlns:p14="http://schemas.microsoft.com/office/powerpoint/2010/main" val="979949689"/>
      </p:ext>
    </p:extLst>
  </p:cSld>
  <p:clrMapOvr>
    <a:masterClrMapping/>
  </p:clrMapOvr>
  <p:transition spd="med">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147B43-02EF-4130-9D24-217B15F11608}"/>
              </a:ext>
            </a:extLst>
          </p:cNvPr>
          <p:cNvSpPr>
            <a:spLocks noGrp="1"/>
          </p:cNvSpPr>
          <p:nvPr>
            <p:ph type="title"/>
          </p:nvPr>
        </p:nvSpPr>
        <p:spPr/>
        <p:txBody>
          <a:bodyPr/>
          <a:lstStyle/>
          <a:p>
            <a:r>
              <a:rPr lang="cs-CZ" dirty="0">
                <a:effectLst>
                  <a:outerShdw blurRad="38100" dist="38100" dir="2700000" algn="tl">
                    <a:srgbClr val="000000">
                      <a:alpha val="43137"/>
                    </a:srgbClr>
                  </a:outerShdw>
                </a:effectLst>
              </a:rPr>
              <a:t>EU-NATO relations - </a:t>
            </a:r>
            <a:r>
              <a:rPr lang="cs-CZ" dirty="0" err="1">
                <a:effectLst>
                  <a:outerShdw blurRad="38100" dist="38100" dir="2700000" algn="tl">
                    <a:srgbClr val="000000">
                      <a:alpha val="43137"/>
                    </a:srgbClr>
                  </a:outerShdw>
                </a:effectLst>
              </a:rPr>
              <a:t>history</a:t>
            </a:r>
            <a:endParaRPr lang="cs-CZ" dirty="0"/>
          </a:p>
        </p:txBody>
      </p:sp>
      <p:sp>
        <p:nvSpPr>
          <p:cNvPr id="3" name="Zástupný obsah 2">
            <a:extLst>
              <a:ext uri="{FF2B5EF4-FFF2-40B4-BE49-F238E27FC236}">
                <a16:creationId xmlns:a16="http://schemas.microsoft.com/office/drawing/2014/main" id="{99C1A0D6-663D-48A4-9818-BC6F9C52CDB8}"/>
              </a:ext>
            </a:extLst>
          </p:cNvPr>
          <p:cNvSpPr>
            <a:spLocks noGrp="1"/>
          </p:cNvSpPr>
          <p:nvPr>
            <p:ph idx="1"/>
          </p:nvPr>
        </p:nvSpPr>
        <p:spPr/>
        <p:txBody>
          <a:bodyPr/>
          <a:lstStyle/>
          <a:p>
            <a:pPr>
              <a:spcBef>
                <a:spcPts val="600"/>
              </a:spcBef>
            </a:pPr>
            <a:r>
              <a:rPr lang="en-US" sz="1900" b="1" dirty="0">
                <a:solidFill>
                  <a:schemeClr val="tx1"/>
                </a:solidFill>
                <a:highlight>
                  <a:srgbClr val="FFFFCC"/>
                </a:highlight>
              </a:rPr>
              <a:t>11 February 2016:</a:t>
            </a:r>
            <a:r>
              <a:rPr lang="en-US" sz="1900" dirty="0">
                <a:solidFill>
                  <a:schemeClr val="tx1"/>
                </a:solidFill>
                <a:highlight>
                  <a:srgbClr val="FFFFCC"/>
                </a:highlight>
              </a:rPr>
              <a:t>  </a:t>
            </a:r>
            <a:r>
              <a:rPr lang="en-US" sz="1900" dirty="0">
                <a:solidFill>
                  <a:schemeClr val="tx1"/>
                </a:solidFill>
                <a:effectLst>
                  <a:outerShdw blurRad="38100" dist="38100" dir="2700000" algn="tl">
                    <a:srgbClr val="000000">
                      <a:alpha val="43137"/>
                    </a:srgbClr>
                  </a:outerShdw>
                </a:effectLst>
              </a:rPr>
              <a:t>At the request of Germany, Greece and </a:t>
            </a:r>
            <a:r>
              <a:rPr lang="en-US" sz="1900" dirty="0" err="1">
                <a:solidFill>
                  <a:schemeClr val="tx1"/>
                </a:solidFill>
                <a:effectLst>
                  <a:outerShdw blurRad="38100" dist="38100" dir="2700000" algn="tl">
                    <a:srgbClr val="000000">
                      <a:alpha val="43137"/>
                    </a:srgbClr>
                  </a:outerShdw>
                </a:effectLst>
              </a:rPr>
              <a:t>Türkiye</a:t>
            </a:r>
            <a:r>
              <a:rPr lang="en-US" sz="1900" dirty="0">
                <a:solidFill>
                  <a:schemeClr val="tx1"/>
                </a:solidFill>
                <a:effectLst>
                  <a:outerShdw blurRad="38100" dist="38100" dir="2700000" algn="tl">
                    <a:srgbClr val="000000">
                      <a:alpha val="43137"/>
                    </a:srgbClr>
                  </a:outerShdw>
                </a:effectLst>
              </a:rPr>
              <a:t>, NATO </a:t>
            </a:r>
            <a:r>
              <a:rPr lang="en-US" sz="1900" dirty="0" err="1">
                <a:solidFill>
                  <a:schemeClr val="tx1"/>
                </a:solidFill>
                <a:effectLst>
                  <a:outerShdw blurRad="38100" dist="38100" dir="2700000" algn="tl">
                    <a:srgbClr val="000000">
                      <a:alpha val="43137"/>
                    </a:srgbClr>
                  </a:outerShdw>
                </a:effectLst>
              </a:rPr>
              <a:t>defence</a:t>
            </a:r>
            <a:r>
              <a:rPr lang="en-US" sz="1900" dirty="0">
                <a:solidFill>
                  <a:schemeClr val="tx1"/>
                </a:solidFill>
                <a:effectLst>
                  <a:outerShdw blurRad="38100" dist="38100" dir="2700000" algn="tl">
                    <a:srgbClr val="000000">
                      <a:alpha val="43137"/>
                    </a:srgbClr>
                  </a:outerShdw>
                </a:effectLst>
              </a:rPr>
              <a:t> ministers agree that the Alliance should join international efforts to stem illegal trafficking and illegal migration in the Aegean Sea, cooperating with the European Union's border management agency, Frontex.</a:t>
            </a:r>
          </a:p>
          <a:p>
            <a:pPr>
              <a:spcBef>
                <a:spcPts val="600"/>
              </a:spcBef>
            </a:pPr>
            <a:r>
              <a:rPr lang="en-US" sz="1900" b="1" dirty="0">
                <a:solidFill>
                  <a:schemeClr val="tx1"/>
                </a:solidFill>
                <a:highlight>
                  <a:srgbClr val="FFFFCC"/>
                </a:highlight>
              </a:rPr>
              <a:t>10 March 2016:</a:t>
            </a:r>
            <a:r>
              <a:rPr lang="en-US" sz="1900" dirty="0">
                <a:solidFill>
                  <a:schemeClr val="tx1"/>
                </a:solidFill>
                <a:highlight>
                  <a:srgbClr val="FFFFCC"/>
                </a:highlight>
              </a:rPr>
              <a:t> </a:t>
            </a:r>
            <a:r>
              <a:rPr lang="en-US" sz="1900" dirty="0">
                <a:solidFill>
                  <a:schemeClr val="tx1"/>
                </a:solidFill>
              </a:rPr>
              <a:t>Visiting the European Commission to meet Commission President Jean-Claude Juncker, NATO Secretary General Jens Stoltenberg stresses the vital importance of the NATO-EU relationship and welcomes the </a:t>
            </a:r>
            <a:r>
              <a:rPr lang="en-US" sz="1900" dirty="0" err="1">
                <a:solidFill>
                  <a:schemeClr val="tx1"/>
                </a:solidFill>
              </a:rPr>
              <a:t>organisations’</a:t>
            </a:r>
            <a:r>
              <a:rPr lang="en-US" sz="1900" dirty="0">
                <a:solidFill>
                  <a:schemeClr val="tx1"/>
                </a:solidFill>
              </a:rPr>
              <a:t> deepening ties.</a:t>
            </a:r>
          </a:p>
          <a:p>
            <a:pPr>
              <a:spcBef>
                <a:spcPts val="600"/>
              </a:spcBef>
            </a:pPr>
            <a:r>
              <a:rPr lang="en-US" sz="1900" b="1" dirty="0">
                <a:solidFill>
                  <a:schemeClr val="tx1"/>
                </a:solidFill>
                <a:highlight>
                  <a:srgbClr val="FFFFCC"/>
                </a:highlight>
              </a:rPr>
              <a:t>12-13 May 2016: </a:t>
            </a:r>
            <a:r>
              <a:rPr lang="en-US" sz="1900" dirty="0">
                <a:solidFill>
                  <a:schemeClr val="tx1"/>
                </a:solidFill>
                <a:highlight>
                  <a:srgbClr val="FFFFCC"/>
                </a:highlight>
              </a:rPr>
              <a:t> </a:t>
            </a:r>
            <a:r>
              <a:rPr lang="en-US" sz="1900" dirty="0">
                <a:solidFill>
                  <a:schemeClr val="tx1"/>
                </a:solidFill>
              </a:rPr>
              <a:t>An informal EU-NATO Directors General Conference takes place at NATO Headquarters to enhance staff-to-staff interaction between the </a:t>
            </a:r>
            <a:r>
              <a:rPr lang="en-US" sz="1900" dirty="0" err="1">
                <a:solidFill>
                  <a:schemeClr val="tx1"/>
                </a:solidFill>
              </a:rPr>
              <a:t>organisations’</a:t>
            </a:r>
            <a:r>
              <a:rPr lang="en-US" sz="1900" dirty="0">
                <a:solidFill>
                  <a:schemeClr val="tx1"/>
                </a:solidFill>
              </a:rPr>
              <a:t> respective military staffs on topics of current relevance and common interest related to security and </a:t>
            </a:r>
            <a:r>
              <a:rPr lang="en-US" sz="1900" dirty="0" err="1">
                <a:solidFill>
                  <a:schemeClr val="tx1"/>
                </a:solidFill>
              </a:rPr>
              <a:t>defence</a:t>
            </a:r>
            <a:r>
              <a:rPr lang="en-US" sz="1900" dirty="0">
                <a:solidFill>
                  <a:schemeClr val="tx1"/>
                </a:solidFill>
              </a:rPr>
              <a:t>.</a:t>
            </a:r>
          </a:p>
          <a:p>
            <a:pPr>
              <a:spcBef>
                <a:spcPts val="600"/>
              </a:spcBef>
            </a:pPr>
            <a:r>
              <a:rPr lang="en-US" sz="1900" b="1" dirty="0">
                <a:solidFill>
                  <a:schemeClr val="tx1"/>
                </a:solidFill>
                <a:highlight>
                  <a:srgbClr val="FFFFCC"/>
                </a:highlight>
              </a:rPr>
              <a:t>20 May 2016:</a:t>
            </a:r>
            <a:r>
              <a:rPr lang="en-US" sz="1900" dirty="0">
                <a:solidFill>
                  <a:schemeClr val="tx1"/>
                </a:solidFill>
                <a:highlight>
                  <a:srgbClr val="FFFFCC"/>
                </a:highlight>
              </a:rPr>
              <a:t> </a:t>
            </a:r>
            <a:r>
              <a:rPr lang="en-US" sz="1900" dirty="0">
                <a:solidFill>
                  <a:schemeClr val="tx1"/>
                </a:solidFill>
              </a:rPr>
              <a:t>High Representative Federica Mogherini visits NATO Headquarters for a meeting with NATO foreign ministers to discuss areas for expanded NATO-EU cooperation ahead of upcoming EU and NATO summit meetings.</a:t>
            </a:r>
          </a:p>
          <a:p>
            <a:pPr>
              <a:spcBef>
                <a:spcPts val="600"/>
              </a:spcBef>
            </a:pPr>
            <a:r>
              <a:rPr lang="en-US" sz="1900" b="1" dirty="0">
                <a:solidFill>
                  <a:schemeClr val="tx1"/>
                </a:solidFill>
                <a:highlight>
                  <a:srgbClr val="FFFFCC"/>
                </a:highlight>
              </a:rPr>
              <a:t>24 June 2016:</a:t>
            </a:r>
            <a:r>
              <a:rPr lang="en-US" sz="1900" dirty="0">
                <a:solidFill>
                  <a:schemeClr val="tx1"/>
                </a:solidFill>
                <a:highlight>
                  <a:srgbClr val="FFFFCC"/>
                </a:highlight>
              </a:rPr>
              <a:t> </a:t>
            </a:r>
            <a:r>
              <a:rPr lang="en-US" sz="1900" dirty="0">
                <a:solidFill>
                  <a:schemeClr val="tx1"/>
                </a:solidFill>
                <a:effectLst>
                  <a:outerShdw blurRad="38100" dist="38100" dir="2700000" algn="tl">
                    <a:srgbClr val="000000">
                      <a:alpha val="43137"/>
                    </a:srgbClr>
                  </a:outerShdw>
                </a:effectLst>
              </a:rPr>
              <a:t>In a statement on the outcome of the British referendum on membership of the EU, the NATO Secretary General underlines his confidence that the United Kingdom's position in NATO will remain unchanged and that the country – a strong and committed NATO Ally – will continue to play its leading role in the Alliance.</a:t>
            </a:r>
          </a:p>
          <a:p>
            <a:pPr marL="0" indent="0">
              <a:buNone/>
            </a:pPr>
            <a:endParaRPr lang="cs-CZ" dirty="0"/>
          </a:p>
        </p:txBody>
      </p:sp>
    </p:spTree>
    <p:extLst>
      <p:ext uri="{BB962C8B-B14F-4D97-AF65-F5344CB8AC3E}">
        <p14:creationId xmlns:p14="http://schemas.microsoft.com/office/powerpoint/2010/main" val="2925940091"/>
      </p:ext>
    </p:extLst>
  </p:cSld>
  <p:clrMapOvr>
    <a:masterClrMapping/>
  </p:clrMapOvr>
  <p:transition spd="med">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A41FB4-8259-4287-8A48-053AEDE4E139}"/>
              </a:ext>
            </a:extLst>
          </p:cNvPr>
          <p:cNvSpPr>
            <a:spLocks noGrp="1"/>
          </p:cNvSpPr>
          <p:nvPr>
            <p:ph type="title"/>
          </p:nvPr>
        </p:nvSpPr>
        <p:spPr/>
        <p:txBody>
          <a:bodyPr/>
          <a:lstStyle/>
          <a:p>
            <a:r>
              <a:rPr lang="cs-CZ" dirty="0">
                <a:effectLst>
                  <a:outerShdw blurRad="38100" dist="38100" dir="2700000" algn="tl">
                    <a:srgbClr val="000000">
                      <a:alpha val="43137"/>
                    </a:srgbClr>
                  </a:outerShdw>
                </a:effectLst>
              </a:rPr>
              <a:t>EU-NATO relations - </a:t>
            </a:r>
            <a:r>
              <a:rPr lang="cs-CZ" dirty="0" err="1">
                <a:effectLst>
                  <a:outerShdw blurRad="38100" dist="38100" dir="2700000" algn="tl">
                    <a:srgbClr val="000000">
                      <a:alpha val="43137"/>
                    </a:srgbClr>
                  </a:outerShdw>
                </a:effectLst>
              </a:rPr>
              <a:t>history</a:t>
            </a:r>
            <a:endParaRPr lang="cs-CZ" dirty="0">
              <a:solidFill>
                <a:srgbClr val="FF0000"/>
              </a:solidFill>
            </a:endParaRPr>
          </a:p>
        </p:txBody>
      </p:sp>
      <p:sp>
        <p:nvSpPr>
          <p:cNvPr id="3" name="Zástupný obsah 2">
            <a:extLst>
              <a:ext uri="{FF2B5EF4-FFF2-40B4-BE49-F238E27FC236}">
                <a16:creationId xmlns:a16="http://schemas.microsoft.com/office/drawing/2014/main" id="{900CDCD5-F398-4C74-B0CC-5DE1C47E2C81}"/>
              </a:ext>
            </a:extLst>
          </p:cNvPr>
          <p:cNvSpPr>
            <a:spLocks noGrp="1"/>
          </p:cNvSpPr>
          <p:nvPr>
            <p:ph idx="1"/>
          </p:nvPr>
        </p:nvSpPr>
        <p:spPr/>
        <p:txBody>
          <a:bodyPr/>
          <a:lstStyle/>
          <a:p>
            <a:r>
              <a:rPr lang="en-US" sz="1800" b="1" dirty="0">
                <a:solidFill>
                  <a:schemeClr val="tx1"/>
                </a:solidFill>
                <a:highlight>
                  <a:srgbClr val="FFFFCC"/>
                </a:highlight>
              </a:rPr>
              <a:t>July 2016: </a:t>
            </a:r>
            <a:r>
              <a:rPr lang="en-US" sz="1800" dirty="0">
                <a:solidFill>
                  <a:schemeClr val="tx1"/>
                </a:solidFill>
              </a:rPr>
              <a:t>In Warsaw, a </a:t>
            </a:r>
            <a:r>
              <a:rPr lang="en-US" sz="1800" b="1" dirty="0">
                <a:effectLst>
                  <a:outerShdw blurRad="38100" dist="38100" dir="2700000" algn="tl">
                    <a:srgbClr val="000000">
                      <a:alpha val="43137"/>
                    </a:srgbClr>
                  </a:outerShdw>
                </a:effectLst>
                <a:highlight>
                  <a:srgbClr val="FFFF00"/>
                </a:highlight>
              </a:rPr>
              <a:t>Joint Declaration </a:t>
            </a:r>
            <a:r>
              <a:rPr lang="en-US" sz="1800" b="1" dirty="0">
                <a:solidFill>
                  <a:schemeClr val="tx1"/>
                </a:solidFill>
                <a:effectLst>
                  <a:outerShdw blurRad="38100" dist="38100" dir="2700000" algn="tl">
                    <a:srgbClr val="000000">
                      <a:alpha val="43137"/>
                    </a:srgbClr>
                  </a:outerShdw>
                </a:effectLst>
              </a:rPr>
              <a:t>expresses the determination to give new impetus and new substance to the NATO-EU strategic partnership in light of common challenges. </a:t>
            </a:r>
            <a:r>
              <a:rPr lang="en-US" sz="1800" b="1" dirty="0">
                <a:solidFill>
                  <a:schemeClr val="tx1"/>
                </a:solidFill>
                <a:highlight>
                  <a:srgbClr val="808080"/>
                </a:highlight>
              </a:rPr>
              <a:t>Areas for strengthened cooperation include:</a:t>
            </a:r>
            <a:r>
              <a:rPr lang="en-US" sz="1800" dirty="0">
                <a:solidFill>
                  <a:schemeClr val="tx1"/>
                </a:solidFill>
                <a:highlight>
                  <a:srgbClr val="808080"/>
                </a:highlight>
              </a:rPr>
              <a:t> </a:t>
            </a:r>
            <a:r>
              <a:rPr lang="en-US" sz="1800" dirty="0">
                <a:solidFill>
                  <a:schemeClr val="tx1"/>
                </a:solidFill>
                <a:effectLst>
                  <a:outerShdw blurRad="38100" dist="38100" dir="2700000" algn="tl">
                    <a:srgbClr val="000000">
                      <a:alpha val="43137"/>
                    </a:srgbClr>
                  </a:outerShdw>
                </a:effectLst>
              </a:rPr>
              <a:t>countering hybrid threats; operational cooperation including at sea; cyber security and </a:t>
            </a:r>
            <a:r>
              <a:rPr lang="en-US" sz="1800" dirty="0" err="1">
                <a:solidFill>
                  <a:schemeClr val="tx1"/>
                </a:solidFill>
                <a:effectLst>
                  <a:outerShdw blurRad="38100" dist="38100" dir="2700000" algn="tl">
                    <a:srgbClr val="000000">
                      <a:alpha val="43137"/>
                    </a:srgbClr>
                  </a:outerShdw>
                </a:effectLst>
              </a:rPr>
              <a:t>defence</a:t>
            </a:r>
            <a:r>
              <a:rPr lang="en-US" sz="1800" dirty="0">
                <a:solidFill>
                  <a:schemeClr val="tx1"/>
                </a:solidFill>
                <a:effectLst>
                  <a:outerShdw blurRad="38100" dist="38100" dir="2700000" algn="tl">
                    <a:srgbClr val="000000">
                      <a:alpha val="43137"/>
                    </a:srgbClr>
                  </a:outerShdw>
                </a:effectLst>
              </a:rPr>
              <a:t>; </a:t>
            </a:r>
            <a:r>
              <a:rPr lang="en-US" sz="1800" dirty="0" err="1">
                <a:solidFill>
                  <a:schemeClr val="tx1"/>
                </a:solidFill>
                <a:effectLst>
                  <a:outerShdw blurRad="38100" dist="38100" dir="2700000" algn="tl">
                    <a:srgbClr val="000000">
                      <a:alpha val="43137"/>
                    </a:srgbClr>
                  </a:outerShdw>
                </a:effectLst>
              </a:rPr>
              <a:t>defence</a:t>
            </a:r>
            <a:r>
              <a:rPr lang="en-US" sz="1800" dirty="0">
                <a:solidFill>
                  <a:schemeClr val="tx1"/>
                </a:solidFill>
                <a:effectLst>
                  <a:outerShdw blurRad="38100" dist="38100" dir="2700000" algn="tl">
                    <a:srgbClr val="000000">
                      <a:alpha val="43137"/>
                    </a:srgbClr>
                  </a:outerShdw>
                </a:effectLst>
              </a:rPr>
              <a:t> capabilities; </a:t>
            </a:r>
            <a:r>
              <a:rPr lang="en-US" sz="1800" dirty="0" err="1">
                <a:solidFill>
                  <a:schemeClr val="tx1"/>
                </a:solidFill>
                <a:effectLst>
                  <a:outerShdw blurRad="38100" dist="38100" dir="2700000" algn="tl">
                    <a:srgbClr val="000000">
                      <a:alpha val="43137"/>
                    </a:srgbClr>
                  </a:outerShdw>
                </a:effectLst>
              </a:rPr>
              <a:t>defence</a:t>
            </a:r>
            <a:r>
              <a:rPr lang="en-US" sz="1800" dirty="0">
                <a:solidFill>
                  <a:schemeClr val="tx1"/>
                </a:solidFill>
                <a:effectLst>
                  <a:outerShdw blurRad="38100" dist="38100" dir="2700000" algn="tl">
                    <a:srgbClr val="000000">
                      <a:alpha val="43137"/>
                    </a:srgbClr>
                  </a:outerShdw>
                </a:effectLst>
              </a:rPr>
              <a:t> industrial cooperation; exercises; and building the </a:t>
            </a:r>
            <a:r>
              <a:rPr lang="en-US" sz="1800" dirty="0" err="1">
                <a:solidFill>
                  <a:schemeClr val="tx1"/>
                </a:solidFill>
                <a:effectLst>
                  <a:outerShdw blurRad="38100" dist="38100" dir="2700000" algn="tl">
                    <a:srgbClr val="000000">
                      <a:alpha val="43137"/>
                    </a:srgbClr>
                  </a:outerShdw>
                </a:effectLst>
              </a:rPr>
              <a:t>defence</a:t>
            </a:r>
            <a:r>
              <a:rPr lang="en-US" sz="1800" dirty="0">
                <a:solidFill>
                  <a:schemeClr val="tx1"/>
                </a:solidFill>
                <a:effectLst>
                  <a:outerShdw blurRad="38100" dist="38100" dir="2700000" algn="tl">
                    <a:srgbClr val="000000">
                      <a:alpha val="43137"/>
                    </a:srgbClr>
                  </a:outerShdw>
                </a:effectLst>
              </a:rPr>
              <a:t> capabilities of partners to the east and south.</a:t>
            </a:r>
            <a:endParaRPr lang="cs-CZ" sz="1800" dirty="0">
              <a:solidFill>
                <a:schemeClr val="tx1"/>
              </a:solidFill>
              <a:effectLst>
                <a:outerShdw blurRad="38100" dist="38100" dir="2700000" algn="tl">
                  <a:srgbClr val="000000">
                    <a:alpha val="43137"/>
                  </a:srgbClr>
                </a:outerShdw>
              </a:effectLst>
            </a:endParaRPr>
          </a:p>
          <a:p>
            <a:r>
              <a:rPr lang="en-US" sz="1800" b="1" dirty="0">
                <a:solidFill>
                  <a:schemeClr val="tx1"/>
                </a:solidFill>
                <a:highlight>
                  <a:srgbClr val="FFFFCC"/>
                </a:highlight>
              </a:rPr>
              <a:t>27 October 2016:</a:t>
            </a:r>
            <a:r>
              <a:rPr lang="en-US" sz="1800" dirty="0">
                <a:solidFill>
                  <a:schemeClr val="tx1"/>
                </a:solidFill>
                <a:highlight>
                  <a:srgbClr val="FFFFCC"/>
                </a:highlight>
              </a:rPr>
              <a:t> </a:t>
            </a:r>
            <a:r>
              <a:rPr lang="en-US" sz="1800" dirty="0">
                <a:solidFill>
                  <a:schemeClr val="tx1"/>
                </a:solidFill>
              </a:rPr>
              <a:t>NATO </a:t>
            </a:r>
            <a:r>
              <a:rPr lang="en-US" sz="1800" dirty="0" err="1">
                <a:solidFill>
                  <a:schemeClr val="tx1"/>
                </a:solidFill>
              </a:rPr>
              <a:t>defence</a:t>
            </a:r>
            <a:r>
              <a:rPr lang="en-US" sz="1800" dirty="0">
                <a:solidFill>
                  <a:schemeClr val="tx1"/>
                </a:solidFill>
              </a:rPr>
              <a:t> ministers meet with EU High Representative Federica Mogherini and the </a:t>
            </a:r>
            <a:r>
              <a:rPr lang="en-US" sz="1800" dirty="0" err="1">
                <a:solidFill>
                  <a:schemeClr val="tx1"/>
                </a:solidFill>
              </a:rPr>
              <a:t>defence</a:t>
            </a:r>
            <a:r>
              <a:rPr lang="en-US" sz="1800" dirty="0">
                <a:solidFill>
                  <a:schemeClr val="tx1"/>
                </a:solidFill>
              </a:rPr>
              <a:t> ministers of Finland and Sweden to </a:t>
            </a:r>
            <a:r>
              <a:rPr lang="en-US" sz="1800" dirty="0">
                <a:solidFill>
                  <a:schemeClr val="tx1"/>
                </a:solidFill>
                <a:effectLst>
                  <a:outerShdw blurRad="38100" dist="38100" dir="2700000" algn="tl">
                    <a:srgbClr val="000000">
                      <a:alpha val="43137"/>
                    </a:srgbClr>
                  </a:outerShdw>
                </a:effectLst>
              </a:rPr>
              <a:t>discuss ways to deepen NATO-EU cooperation in the areas of countering hybrid threats, cyber </a:t>
            </a:r>
            <a:r>
              <a:rPr lang="en-US" sz="1800" dirty="0" err="1">
                <a:solidFill>
                  <a:schemeClr val="tx1"/>
                </a:solidFill>
                <a:effectLst>
                  <a:outerShdw blurRad="38100" dist="38100" dir="2700000" algn="tl">
                    <a:srgbClr val="000000">
                      <a:alpha val="43137"/>
                    </a:srgbClr>
                  </a:outerShdw>
                </a:effectLst>
              </a:rPr>
              <a:t>defence</a:t>
            </a:r>
            <a:r>
              <a:rPr lang="en-US" sz="1800" dirty="0">
                <a:solidFill>
                  <a:schemeClr val="tx1"/>
                </a:solidFill>
                <a:effectLst>
                  <a:outerShdw blurRad="38100" dist="38100" dir="2700000" algn="tl">
                    <a:srgbClr val="000000">
                      <a:alpha val="43137"/>
                    </a:srgbClr>
                  </a:outerShdw>
                </a:effectLst>
              </a:rPr>
              <a:t>, coordinated exercises and supporting partners. </a:t>
            </a:r>
            <a:r>
              <a:rPr lang="en-US" sz="1800" dirty="0">
                <a:solidFill>
                  <a:schemeClr val="tx1"/>
                </a:solidFill>
              </a:rPr>
              <a:t>Ministers agree to extend NATO’s deployment in the Aegean Sea in support of the efforts of Greece, </a:t>
            </a:r>
            <a:r>
              <a:rPr lang="en-US" sz="1800" dirty="0" err="1">
                <a:solidFill>
                  <a:schemeClr val="tx1"/>
                </a:solidFill>
              </a:rPr>
              <a:t>Türkiye</a:t>
            </a:r>
            <a:r>
              <a:rPr lang="en-US" sz="1800" dirty="0">
                <a:solidFill>
                  <a:schemeClr val="tx1"/>
                </a:solidFill>
              </a:rPr>
              <a:t> and the EU’s border agency Frontex to break the lines of human trafficking. </a:t>
            </a:r>
            <a:r>
              <a:rPr lang="en-US" sz="1800" dirty="0">
                <a:solidFill>
                  <a:schemeClr val="tx1"/>
                </a:solidFill>
                <a:effectLst>
                  <a:outerShdw blurRad="38100" dist="38100" dir="2700000" algn="tl">
                    <a:srgbClr val="000000">
                      <a:alpha val="43137"/>
                    </a:srgbClr>
                  </a:outerShdw>
                </a:effectLst>
              </a:rPr>
              <a:t>They also decide that NATO’s new Operation Sea Guardian will support the EU’s Operation Sophia in the Central Mediterranean with NATO ships and planes, ready to help increase the EU’s situational awareness and provide logistical support.</a:t>
            </a:r>
          </a:p>
          <a:p>
            <a:r>
              <a:rPr lang="en-US" sz="1800" b="1" dirty="0">
                <a:solidFill>
                  <a:schemeClr val="tx1"/>
                </a:solidFill>
                <a:highlight>
                  <a:srgbClr val="FFFFCC"/>
                </a:highlight>
              </a:rPr>
              <a:t>15 November 2016:</a:t>
            </a:r>
            <a:r>
              <a:rPr lang="en-US" sz="1800" dirty="0">
                <a:solidFill>
                  <a:schemeClr val="tx1"/>
                </a:solidFill>
                <a:highlight>
                  <a:srgbClr val="FFFFCC"/>
                </a:highlight>
              </a:rPr>
              <a:t> </a:t>
            </a:r>
            <a:r>
              <a:rPr lang="en-US" sz="1800" dirty="0">
                <a:solidFill>
                  <a:schemeClr val="tx1"/>
                </a:solidFill>
              </a:rPr>
              <a:t>NATO Secretary General Jens Stoltenberg meets with EU </a:t>
            </a:r>
            <a:r>
              <a:rPr lang="en-US" sz="1800" dirty="0" err="1">
                <a:solidFill>
                  <a:schemeClr val="tx1"/>
                </a:solidFill>
              </a:rPr>
              <a:t>defence</a:t>
            </a:r>
            <a:r>
              <a:rPr lang="en-US" sz="1800" dirty="0">
                <a:solidFill>
                  <a:schemeClr val="tx1"/>
                </a:solidFill>
              </a:rPr>
              <a:t> ministers for talks on European </a:t>
            </a:r>
            <a:r>
              <a:rPr lang="en-US" sz="1800" dirty="0" err="1">
                <a:solidFill>
                  <a:schemeClr val="tx1"/>
                </a:solidFill>
              </a:rPr>
              <a:t>defence</a:t>
            </a:r>
            <a:r>
              <a:rPr lang="en-US" sz="1800" dirty="0">
                <a:solidFill>
                  <a:schemeClr val="tx1"/>
                </a:solidFill>
              </a:rPr>
              <a:t> and </a:t>
            </a:r>
            <a:r>
              <a:rPr lang="en-US" sz="1800" b="1" dirty="0">
                <a:solidFill>
                  <a:schemeClr val="tx1"/>
                </a:solidFill>
                <a:effectLst>
                  <a:outerShdw blurRad="38100" dist="38100" dir="2700000" algn="tl">
                    <a:srgbClr val="000000">
                      <a:alpha val="43137"/>
                    </a:srgbClr>
                  </a:outerShdw>
                </a:effectLst>
              </a:rPr>
              <a:t>closer NATO-EU cooperation</a:t>
            </a:r>
            <a:r>
              <a:rPr lang="en-US" sz="1800" dirty="0">
                <a:solidFill>
                  <a:schemeClr val="tx1"/>
                </a:solidFill>
              </a:rPr>
              <a:t>. He stresses that efforts to strengthen European </a:t>
            </a:r>
            <a:r>
              <a:rPr lang="en-US" sz="1800" dirty="0" err="1">
                <a:solidFill>
                  <a:schemeClr val="tx1"/>
                </a:solidFill>
              </a:rPr>
              <a:t>defence</a:t>
            </a:r>
            <a:r>
              <a:rPr lang="en-US" sz="1800" dirty="0">
                <a:solidFill>
                  <a:schemeClr val="tx1"/>
                </a:solidFill>
              </a:rPr>
              <a:t> can contribute to a stronger NATO, through better </a:t>
            </a:r>
            <a:r>
              <a:rPr lang="en-US" sz="1800" dirty="0" err="1">
                <a:solidFill>
                  <a:schemeClr val="tx1"/>
                </a:solidFill>
              </a:rPr>
              <a:t>defence</a:t>
            </a:r>
            <a:r>
              <a:rPr lang="en-US" sz="1800" dirty="0">
                <a:solidFill>
                  <a:schemeClr val="tx1"/>
                </a:solidFill>
              </a:rPr>
              <a:t> capabilities and higher </a:t>
            </a:r>
            <a:r>
              <a:rPr lang="en-US" sz="1800" dirty="0" err="1">
                <a:solidFill>
                  <a:schemeClr val="tx1"/>
                </a:solidFill>
              </a:rPr>
              <a:t>defence</a:t>
            </a:r>
            <a:r>
              <a:rPr lang="en-US" sz="1800" dirty="0">
                <a:solidFill>
                  <a:schemeClr val="tx1"/>
                </a:solidFill>
              </a:rPr>
              <a:t> spending in Europe.</a:t>
            </a:r>
          </a:p>
          <a:p>
            <a:r>
              <a:rPr lang="en-US" sz="1800" b="1" dirty="0">
                <a:solidFill>
                  <a:schemeClr val="tx1"/>
                </a:solidFill>
                <a:highlight>
                  <a:srgbClr val="FFFFCC"/>
                </a:highlight>
              </a:rPr>
              <a:t>25 November 2016:</a:t>
            </a:r>
            <a:r>
              <a:rPr lang="en-US" sz="1800" dirty="0">
                <a:solidFill>
                  <a:schemeClr val="tx1"/>
                </a:solidFill>
                <a:highlight>
                  <a:srgbClr val="FFFFCC"/>
                </a:highlight>
              </a:rPr>
              <a:t> </a:t>
            </a:r>
            <a:r>
              <a:rPr lang="en-US" sz="1800" dirty="0">
                <a:solidFill>
                  <a:schemeClr val="tx1"/>
                </a:solidFill>
              </a:rPr>
              <a:t>Senior officials from NATO and the EU meet to discuss the next practical steps in NATO-EU cooperation on cyber </a:t>
            </a:r>
            <a:r>
              <a:rPr lang="en-US" sz="1800" dirty="0" err="1">
                <a:solidFill>
                  <a:schemeClr val="tx1"/>
                </a:solidFill>
              </a:rPr>
              <a:t>defence</a:t>
            </a:r>
            <a:r>
              <a:rPr lang="en-US" sz="1800" dirty="0">
                <a:solidFill>
                  <a:schemeClr val="tx1"/>
                </a:solidFill>
              </a:rPr>
              <a:t>.</a:t>
            </a:r>
          </a:p>
          <a:p>
            <a:pPr marL="0" indent="0">
              <a:buNone/>
            </a:pPr>
            <a:endParaRPr lang="en-US" sz="2000" dirty="0">
              <a:solidFill>
                <a:schemeClr val="tx1"/>
              </a:solidFill>
            </a:endParaRPr>
          </a:p>
          <a:p>
            <a:pPr marL="0" indent="0">
              <a:buNone/>
            </a:pPr>
            <a:endParaRPr lang="cs-CZ" dirty="0"/>
          </a:p>
        </p:txBody>
      </p:sp>
    </p:spTree>
    <p:extLst>
      <p:ext uri="{BB962C8B-B14F-4D97-AF65-F5344CB8AC3E}">
        <p14:creationId xmlns:p14="http://schemas.microsoft.com/office/powerpoint/2010/main" val="2425362703"/>
      </p:ext>
    </p:extLst>
  </p:cSld>
  <p:clrMapOvr>
    <a:masterClrMapping/>
  </p:clrMapOvr>
  <p:transition spd="med">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2C5351-DCE8-4C5D-AAF9-F64F1E5637F9}"/>
              </a:ext>
            </a:extLst>
          </p:cNvPr>
          <p:cNvSpPr>
            <a:spLocks noGrp="1"/>
          </p:cNvSpPr>
          <p:nvPr>
            <p:ph type="title"/>
          </p:nvPr>
        </p:nvSpPr>
        <p:spPr/>
        <p:txBody>
          <a:bodyPr/>
          <a:lstStyle/>
          <a:p>
            <a:r>
              <a:rPr lang="cs-CZ" dirty="0">
                <a:effectLst>
                  <a:outerShdw blurRad="38100" dist="38100" dir="2700000" algn="tl">
                    <a:srgbClr val="000000">
                      <a:alpha val="43137"/>
                    </a:srgbClr>
                  </a:outerShdw>
                </a:effectLst>
              </a:rPr>
              <a:t>EU-NATO relations - </a:t>
            </a:r>
            <a:r>
              <a:rPr lang="cs-CZ" dirty="0" err="1">
                <a:effectLst>
                  <a:outerShdw blurRad="38100" dist="38100" dir="2700000" algn="tl">
                    <a:srgbClr val="000000">
                      <a:alpha val="43137"/>
                    </a:srgbClr>
                  </a:outerShdw>
                </a:effectLst>
              </a:rPr>
              <a:t>history</a:t>
            </a:r>
            <a:endParaRPr lang="cs-CZ" dirty="0"/>
          </a:p>
        </p:txBody>
      </p:sp>
      <p:sp>
        <p:nvSpPr>
          <p:cNvPr id="3" name="Zástupný obsah 2">
            <a:extLst>
              <a:ext uri="{FF2B5EF4-FFF2-40B4-BE49-F238E27FC236}">
                <a16:creationId xmlns:a16="http://schemas.microsoft.com/office/drawing/2014/main" id="{17304D3B-20D8-4048-B346-B782FBDF1460}"/>
              </a:ext>
            </a:extLst>
          </p:cNvPr>
          <p:cNvSpPr>
            <a:spLocks noGrp="1"/>
          </p:cNvSpPr>
          <p:nvPr>
            <p:ph idx="1"/>
          </p:nvPr>
        </p:nvSpPr>
        <p:spPr/>
        <p:txBody>
          <a:bodyPr/>
          <a:lstStyle/>
          <a:p>
            <a:pPr>
              <a:spcBef>
                <a:spcPts val="400"/>
              </a:spcBef>
            </a:pPr>
            <a:r>
              <a:rPr lang="en-US" sz="1800" b="1" dirty="0">
                <a:solidFill>
                  <a:schemeClr val="tx1"/>
                </a:solidFill>
                <a:highlight>
                  <a:srgbClr val="FFFFCC"/>
                </a:highlight>
              </a:rPr>
              <a:t>7 December 2016:</a:t>
            </a:r>
            <a:r>
              <a:rPr lang="en-US" sz="1800" dirty="0">
                <a:solidFill>
                  <a:schemeClr val="tx1"/>
                </a:solidFill>
                <a:highlight>
                  <a:srgbClr val="FFFFCC"/>
                </a:highlight>
              </a:rPr>
              <a:t> </a:t>
            </a:r>
            <a:r>
              <a:rPr lang="en-US" sz="1800" dirty="0">
                <a:solidFill>
                  <a:schemeClr val="tx1"/>
                </a:solidFill>
              </a:rPr>
              <a:t>NATO foreign ministers approve </a:t>
            </a:r>
            <a:r>
              <a:rPr lang="en-US" sz="1800" dirty="0">
                <a:solidFill>
                  <a:schemeClr val="tx1"/>
                </a:solidFill>
                <a:hlinkClick r:id="rId2">
                  <a:extLst>
                    <a:ext uri="{A12FA001-AC4F-418D-AE19-62706E023703}">
                      <ahyp:hlinkClr xmlns:ahyp="http://schemas.microsoft.com/office/drawing/2018/hyperlinkcolor" val="tx"/>
                    </a:ext>
                  </a:extLst>
                </a:hlinkClick>
              </a:rPr>
              <a:t>a series of more than 40 measures</a:t>
            </a:r>
            <a:r>
              <a:rPr lang="en-US" sz="1800" dirty="0">
                <a:solidFill>
                  <a:schemeClr val="tx1"/>
                </a:solidFill>
              </a:rPr>
              <a:t> to advance how NATO and the EU work together including on countering hybrid threats, cyber </a:t>
            </a:r>
            <a:r>
              <a:rPr lang="en-US" sz="1800" dirty="0" err="1">
                <a:solidFill>
                  <a:schemeClr val="tx1"/>
                </a:solidFill>
              </a:rPr>
              <a:t>defence</a:t>
            </a:r>
            <a:r>
              <a:rPr lang="en-US" sz="1800" dirty="0">
                <a:solidFill>
                  <a:schemeClr val="tx1"/>
                </a:solidFill>
              </a:rPr>
              <a:t>, and making their common </a:t>
            </a:r>
            <a:r>
              <a:rPr lang="en-US" sz="1800" dirty="0" err="1">
                <a:solidFill>
                  <a:schemeClr val="tx1"/>
                </a:solidFill>
              </a:rPr>
              <a:t>neighbourhood</a:t>
            </a:r>
            <a:r>
              <a:rPr lang="en-US" sz="1800" dirty="0">
                <a:solidFill>
                  <a:schemeClr val="tx1"/>
                </a:solidFill>
              </a:rPr>
              <a:t> more stable and secure.</a:t>
            </a:r>
          </a:p>
          <a:p>
            <a:pPr>
              <a:spcBef>
                <a:spcPts val="400"/>
              </a:spcBef>
            </a:pPr>
            <a:r>
              <a:rPr lang="en-US" sz="1800" b="1" dirty="0">
                <a:solidFill>
                  <a:schemeClr val="tx1"/>
                </a:solidFill>
                <a:highlight>
                  <a:srgbClr val="FFFFCC"/>
                </a:highlight>
              </a:rPr>
              <a:t>15 December 2016:</a:t>
            </a:r>
            <a:r>
              <a:rPr lang="en-US" sz="1800" dirty="0">
                <a:solidFill>
                  <a:schemeClr val="tx1"/>
                </a:solidFill>
                <a:highlight>
                  <a:srgbClr val="FFFFCC"/>
                </a:highlight>
              </a:rPr>
              <a:t> </a:t>
            </a:r>
            <a:r>
              <a:rPr lang="en-US" sz="1800" dirty="0">
                <a:solidFill>
                  <a:schemeClr val="tx1"/>
                </a:solidFill>
              </a:rPr>
              <a:t>NATO Secretary General Jens Stoltenberg meets with EU leaders for talks on European </a:t>
            </a:r>
            <a:r>
              <a:rPr lang="en-US" sz="1800" dirty="0" err="1">
                <a:solidFill>
                  <a:schemeClr val="tx1"/>
                </a:solidFill>
              </a:rPr>
              <a:t>defence</a:t>
            </a:r>
            <a:r>
              <a:rPr lang="en-US" sz="1800" dirty="0">
                <a:solidFill>
                  <a:schemeClr val="tx1"/>
                </a:solidFill>
              </a:rPr>
              <a:t> and closer NATO-EU cooperation. He stresses that closer cooperation between NATO and the EU is important today because of new security threats</a:t>
            </a:r>
            <a:r>
              <a:rPr lang="cs-CZ" sz="1800" dirty="0">
                <a:solidFill>
                  <a:schemeClr val="tx1"/>
                </a:solidFill>
              </a:rPr>
              <a:t>.</a:t>
            </a:r>
            <a:endParaRPr lang="en-US" sz="1800" dirty="0">
              <a:solidFill>
                <a:schemeClr val="tx1"/>
              </a:solidFill>
            </a:endParaRPr>
          </a:p>
          <a:p>
            <a:pPr>
              <a:spcBef>
                <a:spcPts val="400"/>
              </a:spcBef>
            </a:pPr>
            <a:r>
              <a:rPr lang="en-US" sz="1800" b="1" dirty="0">
                <a:solidFill>
                  <a:schemeClr val="tx1"/>
                </a:solidFill>
                <a:highlight>
                  <a:srgbClr val="FFFFCC"/>
                </a:highlight>
              </a:rPr>
              <a:t>10 February 2017:</a:t>
            </a:r>
            <a:r>
              <a:rPr lang="en-US" sz="1800" dirty="0">
                <a:solidFill>
                  <a:schemeClr val="tx1"/>
                </a:solidFill>
                <a:highlight>
                  <a:srgbClr val="FFFFCC"/>
                </a:highlight>
              </a:rPr>
              <a:t> </a:t>
            </a:r>
            <a:r>
              <a:rPr lang="en-US" sz="1800" dirty="0">
                <a:solidFill>
                  <a:schemeClr val="tx1"/>
                </a:solidFill>
              </a:rPr>
              <a:t>NATO convenes an informal workshop on how to reinforce security dialogue in the Euro-Atlantic region, focusing on the importance of NATO, the European Union and the Organization for Security and Co-operation in Europe (OSCE)</a:t>
            </a:r>
            <a:r>
              <a:rPr lang="cs-CZ" sz="1800" dirty="0">
                <a:solidFill>
                  <a:schemeClr val="tx1"/>
                </a:solidFill>
              </a:rPr>
              <a:t>.</a:t>
            </a:r>
            <a:r>
              <a:rPr lang="en-US" sz="1800" dirty="0">
                <a:solidFill>
                  <a:schemeClr val="tx1"/>
                </a:solidFill>
              </a:rPr>
              <a:t> </a:t>
            </a:r>
            <a:endParaRPr lang="cs-CZ" sz="1800" dirty="0">
              <a:solidFill>
                <a:schemeClr val="tx1"/>
              </a:solidFill>
            </a:endParaRPr>
          </a:p>
          <a:p>
            <a:pPr>
              <a:spcBef>
                <a:spcPts val="400"/>
              </a:spcBef>
            </a:pPr>
            <a:r>
              <a:rPr lang="en-US" sz="1800" b="1" dirty="0">
                <a:solidFill>
                  <a:schemeClr val="tx1"/>
                </a:solidFill>
                <a:highlight>
                  <a:srgbClr val="FFFFCC"/>
                </a:highlight>
              </a:rPr>
              <a:t>24 March 2017:</a:t>
            </a:r>
            <a:r>
              <a:rPr lang="en-US" sz="1800" dirty="0">
                <a:solidFill>
                  <a:schemeClr val="tx1"/>
                </a:solidFill>
                <a:highlight>
                  <a:srgbClr val="FFFFCC"/>
                </a:highlight>
              </a:rPr>
              <a:t> </a:t>
            </a:r>
            <a:r>
              <a:rPr lang="en-US" sz="1800" dirty="0">
                <a:solidFill>
                  <a:schemeClr val="tx1"/>
                </a:solidFill>
              </a:rPr>
              <a:t>The North Atlantic Council and the EU’s Political and Security Committee meet to discuss NATO-EU cooperation, in particular the implementation of the Joint Declaration signed in Warsaw in July 2016, which led to a common set of proposals endorsed by the respective Councils of both </a:t>
            </a:r>
            <a:r>
              <a:rPr lang="en-US" sz="1800" dirty="0" err="1">
                <a:solidFill>
                  <a:schemeClr val="tx1"/>
                </a:solidFill>
              </a:rPr>
              <a:t>organisations</a:t>
            </a:r>
            <a:r>
              <a:rPr lang="en-US" sz="1800" dirty="0">
                <a:solidFill>
                  <a:schemeClr val="tx1"/>
                </a:solidFill>
              </a:rPr>
              <a:t> in December 2016.</a:t>
            </a:r>
          </a:p>
          <a:p>
            <a:pPr>
              <a:spcBef>
                <a:spcPts val="400"/>
              </a:spcBef>
            </a:pPr>
            <a:r>
              <a:rPr lang="en-US" sz="1800" b="1" dirty="0">
                <a:solidFill>
                  <a:schemeClr val="tx1"/>
                </a:solidFill>
                <a:highlight>
                  <a:srgbClr val="FFFFCC"/>
                </a:highlight>
              </a:rPr>
              <a:t>19 June 2017:</a:t>
            </a:r>
            <a:r>
              <a:rPr lang="en-US" sz="1800" dirty="0">
                <a:solidFill>
                  <a:schemeClr val="tx1"/>
                </a:solidFill>
                <a:highlight>
                  <a:srgbClr val="FFFFCC"/>
                </a:highlight>
              </a:rPr>
              <a:t> </a:t>
            </a:r>
            <a:r>
              <a:rPr lang="en-US" sz="1800" b="1" dirty="0">
                <a:solidFill>
                  <a:schemeClr val="tx1"/>
                </a:solidFill>
                <a:effectLst>
                  <a:outerShdw blurRad="38100" dist="38100" dir="2700000" algn="tl">
                    <a:srgbClr val="000000">
                      <a:alpha val="43137"/>
                    </a:srgbClr>
                  </a:outerShdw>
                </a:effectLst>
              </a:rPr>
              <a:t>A</a:t>
            </a:r>
            <a:r>
              <a:rPr lang="en-US" sz="1800" dirty="0"/>
              <a:t> </a:t>
            </a:r>
            <a:r>
              <a:rPr lang="en-US" sz="1800" b="1" dirty="0">
                <a:highlight>
                  <a:srgbClr val="FFFF00"/>
                </a:highlight>
                <a:hlinkClick r:id="rId3">
                  <a:extLst>
                    <a:ext uri="{A12FA001-AC4F-418D-AE19-62706E023703}">
                      <ahyp:hlinkClr xmlns:ahyp="http://schemas.microsoft.com/office/drawing/2018/hyperlinkcolor" val="tx"/>
                    </a:ext>
                  </a:extLst>
                </a:hlinkClick>
              </a:rPr>
              <a:t>first progress report</a:t>
            </a:r>
            <a:r>
              <a:rPr lang="en-US" sz="1800" b="1" dirty="0">
                <a:highlight>
                  <a:srgbClr val="FFFF00"/>
                </a:highlight>
              </a:rPr>
              <a:t> </a:t>
            </a:r>
            <a:r>
              <a:rPr lang="en-US" sz="1800" b="1" dirty="0">
                <a:solidFill>
                  <a:schemeClr val="tx1"/>
                </a:solidFill>
                <a:effectLst>
                  <a:outerShdw blurRad="38100" dist="38100" dir="2700000" algn="tl">
                    <a:srgbClr val="000000">
                      <a:alpha val="43137"/>
                    </a:srgbClr>
                  </a:outerShdw>
                </a:effectLst>
              </a:rPr>
              <a:t>on NATO-EU cooperation </a:t>
            </a:r>
            <a:r>
              <a:rPr lang="en-US" sz="1800" dirty="0">
                <a:solidFill>
                  <a:schemeClr val="tx1"/>
                </a:solidFill>
              </a:rPr>
              <a:t>– </a:t>
            </a:r>
            <a:r>
              <a:rPr lang="en-US" sz="1800" dirty="0">
                <a:solidFill>
                  <a:schemeClr val="tx1"/>
                </a:solidFill>
                <a:effectLst>
                  <a:outerShdw blurRad="38100" dist="38100" dir="2700000" algn="tl">
                    <a:srgbClr val="000000">
                      <a:alpha val="43137"/>
                    </a:srgbClr>
                  </a:outerShdw>
                </a:effectLst>
              </a:rPr>
              <a:t>authored jointly by NATO Secretary General Jens Stoltenberg and EU High Representative / Vice-President of the European Commission Federica Mogherini</a:t>
            </a:r>
            <a:r>
              <a:rPr lang="en-US" sz="1800" dirty="0">
                <a:solidFill>
                  <a:schemeClr val="tx1"/>
                </a:solidFill>
              </a:rPr>
              <a:t> – </a:t>
            </a:r>
            <a:r>
              <a:rPr lang="en-US" sz="1800" dirty="0">
                <a:solidFill>
                  <a:schemeClr val="tx1"/>
                </a:solidFill>
                <a:effectLst>
                  <a:outerShdw blurRad="38100" dist="38100" dir="2700000" algn="tl">
                    <a:srgbClr val="000000">
                      <a:alpha val="43137"/>
                    </a:srgbClr>
                  </a:outerShdw>
                </a:effectLst>
              </a:rPr>
              <a:t>concludes that the two </a:t>
            </a:r>
            <a:r>
              <a:rPr lang="en-US" sz="1800" dirty="0" err="1">
                <a:solidFill>
                  <a:schemeClr val="tx1"/>
                </a:solidFill>
                <a:effectLst>
                  <a:outerShdw blurRad="38100" dist="38100" dir="2700000" algn="tl">
                    <a:srgbClr val="000000">
                      <a:alpha val="43137"/>
                    </a:srgbClr>
                  </a:outerShdw>
                </a:effectLst>
              </a:rPr>
              <a:t>organisations</a:t>
            </a:r>
            <a:r>
              <a:rPr lang="en-US" sz="1800" dirty="0">
                <a:solidFill>
                  <a:schemeClr val="tx1"/>
                </a:solidFill>
                <a:effectLst>
                  <a:outerShdw blurRad="38100" dist="38100" dir="2700000" algn="tl">
                    <a:srgbClr val="000000">
                      <a:alpha val="43137"/>
                    </a:srgbClr>
                  </a:outerShdw>
                </a:effectLst>
              </a:rPr>
              <a:t> are making substantial progress in complementing each other’s work since the agreement in Warsaw in July 2016 to work more closely together in areas ranging from resilience to hybrid threats, through greater coherence on capability development to helping build the </a:t>
            </a:r>
            <a:r>
              <a:rPr lang="en-US" sz="1800" dirty="0" err="1">
                <a:solidFill>
                  <a:schemeClr val="tx1"/>
                </a:solidFill>
                <a:effectLst>
                  <a:outerShdw blurRad="38100" dist="38100" dir="2700000" algn="tl">
                    <a:srgbClr val="000000">
                      <a:alpha val="43137"/>
                    </a:srgbClr>
                  </a:outerShdw>
                </a:effectLst>
              </a:rPr>
              <a:t>defence</a:t>
            </a:r>
            <a:r>
              <a:rPr lang="en-US" sz="1800" dirty="0">
                <a:solidFill>
                  <a:schemeClr val="tx1"/>
                </a:solidFill>
                <a:effectLst>
                  <a:outerShdw blurRad="38100" dist="38100" dir="2700000" algn="tl">
                    <a:srgbClr val="000000">
                      <a:alpha val="43137"/>
                    </a:srgbClr>
                  </a:outerShdw>
                </a:effectLst>
              </a:rPr>
              <a:t> capacities of partner countries.</a:t>
            </a:r>
          </a:p>
          <a:p>
            <a:pPr marL="0" indent="0">
              <a:buNone/>
            </a:pPr>
            <a:endParaRPr lang="cs-CZ" dirty="0"/>
          </a:p>
        </p:txBody>
      </p:sp>
    </p:spTree>
    <p:extLst>
      <p:ext uri="{BB962C8B-B14F-4D97-AF65-F5344CB8AC3E}">
        <p14:creationId xmlns:p14="http://schemas.microsoft.com/office/powerpoint/2010/main" val="495668398"/>
      </p:ext>
    </p:extLst>
  </p:cSld>
  <p:clrMapOvr>
    <a:masterClrMapping/>
  </p:clrMapOvr>
  <p:transition spd="med">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56EB33-8D0E-44A9-9ABA-0A05DF4D95B7}"/>
              </a:ext>
            </a:extLst>
          </p:cNvPr>
          <p:cNvSpPr>
            <a:spLocks noGrp="1"/>
          </p:cNvSpPr>
          <p:nvPr>
            <p:ph type="title"/>
          </p:nvPr>
        </p:nvSpPr>
        <p:spPr/>
        <p:txBody>
          <a:bodyPr/>
          <a:lstStyle/>
          <a:p>
            <a:r>
              <a:rPr lang="cs-CZ" dirty="0">
                <a:effectLst>
                  <a:outerShdw blurRad="38100" dist="38100" dir="2700000" algn="tl">
                    <a:srgbClr val="000000">
                      <a:alpha val="43137"/>
                    </a:srgbClr>
                  </a:outerShdw>
                </a:effectLst>
              </a:rPr>
              <a:t>EU-NATO relations - </a:t>
            </a:r>
            <a:r>
              <a:rPr lang="cs-CZ" dirty="0" err="1">
                <a:effectLst>
                  <a:outerShdw blurRad="38100" dist="38100" dir="2700000" algn="tl">
                    <a:srgbClr val="000000">
                      <a:alpha val="43137"/>
                    </a:srgbClr>
                  </a:outerShdw>
                </a:effectLst>
              </a:rPr>
              <a:t>history</a:t>
            </a:r>
            <a:endParaRPr lang="cs-CZ" dirty="0"/>
          </a:p>
        </p:txBody>
      </p:sp>
      <p:sp>
        <p:nvSpPr>
          <p:cNvPr id="3" name="Zástupný obsah 2">
            <a:extLst>
              <a:ext uri="{FF2B5EF4-FFF2-40B4-BE49-F238E27FC236}">
                <a16:creationId xmlns:a16="http://schemas.microsoft.com/office/drawing/2014/main" id="{8AD03783-6063-48C4-AC2E-91EC14F19DCF}"/>
              </a:ext>
            </a:extLst>
          </p:cNvPr>
          <p:cNvSpPr>
            <a:spLocks noGrp="1"/>
          </p:cNvSpPr>
          <p:nvPr>
            <p:ph idx="1"/>
          </p:nvPr>
        </p:nvSpPr>
        <p:spPr/>
        <p:txBody>
          <a:bodyPr/>
          <a:lstStyle/>
          <a:p>
            <a:r>
              <a:rPr lang="en-US" sz="1900" b="1" dirty="0">
                <a:solidFill>
                  <a:schemeClr val="tx1"/>
                </a:solidFill>
                <a:highlight>
                  <a:srgbClr val="FFFFCC"/>
                </a:highlight>
              </a:rPr>
              <a:t>5 December 2017:</a:t>
            </a:r>
            <a:r>
              <a:rPr lang="en-US" sz="1900" dirty="0">
                <a:solidFill>
                  <a:schemeClr val="tx1"/>
                </a:solidFill>
                <a:highlight>
                  <a:srgbClr val="FFFFCC"/>
                </a:highlight>
              </a:rPr>
              <a:t> </a:t>
            </a:r>
            <a:r>
              <a:rPr lang="en-US" sz="1900" dirty="0">
                <a:solidFill>
                  <a:schemeClr val="tx1"/>
                </a:solidFill>
              </a:rPr>
              <a:t>In a meeting with EU High Representative Federica Mogherini, NATO foreign ministers agree to step up NATO’s cooperation with the European Union through an additional common set of 32 new proposals on the implementation of the Joint Declaration signed by the President of the European Council, the President of the European Commission and the Secretary General of NATO. Joint work will include three new areas: military mobility, information-sharing in the fight against terrorism, and promoting women’s role in peace and security. </a:t>
            </a:r>
            <a:r>
              <a:rPr lang="en-US" sz="1900" b="1" dirty="0">
                <a:highlight>
                  <a:srgbClr val="FFFF00"/>
                </a:highlight>
              </a:rPr>
              <a:t>A </a:t>
            </a:r>
            <a:r>
              <a:rPr lang="en-US" sz="1900" b="1" dirty="0">
                <a:highlight>
                  <a:srgbClr val="FFFF00"/>
                </a:highlight>
                <a:hlinkClick r:id="rId2">
                  <a:extLst>
                    <a:ext uri="{A12FA001-AC4F-418D-AE19-62706E023703}">
                      <ahyp:hlinkClr xmlns:ahyp="http://schemas.microsoft.com/office/drawing/2018/hyperlinkcolor" val="tx"/>
                    </a:ext>
                  </a:extLst>
                </a:hlinkClick>
              </a:rPr>
              <a:t>second progress report</a:t>
            </a:r>
            <a:r>
              <a:rPr lang="en-US" sz="1900" b="1" dirty="0">
                <a:highlight>
                  <a:srgbClr val="FFFF00"/>
                </a:highlight>
              </a:rPr>
              <a:t>  on NATO-EU cooperation is issued.</a:t>
            </a:r>
          </a:p>
          <a:p>
            <a:r>
              <a:rPr lang="en-US" sz="1900" b="1" dirty="0">
                <a:solidFill>
                  <a:schemeClr val="tx1"/>
                </a:solidFill>
                <a:highlight>
                  <a:srgbClr val="FFFFCC"/>
                </a:highlight>
              </a:rPr>
              <a:t>8 June 2018:</a:t>
            </a:r>
            <a:r>
              <a:rPr lang="en-US" sz="1900" dirty="0">
                <a:solidFill>
                  <a:schemeClr val="tx1"/>
                </a:solidFill>
                <a:highlight>
                  <a:srgbClr val="FFFFCC"/>
                </a:highlight>
              </a:rPr>
              <a:t> </a:t>
            </a:r>
            <a:r>
              <a:rPr lang="en-US" sz="1900" b="1" dirty="0">
                <a:highlight>
                  <a:srgbClr val="FFFF00"/>
                </a:highlight>
              </a:rPr>
              <a:t>A </a:t>
            </a:r>
            <a:r>
              <a:rPr lang="en-US" sz="1900" b="1" dirty="0">
                <a:highlight>
                  <a:srgbClr val="FFFF00"/>
                </a:highlight>
                <a:hlinkClick r:id="rId3">
                  <a:extLst>
                    <a:ext uri="{A12FA001-AC4F-418D-AE19-62706E023703}">
                      <ahyp:hlinkClr xmlns:ahyp="http://schemas.microsoft.com/office/drawing/2018/hyperlinkcolor" val="tx"/>
                    </a:ext>
                  </a:extLst>
                </a:hlinkClick>
              </a:rPr>
              <a:t>third progress report</a:t>
            </a:r>
            <a:r>
              <a:rPr lang="en-US" sz="1900" b="1" dirty="0">
                <a:highlight>
                  <a:srgbClr val="FFFF00"/>
                </a:highlight>
              </a:rPr>
              <a:t> on NATO-EU cooperation is released </a:t>
            </a:r>
            <a:r>
              <a:rPr lang="en-US" sz="1900" dirty="0">
                <a:solidFill>
                  <a:schemeClr val="tx1"/>
                </a:solidFill>
              </a:rPr>
              <a:t>to the public and highlights the qualitative and quantitative increase in cooperation between NATO and the EU.</a:t>
            </a:r>
          </a:p>
          <a:p>
            <a:r>
              <a:rPr lang="en-US" sz="1900" b="1" dirty="0">
                <a:solidFill>
                  <a:schemeClr val="tx1"/>
                </a:solidFill>
                <a:highlight>
                  <a:srgbClr val="FFFFCC"/>
                </a:highlight>
              </a:rPr>
              <a:t>10 July 2018:</a:t>
            </a:r>
            <a:r>
              <a:rPr lang="en-US" sz="1900" dirty="0">
                <a:solidFill>
                  <a:schemeClr val="tx1"/>
                </a:solidFill>
                <a:highlight>
                  <a:srgbClr val="FFFFCC"/>
                </a:highlight>
              </a:rPr>
              <a:t> </a:t>
            </a:r>
            <a:r>
              <a:rPr lang="en-US" sz="1900" dirty="0">
                <a:solidFill>
                  <a:schemeClr val="tx1"/>
                </a:solidFill>
              </a:rPr>
              <a:t>In a</a:t>
            </a:r>
            <a:r>
              <a:rPr lang="cs-CZ" sz="1900" dirty="0">
                <a:solidFill>
                  <a:schemeClr val="tx1"/>
                </a:solidFill>
              </a:rPr>
              <a:t> </a:t>
            </a:r>
            <a:r>
              <a:rPr lang="cs-CZ" sz="1900" b="1" dirty="0">
                <a:highlight>
                  <a:srgbClr val="FFFF00"/>
                </a:highlight>
              </a:rPr>
              <a:t>second</a:t>
            </a:r>
            <a:r>
              <a:rPr lang="en-US" sz="1900" dirty="0">
                <a:solidFill>
                  <a:schemeClr val="tx1"/>
                </a:solidFill>
                <a:highlight>
                  <a:srgbClr val="FFFF00"/>
                </a:highlight>
              </a:rPr>
              <a:t> </a:t>
            </a:r>
            <a:r>
              <a:rPr lang="en-US" sz="1900" b="1" dirty="0">
                <a:highlight>
                  <a:srgbClr val="FFFF00"/>
                </a:highlight>
                <a:hlinkClick r:id="rId4">
                  <a:extLst>
                    <a:ext uri="{A12FA001-AC4F-418D-AE19-62706E023703}">
                      <ahyp:hlinkClr xmlns:ahyp="http://schemas.microsoft.com/office/drawing/2018/hyperlinkcolor" val="tx"/>
                    </a:ext>
                  </a:extLst>
                </a:hlinkClick>
              </a:rPr>
              <a:t>Joint Declaration on EU-NATO Cooperation</a:t>
            </a:r>
            <a:r>
              <a:rPr lang="en-US" sz="1900" dirty="0">
                <a:solidFill>
                  <a:schemeClr val="tx1"/>
                </a:solidFill>
              </a:rPr>
              <a:t>, </a:t>
            </a:r>
            <a:r>
              <a:rPr lang="en-US" sz="1900" dirty="0">
                <a:solidFill>
                  <a:schemeClr val="tx1"/>
                </a:solidFill>
                <a:effectLst>
                  <a:outerShdw blurRad="38100" dist="38100" dir="2700000" algn="tl">
                    <a:srgbClr val="000000">
                      <a:alpha val="43137"/>
                    </a:srgbClr>
                  </a:outerShdw>
                </a:effectLst>
              </a:rPr>
              <a:t>the President of the European Council, the President of the European Commission and the NATO Secretary General underline the importance of continued EU-NATO cooperation to address multiple and evolving security challenges as well as steps being taken by both </a:t>
            </a:r>
            <a:r>
              <a:rPr lang="en-US" sz="1900" dirty="0" err="1">
                <a:solidFill>
                  <a:schemeClr val="tx1"/>
                </a:solidFill>
                <a:effectLst>
                  <a:outerShdw blurRad="38100" dist="38100" dir="2700000" algn="tl">
                    <a:srgbClr val="000000">
                      <a:alpha val="43137"/>
                    </a:srgbClr>
                  </a:outerShdw>
                </a:effectLst>
              </a:rPr>
              <a:t>organisations</a:t>
            </a:r>
            <a:r>
              <a:rPr lang="en-US" sz="1900" dirty="0">
                <a:solidFill>
                  <a:schemeClr val="tx1"/>
                </a:solidFill>
                <a:effectLst>
                  <a:outerShdw blurRad="38100" dist="38100" dir="2700000" algn="tl">
                    <a:srgbClr val="000000">
                      <a:alpha val="43137"/>
                    </a:srgbClr>
                  </a:outerShdw>
                </a:effectLst>
              </a:rPr>
              <a:t> to strengthen capabilities in </a:t>
            </a:r>
            <a:r>
              <a:rPr lang="en-US" sz="1900" dirty="0" err="1">
                <a:solidFill>
                  <a:schemeClr val="tx1"/>
                </a:solidFill>
                <a:effectLst>
                  <a:outerShdw blurRad="38100" dist="38100" dir="2700000" algn="tl">
                    <a:srgbClr val="000000">
                      <a:alpha val="43137"/>
                    </a:srgbClr>
                  </a:outerShdw>
                </a:effectLst>
              </a:rPr>
              <a:t>defence</a:t>
            </a:r>
            <a:r>
              <a:rPr lang="en-US" sz="1900" dirty="0">
                <a:solidFill>
                  <a:schemeClr val="tx1"/>
                </a:solidFill>
                <a:effectLst>
                  <a:outerShdw blurRad="38100" dist="38100" dir="2700000" algn="tl">
                    <a:srgbClr val="000000">
                      <a:alpha val="43137"/>
                    </a:srgbClr>
                  </a:outerShdw>
                </a:effectLst>
              </a:rPr>
              <a:t> and security.</a:t>
            </a:r>
          </a:p>
          <a:p>
            <a:r>
              <a:rPr lang="en-US" sz="1900" b="1" dirty="0">
                <a:solidFill>
                  <a:schemeClr val="tx1"/>
                </a:solidFill>
                <a:highlight>
                  <a:srgbClr val="FFFFCC"/>
                </a:highlight>
              </a:rPr>
              <a:t>11 July 2018:</a:t>
            </a:r>
            <a:r>
              <a:rPr lang="en-US" sz="1900" dirty="0">
                <a:solidFill>
                  <a:schemeClr val="tx1"/>
                </a:solidFill>
                <a:highlight>
                  <a:srgbClr val="FFFFCC"/>
                </a:highlight>
              </a:rPr>
              <a:t> </a:t>
            </a:r>
            <a:r>
              <a:rPr lang="en-US" sz="1900" dirty="0">
                <a:solidFill>
                  <a:schemeClr val="tx1"/>
                </a:solidFill>
                <a:effectLst>
                  <a:outerShdw blurRad="38100" dist="38100" dir="2700000" algn="tl">
                    <a:srgbClr val="000000">
                      <a:alpha val="43137"/>
                    </a:srgbClr>
                  </a:outerShdw>
                </a:effectLst>
              </a:rPr>
              <a:t>At the Brussels Summit, Allied leaders underline that the European Union remains a unique and essential partner for NATO</a:t>
            </a:r>
            <a:r>
              <a:rPr lang="en-US" sz="1900" dirty="0">
                <a:solidFill>
                  <a:schemeClr val="tx1"/>
                </a:solidFill>
              </a:rPr>
              <a:t>. They welcome tangible progress made in a range of areas as well as the second Joint Declaration about taking further steps to implement the common set of 74 proposals, </a:t>
            </a:r>
            <a:r>
              <a:rPr lang="en-US" sz="1900" dirty="0" err="1">
                <a:solidFill>
                  <a:schemeClr val="tx1"/>
                </a:solidFill>
              </a:rPr>
              <a:t>emphasising</a:t>
            </a:r>
            <a:r>
              <a:rPr lang="en-US" sz="1900" dirty="0">
                <a:solidFill>
                  <a:schemeClr val="tx1"/>
                </a:solidFill>
              </a:rPr>
              <a:t> the importance of the commitment to improve military mobility.</a:t>
            </a:r>
          </a:p>
          <a:p>
            <a:pPr marL="0" indent="0">
              <a:buNone/>
            </a:pPr>
            <a:endParaRPr lang="cs-CZ" dirty="0"/>
          </a:p>
        </p:txBody>
      </p:sp>
    </p:spTree>
    <p:extLst>
      <p:ext uri="{BB962C8B-B14F-4D97-AF65-F5344CB8AC3E}">
        <p14:creationId xmlns:p14="http://schemas.microsoft.com/office/powerpoint/2010/main" val="4154076459"/>
      </p:ext>
    </p:extLst>
  </p:cSld>
  <p:clrMapOvr>
    <a:masterClrMapping/>
  </p:clrMapOvr>
  <p:transition spd="med">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A7A26E-F03F-4B89-90B4-69B95E742E9A}"/>
              </a:ext>
            </a:extLst>
          </p:cNvPr>
          <p:cNvSpPr>
            <a:spLocks noGrp="1"/>
          </p:cNvSpPr>
          <p:nvPr>
            <p:ph type="title"/>
          </p:nvPr>
        </p:nvSpPr>
        <p:spPr/>
        <p:txBody>
          <a:bodyPr/>
          <a:lstStyle/>
          <a:p>
            <a:r>
              <a:rPr lang="cs-CZ" dirty="0">
                <a:effectLst>
                  <a:outerShdw blurRad="38100" dist="38100" dir="2700000" algn="tl">
                    <a:srgbClr val="000000">
                      <a:alpha val="43137"/>
                    </a:srgbClr>
                  </a:outerShdw>
                </a:effectLst>
              </a:rPr>
              <a:t>EU-NATO relations - </a:t>
            </a:r>
            <a:r>
              <a:rPr lang="cs-CZ" dirty="0" err="1">
                <a:effectLst>
                  <a:outerShdw blurRad="38100" dist="38100" dir="2700000" algn="tl">
                    <a:srgbClr val="000000">
                      <a:alpha val="43137"/>
                    </a:srgbClr>
                  </a:outerShdw>
                </a:effectLst>
              </a:rPr>
              <a:t>history</a:t>
            </a:r>
            <a:endParaRPr lang="cs-CZ" dirty="0"/>
          </a:p>
        </p:txBody>
      </p:sp>
      <p:sp>
        <p:nvSpPr>
          <p:cNvPr id="3" name="Zástupný obsah 2">
            <a:extLst>
              <a:ext uri="{FF2B5EF4-FFF2-40B4-BE49-F238E27FC236}">
                <a16:creationId xmlns:a16="http://schemas.microsoft.com/office/drawing/2014/main" id="{6DF46CB2-AD7E-4207-B0A0-72185AFF3FD4}"/>
              </a:ext>
            </a:extLst>
          </p:cNvPr>
          <p:cNvSpPr>
            <a:spLocks noGrp="1"/>
          </p:cNvSpPr>
          <p:nvPr>
            <p:ph idx="1"/>
          </p:nvPr>
        </p:nvSpPr>
        <p:spPr/>
        <p:txBody>
          <a:bodyPr/>
          <a:lstStyle/>
          <a:p>
            <a:r>
              <a:rPr lang="en-US" sz="1800" b="1" dirty="0">
                <a:solidFill>
                  <a:schemeClr val="tx1"/>
                </a:solidFill>
                <a:highlight>
                  <a:srgbClr val="FFFFCC"/>
                </a:highlight>
              </a:rPr>
              <a:t>17 June 2019</a:t>
            </a:r>
            <a:r>
              <a:rPr lang="en-US" sz="1800" dirty="0">
                <a:solidFill>
                  <a:schemeClr val="tx1"/>
                </a:solidFill>
                <a:highlight>
                  <a:srgbClr val="FFFFCC"/>
                </a:highlight>
              </a:rPr>
              <a:t>: </a:t>
            </a:r>
            <a:r>
              <a:rPr lang="en-US" sz="1800" b="1" dirty="0">
                <a:highlight>
                  <a:srgbClr val="FFFF00"/>
                </a:highlight>
              </a:rPr>
              <a:t>A </a:t>
            </a:r>
            <a:r>
              <a:rPr lang="en-US" sz="1800" b="1" dirty="0">
                <a:highlight>
                  <a:srgbClr val="FFFF00"/>
                </a:highlight>
                <a:hlinkClick r:id="rId2">
                  <a:extLst>
                    <a:ext uri="{A12FA001-AC4F-418D-AE19-62706E023703}">
                      <ahyp:hlinkClr xmlns:ahyp="http://schemas.microsoft.com/office/drawing/2018/hyperlinkcolor" val="tx"/>
                    </a:ext>
                  </a:extLst>
                </a:hlinkClick>
              </a:rPr>
              <a:t>fourth progress report</a:t>
            </a:r>
            <a:r>
              <a:rPr lang="en-US" sz="1800" b="1" dirty="0">
                <a:highlight>
                  <a:srgbClr val="FFFF00"/>
                </a:highlight>
              </a:rPr>
              <a:t> on NATO-EU cooperation is published</a:t>
            </a:r>
            <a:r>
              <a:rPr lang="en-US" sz="1800" dirty="0">
                <a:solidFill>
                  <a:schemeClr val="tx1"/>
                </a:solidFill>
              </a:rPr>
              <a:t>.</a:t>
            </a:r>
          </a:p>
          <a:p>
            <a:r>
              <a:rPr lang="en-US" sz="1800" b="1" dirty="0">
                <a:solidFill>
                  <a:schemeClr val="tx1"/>
                </a:solidFill>
                <a:highlight>
                  <a:srgbClr val="FFFFCC"/>
                </a:highlight>
              </a:rPr>
              <a:t>16 June 2020</a:t>
            </a:r>
            <a:r>
              <a:rPr lang="en-US" sz="1800" dirty="0">
                <a:solidFill>
                  <a:schemeClr val="tx1"/>
                </a:solidFill>
                <a:highlight>
                  <a:srgbClr val="FFFFCC"/>
                </a:highlight>
              </a:rPr>
              <a:t>: </a:t>
            </a:r>
            <a:r>
              <a:rPr lang="en-US" sz="1800" b="1" dirty="0">
                <a:highlight>
                  <a:srgbClr val="FFFF00"/>
                </a:highlight>
              </a:rPr>
              <a:t>A </a:t>
            </a:r>
            <a:r>
              <a:rPr lang="en-US" sz="1800" b="1" dirty="0">
                <a:highlight>
                  <a:srgbClr val="FFFF00"/>
                </a:highlight>
                <a:hlinkClick r:id="rId3">
                  <a:extLst>
                    <a:ext uri="{A12FA001-AC4F-418D-AE19-62706E023703}">
                      <ahyp:hlinkClr xmlns:ahyp="http://schemas.microsoft.com/office/drawing/2018/hyperlinkcolor" val="tx"/>
                    </a:ext>
                  </a:extLst>
                </a:hlinkClick>
              </a:rPr>
              <a:t>fifth progress report</a:t>
            </a:r>
            <a:r>
              <a:rPr lang="en-US" sz="1800" b="1" dirty="0">
                <a:highlight>
                  <a:srgbClr val="FFFF00"/>
                </a:highlight>
              </a:rPr>
              <a:t> on NATO-EU cooperation is published.</a:t>
            </a:r>
          </a:p>
          <a:p>
            <a:r>
              <a:rPr lang="en-US" sz="1800" b="1" dirty="0">
                <a:solidFill>
                  <a:schemeClr val="tx1"/>
                </a:solidFill>
                <a:highlight>
                  <a:srgbClr val="FFFFCC"/>
                </a:highlight>
              </a:rPr>
              <a:t>3 June 2021</a:t>
            </a:r>
            <a:r>
              <a:rPr lang="en-US" sz="1800" dirty="0">
                <a:solidFill>
                  <a:schemeClr val="tx1"/>
                </a:solidFill>
                <a:highlight>
                  <a:srgbClr val="FFFFCC"/>
                </a:highlight>
              </a:rPr>
              <a:t>: </a:t>
            </a:r>
            <a:r>
              <a:rPr lang="en-US" sz="1800" b="1" dirty="0">
                <a:highlight>
                  <a:srgbClr val="FFFF00"/>
                </a:highlight>
              </a:rPr>
              <a:t>A </a:t>
            </a:r>
            <a:r>
              <a:rPr lang="en-US" sz="1800" b="1" dirty="0">
                <a:highlight>
                  <a:srgbClr val="FFFF00"/>
                </a:highlight>
                <a:hlinkClick r:id="rId4">
                  <a:extLst>
                    <a:ext uri="{A12FA001-AC4F-418D-AE19-62706E023703}">
                      <ahyp:hlinkClr xmlns:ahyp="http://schemas.microsoft.com/office/drawing/2018/hyperlinkcolor" val="tx"/>
                    </a:ext>
                  </a:extLst>
                </a:hlinkClick>
              </a:rPr>
              <a:t>sixth progress report</a:t>
            </a:r>
            <a:r>
              <a:rPr lang="en-US" sz="1800" b="1" dirty="0">
                <a:highlight>
                  <a:srgbClr val="FFFF00"/>
                </a:highlight>
              </a:rPr>
              <a:t> on NATO-EU cooperation is published.</a:t>
            </a:r>
          </a:p>
          <a:p>
            <a:r>
              <a:rPr lang="en-US" sz="1800" b="1" dirty="0">
                <a:solidFill>
                  <a:schemeClr val="tx1"/>
                </a:solidFill>
                <a:highlight>
                  <a:srgbClr val="FFFFCC"/>
                </a:highlight>
              </a:rPr>
              <a:t>14 June 2021</a:t>
            </a:r>
            <a:r>
              <a:rPr lang="en-US" sz="1800" dirty="0">
                <a:solidFill>
                  <a:schemeClr val="tx1"/>
                </a:solidFill>
                <a:highlight>
                  <a:srgbClr val="FFFFCC"/>
                </a:highlight>
              </a:rPr>
              <a:t>: </a:t>
            </a:r>
            <a:r>
              <a:rPr lang="en-US" sz="1800" dirty="0">
                <a:solidFill>
                  <a:schemeClr val="tx1"/>
                </a:solidFill>
              </a:rPr>
              <a:t>At the Brussels Summit, Allied leaders </a:t>
            </a:r>
            <a:r>
              <a:rPr lang="en-US" sz="1800" dirty="0" err="1">
                <a:solidFill>
                  <a:schemeClr val="tx1"/>
                </a:solidFill>
              </a:rPr>
              <a:t>emphasise</a:t>
            </a:r>
            <a:r>
              <a:rPr lang="en-US" sz="1800" dirty="0">
                <a:solidFill>
                  <a:schemeClr val="tx1"/>
                </a:solidFill>
              </a:rPr>
              <a:t> unprecedented levels of NATO-EU strategic cooperation that includes addressing challenges such as resilience issues, emerging and disruptive technologies, the security implications of climate change, disinformation and the growing geostrategic competition. </a:t>
            </a:r>
            <a:r>
              <a:rPr lang="en-US" sz="1800" dirty="0">
                <a:solidFill>
                  <a:schemeClr val="tx1"/>
                </a:solidFill>
                <a:effectLst>
                  <a:outerShdw blurRad="38100" dist="38100" dir="2700000" algn="tl">
                    <a:srgbClr val="000000">
                      <a:alpha val="43137"/>
                    </a:srgbClr>
                  </a:outerShdw>
                </a:effectLst>
              </a:rPr>
              <a:t>They reaffirm their commitment to the full implementation of the common set of </a:t>
            </a:r>
            <a:r>
              <a:rPr lang="en-US" sz="1800" b="1" dirty="0">
                <a:solidFill>
                  <a:schemeClr val="tx1"/>
                </a:solidFill>
                <a:effectLst>
                  <a:outerShdw blurRad="38100" dist="38100" dir="2700000" algn="tl">
                    <a:srgbClr val="000000">
                      <a:alpha val="43137"/>
                    </a:srgbClr>
                  </a:outerShdw>
                </a:effectLst>
              </a:rPr>
              <a:t>74 proposals </a:t>
            </a:r>
            <a:r>
              <a:rPr lang="en-US" sz="1800" dirty="0">
                <a:solidFill>
                  <a:schemeClr val="tx1"/>
                </a:solidFill>
                <a:effectLst>
                  <a:outerShdw blurRad="38100" dist="38100" dir="2700000" algn="tl">
                    <a:srgbClr val="000000">
                      <a:alpha val="43137"/>
                    </a:srgbClr>
                  </a:outerShdw>
                </a:effectLst>
              </a:rPr>
              <a:t>and highlight the importance of the development of coherent, complementary and interoperable </a:t>
            </a:r>
            <a:r>
              <a:rPr lang="en-US" sz="1800" dirty="0" err="1">
                <a:solidFill>
                  <a:schemeClr val="tx1"/>
                </a:solidFill>
                <a:effectLst>
                  <a:outerShdw blurRad="38100" dist="38100" dir="2700000" algn="tl">
                    <a:srgbClr val="000000">
                      <a:alpha val="43137"/>
                    </a:srgbClr>
                  </a:outerShdw>
                </a:effectLst>
              </a:rPr>
              <a:t>defence</a:t>
            </a:r>
            <a:r>
              <a:rPr lang="en-US" sz="1800" dirty="0">
                <a:solidFill>
                  <a:schemeClr val="tx1"/>
                </a:solidFill>
                <a:effectLst>
                  <a:outerShdw blurRad="38100" dist="38100" dir="2700000" algn="tl">
                    <a:srgbClr val="000000">
                      <a:alpha val="43137"/>
                    </a:srgbClr>
                  </a:outerShdw>
                </a:effectLst>
              </a:rPr>
              <a:t> capabilities.</a:t>
            </a:r>
          </a:p>
          <a:p>
            <a:r>
              <a:rPr lang="en-US" sz="1800" b="1" dirty="0">
                <a:solidFill>
                  <a:schemeClr val="tx1"/>
                </a:solidFill>
                <a:highlight>
                  <a:srgbClr val="FFFFCC"/>
                </a:highlight>
              </a:rPr>
              <a:t>3 February 2022:</a:t>
            </a:r>
            <a:r>
              <a:rPr lang="en-US" sz="1800" dirty="0">
                <a:solidFill>
                  <a:schemeClr val="tx1"/>
                </a:solidFill>
                <a:highlight>
                  <a:srgbClr val="FFFFCC"/>
                </a:highlight>
              </a:rPr>
              <a:t> </a:t>
            </a:r>
            <a:r>
              <a:rPr lang="en-US" sz="1800" b="1" dirty="0">
                <a:solidFill>
                  <a:schemeClr val="tx1"/>
                </a:solidFill>
                <a:effectLst>
                  <a:outerShdw blurRad="38100" dist="38100" dir="2700000" algn="tl">
                    <a:srgbClr val="000000">
                      <a:alpha val="43137"/>
                    </a:srgbClr>
                  </a:outerShdw>
                </a:effectLst>
              </a:rPr>
              <a:t>NATO and EU PSC Ambassadors hold and informal meeting to discuss Russia’s military build-up in and around Ukraine and the implications for European and international security.</a:t>
            </a:r>
          </a:p>
          <a:p>
            <a:r>
              <a:rPr lang="en-US" sz="1800" b="1" dirty="0">
                <a:solidFill>
                  <a:schemeClr val="tx1"/>
                </a:solidFill>
                <a:highlight>
                  <a:srgbClr val="FFFFCC"/>
                </a:highlight>
              </a:rPr>
              <a:t>24-25 February 2022:</a:t>
            </a:r>
            <a:r>
              <a:rPr lang="en-US" sz="1800" dirty="0">
                <a:solidFill>
                  <a:schemeClr val="tx1"/>
                </a:solidFill>
                <a:highlight>
                  <a:srgbClr val="FFFFCC"/>
                </a:highlight>
              </a:rPr>
              <a:t> </a:t>
            </a:r>
            <a:r>
              <a:rPr lang="en-US" sz="1800" dirty="0">
                <a:solidFill>
                  <a:schemeClr val="tx1"/>
                </a:solidFill>
                <a:effectLst>
                  <a:outerShdw blurRad="38100" dist="38100" dir="2700000" algn="tl">
                    <a:srgbClr val="000000">
                      <a:alpha val="43137"/>
                    </a:srgbClr>
                  </a:outerShdw>
                </a:effectLst>
              </a:rPr>
              <a:t>Secretary General Jens Stoltenberg meets with the President of the European Commission, Ursula von der Leyen, and the President of the European Council, Charles Michel, </a:t>
            </a:r>
            <a:r>
              <a:rPr lang="en-US" sz="1800" b="1" dirty="0">
                <a:solidFill>
                  <a:schemeClr val="tx1"/>
                </a:solidFill>
                <a:effectLst>
                  <a:outerShdw blurRad="38100" dist="38100" dir="2700000" algn="tl">
                    <a:srgbClr val="000000">
                      <a:alpha val="43137"/>
                    </a:srgbClr>
                  </a:outerShdw>
                </a:effectLst>
              </a:rPr>
              <a:t>to discuss Russia’s unprovoked invasion of Ukraine.</a:t>
            </a:r>
            <a:r>
              <a:rPr lang="en-US" sz="1800" dirty="0">
                <a:solidFill>
                  <a:schemeClr val="tx1"/>
                </a:solidFill>
                <a:effectLst>
                  <a:outerShdw blurRad="38100" dist="38100" dir="2700000" algn="tl">
                    <a:srgbClr val="000000">
                      <a:alpha val="43137"/>
                    </a:srgbClr>
                  </a:outerShdw>
                </a:effectLst>
              </a:rPr>
              <a:t> </a:t>
            </a:r>
            <a:r>
              <a:rPr lang="en-US" sz="1800" dirty="0">
                <a:solidFill>
                  <a:schemeClr val="tx1"/>
                </a:solidFill>
              </a:rPr>
              <a:t>NATO and the EU stand united in condemning Russia’s actions, and in supporting Ukraine’s sovereignty, territorial integrity and right to </a:t>
            </a:r>
            <a:r>
              <a:rPr lang="en-US" sz="1800" dirty="0" err="1">
                <a:solidFill>
                  <a:schemeClr val="tx1"/>
                </a:solidFill>
              </a:rPr>
              <a:t>self-defence</a:t>
            </a:r>
            <a:r>
              <a:rPr lang="en-US" sz="1800" dirty="0">
                <a:solidFill>
                  <a:schemeClr val="tx1"/>
                </a:solidFill>
              </a:rPr>
              <a:t>. </a:t>
            </a:r>
            <a:r>
              <a:rPr lang="en-US" sz="1800" dirty="0">
                <a:solidFill>
                  <a:schemeClr val="tx1"/>
                </a:solidFill>
                <a:effectLst>
                  <a:outerShdw blurRad="38100" dist="38100" dir="2700000" algn="tl">
                    <a:srgbClr val="000000">
                      <a:alpha val="43137"/>
                    </a:srgbClr>
                  </a:outerShdw>
                </a:effectLst>
              </a:rPr>
              <a:t>On 25 February, EU Council President Michel and EU Commission President von der Leyen take part in an extraordinary virtual summit of Heads of State and Government of NATO Allies, </a:t>
            </a:r>
            <a:r>
              <a:rPr lang="en-US" sz="1800" b="1" dirty="0">
                <a:solidFill>
                  <a:schemeClr val="tx1"/>
                </a:solidFill>
                <a:effectLst>
                  <a:outerShdw blurRad="38100" dist="38100" dir="2700000" algn="tl">
                    <a:srgbClr val="000000">
                      <a:alpha val="43137"/>
                    </a:srgbClr>
                  </a:outerShdw>
                </a:effectLst>
              </a:rPr>
              <a:t>plus Finland and Sweden</a:t>
            </a:r>
            <a:r>
              <a:rPr lang="en-US" sz="1800" dirty="0">
                <a:solidFill>
                  <a:schemeClr val="tx1"/>
                </a:solidFill>
                <a:effectLst>
                  <a:outerShdw blurRad="38100" dist="38100" dir="2700000" algn="tl">
                    <a:srgbClr val="000000">
                      <a:alpha val="43137"/>
                    </a:srgbClr>
                  </a:outerShdw>
                </a:effectLst>
              </a:rPr>
              <a:t>.</a:t>
            </a:r>
          </a:p>
          <a:p>
            <a:pPr marL="0" indent="0">
              <a:buNone/>
            </a:pPr>
            <a:endParaRPr lang="cs-CZ" dirty="0"/>
          </a:p>
        </p:txBody>
      </p:sp>
    </p:spTree>
    <p:extLst>
      <p:ext uri="{BB962C8B-B14F-4D97-AF65-F5344CB8AC3E}">
        <p14:creationId xmlns:p14="http://schemas.microsoft.com/office/powerpoint/2010/main" val="2998424676"/>
      </p:ext>
    </p:extLst>
  </p:cSld>
  <p:clrMapOvr>
    <a:masterClrMapping/>
  </p:clrMapOvr>
  <p:transition spd="med">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82FDF4-046F-459D-8389-F0EB487EA14A}"/>
              </a:ext>
            </a:extLst>
          </p:cNvPr>
          <p:cNvSpPr>
            <a:spLocks noGrp="1"/>
          </p:cNvSpPr>
          <p:nvPr>
            <p:ph type="title"/>
          </p:nvPr>
        </p:nvSpPr>
        <p:spPr/>
        <p:txBody>
          <a:bodyPr/>
          <a:lstStyle/>
          <a:p>
            <a:r>
              <a:rPr lang="cs-CZ" dirty="0">
                <a:effectLst>
                  <a:outerShdw blurRad="38100" dist="38100" dir="2700000" algn="tl">
                    <a:srgbClr val="000000">
                      <a:alpha val="43137"/>
                    </a:srgbClr>
                  </a:outerShdw>
                </a:effectLst>
              </a:rPr>
              <a:t>EU-NATO relations - </a:t>
            </a:r>
            <a:r>
              <a:rPr lang="cs-CZ" dirty="0" err="1">
                <a:effectLst>
                  <a:outerShdw blurRad="38100" dist="38100" dir="2700000" algn="tl">
                    <a:srgbClr val="000000">
                      <a:alpha val="43137"/>
                    </a:srgbClr>
                  </a:outerShdw>
                </a:effectLst>
              </a:rPr>
              <a:t>history</a:t>
            </a:r>
            <a:endParaRPr lang="cs-CZ" dirty="0"/>
          </a:p>
        </p:txBody>
      </p:sp>
      <p:sp>
        <p:nvSpPr>
          <p:cNvPr id="3" name="Zástupný obsah 2">
            <a:extLst>
              <a:ext uri="{FF2B5EF4-FFF2-40B4-BE49-F238E27FC236}">
                <a16:creationId xmlns:a16="http://schemas.microsoft.com/office/drawing/2014/main" id="{0D9F9511-87FC-40D7-9447-B220A5C6208E}"/>
              </a:ext>
            </a:extLst>
          </p:cNvPr>
          <p:cNvSpPr>
            <a:spLocks noGrp="1"/>
          </p:cNvSpPr>
          <p:nvPr>
            <p:ph idx="1"/>
          </p:nvPr>
        </p:nvSpPr>
        <p:spPr/>
        <p:txBody>
          <a:bodyPr/>
          <a:lstStyle/>
          <a:p>
            <a:r>
              <a:rPr lang="en-US" sz="2200" b="1" dirty="0">
                <a:solidFill>
                  <a:schemeClr val="tx1"/>
                </a:solidFill>
                <a:highlight>
                  <a:srgbClr val="FFFFCC"/>
                </a:highlight>
              </a:rPr>
              <a:t>20 June 2022</a:t>
            </a:r>
            <a:r>
              <a:rPr lang="en-US" sz="2200" dirty="0">
                <a:solidFill>
                  <a:schemeClr val="tx1"/>
                </a:solidFill>
                <a:highlight>
                  <a:srgbClr val="FFFFCC"/>
                </a:highlight>
              </a:rPr>
              <a:t>: </a:t>
            </a:r>
            <a:r>
              <a:rPr lang="en-US" sz="2200" b="1" dirty="0">
                <a:highlight>
                  <a:srgbClr val="FFFF00"/>
                </a:highlight>
              </a:rPr>
              <a:t>A </a:t>
            </a:r>
            <a:r>
              <a:rPr lang="en-US" sz="2200" b="1" dirty="0">
                <a:highlight>
                  <a:srgbClr val="FFFF00"/>
                </a:highlight>
                <a:hlinkClick r:id="rId2">
                  <a:extLst>
                    <a:ext uri="{A12FA001-AC4F-418D-AE19-62706E023703}">
                      <ahyp:hlinkClr xmlns:ahyp="http://schemas.microsoft.com/office/drawing/2018/hyperlinkcolor" val="tx"/>
                    </a:ext>
                  </a:extLst>
                </a:hlinkClick>
              </a:rPr>
              <a:t>seventh progress report</a:t>
            </a:r>
            <a:r>
              <a:rPr lang="en-US" sz="2200" b="1" dirty="0">
                <a:highlight>
                  <a:srgbClr val="FFFF00"/>
                </a:highlight>
              </a:rPr>
              <a:t> on NATO-EU cooperation is published.</a:t>
            </a:r>
          </a:p>
          <a:p>
            <a:r>
              <a:rPr lang="en-US" sz="2200" b="1" dirty="0">
                <a:solidFill>
                  <a:schemeClr val="tx1"/>
                </a:solidFill>
                <a:highlight>
                  <a:srgbClr val="FFFFCC"/>
                </a:highlight>
              </a:rPr>
              <a:t>29-30 June 2022: </a:t>
            </a:r>
            <a:r>
              <a:rPr lang="en-US" sz="2200" dirty="0">
                <a:solidFill>
                  <a:schemeClr val="tx1"/>
                </a:solidFill>
              </a:rPr>
              <a:t>President of the European Council Charles Michel and President of the European Commission Ursula von der Leyen participate in talks at the NATO Summit in Madrid, as well as at the transatlantic dinner hosted by the Spanish government and with the participation of NATO and EU Heads of State and Government. </a:t>
            </a:r>
            <a:r>
              <a:rPr lang="en-US" sz="2200" dirty="0">
                <a:solidFill>
                  <a:schemeClr val="tx1"/>
                </a:solidFill>
                <a:effectLst>
                  <a:outerShdw blurRad="38100" dist="38100" dir="2700000" algn="tl">
                    <a:srgbClr val="000000">
                      <a:alpha val="43137"/>
                    </a:srgbClr>
                  </a:outerShdw>
                </a:effectLst>
              </a:rPr>
              <a:t>NATO and the EU underline the importance of further strengthening their essential strategic partnership, and reaffirm their common resolve in responding to Russia’s war against Ukraine.</a:t>
            </a:r>
          </a:p>
          <a:p>
            <a:r>
              <a:rPr lang="en-US" sz="2200" b="1" dirty="0">
                <a:solidFill>
                  <a:schemeClr val="tx1"/>
                </a:solidFill>
                <a:highlight>
                  <a:srgbClr val="FFFFCC"/>
                </a:highlight>
              </a:rPr>
              <a:t>10 January 2023</a:t>
            </a:r>
            <a:r>
              <a:rPr lang="en-US" sz="2200" dirty="0">
                <a:solidFill>
                  <a:schemeClr val="tx1"/>
                </a:solidFill>
                <a:highlight>
                  <a:srgbClr val="FFFFCC"/>
                </a:highlight>
              </a:rPr>
              <a:t>: </a:t>
            </a:r>
            <a:r>
              <a:rPr lang="en-US" sz="2200" dirty="0">
                <a:solidFill>
                  <a:schemeClr val="tx1"/>
                </a:solidFill>
              </a:rPr>
              <a:t>Secretary General Jens Stoltenberg, President of the European Council Charles Michel and President of the European Commission Ursula von der Leyen meet at NATO Headquarters to sign the </a:t>
            </a:r>
            <a:r>
              <a:rPr lang="en-US" sz="2200" b="1" dirty="0">
                <a:highlight>
                  <a:srgbClr val="FFFF00"/>
                </a:highlight>
              </a:rPr>
              <a:t>third </a:t>
            </a:r>
            <a:r>
              <a:rPr lang="en-US" sz="2200" b="1" dirty="0">
                <a:highlight>
                  <a:srgbClr val="FFFF00"/>
                </a:highlight>
                <a:hlinkClick r:id="rId3">
                  <a:extLst>
                    <a:ext uri="{A12FA001-AC4F-418D-AE19-62706E023703}">
                      <ahyp:hlinkClr xmlns:ahyp="http://schemas.microsoft.com/office/drawing/2018/hyperlinkcolor" val="tx"/>
                    </a:ext>
                  </a:extLst>
                </a:hlinkClick>
              </a:rPr>
              <a:t>Joint Declaration on EU-NATO Cooperation</a:t>
            </a:r>
            <a:r>
              <a:rPr lang="en-US" sz="2200" b="1" dirty="0">
                <a:highlight>
                  <a:srgbClr val="FFFF00"/>
                </a:highlight>
              </a:rPr>
              <a:t>.</a:t>
            </a:r>
            <a:r>
              <a:rPr lang="en-US" sz="2200" dirty="0">
                <a:solidFill>
                  <a:schemeClr val="tx1"/>
                </a:solidFill>
              </a:rPr>
              <a:t> </a:t>
            </a:r>
            <a:r>
              <a:rPr lang="en-US" sz="2200" dirty="0">
                <a:solidFill>
                  <a:schemeClr val="tx1"/>
                </a:solidFill>
                <a:effectLst>
                  <a:outerShdw blurRad="38100" dist="38100" dir="2700000" algn="tl">
                    <a:srgbClr val="000000">
                      <a:alpha val="43137"/>
                    </a:srgbClr>
                  </a:outerShdw>
                </a:effectLst>
              </a:rPr>
              <a:t>The meeting underlines the importance of NATO-EU cooperation in the context of the changed security environment following Russia’s invasion of Ukraine, and the increase in shared members following the impending accessions of Finland and Sweden to NATO.</a:t>
            </a:r>
          </a:p>
          <a:p>
            <a:pPr marL="0" indent="0">
              <a:buNone/>
            </a:pPr>
            <a:endParaRPr lang="cs-CZ" dirty="0"/>
          </a:p>
        </p:txBody>
      </p:sp>
      <p:sp>
        <p:nvSpPr>
          <p:cNvPr id="4" name="TextovéPole 3">
            <a:extLst>
              <a:ext uri="{FF2B5EF4-FFF2-40B4-BE49-F238E27FC236}">
                <a16:creationId xmlns:a16="http://schemas.microsoft.com/office/drawing/2014/main" id="{D49A4C26-8967-4191-9A7F-D997D36090FB}"/>
              </a:ext>
            </a:extLst>
          </p:cNvPr>
          <p:cNvSpPr txBox="1"/>
          <p:nvPr/>
        </p:nvSpPr>
        <p:spPr>
          <a:xfrm>
            <a:off x="3215680" y="5733256"/>
            <a:ext cx="8712968" cy="615553"/>
          </a:xfrm>
          <a:prstGeom prst="rect">
            <a:avLst/>
          </a:prstGeom>
          <a:noFill/>
        </p:spPr>
        <p:txBody>
          <a:bodyPr wrap="square" rtlCol="0">
            <a:spAutoFit/>
          </a:bodyPr>
          <a:lstStyle/>
          <a:p>
            <a:pPr algn="ctr"/>
            <a:r>
              <a:rPr lang="en-US" sz="2000" dirty="0">
                <a:effectLst>
                  <a:outerShdw blurRad="38100" dist="38100" dir="2700000" algn="tl">
                    <a:srgbClr val="000000">
                      <a:alpha val="43137"/>
                    </a:srgbClr>
                  </a:outerShdw>
                </a:effectLst>
                <a:highlight>
                  <a:srgbClr val="FFFF00"/>
                </a:highlight>
              </a:rPr>
              <a:t>Infographic - EU-NATO: a cooperation through the years</a:t>
            </a:r>
            <a:endParaRPr lang="cs-CZ" sz="2000" dirty="0">
              <a:effectLst>
                <a:outerShdw blurRad="38100" dist="38100" dir="2700000" algn="tl">
                  <a:srgbClr val="000000">
                    <a:alpha val="43137"/>
                  </a:srgbClr>
                </a:outerShdw>
              </a:effectLst>
              <a:highlight>
                <a:srgbClr val="FFFF00"/>
              </a:highlight>
            </a:endParaRPr>
          </a:p>
          <a:p>
            <a:pPr algn="ctr"/>
            <a:r>
              <a:rPr lang="cs-CZ" sz="1400" dirty="0">
                <a:highlight>
                  <a:srgbClr val="FFFF00"/>
                </a:highlight>
                <a:hlinkClick r:id="rId4"/>
              </a:rPr>
              <a:t>https://www.consilium.europa.eu/en/infographics/eu-nato-a-cooperation-through-the-years/</a:t>
            </a:r>
            <a:r>
              <a:rPr lang="cs-CZ" sz="1400" dirty="0">
                <a:highlight>
                  <a:srgbClr val="FFFF00"/>
                </a:highlight>
              </a:rPr>
              <a:t> </a:t>
            </a:r>
          </a:p>
        </p:txBody>
      </p:sp>
    </p:spTree>
    <p:extLst>
      <p:ext uri="{BB962C8B-B14F-4D97-AF65-F5344CB8AC3E}">
        <p14:creationId xmlns:p14="http://schemas.microsoft.com/office/powerpoint/2010/main" val="3449611349"/>
      </p:ext>
    </p:extLst>
  </p:cSld>
  <p:clrMapOvr>
    <a:masterClrMapping/>
  </p:clrMapOvr>
  <p:transition spd="med">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22CB65E-246F-4175-84D9-5624DA1740E9}"/>
              </a:ext>
            </a:extLst>
          </p:cNvPr>
          <p:cNvSpPr>
            <a:spLocks noGrp="1" noChangeArrowheads="1"/>
          </p:cNvSpPr>
          <p:nvPr>
            <p:ph type="ctrTitle"/>
          </p:nvPr>
        </p:nvSpPr>
        <p:spPr>
          <a:xfrm>
            <a:off x="2200496" y="908720"/>
            <a:ext cx="7848600" cy="3972457"/>
          </a:xfrm>
        </p:spPr>
        <p:txBody>
          <a:bodyPr/>
          <a:lstStyle/>
          <a:p>
            <a:br>
              <a:rPr lang="cs-CZ" sz="3200" dirty="0">
                <a:solidFill>
                  <a:schemeClr val="tx1">
                    <a:lumMod val="95000"/>
                    <a:lumOff val="5000"/>
                  </a:schemeClr>
                </a:solidFill>
              </a:rPr>
            </a:br>
            <a:r>
              <a:rPr lang="cs-CZ" sz="4000" i="1" dirty="0" err="1">
                <a:effectLst>
                  <a:outerShdw blurRad="38100" dist="38100" dir="2700000" algn="tl">
                    <a:srgbClr val="000000">
                      <a:alpha val="43137"/>
                    </a:srgbClr>
                  </a:outerShdw>
                </a:effectLst>
              </a:rPr>
              <a:t>European</a:t>
            </a:r>
            <a:r>
              <a:rPr lang="cs-CZ" sz="4000" i="1" dirty="0">
                <a:effectLst>
                  <a:outerShdw blurRad="38100" dist="38100" dir="2700000" algn="tl">
                    <a:srgbClr val="000000">
                      <a:alpha val="43137"/>
                    </a:srgbClr>
                  </a:outerShdw>
                </a:effectLst>
              </a:rPr>
              <a:t> Union and NATO</a:t>
            </a:r>
            <a:r>
              <a:rPr lang="cs-CZ" sz="4000" dirty="0"/>
              <a:t>.</a:t>
            </a:r>
            <a:endParaRPr lang="cs-CZ" altLang="cs-CZ" sz="4000" dirty="0">
              <a:effectLst>
                <a:outerShdw blurRad="38100" dist="38100" dir="2700000" algn="tl">
                  <a:srgbClr val="000000">
                    <a:alpha val="43137"/>
                  </a:srgbClr>
                </a:outerShdw>
              </a:effectLst>
            </a:endParaRPr>
          </a:p>
        </p:txBody>
      </p:sp>
      <p:sp>
        <p:nvSpPr>
          <p:cNvPr id="5123" name="Rectangle 3">
            <a:extLst>
              <a:ext uri="{FF2B5EF4-FFF2-40B4-BE49-F238E27FC236}">
                <a16:creationId xmlns:a16="http://schemas.microsoft.com/office/drawing/2014/main" id="{CC6B0684-0193-4667-9B12-1A2E14B3520E}"/>
              </a:ext>
            </a:extLst>
          </p:cNvPr>
          <p:cNvSpPr>
            <a:spLocks noGrp="1" noChangeArrowheads="1"/>
          </p:cNvSpPr>
          <p:nvPr>
            <p:ph type="subTitle" idx="1"/>
          </p:nvPr>
        </p:nvSpPr>
        <p:spPr>
          <a:xfrm>
            <a:off x="2238729" y="4829623"/>
            <a:ext cx="7775575" cy="1584325"/>
          </a:xfrm>
        </p:spPr>
        <p:txBody>
          <a:bodyPr/>
          <a:lstStyle/>
          <a:p>
            <a:pPr eaLnBrk="1" hangingPunct="1"/>
            <a:r>
              <a:rPr lang="cs-CZ" altLang="cs-CZ" sz="3600" b="1" dirty="0">
                <a:solidFill>
                  <a:srgbClr val="0066FF"/>
                </a:solidFill>
              </a:rPr>
              <a:t>Radomír Kaňa</a:t>
            </a:r>
          </a:p>
          <a:p>
            <a:pPr eaLnBrk="1" hangingPunct="1"/>
            <a:r>
              <a:rPr lang="cs-CZ" altLang="cs-CZ" sz="2400" b="1" i="1" dirty="0">
                <a:solidFill>
                  <a:schemeClr val="tx1"/>
                </a:solidFill>
              </a:rPr>
              <a:t>Department </a:t>
            </a:r>
            <a:r>
              <a:rPr lang="cs-CZ" altLang="cs-CZ" sz="2400" b="1" i="1" dirty="0" err="1">
                <a:solidFill>
                  <a:schemeClr val="tx1"/>
                </a:solidFill>
              </a:rPr>
              <a:t>of</a:t>
            </a:r>
            <a:r>
              <a:rPr lang="cs-CZ" altLang="cs-CZ" sz="2400" b="1" i="1" dirty="0">
                <a:solidFill>
                  <a:schemeClr val="tx1"/>
                </a:solidFill>
              </a:rPr>
              <a:t> International </a:t>
            </a:r>
            <a:r>
              <a:rPr lang="cs-CZ" altLang="cs-CZ" sz="2400" b="1" i="1" dirty="0" err="1">
                <a:solidFill>
                  <a:schemeClr val="tx1"/>
                </a:solidFill>
              </a:rPr>
              <a:t>Economic</a:t>
            </a:r>
            <a:r>
              <a:rPr lang="cs-CZ" altLang="cs-CZ" sz="2400" b="1" i="1" dirty="0">
                <a:solidFill>
                  <a:schemeClr val="tx1"/>
                </a:solidFill>
              </a:rPr>
              <a:t> Relations</a:t>
            </a:r>
          </a:p>
          <a:p>
            <a:pPr eaLnBrk="1" hangingPunct="1"/>
            <a:endParaRPr lang="cs-CZ" altLang="cs-CZ" i="1" dirty="0"/>
          </a:p>
          <a:p>
            <a:pPr eaLnBrk="1" hangingPunct="1"/>
            <a:endParaRPr lang="cs-CZ" altLang="cs-CZ" dirty="0">
              <a:solidFill>
                <a:srgbClr val="0066FF"/>
              </a:solidFill>
            </a:endParaRPr>
          </a:p>
        </p:txBody>
      </p:sp>
      <p:sp>
        <p:nvSpPr>
          <p:cNvPr id="5124" name="Text Box 6">
            <a:extLst>
              <a:ext uri="{FF2B5EF4-FFF2-40B4-BE49-F238E27FC236}">
                <a16:creationId xmlns:a16="http://schemas.microsoft.com/office/drawing/2014/main" id="{F2F96C1D-C8EA-4895-9611-27A8C10E5435}"/>
              </a:ext>
            </a:extLst>
          </p:cNvPr>
          <p:cNvSpPr txBox="1">
            <a:spLocks noChangeArrowheads="1"/>
          </p:cNvSpPr>
          <p:nvPr/>
        </p:nvSpPr>
        <p:spPr bwMode="auto">
          <a:xfrm>
            <a:off x="3000376" y="6165851"/>
            <a:ext cx="6048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buFont typeface="Wingdings" panose="05000000000000000000" pitchFamily="2" charset="2"/>
              <a:buChar char="§"/>
              <a:defRPr sz="3200">
                <a:solidFill>
                  <a:srgbClr val="FF0000"/>
                </a:solidFill>
                <a:latin typeface="Arial" panose="020B0604020202020204" pitchFamily="34" charset="0"/>
              </a:defRPr>
            </a:lvl1pPr>
            <a:lvl2pPr marL="742950" indent="-285750">
              <a:spcBef>
                <a:spcPct val="50000"/>
              </a:spcBef>
              <a:buChar char="–"/>
              <a:defRPr sz="2400" b="1">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cs-CZ" altLang="cs-CZ" sz="1000">
              <a:solidFill>
                <a:schemeClr val="tx1"/>
              </a:solidFill>
            </a:endParaRPr>
          </a:p>
        </p:txBody>
      </p:sp>
    </p:spTree>
  </p:cSld>
  <p:clrMapOvr>
    <a:masterClrMapping/>
  </p:clrMapOvr>
  <p:transition spd="med">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AAB73D-1E9B-4EF2-9D77-3ADE6B7634C9}"/>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EU response to Russia's invasion of Ukraine</a:t>
            </a:r>
            <a:endParaRPr lang="cs-CZ" dirty="0">
              <a:effectLst>
                <a:outerShdw blurRad="38100" dist="38100" dir="2700000" algn="tl">
                  <a:srgbClr val="000000">
                    <a:alpha val="43137"/>
                  </a:srgbClr>
                </a:outerShdw>
              </a:effectLst>
            </a:endParaRPr>
          </a:p>
        </p:txBody>
      </p:sp>
      <p:sp>
        <p:nvSpPr>
          <p:cNvPr id="3" name="Zástupný obsah 2">
            <a:extLst>
              <a:ext uri="{FF2B5EF4-FFF2-40B4-BE49-F238E27FC236}">
                <a16:creationId xmlns:a16="http://schemas.microsoft.com/office/drawing/2014/main" id="{8ED23EEB-B027-4401-A313-C310F42C7C67}"/>
              </a:ext>
            </a:extLst>
          </p:cNvPr>
          <p:cNvSpPr>
            <a:spLocks noGrp="1"/>
          </p:cNvSpPr>
          <p:nvPr>
            <p:ph idx="1"/>
          </p:nvPr>
        </p:nvSpPr>
        <p:spPr/>
        <p:txBody>
          <a:bodyPr/>
          <a:lstStyle/>
          <a:p>
            <a:pPr marL="0" indent="0">
              <a:buNone/>
            </a:pPr>
            <a:r>
              <a:rPr lang="en-US" dirty="0">
                <a:solidFill>
                  <a:schemeClr val="tx1"/>
                </a:solidFill>
              </a:rPr>
              <a:t>Since the first day of Russia’s invasion of Ukraine, </a:t>
            </a:r>
            <a:r>
              <a:rPr lang="en-US" b="1" dirty="0">
                <a:solidFill>
                  <a:schemeClr val="tx1"/>
                </a:solidFill>
              </a:rPr>
              <a:t>the EU and NATO, EU member states and NATO Allies have intensified their work and cooperation</a:t>
            </a:r>
            <a:r>
              <a:rPr lang="en-US" dirty="0">
                <a:solidFill>
                  <a:schemeClr val="tx1"/>
                </a:solidFill>
              </a:rPr>
              <a:t>, demonstrating full unity and common resolve in condemning Russia’s war of aggression and supporting Ukraine defend itself and protect its population.</a:t>
            </a:r>
            <a:endParaRPr lang="cs-CZ" dirty="0">
              <a:solidFill>
                <a:schemeClr val="tx1"/>
              </a:solidFill>
            </a:endParaRPr>
          </a:p>
          <a:p>
            <a:pPr marL="0" indent="0" algn="ctr">
              <a:buNone/>
            </a:pPr>
            <a:r>
              <a:rPr lang="en-US" sz="2800" b="1" dirty="0">
                <a:solidFill>
                  <a:schemeClr val="tx1"/>
                </a:solidFill>
                <a:highlight>
                  <a:srgbClr val="FFFF00"/>
                </a:highlight>
              </a:rPr>
              <a:t>EU-NATO joint declaration 2023</a:t>
            </a:r>
          </a:p>
          <a:p>
            <a:r>
              <a:rPr lang="en-US" dirty="0">
                <a:effectLst>
                  <a:outerShdw blurRad="38100" dist="38100" dir="2700000" algn="tl">
                    <a:srgbClr val="000000">
                      <a:alpha val="43137"/>
                    </a:srgbClr>
                  </a:outerShdw>
                </a:effectLst>
              </a:rPr>
              <a:t>On 10 January 2023, the EU and NATO signed a </a:t>
            </a:r>
            <a:r>
              <a:rPr lang="en-US" b="1" dirty="0">
                <a:effectLst>
                  <a:outerShdw blurRad="38100" dist="38100" dir="2700000" algn="tl">
                    <a:srgbClr val="000000">
                      <a:alpha val="43137"/>
                    </a:srgbClr>
                  </a:outerShdw>
                </a:effectLst>
              </a:rPr>
              <a:t>joint declaration</a:t>
            </a:r>
            <a:r>
              <a:rPr lang="cs-CZ" b="1"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third</a:t>
            </a:r>
            <a:r>
              <a:rPr lang="cs-CZ" b="1" dirty="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 in Brussels. </a:t>
            </a:r>
            <a:r>
              <a:rPr lang="en-US" dirty="0">
                <a:effectLst>
                  <a:outerShdw blurRad="38100" dist="38100" dir="2700000" algn="tl">
                    <a:srgbClr val="000000">
                      <a:alpha val="43137"/>
                    </a:srgbClr>
                  </a:outerShdw>
                </a:effectLst>
              </a:rPr>
              <a:t>They condemned in the strongest possible terms Russia’s aggression against Ukraine and reiterated their unwavering support to the country.</a:t>
            </a:r>
          </a:p>
          <a:p>
            <a:r>
              <a:rPr lang="en-US" dirty="0"/>
              <a:t>The declaration also sets out a shared vision of how the EU and NATO will act together against common security threats. </a:t>
            </a:r>
            <a:endParaRPr lang="cs-CZ" dirty="0"/>
          </a:p>
        </p:txBody>
      </p:sp>
      <p:pic>
        <p:nvPicPr>
          <p:cNvPr id="4" name="Obrázek 3">
            <a:extLst>
              <a:ext uri="{FF2B5EF4-FFF2-40B4-BE49-F238E27FC236}">
                <a16:creationId xmlns:a16="http://schemas.microsoft.com/office/drawing/2014/main" id="{E22E319E-71FE-4C03-BC66-F8F8895598E7}"/>
              </a:ext>
            </a:extLst>
          </p:cNvPr>
          <p:cNvPicPr>
            <a:picLocks noChangeAspect="1"/>
          </p:cNvPicPr>
          <p:nvPr/>
        </p:nvPicPr>
        <p:blipFill>
          <a:blip r:embed="rId2"/>
          <a:stretch>
            <a:fillRect/>
          </a:stretch>
        </p:blipFill>
        <p:spPr>
          <a:xfrm>
            <a:off x="8760295" y="5073265"/>
            <a:ext cx="3415761" cy="1784735"/>
          </a:xfrm>
          <a:prstGeom prst="rect">
            <a:avLst/>
          </a:prstGeom>
        </p:spPr>
      </p:pic>
    </p:spTree>
    <p:extLst>
      <p:ext uri="{BB962C8B-B14F-4D97-AF65-F5344CB8AC3E}">
        <p14:creationId xmlns:p14="http://schemas.microsoft.com/office/powerpoint/2010/main" val="1580324342"/>
      </p:ext>
    </p:extLst>
  </p:cSld>
  <p:clrMapOvr>
    <a:masterClrMapping/>
  </p:clrMapOvr>
  <p:transition spd="med">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6EB5E6-8692-4156-87C7-9594C73DBB78}"/>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EU response to Russia's invasion of Ukraine</a:t>
            </a:r>
            <a:endParaRPr lang="cs-CZ" dirty="0"/>
          </a:p>
        </p:txBody>
      </p:sp>
      <p:sp>
        <p:nvSpPr>
          <p:cNvPr id="3" name="Zástupný obsah 2">
            <a:extLst>
              <a:ext uri="{FF2B5EF4-FFF2-40B4-BE49-F238E27FC236}">
                <a16:creationId xmlns:a16="http://schemas.microsoft.com/office/drawing/2014/main" id="{43119005-A45B-4E04-9185-78F9E9673474}"/>
              </a:ext>
            </a:extLst>
          </p:cNvPr>
          <p:cNvSpPr>
            <a:spLocks noGrp="1"/>
          </p:cNvSpPr>
          <p:nvPr>
            <p:ph idx="1"/>
          </p:nvPr>
        </p:nvSpPr>
        <p:spPr/>
        <p:txBody>
          <a:bodyPr/>
          <a:lstStyle/>
          <a:p>
            <a:pPr marL="0" indent="0">
              <a:buNone/>
            </a:pPr>
            <a:r>
              <a:rPr lang="en-US" b="1" dirty="0">
                <a:solidFill>
                  <a:schemeClr val="tx1"/>
                </a:solidFill>
                <a:highlight>
                  <a:srgbClr val="FFFFCC"/>
                </a:highlight>
              </a:rPr>
              <a:t>The EU and NATO will expand and deepen their cooperation on areas such as:</a:t>
            </a:r>
            <a:endParaRPr lang="cs-CZ" b="1" dirty="0">
              <a:solidFill>
                <a:schemeClr val="tx1"/>
              </a:solidFill>
              <a:highlight>
                <a:srgbClr val="FFFFCC"/>
              </a:highlight>
            </a:endParaRPr>
          </a:p>
          <a:p>
            <a:pPr>
              <a:spcBef>
                <a:spcPts val="1200"/>
              </a:spcBef>
              <a:buFont typeface="Arial" panose="020B0604020202020204" pitchFamily="34" charset="0"/>
              <a:buChar char="•"/>
            </a:pPr>
            <a:r>
              <a:rPr lang="en-US" b="1" dirty="0">
                <a:effectLst>
                  <a:outerShdw blurRad="38100" dist="38100" dir="2700000" algn="tl">
                    <a:srgbClr val="000000">
                      <a:alpha val="43137"/>
                    </a:srgbClr>
                  </a:outerShdw>
                </a:effectLst>
              </a:rPr>
              <a:t>the growing geostrategic competition</a:t>
            </a:r>
          </a:p>
          <a:p>
            <a:pPr>
              <a:spcBef>
                <a:spcPts val="1200"/>
              </a:spcBef>
              <a:buFont typeface="Arial" panose="020B0604020202020204" pitchFamily="34" charset="0"/>
              <a:buChar char="•"/>
            </a:pPr>
            <a:r>
              <a:rPr lang="en-US" b="1" dirty="0">
                <a:effectLst>
                  <a:outerShdw blurRad="38100" dist="38100" dir="2700000" algn="tl">
                    <a:srgbClr val="000000">
                      <a:alpha val="43137"/>
                    </a:srgbClr>
                  </a:outerShdw>
                </a:effectLst>
              </a:rPr>
              <a:t>resilience and the protection of critical infrastructure</a:t>
            </a:r>
          </a:p>
          <a:p>
            <a:pPr>
              <a:spcBef>
                <a:spcPts val="1200"/>
              </a:spcBef>
              <a:buFont typeface="Arial" panose="020B0604020202020204" pitchFamily="34" charset="0"/>
              <a:buChar char="•"/>
            </a:pPr>
            <a:r>
              <a:rPr lang="en-US" b="1" dirty="0">
                <a:effectLst>
                  <a:outerShdw blurRad="38100" dist="38100" dir="2700000" algn="tl">
                    <a:srgbClr val="000000">
                      <a:alpha val="43137"/>
                    </a:srgbClr>
                  </a:outerShdw>
                </a:effectLst>
              </a:rPr>
              <a:t>emerging and disruptive technologies</a:t>
            </a:r>
          </a:p>
          <a:p>
            <a:pPr>
              <a:spcBef>
                <a:spcPts val="1200"/>
              </a:spcBef>
              <a:buFont typeface="Arial" panose="020B0604020202020204" pitchFamily="34" charset="0"/>
              <a:buChar char="•"/>
            </a:pPr>
            <a:r>
              <a:rPr lang="en-US" b="1" dirty="0">
                <a:effectLst>
                  <a:outerShdw blurRad="38100" dist="38100" dir="2700000" algn="tl">
                    <a:srgbClr val="000000">
                      <a:alpha val="43137"/>
                    </a:srgbClr>
                  </a:outerShdw>
                </a:effectLst>
              </a:rPr>
              <a:t>space</a:t>
            </a:r>
          </a:p>
          <a:p>
            <a:pPr>
              <a:spcBef>
                <a:spcPts val="1200"/>
              </a:spcBef>
              <a:buFont typeface="Arial" panose="020B0604020202020204" pitchFamily="34" charset="0"/>
              <a:buChar char="•"/>
            </a:pPr>
            <a:r>
              <a:rPr lang="en-US" b="1" dirty="0">
                <a:effectLst>
                  <a:outerShdw blurRad="38100" dist="38100" dir="2700000" algn="tl">
                    <a:srgbClr val="000000">
                      <a:alpha val="43137"/>
                    </a:srgbClr>
                  </a:outerShdw>
                </a:effectLst>
              </a:rPr>
              <a:t>the security implications of climate change</a:t>
            </a:r>
          </a:p>
          <a:p>
            <a:pPr>
              <a:spcBef>
                <a:spcPts val="1200"/>
              </a:spcBef>
              <a:buFont typeface="Arial" panose="020B0604020202020204" pitchFamily="34" charset="0"/>
              <a:buChar char="•"/>
            </a:pPr>
            <a:r>
              <a:rPr lang="en-US" b="1" dirty="0">
                <a:effectLst>
                  <a:outerShdw blurRad="38100" dist="38100" dir="2700000" algn="tl">
                    <a:srgbClr val="000000">
                      <a:alpha val="43137"/>
                    </a:srgbClr>
                  </a:outerShdw>
                </a:effectLst>
              </a:rPr>
              <a:t>foreign information manipulation and interference</a:t>
            </a:r>
          </a:p>
          <a:p>
            <a:pPr marL="0" indent="0">
              <a:buNone/>
            </a:pPr>
            <a:endParaRPr lang="en-US" dirty="0"/>
          </a:p>
          <a:p>
            <a:pPr marL="0" indent="0">
              <a:buNone/>
            </a:pPr>
            <a:endParaRPr lang="cs-CZ" dirty="0"/>
          </a:p>
        </p:txBody>
      </p:sp>
      <p:pic>
        <p:nvPicPr>
          <p:cNvPr id="4" name="Obrázek 3">
            <a:extLst>
              <a:ext uri="{FF2B5EF4-FFF2-40B4-BE49-F238E27FC236}">
                <a16:creationId xmlns:a16="http://schemas.microsoft.com/office/drawing/2014/main" id="{0A2DCD48-D071-4E4B-869A-ACD2BC2E6252}"/>
              </a:ext>
            </a:extLst>
          </p:cNvPr>
          <p:cNvPicPr>
            <a:picLocks noChangeAspect="1"/>
          </p:cNvPicPr>
          <p:nvPr/>
        </p:nvPicPr>
        <p:blipFill>
          <a:blip r:embed="rId2"/>
          <a:stretch>
            <a:fillRect/>
          </a:stretch>
        </p:blipFill>
        <p:spPr>
          <a:xfrm>
            <a:off x="8016212" y="4509120"/>
            <a:ext cx="4175787" cy="2348880"/>
          </a:xfrm>
          <a:prstGeom prst="rect">
            <a:avLst/>
          </a:prstGeom>
        </p:spPr>
      </p:pic>
      <p:pic>
        <p:nvPicPr>
          <p:cNvPr id="5" name="Obrázek 4">
            <a:extLst>
              <a:ext uri="{FF2B5EF4-FFF2-40B4-BE49-F238E27FC236}">
                <a16:creationId xmlns:a16="http://schemas.microsoft.com/office/drawing/2014/main" id="{A775E5F1-9473-4A7F-A766-42384123F72D}"/>
              </a:ext>
            </a:extLst>
          </p:cNvPr>
          <p:cNvPicPr>
            <a:picLocks noChangeAspect="1"/>
          </p:cNvPicPr>
          <p:nvPr/>
        </p:nvPicPr>
        <p:blipFill>
          <a:blip r:embed="rId3"/>
          <a:stretch>
            <a:fillRect/>
          </a:stretch>
        </p:blipFill>
        <p:spPr>
          <a:xfrm>
            <a:off x="-12448" y="4509121"/>
            <a:ext cx="3552163" cy="2368108"/>
          </a:xfrm>
          <a:prstGeom prst="rect">
            <a:avLst/>
          </a:prstGeom>
        </p:spPr>
      </p:pic>
      <p:sp>
        <p:nvSpPr>
          <p:cNvPr id="6" name="TextovéPole 5">
            <a:extLst>
              <a:ext uri="{FF2B5EF4-FFF2-40B4-BE49-F238E27FC236}">
                <a16:creationId xmlns:a16="http://schemas.microsoft.com/office/drawing/2014/main" id="{287EB81B-34BD-472E-AC72-07CAB6DC20E0}"/>
              </a:ext>
            </a:extLst>
          </p:cNvPr>
          <p:cNvSpPr txBox="1"/>
          <p:nvPr/>
        </p:nvSpPr>
        <p:spPr>
          <a:xfrm>
            <a:off x="4367808" y="5183736"/>
            <a:ext cx="3744416" cy="1077218"/>
          </a:xfrm>
          <a:prstGeom prst="rect">
            <a:avLst/>
          </a:prstGeom>
          <a:noFill/>
        </p:spPr>
        <p:txBody>
          <a:bodyPr wrap="square" rtlCol="0">
            <a:spAutoFit/>
          </a:bodyPr>
          <a:lstStyle/>
          <a:p>
            <a:r>
              <a:rPr lang="en-US" sz="1400" b="1" dirty="0">
                <a:solidFill>
                  <a:schemeClr val="tx1"/>
                </a:solidFill>
                <a:highlight>
                  <a:srgbClr val="FFFF00"/>
                </a:highlight>
              </a:rPr>
              <a:t>Joint Declaration on EU-NATO Cooperation</a:t>
            </a:r>
            <a:endParaRPr lang="cs-CZ" sz="1400" b="1" dirty="0">
              <a:solidFill>
                <a:schemeClr val="tx1"/>
              </a:solidFill>
              <a:highlight>
                <a:srgbClr val="FFFF00"/>
              </a:highlight>
            </a:endParaRPr>
          </a:p>
          <a:p>
            <a:r>
              <a:rPr lang="en-US" b="1" dirty="0">
                <a:highlight>
                  <a:srgbClr val="FFFF00"/>
                </a:highlight>
                <a:hlinkClick r:id="rId4"/>
              </a:rPr>
              <a:t>https://www.nato.int/cps/en/natohq/official_texts_210549.htm</a:t>
            </a:r>
            <a:r>
              <a:rPr lang="cs-CZ" b="1" dirty="0">
                <a:highlight>
                  <a:srgbClr val="FFFF00"/>
                </a:highlight>
              </a:rPr>
              <a:t> </a:t>
            </a:r>
            <a:endParaRPr lang="en-US" b="1" dirty="0">
              <a:highlight>
                <a:srgbClr val="FFFF00"/>
              </a:highlight>
            </a:endParaRPr>
          </a:p>
          <a:p>
            <a:endParaRPr lang="cs-CZ" dirty="0"/>
          </a:p>
        </p:txBody>
      </p:sp>
    </p:spTree>
    <p:extLst>
      <p:ext uri="{BB962C8B-B14F-4D97-AF65-F5344CB8AC3E}">
        <p14:creationId xmlns:p14="http://schemas.microsoft.com/office/powerpoint/2010/main" val="710939848"/>
      </p:ext>
    </p:extLst>
  </p:cSld>
  <p:clrMapOvr>
    <a:masterClrMapping/>
  </p:clrMapOvr>
  <p:transition spd="med">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62FDFF-1C4B-451F-AE96-1757F06E1A66}"/>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EU response to Russia's invasion of Ukraine</a:t>
            </a:r>
            <a:endParaRPr lang="cs-CZ" dirty="0"/>
          </a:p>
        </p:txBody>
      </p:sp>
      <p:sp>
        <p:nvSpPr>
          <p:cNvPr id="3" name="Zástupný obsah 2">
            <a:extLst>
              <a:ext uri="{FF2B5EF4-FFF2-40B4-BE49-F238E27FC236}">
                <a16:creationId xmlns:a16="http://schemas.microsoft.com/office/drawing/2014/main" id="{34AD4D11-9DD3-422A-B51D-AEE4B9BBE7D7}"/>
              </a:ext>
            </a:extLst>
          </p:cNvPr>
          <p:cNvSpPr>
            <a:spLocks noGrp="1"/>
          </p:cNvSpPr>
          <p:nvPr>
            <p:ph idx="1"/>
          </p:nvPr>
        </p:nvSpPr>
        <p:spPr/>
        <p:txBody>
          <a:bodyPr/>
          <a:lstStyle/>
          <a:p>
            <a:pPr marL="0" indent="0" algn="ctr">
              <a:buNone/>
            </a:pPr>
            <a:r>
              <a:rPr lang="en-US" sz="2800" b="1" dirty="0">
                <a:solidFill>
                  <a:schemeClr val="tx1"/>
                </a:solidFill>
                <a:highlight>
                  <a:srgbClr val="FFFF00"/>
                </a:highlight>
              </a:rPr>
              <a:t>Seventh progress report</a:t>
            </a:r>
          </a:p>
          <a:p>
            <a:pPr marL="0" indent="0">
              <a:buNone/>
            </a:pPr>
            <a:r>
              <a:rPr lang="en-US" b="1" dirty="0"/>
              <a:t>On 20 June 2022, the Council took note of the report which elaborates on the progress achieved between June 2021 and May 2022 by demonstrating tangible deliverables in all areas of cooperation.</a:t>
            </a:r>
          </a:p>
          <a:p>
            <a:pPr marL="0" indent="0">
              <a:buNone/>
            </a:pPr>
            <a:r>
              <a:rPr lang="en-US" b="1" dirty="0"/>
              <a:t>The EU-NATO strategic partnership is more robust and relevant than ever at this critical moment for Euro-Atlantic security.</a:t>
            </a:r>
          </a:p>
          <a:p>
            <a:pPr marL="0" indent="0">
              <a:buNone/>
            </a:pPr>
            <a:r>
              <a:rPr lang="en-US" b="1" dirty="0">
                <a:solidFill>
                  <a:schemeClr val="tx1"/>
                </a:solidFill>
              </a:rPr>
              <a:t>The report underlines in particular progress in:</a:t>
            </a:r>
          </a:p>
          <a:p>
            <a:pPr>
              <a:buFont typeface="Arial" panose="020B0604020202020204" pitchFamily="34" charset="0"/>
              <a:buChar char="•"/>
            </a:pPr>
            <a:r>
              <a:rPr lang="en-US" dirty="0">
                <a:solidFill>
                  <a:schemeClr val="tx1"/>
                </a:solidFill>
                <a:effectLst>
                  <a:outerShdw blurRad="38100" dist="38100" dir="2700000" algn="tl">
                    <a:srgbClr val="000000">
                      <a:alpha val="43137"/>
                    </a:srgbClr>
                  </a:outerShdw>
                </a:effectLst>
              </a:rPr>
              <a:t>political dialogue</a:t>
            </a:r>
          </a:p>
          <a:p>
            <a:pPr>
              <a:buFont typeface="Arial" panose="020B0604020202020204" pitchFamily="34" charset="0"/>
              <a:buChar char="•"/>
            </a:pPr>
            <a:r>
              <a:rPr lang="en-US" dirty="0">
                <a:solidFill>
                  <a:schemeClr val="tx1"/>
                </a:solidFill>
                <a:effectLst>
                  <a:outerShdw blurRad="38100" dist="38100" dir="2700000" algn="tl">
                    <a:srgbClr val="000000">
                      <a:alpha val="43137"/>
                    </a:srgbClr>
                  </a:outerShdw>
                </a:effectLst>
              </a:rPr>
              <a:t>political consultations</a:t>
            </a:r>
          </a:p>
          <a:p>
            <a:pPr>
              <a:buFont typeface="Arial" panose="020B0604020202020204" pitchFamily="34" charset="0"/>
              <a:buChar char="•"/>
            </a:pPr>
            <a:r>
              <a:rPr lang="en-US" dirty="0">
                <a:solidFill>
                  <a:schemeClr val="tx1"/>
                </a:solidFill>
                <a:effectLst>
                  <a:outerShdw blurRad="38100" dist="38100" dir="2700000" algn="tl">
                    <a:srgbClr val="000000">
                      <a:alpha val="43137"/>
                    </a:srgbClr>
                  </a:outerShdw>
                </a:effectLst>
              </a:rPr>
              <a:t>cooperation work strands</a:t>
            </a:r>
          </a:p>
          <a:p>
            <a:pPr marL="0" indent="0">
              <a:buNone/>
            </a:pPr>
            <a:endParaRPr lang="cs-CZ" dirty="0"/>
          </a:p>
        </p:txBody>
      </p:sp>
      <p:pic>
        <p:nvPicPr>
          <p:cNvPr id="5" name="Obrázek 4">
            <a:extLst>
              <a:ext uri="{FF2B5EF4-FFF2-40B4-BE49-F238E27FC236}">
                <a16:creationId xmlns:a16="http://schemas.microsoft.com/office/drawing/2014/main" id="{5BC67F3B-CE03-4AED-BB0A-D0FDAEFE45B1}"/>
              </a:ext>
            </a:extLst>
          </p:cNvPr>
          <p:cNvPicPr>
            <a:picLocks noChangeAspect="1"/>
          </p:cNvPicPr>
          <p:nvPr/>
        </p:nvPicPr>
        <p:blipFill>
          <a:blip r:embed="rId2"/>
          <a:stretch>
            <a:fillRect/>
          </a:stretch>
        </p:blipFill>
        <p:spPr>
          <a:xfrm>
            <a:off x="7473086" y="4543425"/>
            <a:ext cx="4705350" cy="2314575"/>
          </a:xfrm>
          <a:prstGeom prst="rect">
            <a:avLst/>
          </a:prstGeom>
        </p:spPr>
      </p:pic>
      <p:sp>
        <p:nvSpPr>
          <p:cNvPr id="6" name="TextovéPole 5">
            <a:extLst>
              <a:ext uri="{FF2B5EF4-FFF2-40B4-BE49-F238E27FC236}">
                <a16:creationId xmlns:a16="http://schemas.microsoft.com/office/drawing/2014/main" id="{1D2206A7-0506-4F4D-96D0-781B73AC3C5F}"/>
              </a:ext>
            </a:extLst>
          </p:cNvPr>
          <p:cNvSpPr txBox="1"/>
          <p:nvPr/>
        </p:nvSpPr>
        <p:spPr>
          <a:xfrm>
            <a:off x="7392144" y="4040526"/>
            <a:ext cx="4032448" cy="461665"/>
          </a:xfrm>
          <a:prstGeom prst="rect">
            <a:avLst/>
          </a:prstGeom>
          <a:noFill/>
        </p:spPr>
        <p:txBody>
          <a:bodyPr wrap="square" rtlCol="0">
            <a:spAutoFit/>
          </a:bodyPr>
          <a:lstStyle/>
          <a:p>
            <a:r>
              <a:rPr lang="cs-CZ" dirty="0">
                <a:effectLst>
                  <a:outerShdw blurRad="38100" dist="38100" dir="2700000" algn="tl">
                    <a:srgbClr val="000000">
                      <a:alpha val="43137"/>
                    </a:srgbClr>
                  </a:outerShdw>
                </a:effectLst>
                <a:highlight>
                  <a:srgbClr val="FFFF00"/>
                </a:highlight>
              </a:rPr>
              <a:t>https://www.consilium.europa.eu/media/57184/eu-nato-progress-report.pdf</a:t>
            </a:r>
          </a:p>
        </p:txBody>
      </p:sp>
    </p:spTree>
    <p:extLst>
      <p:ext uri="{BB962C8B-B14F-4D97-AF65-F5344CB8AC3E}">
        <p14:creationId xmlns:p14="http://schemas.microsoft.com/office/powerpoint/2010/main" val="3985648715"/>
      </p:ext>
    </p:extLst>
  </p:cSld>
  <p:clrMapOvr>
    <a:masterClrMapping/>
  </p:clrMapOvr>
  <p:transition spd="med">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69D9FC-498E-4D16-816B-3F4760FCE046}"/>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1F1BAC74-9873-4641-ACAF-1106932A8AB6}"/>
              </a:ext>
            </a:extLst>
          </p:cNvPr>
          <p:cNvSpPr>
            <a:spLocks noGrp="1"/>
          </p:cNvSpPr>
          <p:nvPr>
            <p:ph idx="1"/>
          </p:nvPr>
        </p:nvSpPr>
        <p:spPr/>
        <p:txBody>
          <a:bodyPr/>
          <a:lstStyle/>
          <a:p>
            <a:pPr marL="0" indent="0">
              <a:buNone/>
            </a:pPr>
            <a:r>
              <a:rPr lang="en-US" b="1" dirty="0">
                <a:solidFill>
                  <a:schemeClr val="tx1"/>
                </a:solidFill>
                <a:effectLst>
                  <a:outerShdw blurRad="38100" dist="38100" dir="2700000" algn="tl">
                    <a:srgbClr val="000000">
                      <a:alpha val="43137"/>
                    </a:srgbClr>
                  </a:outerShdw>
                </a:effectLst>
              </a:rPr>
              <a:t>Cooperation between the EU and NATO is now the established norm and daily practice and continues to take place on the basis of key guiding principles: </a:t>
            </a:r>
            <a:r>
              <a:rPr lang="en-US" dirty="0">
                <a:effectLst>
                  <a:outerShdw blurRad="38100" dist="38100" dir="2700000" algn="tl">
                    <a:srgbClr val="000000">
                      <a:alpha val="43137"/>
                    </a:srgbClr>
                  </a:outerShdw>
                </a:effectLst>
              </a:rPr>
              <a:t>openness, transparency, inclusiveness and reciprocity, in full respect of the decision-making autonomy and procedures of both </a:t>
            </a:r>
            <a:r>
              <a:rPr lang="en-US" dirty="0" err="1">
                <a:effectLst>
                  <a:outerShdw blurRad="38100" dist="38100" dir="2700000" algn="tl">
                    <a:srgbClr val="000000">
                      <a:alpha val="43137"/>
                    </a:srgbClr>
                  </a:outerShdw>
                </a:effectLst>
              </a:rPr>
              <a:t>organisations</a:t>
            </a:r>
            <a:r>
              <a:rPr lang="en-US" dirty="0">
                <a:effectLst>
                  <a:outerShdw blurRad="38100" dist="38100" dir="2700000" algn="tl">
                    <a:srgbClr val="000000">
                      <a:alpha val="43137"/>
                    </a:srgbClr>
                  </a:outerShdw>
                </a:effectLst>
              </a:rPr>
              <a:t> without prejudice to the specific character of the security and </a:t>
            </a:r>
            <a:r>
              <a:rPr lang="en-US" dirty="0" err="1">
                <a:effectLst>
                  <a:outerShdw blurRad="38100" dist="38100" dir="2700000" algn="tl">
                    <a:srgbClr val="000000">
                      <a:alpha val="43137"/>
                    </a:srgbClr>
                  </a:outerShdw>
                </a:effectLst>
              </a:rPr>
              <a:t>defence</a:t>
            </a:r>
            <a:r>
              <a:rPr lang="en-US" dirty="0">
                <a:effectLst>
                  <a:outerShdw blurRad="38100" dist="38100" dir="2700000" algn="tl">
                    <a:srgbClr val="000000">
                      <a:alpha val="43137"/>
                    </a:srgbClr>
                  </a:outerShdw>
                </a:effectLst>
              </a:rPr>
              <a:t> policy of any Member State.</a:t>
            </a:r>
            <a:endParaRPr lang="cs-CZ" dirty="0">
              <a:effectLst>
                <a:outerShdw blurRad="38100" dist="38100" dir="2700000" algn="tl">
                  <a:srgbClr val="000000">
                    <a:alpha val="43137"/>
                  </a:srgbClr>
                </a:outerShdw>
              </a:effectLst>
            </a:endParaRPr>
          </a:p>
        </p:txBody>
      </p:sp>
      <p:pic>
        <p:nvPicPr>
          <p:cNvPr id="4" name="Obrázek 3">
            <a:extLst>
              <a:ext uri="{FF2B5EF4-FFF2-40B4-BE49-F238E27FC236}">
                <a16:creationId xmlns:a16="http://schemas.microsoft.com/office/drawing/2014/main" id="{CF278FCA-C192-46F9-A6CB-67A59E8B25BA}"/>
              </a:ext>
            </a:extLst>
          </p:cNvPr>
          <p:cNvPicPr>
            <a:picLocks noChangeAspect="1"/>
          </p:cNvPicPr>
          <p:nvPr/>
        </p:nvPicPr>
        <p:blipFill>
          <a:blip r:embed="rId2"/>
          <a:stretch>
            <a:fillRect/>
          </a:stretch>
        </p:blipFill>
        <p:spPr>
          <a:xfrm>
            <a:off x="2963652" y="2804186"/>
            <a:ext cx="6264696" cy="4083967"/>
          </a:xfrm>
          <a:prstGeom prst="rect">
            <a:avLst/>
          </a:prstGeom>
        </p:spPr>
      </p:pic>
    </p:spTree>
    <p:extLst>
      <p:ext uri="{BB962C8B-B14F-4D97-AF65-F5344CB8AC3E}">
        <p14:creationId xmlns:p14="http://schemas.microsoft.com/office/powerpoint/2010/main" val="787956119"/>
      </p:ext>
    </p:extLst>
  </p:cSld>
  <p:clrMapOvr>
    <a:masterClrMapping/>
  </p:clrMapOvr>
  <p:transition spd="med">
    <p:circl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63F429-3333-415E-80CC-F47CC5F340E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F6DF60A-BBF5-4503-8D3E-18D06837F4AB}"/>
              </a:ext>
            </a:extLst>
          </p:cNvPr>
          <p:cNvSpPr>
            <a:spLocks noGrp="1"/>
          </p:cNvSpPr>
          <p:nvPr>
            <p:ph idx="1"/>
          </p:nvPr>
        </p:nvSpPr>
        <p:spPr/>
        <p:txBody>
          <a:bodyPr/>
          <a:lstStyle/>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lgn="ctr">
              <a:buNone/>
            </a:pPr>
            <a:r>
              <a:rPr lang="cs-CZ" sz="3200" b="1" dirty="0"/>
              <a:t>THANK YOU FOR YOUR ATTENTION</a:t>
            </a:r>
          </a:p>
        </p:txBody>
      </p:sp>
    </p:spTree>
    <p:extLst>
      <p:ext uri="{BB962C8B-B14F-4D97-AF65-F5344CB8AC3E}">
        <p14:creationId xmlns:p14="http://schemas.microsoft.com/office/powerpoint/2010/main" val="3667880596"/>
      </p:ext>
    </p:extLst>
  </p:cSld>
  <p:clrMapOvr>
    <a:masterClrMapping/>
  </p:clrMapOvr>
  <p:transition spd="med">
    <p:circl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303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58A8C2-CD9C-4B55-B6A9-84A90E8D00B1}"/>
              </a:ext>
            </a:extLst>
          </p:cNvPr>
          <p:cNvSpPr>
            <a:spLocks noGrp="1"/>
          </p:cNvSpPr>
          <p:nvPr>
            <p:ph type="title"/>
          </p:nvPr>
        </p:nvSpPr>
        <p:spPr/>
        <p:txBody>
          <a:bodyPr/>
          <a:lstStyle/>
          <a:p>
            <a:r>
              <a:rPr lang="cs-CZ" dirty="0">
                <a:effectLst>
                  <a:outerShdw blurRad="38100" dist="38100" dir="2700000" algn="tl">
                    <a:srgbClr val="000000">
                      <a:alpha val="43137"/>
                    </a:srgbClr>
                  </a:outerShdw>
                </a:effectLst>
              </a:rPr>
              <a:t>EU and NATO</a:t>
            </a:r>
          </a:p>
        </p:txBody>
      </p:sp>
      <p:sp>
        <p:nvSpPr>
          <p:cNvPr id="3" name="Zástupný obsah 2">
            <a:extLst>
              <a:ext uri="{FF2B5EF4-FFF2-40B4-BE49-F238E27FC236}">
                <a16:creationId xmlns:a16="http://schemas.microsoft.com/office/drawing/2014/main" id="{4E689F49-F4CD-4BAE-9B5F-E0FB4FB940FD}"/>
              </a:ext>
            </a:extLst>
          </p:cNvPr>
          <p:cNvSpPr>
            <a:spLocks noGrp="1"/>
          </p:cNvSpPr>
          <p:nvPr>
            <p:ph idx="1"/>
          </p:nvPr>
        </p:nvSpPr>
        <p:spPr/>
        <p:txBody>
          <a:bodyPr/>
          <a:lstStyle/>
          <a:p>
            <a:pPr marL="0" indent="0">
              <a:buNone/>
            </a:pPr>
            <a:r>
              <a:rPr lang="en-US" b="1" dirty="0">
                <a:highlight>
                  <a:srgbClr val="FFFF00"/>
                </a:highlight>
              </a:rPr>
              <a:t>In an increasingly volatile and unstable geopolitical context, cooperation between the European Union and the North Atlantic Treaty </a:t>
            </a:r>
            <a:r>
              <a:rPr lang="en-US" b="1" dirty="0" err="1">
                <a:highlight>
                  <a:srgbClr val="FFFF00"/>
                </a:highlight>
              </a:rPr>
              <a:t>Organisation</a:t>
            </a:r>
            <a:r>
              <a:rPr lang="en-US" b="1" dirty="0">
                <a:highlight>
                  <a:srgbClr val="FFFF00"/>
                </a:highlight>
              </a:rPr>
              <a:t> (NATO) is essential.</a:t>
            </a:r>
            <a:endParaRPr lang="cs-CZ" b="1" dirty="0">
              <a:highlight>
                <a:srgbClr val="FFFF00"/>
              </a:highlight>
            </a:endParaRPr>
          </a:p>
          <a:p>
            <a:pPr marL="0" indent="0">
              <a:buNone/>
            </a:pPr>
            <a:r>
              <a:rPr lang="en-US" dirty="0">
                <a:effectLst>
                  <a:outerShdw blurRad="38100" dist="38100" dir="2700000" algn="tl">
                    <a:srgbClr val="000000">
                      <a:alpha val="43137"/>
                    </a:srgbClr>
                  </a:outerShdw>
                </a:effectLst>
              </a:rPr>
              <a:t>Sharing strategic interests and facing the same challenges, NATO and the European Union cooperate on issues of common interest and are working side by side in crisis management, capability development and political consultations, as well as providing support to their common partners in the east and south. The EU is a unique and essential partner for NATO.</a:t>
            </a:r>
            <a:endParaRPr lang="cs-CZ" b="1" dirty="0">
              <a:effectLst>
                <a:outerShdw blurRad="38100" dist="38100" dir="2700000" algn="tl">
                  <a:srgbClr val="000000">
                    <a:alpha val="43137"/>
                  </a:srgbClr>
                </a:outerShdw>
              </a:effectLst>
            </a:endParaRPr>
          </a:p>
          <a:p>
            <a:pPr marL="0" indent="0">
              <a:buNone/>
            </a:pPr>
            <a:r>
              <a:rPr lang="en-US" b="1" dirty="0"/>
              <a:t>The security of EU and NATO are inter-connected: not only are 21 EU Member States also NATO Allies; </a:t>
            </a:r>
            <a:r>
              <a:rPr lang="en-US" dirty="0"/>
              <a:t>together, they can also </a:t>
            </a:r>
            <a:r>
              <a:rPr lang="en-US" dirty="0" err="1"/>
              <a:t>mobilise</a:t>
            </a:r>
            <a:r>
              <a:rPr lang="en-US" dirty="0"/>
              <a:t> a broad range of tools and make the most efficient use of resources to address those challenges and enhance the security of their citizens.</a:t>
            </a:r>
            <a:endParaRPr lang="cs-CZ" dirty="0"/>
          </a:p>
          <a:p>
            <a:pPr marL="0" indent="0">
              <a:buNone/>
            </a:pPr>
            <a:endParaRPr lang="cs-CZ" dirty="0"/>
          </a:p>
        </p:txBody>
      </p:sp>
    </p:spTree>
    <p:extLst>
      <p:ext uri="{BB962C8B-B14F-4D97-AF65-F5344CB8AC3E}">
        <p14:creationId xmlns:p14="http://schemas.microsoft.com/office/powerpoint/2010/main" val="2202037749"/>
      </p:ext>
    </p:extLst>
  </p:cSld>
  <p:clrMapOvr>
    <a:masterClrMapping/>
  </p:clrMapOvr>
  <p:transition spd="med">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0BCF29-3BA9-41E3-BD18-14E702F8581F}"/>
              </a:ext>
            </a:extLst>
          </p:cNvPr>
          <p:cNvSpPr>
            <a:spLocks noGrp="1"/>
          </p:cNvSpPr>
          <p:nvPr>
            <p:ph type="title"/>
          </p:nvPr>
        </p:nvSpPr>
        <p:spPr/>
        <p:txBody>
          <a:bodyPr/>
          <a:lstStyle/>
          <a:p>
            <a:endParaRPr lang="cs-CZ"/>
          </a:p>
        </p:txBody>
      </p:sp>
      <p:pic>
        <p:nvPicPr>
          <p:cNvPr id="4" name="Zástupný obsah 3">
            <a:extLst>
              <a:ext uri="{FF2B5EF4-FFF2-40B4-BE49-F238E27FC236}">
                <a16:creationId xmlns:a16="http://schemas.microsoft.com/office/drawing/2014/main" id="{05660A95-1BB8-4D18-8743-ABD68A0FC930}"/>
              </a:ext>
            </a:extLst>
          </p:cNvPr>
          <p:cNvPicPr>
            <a:picLocks noGrp="1" noChangeAspect="1"/>
          </p:cNvPicPr>
          <p:nvPr>
            <p:ph idx="1"/>
          </p:nvPr>
        </p:nvPicPr>
        <p:blipFill>
          <a:blip r:embed="rId2"/>
          <a:stretch>
            <a:fillRect/>
          </a:stretch>
        </p:blipFill>
        <p:spPr>
          <a:xfrm>
            <a:off x="1163452" y="41636"/>
            <a:ext cx="9865095" cy="6822142"/>
          </a:xfrm>
          <a:prstGeom prst="rect">
            <a:avLst/>
          </a:prstGeom>
        </p:spPr>
      </p:pic>
    </p:spTree>
    <p:extLst>
      <p:ext uri="{BB962C8B-B14F-4D97-AF65-F5344CB8AC3E}">
        <p14:creationId xmlns:p14="http://schemas.microsoft.com/office/powerpoint/2010/main" val="3044657199"/>
      </p:ext>
    </p:extLst>
  </p:cSld>
  <p:clrMapOvr>
    <a:masterClrMapping/>
  </p:clrMapOvr>
  <p:transition spd="med">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CD0B58-74AE-4C32-AA30-6189438CE6DE}"/>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Framework </a:t>
            </a:r>
            <a:r>
              <a:rPr lang="cs-CZ" b="1" dirty="0" err="1">
                <a:effectLst>
                  <a:outerShdw blurRad="38100" dist="38100" dir="2700000" algn="tl">
                    <a:srgbClr val="000000">
                      <a:alpha val="43137"/>
                    </a:srgbClr>
                  </a:outerShdw>
                </a:effectLst>
              </a:rPr>
              <a:t>for</a:t>
            </a:r>
            <a:r>
              <a:rPr lang="cs-CZ" b="1"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cooperation</a:t>
            </a:r>
            <a:endParaRPr lang="cs-CZ" dirty="0">
              <a:effectLst>
                <a:outerShdw blurRad="38100" dist="38100" dir="2700000" algn="tl">
                  <a:srgbClr val="000000">
                    <a:alpha val="43137"/>
                  </a:srgbClr>
                </a:outerShdw>
              </a:effectLst>
            </a:endParaRPr>
          </a:p>
        </p:txBody>
      </p:sp>
      <p:sp>
        <p:nvSpPr>
          <p:cNvPr id="3" name="Zástupný obsah 2">
            <a:extLst>
              <a:ext uri="{FF2B5EF4-FFF2-40B4-BE49-F238E27FC236}">
                <a16:creationId xmlns:a16="http://schemas.microsoft.com/office/drawing/2014/main" id="{529A5EE3-6D98-4ECE-AAFA-F53883819151}"/>
              </a:ext>
            </a:extLst>
          </p:cNvPr>
          <p:cNvSpPr>
            <a:spLocks noGrp="1"/>
          </p:cNvSpPr>
          <p:nvPr>
            <p:ph idx="1"/>
          </p:nvPr>
        </p:nvSpPr>
        <p:spPr/>
        <p:txBody>
          <a:bodyPr/>
          <a:lstStyle/>
          <a:p>
            <a:pPr marL="0" indent="0">
              <a:buNone/>
            </a:pPr>
            <a:r>
              <a:rPr lang="en-US" sz="2300" b="1" dirty="0">
                <a:highlight>
                  <a:srgbClr val="FFFFCC"/>
                </a:highlight>
              </a:rPr>
              <a:t>An exchange of letters between the NATO Secretary General and the EU Presidency in January 2001 defined the scope of cooperation and modalities of consultation on security issues between the two </a:t>
            </a:r>
            <a:r>
              <a:rPr lang="en-US" sz="2300" b="1" dirty="0" err="1">
                <a:highlight>
                  <a:srgbClr val="FFFFCC"/>
                </a:highlight>
              </a:rPr>
              <a:t>organisations</a:t>
            </a:r>
            <a:r>
              <a:rPr lang="en-US" sz="2300" b="1" dirty="0">
                <a:highlight>
                  <a:srgbClr val="FFFFCC"/>
                </a:highlight>
              </a:rPr>
              <a:t>. </a:t>
            </a:r>
            <a:endParaRPr lang="cs-CZ" sz="2300" b="1" dirty="0">
              <a:highlight>
                <a:srgbClr val="FFFFCC"/>
              </a:highlight>
            </a:endParaRPr>
          </a:p>
          <a:p>
            <a:pPr marL="0" indent="0">
              <a:buNone/>
            </a:pPr>
            <a:r>
              <a:rPr lang="en-US" sz="2300" b="1" dirty="0">
                <a:solidFill>
                  <a:schemeClr val="tx1"/>
                </a:solidFill>
              </a:rPr>
              <a:t>Cooperation further developed with the signing of the NATO-EU Declaration on ESDP in December 2002 and the agreement, in March 2003, of a framework for cooperation.</a:t>
            </a:r>
            <a:endParaRPr lang="cs-CZ" sz="2300" b="1" dirty="0">
              <a:solidFill>
                <a:schemeClr val="tx1"/>
              </a:solidFill>
            </a:endParaRPr>
          </a:p>
          <a:p>
            <a:pPr marL="0" indent="0">
              <a:buNone/>
            </a:pPr>
            <a:r>
              <a:rPr lang="en-US" sz="2300" b="1" dirty="0">
                <a:highlight>
                  <a:srgbClr val="FFFF00"/>
                </a:highlight>
              </a:rPr>
              <a:t>NATO-EU Declaration on ESDP: </a:t>
            </a:r>
            <a:r>
              <a:rPr lang="en-US" sz="2300" dirty="0">
                <a:effectLst>
                  <a:outerShdw blurRad="38100" dist="38100" dir="2700000" algn="tl">
                    <a:srgbClr val="000000">
                      <a:alpha val="43137"/>
                    </a:srgbClr>
                  </a:outerShdw>
                </a:effectLst>
                <a:highlight>
                  <a:srgbClr val="FFFFCC"/>
                </a:highlight>
              </a:rPr>
              <a:t>The NATO-EU Declaration on ESDP, agreed on 16 December 2002, reaffirmed the EU assured access to NATO’s planning capabilities for its own military operations and reiterated the political principles of the strategic partnership:</a:t>
            </a:r>
            <a:r>
              <a:rPr lang="en-US" sz="2300" dirty="0">
                <a:effectLst>
                  <a:outerShdw blurRad="38100" dist="38100" dir="2700000" algn="tl">
                    <a:srgbClr val="000000">
                      <a:alpha val="43137"/>
                    </a:srgbClr>
                  </a:outerShdw>
                </a:effectLst>
              </a:rPr>
              <a:t> effective mutual consultation; equality and due regard for the decision-making autonomy of the EU and NATO; respect for the interests of EU and NATO member states; respect for the principles of the Charter of the United Nations; and coherent, transparent and mutually reinforcing development of the military capability requirements common to the two </a:t>
            </a:r>
            <a:r>
              <a:rPr lang="en-US" sz="2300" dirty="0" err="1">
                <a:effectLst>
                  <a:outerShdw blurRad="38100" dist="38100" dir="2700000" algn="tl">
                    <a:srgbClr val="000000">
                      <a:alpha val="43137"/>
                    </a:srgbClr>
                  </a:outerShdw>
                </a:effectLst>
              </a:rPr>
              <a:t>organisations</a:t>
            </a:r>
            <a:r>
              <a:rPr lang="en-US" sz="2300" dirty="0">
                <a:effectLst>
                  <a:outerShdw blurRad="38100" dist="38100" dir="2700000" algn="tl">
                    <a:srgbClr val="000000">
                      <a:alpha val="43137"/>
                    </a:srgbClr>
                  </a:outerShdw>
                </a:effectLst>
              </a:rPr>
              <a:t>.</a:t>
            </a:r>
            <a:endParaRPr lang="cs-CZ" sz="23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6826007"/>
      </p:ext>
    </p:extLst>
  </p:cSld>
  <p:clrMapOvr>
    <a:masterClrMapping/>
  </p:clrMapOvr>
  <p:transition spd="med">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2A0C75-251E-4D60-BCB0-35C7907B5C24}"/>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Framework </a:t>
            </a:r>
            <a:r>
              <a:rPr lang="cs-CZ" b="1" dirty="0" err="1">
                <a:effectLst>
                  <a:outerShdw blurRad="38100" dist="38100" dir="2700000" algn="tl">
                    <a:srgbClr val="000000">
                      <a:alpha val="43137"/>
                    </a:srgbClr>
                  </a:outerShdw>
                </a:effectLst>
              </a:rPr>
              <a:t>for</a:t>
            </a:r>
            <a:r>
              <a:rPr lang="cs-CZ" b="1"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cooperation</a:t>
            </a:r>
            <a:endParaRPr lang="cs-CZ" dirty="0"/>
          </a:p>
        </p:txBody>
      </p:sp>
      <p:sp>
        <p:nvSpPr>
          <p:cNvPr id="3" name="Zástupný obsah 2">
            <a:extLst>
              <a:ext uri="{FF2B5EF4-FFF2-40B4-BE49-F238E27FC236}">
                <a16:creationId xmlns:a16="http://schemas.microsoft.com/office/drawing/2014/main" id="{813979B7-702E-4600-BDD7-0C18741CF607}"/>
              </a:ext>
            </a:extLst>
          </p:cNvPr>
          <p:cNvSpPr>
            <a:spLocks noGrp="1"/>
          </p:cNvSpPr>
          <p:nvPr>
            <p:ph idx="1"/>
          </p:nvPr>
        </p:nvSpPr>
        <p:spPr/>
        <p:txBody>
          <a:bodyPr/>
          <a:lstStyle/>
          <a:p>
            <a:pPr marL="0" indent="0" algn="ctr">
              <a:buNone/>
            </a:pPr>
            <a:r>
              <a:rPr lang="cs-CZ" sz="2800" b="1" dirty="0">
                <a:highlight>
                  <a:srgbClr val="FFFF00"/>
                </a:highlight>
              </a:rPr>
              <a:t>T</a:t>
            </a:r>
            <a:r>
              <a:rPr lang="en-US" sz="2800" b="1" dirty="0">
                <a:highlight>
                  <a:srgbClr val="FFFF00"/>
                </a:highlight>
              </a:rPr>
              <a:t>he “Berlin Plus” arrangements</a:t>
            </a:r>
            <a:r>
              <a:rPr lang="en-US" sz="2800" dirty="0">
                <a:highlight>
                  <a:srgbClr val="FFFF00"/>
                </a:highlight>
              </a:rPr>
              <a:t>: </a:t>
            </a:r>
            <a:endParaRPr lang="cs-CZ" sz="2800" dirty="0">
              <a:highlight>
                <a:srgbClr val="FFFF00"/>
              </a:highlight>
            </a:endParaRPr>
          </a:p>
          <a:p>
            <a:pPr marL="0" indent="0">
              <a:buNone/>
            </a:pPr>
            <a:r>
              <a:rPr lang="en-US" dirty="0">
                <a:solidFill>
                  <a:schemeClr val="tx1"/>
                </a:solidFill>
                <a:effectLst>
                  <a:outerShdw blurRad="38100" dist="38100" dir="2700000" algn="tl">
                    <a:srgbClr val="000000">
                      <a:alpha val="43137"/>
                    </a:srgbClr>
                  </a:outerShdw>
                </a:effectLst>
              </a:rPr>
              <a:t>As part of the framework for cooperation adopted on </a:t>
            </a:r>
            <a:r>
              <a:rPr lang="en-US" dirty="0">
                <a:solidFill>
                  <a:schemeClr val="tx1"/>
                </a:solidFill>
                <a:effectLst>
                  <a:outerShdw blurRad="38100" dist="38100" dir="2700000" algn="tl">
                    <a:srgbClr val="000000">
                      <a:alpha val="43137"/>
                    </a:srgbClr>
                  </a:outerShdw>
                </a:effectLst>
                <a:highlight>
                  <a:srgbClr val="FFFFCC"/>
                </a:highlight>
              </a:rPr>
              <a:t>17 March 2003</a:t>
            </a:r>
            <a:r>
              <a:rPr lang="en-US" dirty="0">
                <a:solidFill>
                  <a:schemeClr val="tx1"/>
                </a:solidFill>
                <a:effectLst>
                  <a:outerShdw blurRad="38100" dist="38100" dir="2700000" algn="tl">
                    <a:srgbClr val="000000">
                      <a:alpha val="43137"/>
                    </a:srgbClr>
                  </a:outerShdw>
                </a:effectLst>
              </a:rPr>
              <a:t>, the so-called “Berlin Plus” arrangements </a:t>
            </a:r>
            <a:r>
              <a:rPr lang="en-US" b="1" dirty="0">
                <a:solidFill>
                  <a:schemeClr val="tx1"/>
                </a:solidFill>
                <a:effectLst>
                  <a:outerShdw blurRad="38100" dist="38100" dir="2700000" algn="tl">
                    <a:srgbClr val="000000">
                      <a:alpha val="43137"/>
                    </a:srgbClr>
                  </a:outerShdw>
                </a:effectLst>
              </a:rPr>
              <a:t>provide the basis for NATO-EU cooperation in crisis management in the context of EU-led operations that make use of NATO's collective assets and capabilities</a:t>
            </a:r>
            <a:r>
              <a:rPr lang="en-US" dirty="0">
                <a:solidFill>
                  <a:schemeClr val="tx1"/>
                </a:solidFill>
                <a:effectLst>
                  <a:outerShdw blurRad="38100" dist="38100" dir="2700000" algn="tl">
                    <a:srgbClr val="000000">
                      <a:alpha val="43137"/>
                    </a:srgbClr>
                  </a:outerShdw>
                </a:effectLst>
              </a:rPr>
              <a:t>, including command arrangements and assistance in operational planning. </a:t>
            </a:r>
            <a:endParaRPr lang="cs-CZ" dirty="0">
              <a:solidFill>
                <a:schemeClr val="tx1"/>
              </a:solidFill>
              <a:effectLst>
                <a:outerShdw blurRad="38100" dist="38100" dir="2700000" algn="tl">
                  <a:srgbClr val="000000">
                    <a:alpha val="43137"/>
                  </a:srgbClr>
                </a:outerShdw>
              </a:effectLst>
            </a:endParaRPr>
          </a:p>
          <a:p>
            <a:pPr marL="0" indent="0">
              <a:buNone/>
            </a:pPr>
            <a:r>
              <a:rPr lang="en-US" b="1" dirty="0">
                <a:solidFill>
                  <a:schemeClr val="tx1"/>
                </a:solidFill>
                <a:effectLst>
                  <a:outerShdw blurRad="38100" dist="38100" dir="2700000" algn="tl">
                    <a:srgbClr val="000000">
                      <a:alpha val="43137"/>
                    </a:srgbClr>
                  </a:outerShdw>
                </a:effectLst>
                <a:highlight>
                  <a:srgbClr val="FFFFCC"/>
                </a:highlight>
              </a:rPr>
              <a:t>In effect, they allow the Alliance to support EU-led operations in which NATO as a whole is not engaged.</a:t>
            </a:r>
            <a:endParaRPr lang="cs-CZ" b="1" dirty="0">
              <a:solidFill>
                <a:schemeClr val="tx1"/>
              </a:solidFill>
              <a:effectLst>
                <a:outerShdw blurRad="38100" dist="38100" dir="2700000" algn="tl">
                  <a:srgbClr val="000000">
                    <a:alpha val="43137"/>
                  </a:srgbClr>
                </a:outerShdw>
              </a:effectLst>
              <a:highlight>
                <a:srgbClr val="FFFFCC"/>
              </a:highlight>
            </a:endParaRPr>
          </a:p>
          <a:p>
            <a:pPr marL="0" indent="0">
              <a:buNone/>
            </a:pPr>
            <a:r>
              <a:rPr lang="en-US" sz="2200" dirty="0">
                <a:effectLst>
                  <a:outerShdw blurRad="38100" dist="38100" dir="2700000" algn="tl">
                    <a:srgbClr val="000000">
                      <a:alpha val="43137"/>
                    </a:srgbClr>
                  </a:outerShdw>
                </a:effectLst>
                <a:highlight>
                  <a:srgbClr val="FFFFCC"/>
                </a:highlight>
              </a:rPr>
              <a:t>NATO and the EU meet on a regular basis to discuss issues of common interest. </a:t>
            </a:r>
            <a:r>
              <a:rPr lang="en-US" sz="2200" dirty="0"/>
              <a:t>Meetings take place at different levels including at the level of foreign ministers, ambassadors, military representatives and </a:t>
            </a:r>
            <a:r>
              <a:rPr lang="en-US" sz="2200" dirty="0" err="1"/>
              <a:t>defence</a:t>
            </a:r>
            <a:r>
              <a:rPr lang="en-US" sz="2200" dirty="0"/>
              <a:t> advisors. </a:t>
            </a:r>
            <a:r>
              <a:rPr lang="en-US" sz="2200" dirty="0">
                <a:effectLst>
                  <a:outerShdw blurRad="38100" dist="38100" dir="2700000" algn="tl">
                    <a:srgbClr val="000000">
                      <a:alpha val="43137"/>
                    </a:srgbClr>
                  </a:outerShdw>
                </a:effectLst>
                <a:highlight>
                  <a:srgbClr val="FFFFCC"/>
                </a:highlight>
              </a:rPr>
              <a:t>There are regular staff-to-staff talks at all levels between NATO’s International Staff and International Military Staff, and their respective EU interlocutors (the European External Action Service, the European </a:t>
            </a:r>
            <a:r>
              <a:rPr lang="en-US" sz="2200" dirty="0" err="1">
                <a:effectLst>
                  <a:outerShdw blurRad="38100" dist="38100" dir="2700000" algn="tl">
                    <a:srgbClr val="000000">
                      <a:alpha val="43137"/>
                    </a:srgbClr>
                  </a:outerShdw>
                </a:effectLst>
                <a:highlight>
                  <a:srgbClr val="FFFFCC"/>
                </a:highlight>
              </a:rPr>
              <a:t>Defence</a:t>
            </a:r>
            <a:r>
              <a:rPr lang="en-US" sz="2200" dirty="0">
                <a:effectLst>
                  <a:outerShdw blurRad="38100" dist="38100" dir="2700000" algn="tl">
                    <a:srgbClr val="000000">
                      <a:alpha val="43137"/>
                    </a:srgbClr>
                  </a:outerShdw>
                </a:effectLst>
                <a:highlight>
                  <a:srgbClr val="FFFFCC"/>
                </a:highlight>
              </a:rPr>
              <a:t> Agency, the European Commission and the European Parliament).</a:t>
            </a:r>
            <a:endParaRPr lang="cs-CZ" sz="2200" b="1" dirty="0">
              <a:solidFill>
                <a:schemeClr val="tx1"/>
              </a:solidFill>
              <a:effectLst>
                <a:outerShdw blurRad="38100" dist="38100" dir="2700000" algn="tl">
                  <a:srgbClr val="000000">
                    <a:alpha val="43137"/>
                  </a:srgbClr>
                </a:outerShdw>
              </a:effectLst>
              <a:highlight>
                <a:srgbClr val="FFFFCC"/>
              </a:highlight>
            </a:endParaRPr>
          </a:p>
        </p:txBody>
      </p:sp>
    </p:spTree>
    <p:extLst>
      <p:ext uri="{BB962C8B-B14F-4D97-AF65-F5344CB8AC3E}">
        <p14:creationId xmlns:p14="http://schemas.microsoft.com/office/powerpoint/2010/main" val="1287657402"/>
      </p:ext>
    </p:extLst>
  </p:cSld>
  <p:clrMapOvr>
    <a:masterClrMapping/>
  </p:clrMapOvr>
  <p:transition spd="med">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4568BB-5B3E-4921-A57D-2A3AC410399E}"/>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Framework </a:t>
            </a:r>
            <a:r>
              <a:rPr lang="cs-CZ" b="1" dirty="0" err="1">
                <a:effectLst>
                  <a:outerShdw blurRad="38100" dist="38100" dir="2700000" algn="tl">
                    <a:srgbClr val="000000">
                      <a:alpha val="43137"/>
                    </a:srgbClr>
                  </a:outerShdw>
                </a:effectLst>
              </a:rPr>
              <a:t>for</a:t>
            </a:r>
            <a:r>
              <a:rPr lang="cs-CZ" b="1"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cooperation</a:t>
            </a:r>
            <a:endParaRPr lang="cs-CZ" dirty="0"/>
          </a:p>
        </p:txBody>
      </p:sp>
      <p:sp>
        <p:nvSpPr>
          <p:cNvPr id="3" name="Zástupný obsah 2">
            <a:extLst>
              <a:ext uri="{FF2B5EF4-FFF2-40B4-BE49-F238E27FC236}">
                <a16:creationId xmlns:a16="http://schemas.microsoft.com/office/drawing/2014/main" id="{C38E0349-E732-4D61-A973-436272F3D450}"/>
              </a:ext>
            </a:extLst>
          </p:cNvPr>
          <p:cNvSpPr>
            <a:spLocks noGrp="1"/>
          </p:cNvSpPr>
          <p:nvPr>
            <p:ph idx="1"/>
          </p:nvPr>
        </p:nvSpPr>
        <p:spPr/>
        <p:txBody>
          <a:bodyPr/>
          <a:lstStyle/>
          <a:p>
            <a:pPr marL="0" indent="0">
              <a:buNone/>
            </a:pPr>
            <a:r>
              <a:rPr lang="en-US" b="1" dirty="0">
                <a:solidFill>
                  <a:schemeClr val="tx1"/>
                </a:solidFill>
                <a:effectLst>
                  <a:outerShdw blurRad="38100" dist="38100" dir="2700000" algn="tl">
                    <a:srgbClr val="000000">
                      <a:alpha val="43137"/>
                    </a:srgbClr>
                  </a:outerShdw>
                </a:effectLst>
              </a:rPr>
              <a:t>Permanent military liaison arrangements have been established to facilitate cooperation at the operational level. </a:t>
            </a:r>
            <a:endParaRPr lang="cs-CZ" b="1" dirty="0">
              <a:solidFill>
                <a:schemeClr val="tx1"/>
              </a:solidFill>
              <a:effectLst>
                <a:outerShdw blurRad="38100" dist="38100" dir="2700000" algn="tl">
                  <a:srgbClr val="000000">
                    <a:alpha val="43137"/>
                  </a:srgbClr>
                </a:outerShdw>
              </a:effectLst>
            </a:endParaRPr>
          </a:p>
          <a:p>
            <a:pPr marL="0" indent="0">
              <a:buNone/>
            </a:pPr>
            <a:r>
              <a:rPr lang="en-US" b="1" dirty="0">
                <a:solidFill>
                  <a:schemeClr val="tx1"/>
                </a:solidFill>
                <a:effectLst>
                  <a:outerShdw blurRad="38100" dist="38100" dir="2700000" algn="tl">
                    <a:srgbClr val="000000">
                      <a:alpha val="43137"/>
                    </a:srgbClr>
                  </a:outerShdw>
                </a:effectLst>
                <a:highlight>
                  <a:srgbClr val="FFFFCC"/>
                </a:highlight>
              </a:rPr>
              <a:t>A NATO Permanent Liaison Team has been operating at the EU Military Staff since November 2005 and an EU Cell was set up at SHAPE (NATO’s strategic command for operations in Mons, Belgium) in March 2006</a:t>
            </a:r>
            <a:r>
              <a:rPr lang="en-US" b="1" dirty="0">
                <a:solidFill>
                  <a:schemeClr val="tx1"/>
                </a:solidFill>
                <a:effectLst>
                  <a:outerShdw blurRad="38100" dist="38100" dir="2700000" algn="tl">
                    <a:srgbClr val="000000">
                      <a:alpha val="43137"/>
                    </a:srgbClr>
                  </a:outerShdw>
                </a:effectLst>
              </a:rPr>
              <a:t>.</a:t>
            </a:r>
            <a:endParaRPr lang="cs-CZ" b="1" dirty="0">
              <a:solidFill>
                <a:schemeClr val="tx1"/>
              </a:solidFill>
              <a:effectLst>
                <a:outerShdw blurRad="38100" dist="38100" dir="2700000" algn="tl">
                  <a:srgbClr val="000000">
                    <a:alpha val="43137"/>
                  </a:srgbClr>
                </a:outerShdw>
              </a:effectLst>
            </a:endParaRPr>
          </a:p>
        </p:txBody>
      </p:sp>
      <p:pic>
        <p:nvPicPr>
          <p:cNvPr id="4" name="Obrázek 3">
            <a:extLst>
              <a:ext uri="{FF2B5EF4-FFF2-40B4-BE49-F238E27FC236}">
                <a16:creationId xmlns:a16="http://schemas.microsoft.com/office/drawing/2014/main" id="{C98AAE3A-2C0D-4A3B-9BE3-6B69555E9886}"/>
              </a:ext>
            </a:extLst>
          </p:cNvPr>
          <p:cNvPicPr>
            <a:picLocks noChangeAspect="1"/>
          </p:cNvPicPr>
          <p:nvPr/>
        </p:nvPicPr>
        <p:blipFill>
          <a:blip r:embed="rId2"/>
          <a:stretch>
            <a:fillRect/>
          </a:stretch>
        </p:blipFill>
        <p:spPr>
          <a:xfrm>
            <a:off x="2776748" y="3084174"/>
            <a:ext cx="6638503" cy="3773826"/>
          </a:xfrm>
          <a:prstGeom prst="rect">
            <a:avLst/>
          </a:prstGeom>
        </p:spPr>
      </p:pic>
    </p:spTree>
    <p:extLst>
      <p:ext uri="{BB962C8B-B14F-4D97-AF65-F5344CB8AC3E}">
        <p14:creationId xmlns:p14="http://schemas.microsoft.com/office/powerpoint/2010/main" val="748486896"/>
      </p:ext>
    </p:extLst>
  </p:cSld>
  <p:clrMapOvr>
    <a:masterClrMapping/>
  </p:clrMapOvr>
  <p:transition spd="med">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E7043B-A2D2-492C-8BFB-05FC79FD36B6}"/>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A NEW ERA OF INTERACTION</a:t>
            </a:r>
            <a:endParaRPr lang="cs-CZ" dirty="0">
              <a:effectLst>
                <a:outerShdw blurRad="38100" dist="38100" dir="2700000" algn="tl">
                  <a:srgbClr val="000000">
                    <a:alpha val="43137"/>
                  </a:srgbClr>
                </a:outerShdw>
              </a:effectLst>
            </a:endParaRPr>
          </a:p>
        </p:txBody>
      </p:sp>
      <p:sp>
        <p:nvSpPr>
          <p:cNvPr id="3" name="Zástupný obsah 2">
            <a:extLst>
              <a:ext uri="{FF2B5EF4-FFF2-40B4-BE49-F238E27FC236}">
                <a16:creationId xmlns:a16="http://schemas.microsoft.com/office/drawing/2014/main" id="{99D6D8A2-3410-4A6C-8197-CEB54DE49B0E}"/>
              </a:ext>
            </a:extLst>
          </p:cNvPr>
          <p:cNvSpPr>
            <a:spLocks noGrp="1"/>
          </p:cNvSpPr>
          <p:nvPr>
            <p:ph idx="1"/>
          </p:nvPr>
        </p:nvSpPr>
        <p:spPr/>
        <p:txBody>
          <a:bodyPr/>
          <a:lstStyle/>
          <a:p>
            <a:pPr marL="0" indent="0">
              <a:buNone/>
            </a:pPr>
            <a:r>
              <a:rPr lang="en-US" sz="2200" b="1" dirty="0">
                <a:solidFill>
                  <a:schemeClr val="tx1"/>
                </a:solidFill>
                <a:highlight>
                  <a:srgbClr val="FFFFCC"/>
                </a:highlight>
              </a:rPr>
              <a:t>On </a:t>
            </a:r>
            <a:r>
              <a:rPr lang="en-US" sz="2200" b="1" dirty="0">
                <a:solidFill>
                  <a:schemeClr val="tx1"/>
                </a:solidFill>
                <a:highlight>
                  <a:srgbClr val="00FFFF"/>
                </a:highlight>
              </a:rPr>
              <a:t>8 July 2016</a:t>
            </a:r>
            <a:r>
              <a:rPr lang="en-US" sz="2200" b="1" dirty="0">
                <a:solidFill>
                  <a:schemeClr val="tx1"/>
                </a:solidFill>
                <a:highlight>
                  <a:srgbClr val="FFFFCC"/>
                </a:highlight>
              </a:rPr>
              <a:t>, the President of the European Council and the President of the European Commission, together with the Secretary General of the North Atlantic Treaty Organization signed a </a:t>
            </a:r>
            <a:r>
              <a:rPr lang="en-US" sz="2200" b="1" dirty="0">
                <a:solidFill>
                  <a:schemeClr val="tx1"/>
                </a:solidFill>
                <a:highlight>
                  <a:srgbClr val="00FFFF"/>
                </a:highlight>
              </a:rPr>
              <a:t>Joint Declaration </a:t>
            </a:r>
            <a:r>
              <a:rPr lang="en-US" sz="2200" b="1" dirty="0">
                <a:solidFill>
                  <a:schemeClr val="tx1"/>
                </a:solidFill>
                <a:highlight>
                  <a:srgbClr val="FFFFCC"/>
                </a:highlight>
              </a:rPr>
              <a:t>in Warsaw with a view to giving new impetus and new substance to the EU-NATO strategic partnership.</a:t>
            </a:r>
          </a:p>
          <a:p>
            <a:pPr marL="0" indent="0" algn="ctr">
              <a:buNone/>
            </a:pPr>
            <a:r>
              <a:rPr lang="en-US" sz="2200" b="1" dirty="0">
                <a:effectLst>
                  <a:outerShdw blurRad="38100" dist="38100" dir="2700000" algn="tl">
                    <a:srgbClr val="000000">
                      <a:alpha val="43137"/>
                    </a:srgbClr>
                  </a:outerShdw>
                </a:effectLst>
              </a:rPr>
              <a:t>It outlined seven concrete areas where cooperation between the two </a:t>
            </a:r>
            <a:r>
              <a:rPr lang="en-US" sz="2200" b="1" dirty="0" err="1">
                <a:effectLst>
                  <a:outerShdw blurRad="38100" dist="38100" dir="2700000" algn="tl">
                    <a:srgbClr val="000000">
                      <a:alpha val="43137"/>
                    </a:srgbClr>
                  </a:outerShdw>
                </a:effectLst>
              </a:rPr>
              <a:t>organisations</a:t>
            </a:r>
            <a:r>
              <a:rPr lang="en-US" sz="2200" b="1" dirty="0">
                <a:effectLst>
                  <a:outerShdw blurRad="38100" dist="38100" dir="2700000" algn="tl">
                    <a:srgbClr val="000000">
                      <a:alpha val="43137"/>
                    </a:srgbClr>
                  </a:outerShdw>
                </a:effectLst>
              </a:rPr>
              <a:t> should be enhanced: </a:t>
            </a:r>
            <a:endParaRPr lang="cs-CZ" sz="2200" b="1" dirty="0">
              <a:effectLst>
                <a:outerShdw blurRad="38100" dist="38100" dir="2700000" algn="tl">
                  <a:srgbClr val="000000">
                    <a:alpha val="43137"/>
                  </a:srgbClr>
                </a:outerShdw>
              </a:effectLst>
            </a:endParaRPr>
          </a:p>
          <a:p>
            <a:pPr marL="457200" indent="-457200">
              <a:spcBef>
                <a:spcPts val="600"/>
              </a:spcBef>
              <a:buAutoNum type="arabicPeriod"/>
            </a:pPr>
            <a:r>
              <a:rPr lang="en-US" sz="2200" dirty="0">
                <a:solidFill>
                  <a:schemeClr val="tx1"/>
                </a:solidFill>
                <a:effectLst>
                  <a:outerShdw blurRad="38100" dist="38100" dir="2700000" algn="tl">
                    <a:srgbClr val="000000">
                      <a:alpha val="43137"/>
                    </a:srgbClr>
                  </a:outerShdw>
                </a:effectLst>
                <a:highlight>
                  <a:srgbClr val="FFFFCC"/>
                </a:highlight>
              </a:rPr>
              <a:t>countering hybrid threats; </a:t>
            </a:r>
            <a:endParaRPr lang="cs-CZ" sz="2200" dirty="0">
              <a:solidFill>
                <a:schemeClr val="tx1"/>
              </a:solidFill>
              <a:effectLst>
                <a:outerShdw blurRad="38100" dist="38100" dir="2700000" algn="tl">
                  <a:srgbClr val="000000">
                    <a:alpha val="43137"/>
                  </a:srgbClr>
                </a:outerShdw>
              </a:effectLst>
              <a:highlight>
                <a:srgbClr val="FFFFCC"/>
              </a:highlight>
            </a:endParaRPr>
          </a:p>
          <a:p>
            <a:pPr marL="457200" indent="-457200">
              <a:spcBef>
                <a:spcPts val="600"/>
              </a:spcBef>
              <a:buAutoNum type="arabicPeriod"/>
            </a:pPr>
            <a:r>
              <a:rPr lang="en-US" sz="2200" dirty="0">
                <a:solidFill>
                  <a:schemeClr val="tx1"/>
                </a:solidFill>
                <a:effectLst>
                  <a:outerShdw blurRad="38100" dist="38100" dir="2700000" algn="tl">
                    <a:srgbClr val="000000">
                      <a:alpha val="43137"/>
                    </a:srgbClr>
                  </a:outerShdw>
                </a:effectLst>
                <a:highlight>
                  <a:srgbClr val="FFFFCC"/>
                </a:highlight>
              </a:rPr>
              <a:t>operational cooperation including at sea and on migration; </a:t>
            </a:r>
            <a:endParaRPr lang="cs-CZ" sz="2200" dirty="0">
              <a:solidFill>
                <a:schemeClr val="tx1"/>
              </a:solidFill>
              <a:effectLst>
                <a:outerShdw blurRad="38100" dist="38100" dir="2700000" algn="tl">
                  <a:srgbClr val="000000">
                    <a:alpha val="43137"/>
                  </a:srgbClr>
                </a:outerShdw>
              </a:effectLst>
              <a:highlight>
                <a:srgbClr val="FFFFCC"/>
              </a:highlight>
            </a:endParaRPr>
          </a:p>
          <a:p>
            <a:pPr marL="457200" indent="-457200">
              <a:spcBef>
                <a:spcPts val="600"/>
              </a:spcBef>
              <a:buAutoNum type="arabicPeriod"/>
            </a:pPr>
            <a:r>
              <a:rPr lang="en-US" sz="2200" dirty="0">
                <a:solidFill>
                  <a:schemeClr val="tx1"/>
                </a:solidFill>
                <a:effectLst>
                  <a:outerShdw blurRad="38100" dist="38100" dir="2700000" algn="tl">
                    <a:srgbClr val="000000">
                      <a:alpha val="43137"/>
                    </a:srgbClr>
                  </a:outerShdw>
                </a:effectLst>
                <a:highlight>
                  <a:srgbClr val="FFFFCC"/>
                </a:highlight>
              </a:rPr>
              <a:t>cyber security and </a:t>
            </a:r>
            <a:r>
              <a:rPr lang="en-US" sz="2200" dirty="0" err="1">
                <a:solidFill>
                  <a:schemeClr val="tx1"/>
                </a:solidFill>
                <a:effectLst>
                  <a:outerShdw blurRad="38100" dist="38100" dir="2700000" algn="tl">
                    <a:srgbClr val="000000">
                      <a:alpha val="43137"/>
                    </a:srgbClr>
                  </a:outerShdw>
                </a:effectLst>
                <a:highlight>
                  <a:srgbClr val="FFFFCC"/>
                </a:highlight>
              </a:rPr>
              <a:t>defence</a:t>
            </a:r>
            <a:r>
              <a:rPr lang="en-US" sz="2200" dirty="0">
                <a:solidFill>
                  <a:schemeClr val="tx1"/>
                </a:solidFill>
                <a:effectLst>
                  <a:outerShdw blurRad="38100" dist="38100" dir="2700000" algn="tl">
                    <a:srgbClr val="000000">
                      <a:alpha val="43137"/>
                    </a:srgbClr>
                  </a:outerShdw>
                </a:effectLst>
                <a:highlight>
                  <a:srgbClr val="FFFFCC"/>
                </a:highlight>
              </a:rPr>
              <a:t>; </a:t>
            </a:r>
            <a:endParaRPr lang="cs-CZ" sz="2200" dirty="0">
              <a:solidFill>
                <a:schemeClr val="tx1"/>
              </a:solidFill>
              <a:effectLst>
                <a:outerShdw blurRad="38100" dist="38100" dir="2700000" algn="tl">
                  <a:srgbClr val="000000">
                    <a:alpha val="43137"/>
                  </a:srgbClr>
                </a:outerShdw>
              </a:effectLst>
              <a:highlight>
                <a:srgbClr val="FFFFCC"/>
              </a:highlight>
            </a:endParaRPr>
          </a:p>
          <a:p>
            <a:pPr marL="457200" indent="-457200">
              <a:spcBef>
                <a:spcPts val="600"/>
              </a:spcBef>
              <a:buAutoNum type="arabicPeriod"/>
            </a:pPr>
            <a:r>
              <a:rPr lang="en-US" sz="2200" dirty="0" err="1">
                <a:solidFill>
                  <a:schemeClr val="tx1"/>
                </a:solidFill>
                <a:effectLst>
                  <a:outerShdw blurRad="38100" dist="38100" dir="2700000" algn="tl">
                    <a:srgbClr val="000000">
                      <a:alpha val="43137"/>
                    </a:srgbClr>
                  </a:outerShdw>
                </a:effectLst>
                <a:highlight>
                  <a:srgbClr val="FFFFCC"/>
                </a:highlight>
              </a:rPr>
              <a:t>defence</a:t>
            </a:r>
            <a:r>
              <a:rPr lang="en-US" sz="2200" dirty="0">
                <a:solidFill>
                  <a:schemeClr val="tx1"/>
                </a:solidFill>
                <a:effectLst>
                  <a:outerShdw blurRad="38100" dist="38100" dir="2700000" algn="tl">
                    <a:srgbClr val="000000">
                      <a:alpha val="43137"/>
                    </a:srgbClr>
                  </a:outerShdw>
                </a:effectLst>
                <a:highlight>
                  <a:srgbClr val="FFFFCC"/>
                </a:highlight>
              </a:rPr>
              <a:t> capabilities; </a:t>
            </a:r>
            <a:endParaRPr lang="cs-CZ" sz="2200" dirty="0">
              <a:solidFill>
                <a:schemeClr val="tx1"/>
              </a:solidFill>
              <a:effectLst>
                <a:outerShdw blurRad="38100" dist="38100" dir="2700000" algn="tl">
                  <a:srgbClr val="000000">
                    <a:alpha val="43137"/>
                  </a:srgbClr>
                </a:outerShdw>
              </a:effectLst>
              <a:highlight>
                <a:srgbClr val="FFFFCC"/>
              </a:highlight>
            </a:endParaRPr>
          </a:p>
          <a:p>
            <a:pPr marL="457200" indent="-457200">
              <a:spcBef>
                <a:spcPts val="600"/>
              </a:spcBef>
              <a:buAutoNum type="arabicPeriod"/>
            </a:pPr>
            <a:r>
              <a:rPr lang="en-US" sz="2200" dirty="0" err="1">
                <a:solidFill>
                  <a:schemeClr val="tx1"/>
                </a:solidFill>
                <a:effectLst>
                  <a:outerShdw blurRad="38100" dist="38100" dir="2700000" algn="tl">
                    <a:srgbClr val="000000">
                      <a:alpha val="43137"/>
                    </a:srgbClr>
                  </a:outerShdw>
                </a:effectLst>
                <a:highlight>
                  <a:srgbClr val="FFFFCC"/>
                </a:highlight>
              </a:rPr>
              <a:t>defence</a:t>
            </a:r>
            <a:r>
              <a:rPr lang="en-US" sz="2200" dirty="0">
                <a:solidFill>
                  <a:schemeClr val="tx1"/>
                </a:solidFill>
                <a:effectLst>
                  <a:outerShdw blurRad="38100" dist="38100" dir="2700000" algn="tl">
                    <a:srgbClr val="000000">
                      <a:alpha val="43137"/>
                    </a:srgbClr>
                  </a:outerShdw>
                </a:effectLst>
                <a:highlight>
                  <a:srgbClr val="FFFFCC"/>
                </a:highlight>
              </a:rPr>
              <a:t> industry and research; </a:t>
            </a:r>
            <a:endParaRPr lang="cs-CZ" sz="2200" dirty="0">
              <a:solidFill>
                <a:schemeClr val="tx1"/>
              </a:solidFill>
              <a:effectLst>
                <a:outerShdw blurRad="38100" dist="38100" dir="2700000" algn="tl">
                  <a:srgbClr val="000000">
                    <a:alpha val="43137"/>
                  </a:srgbClr>
                </a:outerShdw>
              </a:effectLst>
              <a:highlight>
                <a:srgbClr val="FFFFCC"/>
              </a:highlight>
            </a:endParaRPr>
          </a:p>
          <a:p>
            <a:pPr marL="457200" indent="-457200">
              <a:spcBef>
                <a:spcPts val="600"/>
              </a:spcBef>
              <a:buAutoNum type="arabicPeriod"/>
            </a:pPr>
            <a:r>
              <a:rPr lang="en-US" sz="2200" dirty="0">
                <a:solidFill>
                  <a:schemeClr val="tx1"/>
                </a:solidFill>
                <a:effectLst>
                  <a:outerShdw blurRad="38100" dist="38100" dir="2700000" algn="tl">
                    <a:srgbClr val="000000">
                      <a:alpha val="43137"/>
                    </a:srgbClr>
                  </a:outerShdw>
                </a:effectLst>
                <a:highlight>
                  <a:srgbClr val="FFFFCC"/>
                </a:highlight>
              </a:rPr>
              <a:t>exercises; </a:t>
            </a:r>
            <a:endParaRPr lang="cs-CZ" sz="2200" dirty="0">
              <a:solidFill>
                <a:schemeClr val="tx1"/>
              </a:solidFill>
              <a:effectLst>
                <a:outerShdw blurRad="38100" dist="38100" dir="2700000" algn="tl">
                  <a:srgbClr val="000000">
                    <a:alpha val="43137"/>
                  </a:srgbClr>
                </a:outerShdw>
              </a:effectLst>
              <a:highlight>
                <a:srgbClr val="FFFFCC"/>
              </a:highlight>
            </a:endParaRPr>
          </a:p>
          <a:p>
            <a:pPr marL="457200" indent="-457200">
              <a:spcBef>
                <a:spcPts val="600"/>
              </a:spcBef>
              <a:buAutoNum type="arabicPeriod"/>
            </a:pPr>
            <a:r>
              <a:rPr lang="en-US" sz="2200" dirty="0">
                <a:solidFill>
                  <a:schemeClr val="tx1"/>
                </a:solidFill>
                <a:effectLst>
                  <a:outerShdw blurRad="38100" dist="38100" dir="2700000" algn="tl">
                    <a:srgbClr val="000000">
                      <a:alpha val="43137"/>
                    </a:srgbClr>
                  </a:outerShdw>
                </a:effectLst>
                <a:highlight>
                  <a:srgbClr val="FFFFCC"/>
                </a:highlight>
              </a:rPr>
              <a:t>supporting Eastern and Southern partners’ capacity-building efforts.</a:t>
            </a:r>
          </a:p>
          <a:p>
            <a:pPr marL="0" indent="0">
              <a:buNone/>
            </a:pPr>
            <a:endParaRPr lang="cs-CZ" dirty="0"/>
          </a:p>
        </p:txBody>
      </p:sp>
    </p:spTree>
    <p:extLst>
      <p:ext uri="{BB962C8B-B14F-4D97-AF65-F5344CB8AC3E}">
        <p14:creationId xmlns:p14="http://schemas.microsoft.com/office/powerpoint/2010/main" val="3073907193"/>
      </p:ext>
    </p:extLst>
  </p:cSld>
  <p:clrMapOvr>
    <a:masterClrMapping/>
  </p:clrMapOvr>
  <p:transition spd="med">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F0FE47-BB51-474E-956B-D7C9A96D3416}"/>
              </a:ext>
            </a:extLst>
          </p:cNvPr>
          <p:cNvSpPr>
            <a:spLocks noGrp="1"/>
          </p:cNvSpPr>
          <p:nvPr>
            <p:ph type="title"/>
          </p:nvPr>
        </p:nvSpPr>
        <p:spPr/>
        <p:txBody>
          <a:bodyPr/>
          <a:lstStyle/>
          <a:p>
            <a:r>
              <a:rPr lang="cs-CZ" dirty="0">
                <a:effectLst>
                  <a:outerShdw blurRad="38100" dist="38100" dir="2700000" algn="tl">
                    <a:srgbClr val="000000">
                      <a:alpha val="43137"/>
                    </a:srgbClr>
                  </a:outerShdw>
                </a:effectLst>
              </a:rPr>
              <a:t>EU-NATO relations - </a:t>
            </a:r>
            <a:r>
              <a:rPr lang="cs-CZ" dirty="0" err="1">
                <a:effectLst>
                  <a:outerShdw blurRad="38100" dist="38100" dir="2700000" algn="tl">
                    <a:srgbClr val="000000">
                      <a:alpha val="43137"/>
                    </a:srgbClr>
                  </a:outerShdw>
                </a:effectLst>
              </a:rPr>
              <a:t>history</a:t>
            </a:r>
            <a:endParaRPr lang="cs-CZ" dirty="0">
              <a:effectLst>
                <a:outerShdw blurRad="38100" dist="38100" dir="2700000" algn="tl">
                  <a:srgbClr val="000000">
                    <a:alpha val="43137"/>
                  </a:srgbClr>
                </a:outerShdw>
              </a:effectLst>
            </a:endParaRPr>
          </a:p>
        </p:txBody>
      </p:sp>
      <p:sp>
        <p:nvSpPr>
          <p:cNvPr id="3" name="Zástupný obsah 2">
            <a:extLst>
              <a:ext uri="{FF2B5EF4-FFF2-40B4-BE49-F238E27FC236}">
                <a16:creationId xmlns:a16="http://schemas.microsoft.com/office/drawing/2014/main" id="{AE784E3F-985F-44ED-B5FF-293B83D90DC2}"/>
              </a:ext>
            </a:extLst>
          </p:cNvPr>
          <p:cNvSpPr>
            <a:spLocks noGrp="1"/>
          </p:cNvSpPr>
          <p:nvPr>
            <p:ph idx="1"/>
          </p:nvPr>
        </p:nvSpPr>
        <p:spPr/>
        <p:txBody>
          <a:bodyPr/>
          <a:lstStyle/>
          <a:p>
            <a:r>
              <a:rPr lang="en-US" sz="1800" b="1" dirty="0">
                <a:solidFill>
                  <a:schemeClr val="tx1"/>
                </a:solidFill>
                <a:highlight>
                  <a:srgbClr val="FFFFCC"/>
                </a:highlight>
              </a:rPr>
              <a:t>February 1992:</a:t>
            </a:r>
            <a:r>
              <a:rPr lang="en-US" sz="1800" dirty="0">
                <a:solidFill>
                  <a:schemeClr val="tx1"/>
                </a:solidFill>
                <a:highlight>
                  <a:srgbClr val="FFFFCC"/>
                </a:highlight>
              </a:rPr>
              <a:t>  </a:t>
            </a:r>
            <a:r>
              <a:rPr lang="en-US" sz="1800" dirty="0">
                <a:solidFill>
                  <a:schemeClr val="tx1"/>
                </a:solidFill>
              </a:rPr>
              <a:t>The EU adopts the Maastricht Treaty, which envisages an intergovernmental Common Foreign and Security Policy (CFSP) and the </a:t>
            </a:r>
            <a:r>
              <a:rPr lang="en-US" sz="1800" dirty="0">
                <a:solidFill>
                  <a:schemeClr val="tx1"/>
                </a:solidFill>
                <a:effectLst>
                  <a:outerShdw blurRad="38100" dist="38100" dir="2700000" algn="tl">
                    <a:srgbClr val="000000">
                      <a:alpha val="43137"/>
                    </a:srgbClr>
                  </a:outerShdw>
                </a:effectLst>
              </a:rPr>
              <a:t>eventual framing of a common </a:t>
            </a:r>
            <a:r>
              <a:rPr lang="en-US" sz="1800" dirty="0" err="1">
                <a:solidFill>
                  <a:schemeClr val="tx1"/>
                </a:solidFill>
                <a:effectLst>
                  <a:outerShdw blurRad="38100" dist="38100" dir="2700000" algn="tl">
                    <a:srgbClr val="000000">
                      <a:alpha val="43137"/>
                    </a:srgbClr>
                  </a:outerShdw>
                </a:effectLst>
              </a:rPr>
              <a:t>defence</a:t>
            </a:r>
            <a:r>
              <a:rPr lang="en-US" sz="1800" dirty="0">
                <a:solidFill>
                  <a:schemeClr val="tx1"/>
                </a:solidFill>
                <a:effectLst>
                  <a:outerShdw blurRad="38100" dist="38100" dir="2700000" algn="tl">
                    <a:srgbClr val="000000">
                      <a:alpha val="43137"/>
                    </a:srgbClr>
                  </a:outerShdw>
                </a:effectLst>
              </a:rPr>
              <a:t> policy (</a:t>
            </a:r>
            <a:r>
              <a:rPr lang="cs-CZ" sz="1800" dirty="0" err="1">
                <a:solidFill>
                  <a:schemeClr val="tx1"/>
                </a:solidFill>
                <a:effectLst>
                  <a:outerShdw blurRad="38100" dist="38100" dir="2700000" algn="tl">
                    <a:srgbClr val="000000">
                      <a:alpha val="43137"/>
                    </a:srgbClr>
                  </a:outerShdw>
                </a:effectLst>
              </a:rPr>
              <a:t>European</a:t>
            </a:r>
            <a:r>
              <a:rPr lang="cs-CZ" sz="1800" dirty="0">
                <a:solidFill>
                  <a:schemeClr val="tx1"/>
                </a:solidFill>
                <a:effectLst>
                  <a:outerShdw blurRad="38100" dist="38100" dir="2700000" algn="tl">
                    <a:srgbClr val="000000">
                      <a:alpha val="43137"/>
                    </a:srgbClr>
                  </a:outerShdw>
                </a:effectLst>
              </a:rPr>
              <a:t> </a:t>
            </a:r>
            <a:r>
              <a:rPr lang="cs-CZ" sz="1800" dirty="0" err="1">
                <a:solidFill>
                  <a:schemeClr val="tx1"/>
                </a:solidFill>
                <a:effectLst>
                  <a:outerShdw blurRad="38100" dist="38100" dir="2700000" algn="tl">
                    <a:srgbClr val="000000">
                      <a:alpha val="43137"/>
                    </a:srgbClr>
                  </a:outerShdw>
                </a:effectLst>
              </a:rPr>
              <a:t>Security</a:t>
            </a:r>
            <a:r>
              <a:rPr lang="cs-CZ" sz="1800" dirty="0">
                <a:solidFill>
                  <a:schemeClr val="tx1"/>
                </a:solidFill>
                <a:effectLst>
                  <a:outerShdw blurRad="38100" dist="38100" dir="2700000" algn="tl">
                    <a:srgbClr val="000000">
                      <a:alpha val="43137"/>
                    </a:srgbClr>
                  </a:outerShdw>
                </a:effectLst>
              </a:rPr>
              <a:t> and </a:t>
            </a:r>
            <a:r>
              <a:rPr lang="cs-CZ" sz="1800" dirty="0" err="1">
                <a:solidFill>
                  <a:schemeClr val="tx1"/>
                </a:solidFill>
                <a:effectLst>
                  <a:outerShdw blurRad="38100" dist="38100" dir="2700000" algn="tl">
                    <a:srgbClr val="000000">
                      <a:alpha val="43137"/>
                    </a:srgbClr>
                  </a:outerShdw>
                </a:effectLst>
              </a:rPr>
              <a:t>Defence</a:t>
            </a:r>
            <a:r>
              <a:rPr lang="cs-CZ" sz="1800" dirty="0">
                <a:solidFill>
                  <a:schemeClr val="tx1"/>
                </a:solidFill>
                <a:effectLst>
                  <a:outerShdw blurRad="38100" dist="38100" dir="2700000" algn="tl">
                    <a:srgbClr val="000000">
                      <a:alpha val="43137"/>
                    </a:srgbClr>
                  </a:outerShdw>
                </a:effectLst>
              </a:rPr>
              <a:t> </a:t>
            </a:r>
            <a:r>
              <a:rPr lang="cs-CZ" sz="1800" dirty="0" err="1">
                <a:solidFill>
                  <a:schemeClr val="tx1"/>
                </a:solidFill>
                <a:effectLst>
                  <a:outerShdw blurRad="38100" dist="38100" dir="2700000" algn="tl">
                    <a:srgbClr val="000000">
                      <a:alpha val="43137"/>
                    </a:srgbClr>
                  </a:outerShdw>
                </a:effectLst>
              </a:rPr>
              <a:t>Policy</a:t>
            </a:r>
            <a:r>
              <a:rPr lang="cs-CZ" sz="1800" dirty="0">
                <a:solidFill>
                  <a:schemeClr val="tx1"/>
                </a:solidFill>
                <a:effectLst>
                  <a:outerShdw blurRad="38100" dist="38100" dir="2700000" algn="tl">
                    <a:srgbClr val="000000">
                      <a:alpha val="43137"/>
                    </a:srgbClr>
                  </a:outerShdw>
                </a:effectLst>
              </a:rPr>
              <a:t> - </a:t>
            </a:r>
            <a:r>
              <a:rPr lang="en-US" sz="1800" dirty="0">
                <a:solidFill>
                  <a:schemeClr val="tx1"/>
                </a:solidFill>
                <a:effectLst>
                  <a:outerShdw blurRad="38100" dist="38100" dir="2700000" algn="tl">
                    <a:srgbClr val="000000">
                      <a:alpha val="43137"/>
                    </a:srgbClr>
                  </a:outerShdw>
                </a:effectLst>
              </a:rPr>
              <a:t>ESDP) </a:t>
            </a:r>
            <a:r>
              <a:rPr lang="en-US" sz="1800" dirty="0">
                <a:solidFill>
                  <a:schemeClr val="tx1"/>
                </a:solidFill>
              </a:rPr>
              <a:t>with the W</a:t>
            </a:r>
            <a:r>
              <a:rPr lang="cs-CZ" sz="1800" dirty="0" err="1">
                <a:solidFill>
                  <a:schemeClr val="tx1"/>
                </a:solidFill>
              </a:rPr>
              <a:t>estern</a:t>
            </a:r>
            <a:r>
              <a:rPr lang="cs-CZ" sz="1800" dirty="0">
                <a:solidFill>
                  <a:schemeClr val="tx1"/>
                </a:solidFill>
              </a:rPr>
              <a:t> </a:t>
            </a:r>
            <a:r>
              <a:rPr lang="en-US" sz="1800" dirty="0">
                <a:solidFill>
                  <a:schemeClr val="tx1"/>
                </a:solidFill>
              </a:rPr>
              <a:t>E</a:t>
            </a:r>
            <a:r>
              <a:rPr lang="cs-CZ" sz="1800" dirty="0" err="1">
                <a:solidFill>
                  <a:schemeClr val="tx1"/>
                </a:solidFill>
              </a:rPr>
              <a:t>uropean</a:t>
            </a:r>
            <a:r>
              <a:rPr lang="cs-CZ" sz="1800" dirty="0">
                <a:solidFill>
                  <a:schemeClr val="tx1"/>
                </a:solidFill>
              </a:rPr>
              <a:t> </a:t>
            </a:r>
            <a:r>
              <a:rPr lang="en-US" sz="1800" dirty="0">
                <a:solidFill>
                  <a:schemeClr val="tx1"/>
                </a:solidFill>
              </a:rPr>
              <a:t>U</a:t>
            </a:r>
            <a:r>
              <a:rPr lang="cs-CZ" sz="1800" dirty="0" err="1">
                <a:solidFill>
                  <a:schemeClr val="tx1"/>
                </a:solidFill>
              </a:rPr>
              <a:t>nion</a:t>
            </a:r>
            <a:r>
              <a:rPr lang="cs-CZ" sz="1800" dirty="0">
                <a:solidFill>
                  <a:schemeClr val="tx1"/>
                </a:solidFill>
              </a:rPr>
              <a:t> (WEU)</a:t>
            </a:r>
            <a:r>
              <a:rPr lang="en-US" sz="1800" dirty="0">
                <a:solidFill>
                  <a:schemeClr val="tx1"/>
                </a:solidFill>
              </a:rPr>
              <a:t> as the EU's </a:t>
            </a:r>
            <a:r>
              <a:rPr lang="en-US" sz="1800" dirty="0" err="1">
                <a:solidFill>
                  <a:schemeClr val="tx1"/>
                </a:solidFill>
              </a:rPr>
              <a:t>defence</a:t>
            </a:r>
            <a:r>
              <a:rPr lang="en-US" sz="1800" dirty="0">
                <a:solidFill>
                  <a:schemeClr val="tx1"/>
                </a:solidFill>
              </a:rPr>
              <a:t> component</a:t>
            </a:r>
            <a:r>
              <a:rPr lang="cs-CZ" sz="1800" dirty="0">
                <a:solidFill>
                  <a:schemeClr val="tx1"/>
                </a:solidFill>
              </a:rPr>
              <a:t> - </a:t>
            </a:r>
            <a:r>
              <a:rPr lang="en-US" sz="1800" dirty="0">
                <a:solidFill>
                  <a:schemeClr val="tx1"/>
                </a:solidFill>
              </a:rPr>
              <a:t>Close cooperation is established between NATO and the WEU.</a:t>
            </a:r>
          </a:p>
          <a:p>
            <a:r>
              <a:rPr lang="en-US" sz="1800" b="1" dirty="0">
                <a:solidFill>
                  <a:schemeClr val="tx1"/>
                </a:solidFill>
                <a:highlight>
                  <a:srgbClr val="FFFFCC"/>
                </a:highlight>
              </a:rPr>
              <a:t>June 1992:</a:t>
            </a:r>
            <a:r>
              <a:rPr lang="en-US" sz="1800" dirty="0">
                <a:solidFill>
                  <a:schemeClr val="tx1"/>
                </a:solidFill>
                <a:highlight>
                  <a:srgbClr val="FFFFCC"/>
                </a:highlight>
              </a:rPr>
              <a:t>  </a:t>
            </a:r>
            <a:r>
              <a:rPr lang="en-US" sz="1800" dirty="0">
                <a:solidFill>
                  <a:schemeClr val="tx1"/>
                </a:solidFill>
              </a:rPr>
              <a:t>In Oslo, NATO foreign ministers support the objective of developing the WEU as a means of strengthening the European pillar of the Alliance and as the </a:t>
            </a:r>
            <a:r>
              <a:rPr lang="en-US" sz="1800" dirty="0" err="1">
                <a:solidFill>
                  <a:schemeClr val="tx1"/>
                </a:solidFill>
              </a:rPr>
              <a:t>defence</a:t>
            </a:r>
            <a:r>
              <a:rPr lang="en-US" sz="1800" dirty="0">
                <a:solidFill>
                  <a:schemeClr val="tx1"/>
                </a:solidFill>
              </a:rPr>
              <a:t> component of the EU, that would also cover the </a:t>
            </a:r>
            <a:r>
              <a:rPr lang="en-US" sz="1800" b="1" dirty="0">
                <a:solidFill>
                  <a:schemeClr val="tx1"/>
                </a:solidFill>
                <a:effectLst>
                  <a:outerShdw blurRad="38100" dist="38100" dir="2700000" algn="tl">
                    <a:srgbClr val="000000">
                      <a:alpha val="43137"/>
                    </a:srgbClr>
                  </a:outerShdw>
                </a:effectLst>
              </a:rPr>
              <a:t>“</a:t>
            </a:r>
            <a:r>
              <a:rPr lang="en-US" sz="1800" b="1" dirty="0" err="1">
                <a:solidFill>
                  <a:schemeClr val="tx1"/>
                </a:solidFill>
                <a:effectLst>
                  <a:outerShdw blurRad="38100" dist="38100" dir="2700000" algn="tl">
                    <a:srgbClr val="000000">
                      <a:alpha val="43137"/>
                    </a:srgbClr>
                  </a:outerShdw>
                </a:effectLst>
              </a:rPr>
              <a:t>Petersberg</a:t>
            </a:r>
            <a:r>
              <a:rPr lang="en-US" sz="1800" b="1" dirty="0">
                <a:solidFill>
                  <a:schemeClr val="tx1"/>
                </a:solidFill>
                <a:effectLst>
                  <a:outerShdw blurRad="38100" dist="38100" dir="2700000" algn="tl">
                    <a:srgbClr val="000000">
                      <a:alpha val="43137"/>
                    </a:srgbClr>
                  </a:outerShdw>
                </a:effectLst>
              </a:rPr>
              <a:t> tasks” </a:t>
            </a:r>
            <a:r>
              <a:rPr lang="en-US" sz="1800" dirty="0">
                <a:solidFill>
                  <a:schemeClr val="tx1"/>
                </a:solidFill>
              </a:rPr>
              <a:t>(humanitarian search and rescue tasks, peacekeeping tasks, crisis-management tasks including peace enforcement and environmental protection).</a:t>
            </a:r>
            <a:endParaRPr lang="cs-CZ" sz="1800" dirty="0">
              <a:solidFill>
                <a:schemeClr val="tx1"/>
              </a:solidFill>
            </a:endParaRPr>
          </a:p>
          <a:p>
            <a:r>
              <a:rPr lang="en-US" sz="1800" b="1" dirty="0">
                <a:solidFill>
                  <a:schemeClr val="tx1"/>
                </a:solidFill>
                <a:highlight>
                  <a:srgbClr val="FFFFCC"/>
                </a:highlight>
              </a:rPr>
              <a:t>January 1994:</a:t>
            </a:r>
            <a:r>
              <a:rPr lang="en-US" sz="1800" dirty="0">
                <a:solidFill>
                  <a:schemeClr val="tx1"/>
                </a:solidFill>
                <a:highlight>
                  <a:srgbClr val="FFFFCC"/>
                </a:highlight>
              </a:rPr>
              <a:t>  </a:t>
            </a:r>
            <a:r>
              <a:rPr lang="en-US" sz="1800" dirty="0">
                <a:solidFill>
                  <a:schemeClr val="tx1"/>
                </a:solidFill>
              </a:rPr>
              <a:t>Allied leaders agree to make collective assets of the Alliance available, on the basis of consultations in the North Atlantic Council, for WEU operations undertaken by the European Allies in pursuit of their CFSP. NATO endorses the concept of Combined Joint Task Forces, which provides for “separable but not separate” deployable headquarters that could be used for European-led operations and is the conceptual basis for future operations involving NATO and other non-NATO countries.</a:t>
            </a:r>
          </a:p>
          <a:p>
            <a:r>
              <a:rPr lang="en-US" sz="1800" b="1" dirty="0">
                <a:solidFill>
                  <a:schemeClr val="tx1"/>
                </a:solidFill>
                <a:highlight>
                  <a:srgbClr val="FFFFCC"/>
                </a:highlight>
              </a:rPr>
              <a:t>June 1996: </a:t>
            </a:r>
            <a:r>
              <a:rPr lang="en-US" sz="1800" dirty="0">
                <a:solidFill>
                  <a:schemeClr val="tx1"/>
                </a:solidFill>
              </a:rPr>
              <a:t>In Berlin, </a:t>
            </a:r>
            <a:r>
              <a:rPr lang="en-US" sz="1800" dirty="0">
                <a:solidFill>
                  <a:schemeClr val="tx1"/>
                </a:solidFill>
                <a:effectLst>
                  <a:outerShdw blurRad="38100" dist="38100" dir="2700000" algn="tl">
                    <a:srgbClr val="000000">
                      <a:alpha val="43137"/>
                    </a:srgbClr>
                  </a:outerShdw>
                </a:effectLst>
              </a:rPr>
              <a:t>NATO foreign ministers agree for the first time to build up a European Security and </a:t>
            </a:r>
            <a:r>
              <a:rPr lang="en-US" sz="1800" dirty="0" err="1">
                <a:solidFill>
                  <a:schemeClr val="tx1"/>
                </a:solidFill>
                <a:effectLst>
                  <a:outerShdw blurRad="38100" dist="38100" dir="2700000" algn="tl">
                    <a:srgbClr val="000000">
                      <a:alpha val="43137"/>
                    </a:srgbClr>
                  </a:outerShdw>
                </a:effectLst>
              </a:rPr>
              <a:t>Defence</a:t>
            </a:r>
            <a:r>
              <a:rPr lang="en-US" sz="1800" dirty="0">
                <a:solidFill>
                  <a:schemeClr val="tx1"/>
                </a:solidFill>
                <a:effectLst>
                  <a:outerShdw blurRad="38100" dist="38100" dir="2700000" algn="tl">
                    <a:srgbClr val="000000">
                      <a:alpha val="43137"/>
                    </a:srgbClr>
                  </a:outerShdw>
                </a:effectLst>
              </a:rPr>
              <a:t> Identity (ESDI) within NATO</a:t>
            </a:r>
            <a:r>
              <a:rPr lang="en-US" sz="1800" dirty="0">
                <a:solidFill>
                  <a:schemeClr val="tx1"/>
                </a:solidFill>
              </a:rPr>
              <a:t>, with the aim of rebalancing roles and responsibilities between Europe and North America. An essential part of this initiative was to improve European capabilities. They also decide to make Alliance assets available for WEU-led crisis-management operations. </a:t>
            </a:r>
            <a:r>
              <a:rPr lang="en-US" sz="1800" dirty="0">
                <a:solidFill>
                  <a:schemeClr val="tx1"/>
                </a:solidFill>
                <a:effectLst>
                  <a:outerShdw blurRad="38100" dist="38100" dir="2700000" algn="tl">
                    <a:srgbClr val="000000">
                      <a:alpha val="43137"/>
                    </a:srgbClr>
                  </a:outerShdw>
                </a:effectLst>
              </a:rPr>
              <a:t>These decisions lead to the introduction of the term "Berlin Plus".</a:t>
            </a:r>
          </a:p>
          <a:p>
            <a:endParaRPr lang="en-US" sz="2000" dirty="0"/>
          </a:p>
          <a:p>
            <a:pPr marL="0" indent="0">
              <a:buNone/>
            </a:pPr>
            <a:endParaRPr lang="cs-CZ" dirty="0"/>
          </a:p>
        </p:txBody>
      </p:sp>
    </p:spTree>
    <p:extLst>
      <p:ext uri="{BB962C8B-B14F-4D97-AF65-F5344CB8AC3E}">
        <p14:creationId xmlns:p14="http://schemas.microsoft.com/office/powerpoint/2010/main" val="1018315039"/>
      </p:ext>
    </p:extLst>
  </p:cSld>
  <p:clrMapOvr>
    <a:masterClrMapping/>
  </p:clrMapOvr>
  <p:transition spd="med">
    <p:circle/>
  </p:transition>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lang="cs-CZ" altLang="cs-CZ" sz="12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lang="cs-CZ" altLang="cs-CZ" sz="1200" b="1" i="0" u="none" strike="noStrike" cap="none" normalizeH="0" baseline="0" smtClean="0">
            <a:ln>
              <a:noFill/>
            </a:ln>
            <a:solidFill>
              <a:srgbClr val="FF0000"/>
            </a:solidFill>
            <a:effectLst/>
            <a:latin typeface="Arial"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6385</TotalTime>
  <Words>3658</Words>
  <Application>Microsoft Office PowerPoint</Application>
  <PresentationFormat>Širokoúhlá obrazovka</PresentationFormat>
  <Paragraphs>136</Paragraphs>
  <Slides>25</Slides>
  <Notes>1</Notes>
  <HiddenSlides>0</HiddenSlides>
  <MMClips>0</MMClips>
  <ScaleCrop>false</ScaleCrop>
  <HeadingPairs>
    <vt:vector size="6" baseType="variant">
      <vt:variant>
        <vt:lpstr>Použitá písma</vt:lpstr>
      </vt:variant>
      <vt:variant>
        <vt:i4>4</vt:i4>
      </vt:variant>
      <vt:variant>
        <vt:lpstr>Motiv</vt:lpstr>
      </vt:variant>
      <vt:variant>
        <vt:i4>2</vt:i4>
      </vt:variant>
      <vt:variant>
        <vt:lpstr>Nadpisy snímků</vt:lpstr>
      </vt:variant>
      <vt:variant>
        <vt:i4>25</vt:i4>
      </vt:variant>
    </vt:vector>
  </HeadingPairs>
  <TitlesOfParts>
    <vt:vector size="31" baseType="lpstr">
      <vt:lpstr>Arial</vt:lpstr>
      <vt:lpstr>Open Sans</vt:lpstr>
      <vt:lpstr>Wingdings</vt:lpstr>
      <vt:lpstr>Yanone Kaffeesatz</vt:lpstr>
      <vt:lpstr>Výchozí návrh</vt:lpstr>
      <vt:lpstr>Motyw pakietu Office</vt:lpstr>
      <vt:lpstr>Prezentace aplikace PowerPoint</vt:lpstr>
      <vt:lpstr> European Union and NATO.</vt:lpstr>
      <vt:lpstr>EU and NATO</vt:lpstr>
      <vt:lpstr>Prezentace aplikace PowerPoint</vt:lpstr>
      <vt:lpstr>Framework for cooperation</vt:lpstr>
      <vt:lpstr>Framework for cooperation</vt:lpstr>
      <vt:lpstr>Framework for cooperation</vt:lpstr>
      <vt:lpstr>A NEW ERA OF INTERACTION</vt:lpstr>
      <vt:lpstr>EU-NATO relations - history</vt:lpstr>
      <vt:lpstr>EU-NATO relations - history</vt:lpstr>
      <vt:lpstr>EU-NATO relations - history</vt:lpstr>
      <vt:lpstr>EU-NATO relations - history</vt:lpstr>
      <vt:lpstr>EU-NATO relations - history</vt:lpstr>
      <vt:lpstr>EU-NATO relations - history</vt:lpstr>
      <vt:lpstr>EU-NATO relations - history</vt:lpstr>
      <vt:lpstr>EU-NATO relations - history</vt:lpstr>
      <vt:lpstr>EU-NATO relations - history</vt:lpstr>
      <vt:lpstr>EU-NATO relations - history</vt:lpstr>
      <vt:lpstr>EU-NATO relations - history</vt:lpstr>
      <vt:lpstr>EU response to Russia's invasion of Ukraine</vt:lpstr>
      <vt:lpstr>EU response to Russia's invasion of Ukraine</vt:lpstr>
      <vt:lpstr>EU response to Russia's invasion of Ukraine</vt:lpstr>
      <vt:lpstr>Prezentace aplikace PowerPoint</vt:lpstr>
      <vt:lpstr>Prezentace aplikace PowerPoint</vt:lpstr>
      <vt:lpstr>Prezentace aplikace PowerPoint</vt:lpstr>
    </vt:vector>
  </TitlesOfParts>
  <Company>EkF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Studium a práce v EU</dc:title>
  <dc:creator>radomir.kana@vsb.cz</dc:creator>
  <cp:lastModifiedBy>Kana Radomir</cp:lastModifiedBy>
  <cp:revision>356</cp:revision>
  <dcterms:created xsi:type="dcterms:W3CDTF">2006-09-27T13:08:02Z</dcterms:created>
  <dcterms:modified xsi:type="dcterms:W3CDTF">2023-03-26T21:50:26Z</dcterms:modified>
</cp:coreProperties>
</file>