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30"/>
  </p:notesMasterIdLst>
  <p:handoutMasterIdLst>
    <p:handoutMasterId r:id="rId31"/>
  </p:handoutMasterIdLst>
  <p:sldIdLst>
    <p:sldId id="257" r:id="rId3"/>
    <p:sldId id="274" r:id="rId4"/>
    <p:sldId id="318" r:id="rId5"/>
    <p:sldId id="328" r:id="rId6"/>
    <p:sldId id="317" r:id="rId7"/>
    <p:sldId id="319" r:id="rId8"/>
    <p:sldId id="320" r:id="rId9"/>
    <p:sldId id="321" r:id="rId10"/>
    <p:sldId id="300" r:id="rId11"/>
    <p:sldId id="302" r:id="rId12"/>
    <p:sldId id="322" r:id="rId13"/>
    <p:sldId id="311" r:id="rId14"/>
    <p:sldId id="299" r:id="rId15"/>
    <p:sldId id="305" r:id="rId16"/>
    <p:sldId id="304" r:id="rId17"/>
    <p:sldId id="301" r:id="rId18"/>
    <p:sldId id="330" r:id="rId19"/>
    <p:sldId id="331" r:id="rId20"/>
    <p:sldId id="332" r:id="rId21"/>
    <p:sldId id="333" r:id="rId22"/>
    <p:sldId id="334" r:id="rId23"/>
    <p:sldId id="335" r:id="rId24"/>
    <p:sldId id="337" r:id="rId25"/>
    <p:sldId id="440" r:id="rId26"/>
    <p:sldId id="441" r:id="rId27"/>
    <p:sldId id="439" r:id="rId28"/>
    <p:sldId id="258" r:id="rId29"/>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25.03.2023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archives/growthandjobs_2009/" TargetMode="External"/><Relationship Id="rId2" Type="http://schemas.openxmlformats.org/officeDocument/2006/relationships/hyperlink" Target="http://www.europarl.europa.eu/document/activities/cont/201107/20110718ATT24270/20110718ATT24270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c.europa.eu/eu2020/pdf/COMPLET%20EN%20BARROSO%20%20%20007%20-%20Europe%202020%20-%20EN%20versio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ommission.europa.eu/business-economy-euro/economic-and-fiscal-policy-coordination/european-semester_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or.europa.eu/en/engage/studies/Documents/European%20Green%20Deal%20Handbook.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844D74-4DCA-458E-A7CF-C987875C4DDB}"/>
              </a:ext>
            </a:extLst>
          </p:cNvPr>
          <p:cNvSpPr>
            <a:spLocks noGrp="1" noChangeArrowheads="1"/>
          </p:cNvSpPr>
          <p:nvPr>
            <p:ph type="title"/>
          </p:nvPr>
        </p:nvSpPr>
        <p:spPr/>
        <p:txBody>
          <a:bodyPr/>
          <a:lstStyle/>
          <a:p>
            <a:pPr eaLnBrk="1" hangingPunct="1"/>
            <a:endParaRPr lang="cs-CZ" altLang="cs-CZ"/>
          </a:p>
        </p:txBody>
      </p:sp>
      <p:sp>
        <p:nvSpPr>
          <p:cNvPr id="29699" name="Rectangle 3">
            <a:extLst>
              <a:ext uri="{FF2B5EF4-FFF2-40B4-BE49-F238E27FC236}">
                <a16:creationId xmlns:a16="http://schemas.microsoft.com/office/drawing/2014/main" id="{3950A4F6-672B-49E9-8D8A-A85659FBDA5F}"/>
              </a:ext>
            </a:extLst>
          </p:cNvPr>
          <p:cNvSpPr>
            <a:spLocks noGrp="1" noChangeArrowheads="1"/>
          </p:cNvSpPr>
          <p:nvPr>
            <p:ph type="body" idx="1"/>
          </p:nvPr>
        </p:nvSpPr>
        <p:spPr/>
        <p:txBody>
          <a:bodyPr/>
          <a:lstStyle/>
          <a:p>
            <a:pPr algn="ctr" eaLnBrk="1" hangingPunct="1">
              <a:buFont typeface="Wingdings" panose="05000000000000000000" pitchFamily="2" charset="2"/>
              <a:buNone/>
            </a:pPr>
            <a:r>
              <a:rPr lang="cs-CZ" altLang="cs-CZ" i="1" dirty="0"/>
              <a:t>	</a:t>
            </a:r>
            <a:r>
              <a:rPr lang="cs-CZ" altLang="cs-CZ" sz="2800" b="1" dirty="0" err="1">
                <a:effectLst>
                  <a:outerShdw blurRad="38100" dist="38100" dir="2700000" algn="tl">
                    <a:srgbClr val="000000">
                      <a:alpha val="43137"/>
                    </a:srgbClr>
                  </a:outerShdw>
                </a:effectLst>
              </a:rPr>
              <a:t>The</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Berlin</a:t>
            </a:r>
            <a:r>
              <a:rPr lang="cs-CZ" altLang="cs-CZ" sz="2800" b="1" dirty="0">
                <a:effectLst>
                  <a:outerShdw blurRad="38100" dist="38100" dir="2700000" algn="tl">
                    <a:srgbClr val="000000">
                      <a:alpha val="43137"/>
                    </a:srgbClr>
                  </a:outerShdw>
                </a:effectLst>
              </a:rPr>
              <a:t> Wall </a:t>
            </a:r>
            <a:r>
              <a:rPr lang="cs-CZ" altLang="cs-CZ" sz="2800" b="1" dirty="0" err="1">
                <a:effectLst>
                  <a:outerShdw blurRad="38100" dist="38100" dir="2700000" algn="tl">
                    <a:srgbClr val="000000">
                      <a:alpha val="43137"/>
                    </a:srgbClr>
                  </a:outerShdw>
                </a:effectLst>
              </a:rPr>
              <a:t>was</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pulled</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down</a:t>
            </a:r>
            <a:r>
              <a:rPr lang="cs-CZ" altLang="cs-CZ" sz="2800" b="1" dirty="0">
                <a:effectLst>
                  <a:outerShdw blurRad="38100" dist="38100" dir="2700000" algn="tl">
                    <a:srgbClr val="000000">
                      <a:alpha val="43137"/>
                    </a:srgbClr>
                  </a:outerShdw>
                </a:effectLst>
              </a:rPr>
              <a:t> in 1989 and </a:t>
            </a:r>
            <a:r>
              <a:rPr lang="cs-CZ" altLang="cs-CZ" sz="2800" b="1" dirty="0" err="1">
                <a:effectLst>
                  <a:outerShdw blurRad="38100" dist="38100" dir="2700000" algn="tl">
                    <a:srgbClr val="000000">
                      <a:alpha val="43137"/>
                    </a:srgbClr>
                  </a:outerShdw>
                </a:effectLst>
              </a:rPr>
              <a:t>the</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old</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divisions</a:t>
            </a:r>
            <a:br>
              <a:rPr lang="cs-CZ" altLang="cs-CZ" sz="2800" b="1" dirty="0">
                <a:effectLst>
                  <a:outerShdw blurRad="38100" dist="38100" dir="2700000" algn="tl">
                    <a:srgbClr val="000000">
                      <a:alpha val="43137"/>
                    </a:srgbClr>
                  </a:outerShdw>
                </a:effectLst>
              </a:rPr>
            </a:br>
            <a:r>
              <a:rPr lang="cs-CZ" altLang="cs-CZ" sz="2800" b="1" dirty="0" err="1">
                <a:effectLst>
                  <a:outerShdw blurRad="38100" dist="38100" dir="2700000" algn="tl">
                    <a:srgbClr val="000000">
                      <a:alpha val="43137"/>
                    </a:srgbClr>
                  </a:outerShdw>
                </a:effectLst>
              </a:rPr>
              <a:t>of</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the</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European</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continent</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gradually</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disappeared</a:t>
            </a:r>
            <a:r>
              <a:rPr lang="cs-CZ" altLang="cs-CZ" sz="2800" b="1" dirty="0">
                <a:effectLst>
                  <a:outerShdw blurRad="38100" dist="38100" dir="2700000" algn="tl">
                    <a:srgbClr val="000000">
                      <a:alpha val="43137"/>
                    </a:srgbClr>
                  </a:outerShdw>
                </a:effectLst>
              </a:rPr>
              <a:t>. </a:t>
            </a:r>
          </a:p>
          <a:p>
            <a:pPr eaLnBrk="1" hangingPunct="1"/>
            <a:endParaRPr lang="cs-CZ" altLang="cs-CZ" dirty="0">
              <a:solidFill>
                <a:schemeClr val="tx1"/>
              </a:solidFill>
            </a:endParaRPr>
          </a:p>
        </p:txBody>
      </p:sp>
      <p:pic>
        <p:nvPicPr>
          <p:cNvPr id="29700" name="Picture 4" descr="Fall of Berlin Wall © Reuters">
            <a:extLst>
              <a:ext uri="{FF2B5EF4-FFF2-40B4-BE49-F238E27FC236}">
                <a16:creationId xmlns:a16="http://schemas.microsoft.com/office/drawing/2014/main" id="{B318F000-B3D9-4E33-B06F-286CF1352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266951"/>
            <a:ext cx="51117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794834-7E09-45EB-A012-D99E99CC0E89}"/>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00F3976C-EA15-43AD-AE85-46763E3215A6}"/>
              </a:ext>
            </a:extLst>
          </p:cNvPr>
          <p:cNvSpPr>
            <a:spLocks noGrp="1"/>
          </p:cNvSpPr>
          <p:nvPr>
            <p:ph idx="1"/>
          </p:nvPr>
        </p:nvSpPr>
        <p:spPr/>
        <p:txBody>
          <a:bodyPr/>
          <a:lstStyle/>
          <a:p>
            <a:pPr marL="0" indent="0">
              <a:buNone/>
              <a:defRPr/>
            </a:pPr>
            <a:r>
              <a:rPr lang="en-US" b="1" dirty="0">
                <a:effectLst>
                  <a:outerShdw blurRad="38100" dist="38100" dir="2700000" algn="tl">
                    <a:srgbClr val="000000">
                      <a:alpha val="43137"/>
                    </a:srgbClr>
                  </a:outerShdw>
                </a:effectLst>
              </a:rPr>
              <a:t>The EU also set out guidelines for the creation of a single currency</a:t>
            </a:r>
            <a:r>
              <a:rPr lang="en-US" dirty="0"/>
              <a:t>, </a:t>
            </a:r>
            <a:r>
              <a:rPr lang="cs-CZ" dirty="0"/>
              <a:t> ….</a:t>
            </a:r>
            <a:r>
              <a:rPr lang="en-US" dirty="0"/>
              <a:t>. Currency and economic reform were now being driven largely by the fact that the US and Japanese economies were growing faster than Europe’s, especially after expanding quickly into the new developments in electronics. </a:t>
            </a:r>
            <a:endParaRPr lang="cs-CZ" dirty="0"/>
          </a:p>
          <a:p>
            <a:pPr marL="0" indent="0">
              <a:buNone/>
              <a:defRPr/>
            </a:pPr>
            <a:r>
              <a:rPr lang="en-US" dirty="0"/>
              <a:t>There were </a:t>
            </a:r>
            <a:r>
              <a:rPr lang="en-US" b="1" dirty="0"/>
              <a:t>objections from poorer member nations</a:t>
            </a:r>
            <a:r>
              <a:rPr lang="en-US" dirty="0"/>
              <a:t>, who wanted more money from the </a:t>
            </a:r>
            <a:r>
              <a:rPr lang="cs-CZ" dirty="0"/>
              <a:t>U</a:t>
            </a:r>
            <a:r>
              <a:rPr lang="en-US" dirty="0" err="1"/>
              <a:t>nion</a:t>
            </a:r>
            <a:r>
              <a:rPr lang="en-US" dirty="0"/>
              <a:t>, </a:t>
            </a:r>
            <a:r>
              <a:rPr lang="en-US" b="1" dirty="0"/>
              <a:t>and from larger nations</a:t>
            </a:r>
            <a:r>
              <a:rPr lang="en-US" dirty="0"/>
              <a:t>, who wanted to pay less; a compromise was eventually reached. </a:t>
            </a:r>
            <a:endParaRPr lang="cs-CZ" dirty="0"/>
          </a:p>
          <a:p>
            <a:pPr marL="0" indent="0">
              <a:buNone/>
              <a:defRPr/>
            </a:pPr>
            <a:r>
              <a:rPr lang="en-US" dirty="0"/>
              <a:t>One planned side effect of the closer economic union and the creation of a single market was </a:t>
            </a:r>
            <a:r>
              <a:rPr lang="en-US" b="1" dirty="0">
                <a:effectLst>
                  <a:outerShdw blurRad="38100" dist="38100" dir="2700000" algn="tl">
                    <a:srgbClr val="000000">
                      <a:alpha val="43137"/>
                    </a:srgbClr>
                  </a:outerShdw>
                </a:effectLst>
              </a:rPr>
              <a:t>the greater co-operation in social policy </a:t>
            </a:r>
            <a:r>
              <a:rPr lang="en-US" dirty="0"/>
              <a:t>which would have to occur as a result. </a:t>
            </a:r>
            <a:endParaRPr lang="cs-CZ" dirty="0"/>
          </a:p>
          <a:p>
            <a:pPr marL="0" indent="0">
              <a:buNone/>
              <a:defRPr/>
            </a:pPr>
            <a:r>
              <a:rPr lang="en-US" b="1" dirty="0">
                <a:solidFill>
                  <a:schemeClr val="tx1"/>
                </a:solidFill>
                <a:effectLst>
                  <a:outerShdw blurRad="38100" dist="38100" dir="2700000" algn="tl">
                    <a:srgbClr val="000000">
                      <a:alpha val="43137"/>
                    </a:srgbClr>
                  </a:outerShdw>
                </a:effectLst>
              </a:rPr>
              <a:t>The Maastricht Treaty also </a:t>
            </a:r>
            <a:r>
              <a:rPr lang="en-US" b="1" dirty="0" err="1">
                <a:solidFill>
                  <a:schemeClr val="tx1"/>
                </a:solidFill>
                <a:effectLst>
                  <a:outerShdw blurRad="38100" dist="38100" dir="2700000" algn="tl">
                    <a:srgbClr val="000000">
                      <a:alpha val="43137"/>
                    </a:srgbClr>
                  </a:outerShdw>
                </a:effectLst>
              </a:rPr>
              <a:t>formalised</a:t>
            </a:r>
            <a:r>
              <a:rPr lang="en-US" b="1" dirty="0">
                <a:solidFill>
                  <a:schemeClr val="tx1"/>
                </a:solidFill>
                <a:effectLst>
                  <a:outerShdw blurRad="38100" dist="38100" dir="2700000" algn="tl">
                    <a:srgbClr val="000000">
                      <a:alpha val="43137"/>
                    </a:srgbClr>
                  </a:outerShdw>
                </a:effectLst>
              </a:rPr>
              <a:t> the concept of EU citizenship</a:t>
            </a:r>
            <a:r>
              <a:rPr lang="cs-CZ" dirty="0"/>
              <a:t>…</a:t>
            </a:r>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755A695-F286-4389-B629-6AEEA27FF380}"/>
              </a:ext>
            </a:extLst>
          </p:cNvPr>
          <p:cNvSpPr>
            <a:spLocks noGrp="1" noChangeArrowheads="1"/>
          </p:cNvSpPr>
          <p:nvPr>
            <p:ph type="title"/>
          </p:nvPr>
        </p:nvSpPr>
        <p:spPr/>
        <p:txBody>
          <a:bodyPr/>
          <a:lstStyle/>
          <a:p>
            <a:pPr eaLnBrk="1" hangingPunct="1"/>
            <a:endParaRPr lang="cs-CZ" altLang="cs-CZ"/>
          </a:p>
        </p:txBody>
      </p:sp>
      <p:sp>
        <p:nvSpPr>
          <p:cNvPr id="31747" name="Rectangle 3">
            <a:extLst>
              <a:ext uri="{FF2B5EF4-FFF2-40B4-BE49-F238E27FC236}">
                <a16:creationId xmlns:a16="http://schemas.microsoft.com/office/drawing/2014/main" id="{6B504CCE-6A05-4D23-BF9C-CE6291AD9C58}"/>
              </a:ext>
            </a:extLst>
          </p:cNvPr>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effectLst>
                  <a:outerShdw blurRad="38100" dist="38100" dir="2700000" algn="tl">
                    <a:srgbClr val="000000">
                      <a:alpha val="43137"/>
                    </a:srgbClr>
                  </a:outerShdw>
                </a:effectLst>
              </a:rPr>
              <a:t>	</a:t>
            </a:r>
            <a:r>
              <a:rPr lang="cs-CZ" altLang="cs-CZ" sz="2000" b="1" dirty="0">
                <a:solidFill>
                  <a:schemeClr val="tx1"/>
                </a:solidFill>
                <a:effectLst>
                  <a:outerShdw blurRad="38100" dist="38100" dir="2700000" algn="tl">
                    <a:srgbClr val="000000">
                      <a:alpha val="43137"/>
                    </a:srgbClr>
                  </a:outerShdw>
                </a:effectLst>
              </a:rPr>
              <a:t>1 </a:t>
            </a:r>
            <a:r>
              <a:rPr lang="cs-CZ" altLang="cs-CZ" sz="2000" b="1" dirty="0" err="1">
                <a:solidFill>
                  <a:schemeClr val="tx1"/>
                </a:solidFill>
                <a:effectLst>
                  <a:outerShdw blurRad="38100" dist="38100" dir="2700000" algn="tl">
                    <a:srgbClr val="000000">
                      <a:alpha val="43137"/>
                    </a:srgbClr>
                  </a:outerShdw>
                </a:effectLst>
              </a:rPr>
              <a:t>January</a:t>
            </a:r>
            <a:r>
              <a:rPr lang="cs-CZ" altLang="cs-CZ" sz="2000" b="1" dirty="0">
                <a:solidFill>
                  <a:schemeClr val="tx1"/>
                </a:solidFill>
                <a:effectLst>
                  <a:outerShdw blurRad="38100" dist="38100" dir="2700000" algn="tl">
                    <a:srgbClr val="000000">
                      <a:alpha val="43137"/>
                    </a:srgbClr>
                  </a:outerShdw>
                </a:effectLst>
              </a:rPr>
              <a:t> 1999 - </a:t>
            </a:r>
            <a:r>
              <a:rPr lang="cs-CZ" altLang="cs-CZ" sz="2000" b="1" dirty="0" err="1">
                <a:solidFill>
                  <a:schemeClr val="tx1"/>
                </a:solidFill>
                <a:effectLst>
                  <a:outerShdw blurRad="38100" dist="38100" dir="2700000" algn="tl">
                    <a:srgbClr val="000000">
                      <a:alpha val="43137"/>
                    </a:srgbClr>
                  </a:outerShdw>
                </a:effectLst>
              </a:rPr>
              <a:t>the</a:t>
            </a:r>
            <a:r>
              <a:rPr lang="cs-CZ" altLang="cs-CZ" sz="2000" b="1" dirty="0">
                <a:solidFill>
                  <a:schemeClr val="tx1"/>
                </a:solidFill>
                <a:effectLst>
                  <a:outerShdw blurRad="38100" dist="38100" dir="2700000" algn="tl">
                    <a:srgbClr val="000000">
                      <a:alpha val="43137"/>
                    </a:srgbClr>
                  </a:outerShdw>
                </a:effectLst>
              </a:rPr>
              <a:t> euro </a:t>
            </a:r>
            <a:r>
              <a:rPr lang="cs-CZ" altLang="cs-CZ" sz="2000" b="1" dirty="0" err="1">
                <a:solidFill>
                  <a:schemeClr val="tx1"/>
                </a:solidFill>
                <a:effectLst>
                  <a:outerShdw blurRad="38100" dist="38100" dir="2700000" algn="tl">
                    <a:srgbClr val="000000">
                      <a:alpha val="43137"/>
                    </a:srgbClr>
                  </a:outerShdw>
                </a:effectLst>
              </a:rPr>
              <a:t>is</a:t>
            </a:r>
            <a:r>
              <a:rPr lang="cs-CZ" altLang="cs-CZ" sz="2000" b="1" dirty="0">
                <a:solidFill>
                  <a:schemeClr val="tx1"/>
                </a:solidFill>
                <a:effectLst>
                  <a:outerShdw blurRad="38100" dist="38100" dir="2700000" algn="tl">
                    <a:srgbClr val="000000">
                      <a:alpha val="43137"/>
                    </a:srgbClr>
                  </a:outerShdw>
                </a:effectLst>
              </a:rPr>
              <a:t> </a:t>
            </a:r>
            <a:r>
              <a:rPr lang="cs-CZ" altLang="cs-CZ" sz="2000" b="1" dirty="0" err="1">
                <a:solidFill>
                  <a:schemeClr val="tx1"/>
                </a:solidFill>
                <a:effectLst>
                  <a:outerShdw blurRad="38100" dist="38100" dir="2700000" algn="tl">
                    <a:srgbClr val="000000">
                      <a:alpha val="43137"/>
                    </a:srgbClr>
                  </a:outerShdw>
                </a:effectLst>
              </a:rPr>
              <a:t>introduced</a:t>
            </a:r>
            <a:r>
              <a:rPr lang="cs-CZ" altLang="cs-CZ" sz="2000" b="1" dirty="0">
                <a:solidFill>
                  <a:schemeClr val="tx1"/>
                </a:solidFill>
                <a:effectLst>
                  <a:outerShdw blurRad="38100" dist="38100" dir="2700000" algn="tl">
                    <a:srgbClr val="000000">
                      <a:alpha val="43137"/>
                    </a:srgbClr>
                  </a:outerShdw>
                </a:effectLst>
              </a:rPr>
              <a:t> </a:t>
            </a:r>
            <a:r>
              <a:rPr lang="cs-CZ" altLang="cs-CZ" sz="2000" dirty="0">
                <a:effectLst>
                  <a:outerShdw blurRad="38100" dist="38100" dir="2700000" algn="tl">
                    <a:srgbClr val="000000">
                      <a:alpha val="43137"/>
                    </a:srgbClr>
                  </a:outerShdw>
                </a:effectLst>
              </a:rPr>
              <a:t>in 11 </a:t>
            </a:r>
            <a:r>
              <a:rPr lang="cs-CZ" altLang="cs-CZ" sz="2000" dirty="0" err="1">
                <a:effectLst>
                  <a:outerShdw blurRad="38100" dist="38100" dir="2700000" algn="tl">
                    <a:srgbClr val="000000">
                      <a:alpha val="43137"/>
                    </a:srgbClr>
                  </a:outerShdw>
                </a:effectLst>
              </a:rPr>
              <a:t>countries</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joined</a:t>
            </a:r>
            <a:r>
              <a:rPr lang="cs-CZ" altLang="cs-CZ" sz="2000" dirty="0">
                <a:effectLst>
                  <a:outerShdw blurRad="38100" dist="38100" dir="2700000" algn="tl">
                    <a:srgbClr val="000000">
                      <a:alpha val="43137"/>
                    </a:srgbClr>
                  </a:outerShdw>
                </a:effectLst>
              </a:rPr>
              <a:t> by </a:t>
            </a:r>
            <a:r>
              <a:rPr lang="cs-CZ" altLang="cs-CZ" sz="2000" dirty="0" err="1">
                <a:effectLst>
                  <a:outerShdw blurRad="38100" dist="38100" dir="2700000" algn="tl">
                    <a:srgbClr val="000000">
                      <a:alpha val="43137"/>
                    </a:srgbClr>
                  </a:outerShdw>
                </a:effectLst>
              </a:rPr>
              <a:t>Greece</a:t>
            </a:r>
            <a:r>
              <a:rPr lang="cs-CZ" altLang="cs-CZ" sz="2000" dirty="0">
                <a:effectLst>
                  <a:outerShdw blurRad="38100" dist="38100" dir="2700000" algn="tl">
                    <a:srgbClr val="000000">
                      <a:alpha val="43137"/>
                    </a:srgbClr>
                  </a:outerShdw>
                </a:effectLst>
              </a:rPr>
              <a:t> in 2001) </a:t>
            </a:r>
            <a:r>
              <a:rPr lang="cs-CZ" altLang="cs-CZ" sz="2000" dirty="0" err="1">
                <a:effectLst>
                  <a:outerShdw blurRad="38100" dist="38100" dir="2700000" algn="tl">
                    <a:srgbClr val="000000">
                      <a:alpha val="43137"/>
                    </a:srgbClr>
                  </a:outerShdw>
                </a:effectLst>
              </a:rPr>
              <a:t>for</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commercial</a:t>
            </a:r>
            <a:r>
              <a:rPr lang="cs-CZ" altLang="cs-CZ" sz="2000" dirty="0">
                <a:effectLst>
                  <a:outerShdw blurRad="38100" dist="38100" dir="2700000" algn="tl">
                    <a:srgbClr val="000000">
                      <a:alpha val="43137"/>
                    </a:srgbClr>
                  </a:outerShdw>
                </a:effectLst>
              </a:rPr>
              <a:t> and </a:t>
            </a:r>
            <a:r>
              <a:rPr lang="cs-CZ" altLang="cs-CZ" sz="2000" dirty="0" err="1">
                <a:effectLst>
                  <a:outerShdw blurRad="38100" dist="38100" dir="2700000" algn="tl">
                    <a:srgbClr val="000000">
                      <a:alpha val="43137"/>
                    </a:srgbClr>
                  </a:outerShdw>
                </a:effectLst>
              </a:rPr>
              <a:t>financial</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transactions</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only</a:t>
            </a:r>
            <a:r>
              <a:rPr lang="cs-CZ" altLang="cs-CZ" sz="2000" dirty="0">
                <a:effectLst>
                  <a:outerShdw blurRad="38100" dist="38100" dir="2700000" algn="tl">
                    <a:srgbClr val="000000">
                      <a:alpha val="43137"/>
                    </a:srgbClr>
                  </a:outerShdw>
                </a:effectLst>
              </a:rPr>
              <a:t>. Notes and </a:t>
            </a:r>
            <a:r>
              <a:rPr lang="cs-CZ" altLang="cs-CZ" sz="2000" dirty="0" err="1">
                <a:effectLst>
                  <a:outerShdw blurRad="38100" dist="38100" dir="2700000" algn="tl">
                    <a:srgbClr val="000000">
                      <a:alpha val="43137"/>
                    </a:srgbClr>
                  </a:outerShdw>
                </a:effectLst>
              </a:rPr>
              <a:t>coins</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will</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come</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later</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The</a:t>
            </a:r>
            <a:r>
              <a:rPr lang="cs-CZ" altLang="cs-CZ" sz="2000" dirty="0">
                <a:effectLst>
                  <a:outerShdw blurRad="38100" dist="38100" dir="2700000" algn="tl">
                    <a:srgbClr val="000000">
                      <a:alpha val="43137"/>
                    </a:srgbClr>
                  </a:outerShdw>
                </a:effectLst>
              </a:rPr>
              <a:t> euro </a:t>
            </a:r>
            <a:r>
              <a:rPr lang="cs-CZ" altLang="cs-CZ" sz="2000" dirty="0" err="1">
                <a:effectLst>
                  <a:outerShdw blurRad="38100" dist="38100" dir="2700000" algn="tl">
                    <a:srgbClr val="000000">
                      <a:alpha val="43137"/>
                    </a:srgbClr>
                  </a:outerShdw>
                </a:effectLst>
              </a:rPr>
              <a:t>countries</a:t>
            </a:r>
            <a:r>
              <a:rPr lang="cs-CZ" altLang="cs-CZ" sz="2000" dirty="0">
                <a:effectLst>
                  <a:outerShdw blurRad="38100" dist="38100" dir="2700000" algn="tl">
                    <a:srgbClr val="000000">
                      <a:alpha val="43137"/>
                    </a:srgbClr>
                  </a:outerShdw>
                </a:effectLst>
              </a:rPr>
              <a:t> are </a:t>
            </a:r>
            <a:r>
              <a:rPr lang="cs-CZ" altLang="cs-CZ" sz="2000" dirty="0" err="1">
                <a:effectLst>
                  <a:outerShdw blurRad="38100" dist="38100" dir="2700000" algn="tl">
                    <a:srgbClr val="000000">
                      <a:alpha val="43137"/>
                    </a:srgbClr>
                  </a:outerShdw>
                </a:effectLst>
              </a:rPr>
              <a:t>Belgium</a:t>
            </a:r>
            <a:r>
              <a:rPr lang="cs-CZ" altLang="cs-CZ" sz="2000" dirty="0">
                <a:effectLst>
                  <a:outerShdw blurRad="38100" dist="38100" dir="2700000" algn="tl">
                    <a:srgbClr val="000000">
                      <a:alpha val="43137"/>
                    </a:srgbClr>
                  </a:outerShdw>
                </a:effectLst>
              </a:rPr>
              <a:t>, Germany, </a:t>
            </a:r>
            <a:r>
              <a:rPr lang="cs-CZ" altLang="cs-CZ" sz="2000" dirty="0" err="1">
                <a:effectLst>
                  <a:outerShdw blurRad="38100" dist="38100" dir="2700000" algn="tl">
                    <a:srgbClr val="000000">
                      <a:alpha val="43137"/>
                    </a:srgbClr>
                  </a:outerShdw>
                </a:effectLst>
              </a:rPr>
              <a:t>Greece</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Spain</a:t>
            </a:r>
            <a:r>
              <a:rPr lang="cs-CZ" altLang="cs-CZ" sz="2000" dirty="0">
                <a:effectLst>
                  <a:outerShdw blurRad="38100" dist="38100" dir="2700000" algn="tl">
                    <a:srgbClr val="000000">
                      <a:alpha val="43137"/>
                    </a:srgbClr>
                  </a:outerShdw>
                </a:effectLst>
              </a:rPr>
              <a:t>, France, </a:t>
            </a:r>
            <a:r>
              <a:rPr lang="cs-CZ" altLang="cs-CZ" sz="2000" dirty="0" err="1">
                <a:effectLst>
                  <a:outerShdw blurRad="38100" dist="38100" dir="2700000" algn="tl">
                    <a:srgbClr val="000000">
                      <a:alpha val="43137"/>
                    </a:srgbClr>
                  </a:outerShdw>
                </a:effectLst>
              </a:rPr>
              <a:t>Ireland</a:t>
            </a:r>
            <a:r>
              <a:rPr lang="cs-CZ" altLang="cs-CZ" sz="2000" dirty="0">
                <a:effectLst>
                  <a:outerShdw blurRad="38100" dist="38100" dir="2700000" algn="tl">
                    <a:srgbClr val="000000">
                      <a:alpha val="43137"/>
                    </a:srgbClr>
                  </a:outerShdw>
                </a:effectLst>
              </a:rPr>
              <a:t>, Italy, </a:t>
            </a:r>
            <a:r>
              <a:rPr lang="cs-CZ" altLang="cs-CZ" sz="2000" dirty="0" err="1">
                <a:effectLst>
                  <a:outerShdw blurRad="38100" dist="38100" dir="2700000" algn="tl">
                    <a:srgbClr val="000000">
                      <a:alpha val="43137"/>
                    </a:srgbClr>
                  </a:outerShdw>
                </a:effectLst>
              </a:rPr>
              <a:t>Luxembourg</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the</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Netherlands</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Austria</a:t>
            </a:r>
            <a:r>
              <a:rPr lang="cs-CZ" altLang="cs-CZ" sz="2000" dirty="0">
                <a:effectLst>
                  <a:outerShdw blurRad="38100" dist="38100" dir="2700000" algn="tl">
                    <a:srgbClr val="000000">
                      <a:alpha val="43137"/>
                    </a:srgbClr>
                  </a:outerShdw>
                </a:effectLst>
              </a:rPr>
              <a:t>, Portugal, </a:t>
            </a:r>
            <a:r>
              <a:rPr lang="cs-CZ" altLang="cs-CZ" sz="2000" dirty="0" err="1">
                <a:effectLst>
                  <a:outerShdw blurRad="38100" dist="38100" dir="2700000" algn="tl">
                    <a:srgbClr val="000000">
                      <a:alpha val="43137"/>
                    </a:srgbClr>
                  </a:outerShdw>
                </a:effectLst>
              </a:rPr>
              <a:t>Finland</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Slovenia</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Cyprus</a:t>
            </a:r>
            <a:r>
              <a:rPr lang="cs-CZ" altLang="cs-CZ" sz="2000" dirty="0">
                <a:effectLst>
                  <a:outerShdw blurRad="38100" dist="38100" dir="2700000" algn="tl">
                    <a:srgbClr val="000000">
                      <a:alpha val="43137"/>
                    </a:srgbClr>
                  </a:outerShdw>
                </a:effectLst>
              </a:rPr>
              <a:t>, Malta, Slovakia, </a:t>
            </a:r>
            <a:r>
              <a:rPr lang="cs-CZ" altLang="cs-CZ" sz="2000" dirty="0" err="1">
                <a:effectLst>
                  <a:outerShdw blurRad="38100" dist="38100" dir="2700000" algn="tl">
                    <a:srgbClr val="000000">
                      <a:alpha val="43137"/>
                    </a:srgbClr>
                  </a:outerShdw>
                </a:effectLst>
              </a:rPr>
              <a:t>Estonia</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Latvia</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Lithuania</a:t>
            </a:r>
            <a:r>
              <a:rPr lang="cs-CZ" altLang="cs-CZ" sz="2000" dirty="0">
                <a:effectLst>
                  <a:outerShdw blurRad="38100" dist="38100" dir="2700000" algn="tl">
                    <a:srgbClr val="000000">
                      <a:alpha val="43137"/>
                    </a:srgbClr>
                  </a:outerShdw>
                </a:effectLst>
              </a:rPr>
              <a:t>, </a:t>
            </a:r>
            <a:r>
              <a:rPr lang="cs-CZ" altLang="cs-CZ" sz="2000" dirty="0" err="1">
                <a:effectLst>
                  <a:outerShdw blurRad="38100" dist="38100" dir="2700000" algn="tl">
                    <a:srgbClr val="000000">
                      <a:alpha val="43137"/>
                    </a:srgbClr>
                  </a:outerShdw>
                </a:effectLst>
              </a:rPr>
              <a:t>Croatia</a:t>
            </a:r>
            <a:r>
              <a:rPr lang="cs-CZ" altLang="cs-CZ" sz="2000" dirty="0">
                <a:effectLst>
                  <a:outerShdw blurRad="38100" dist="38100" dir="2700000" algn="tl">
                    <a:srgbClr val="000000">
                      <a:alpha val="43137"/>
                    </a:srgbClr>
                  </a:outerShdw>
                </a:effectLst>
              </a:rPr>
              <a:t> (2023…20 </a:t>
            </a:r>
            <a:r>
              <a:rPr lang="cs-CZ" altLang="cs-CZ" sz="2000" dirty="0" err="1">
                <a:effectLst>
                  <a:outerShdw blurRad="38100" dist="38100" dir="2700000" algn="tl">
                    <a:srgbClr val="000000">
                      <a:alpha val="43137"/>
                    </a:srgbClr>
                  </a:outerShdw>
                </a:effectLst>
              </a:rPr>
              <a:t>members</a:t>
            </a:r>
            <a:r>
              <a:rPr lang="cs-CZ" altLang="cs-CZ" sz="20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The seven non-eurozone members of the EU are Bulgaria, Czech Republic, Denmark, Hungary, Poland, Romania, and Sweden. They continue to use their own national </a:t>
            </a:r>
            <a:endParaRPr lang="cs-CZ" altLang="cs-CZ" sz="2000" i="1" dirty="0">
              <a:effectLst>
                <a:outerShdw blurRad="38100" dist="38100" dir="2700000" algn="tl">
                  <a:srgbClr val="000000">
                    <a:alpha val="43137"/>
                  </a:srgbClr>
                </a:outerShdw>
              </a:effectLst>
            </a:endParaRPr>
          </a:p>
          <a:p>
            <a:pPr eaLnBrk="1" hangingPunct="1">
              <a:buFont typeface="Wingdings" panose="05000000000000000000" pitchFamily="2" charset="2"/>
              <a:buNone/>
            </a:pPr>
            <a:endParaRPr lang="cs-CZ" altLang="cs-CZ" sz="2000" dirty="0">
              <a:solidFill>
                <a:schemeClr val="tx1"/>
              </a:solidFill>
            </a:endParaRPr>
          </a:p>
        </p:txBody>
      </p:sp>
      <p:pic>
        <p:nvPicPr>
          <p:cNvPr id="31748" name="Picture 4" descr="Euro balloons and national currencies © EC">
            <a:extLst>
              <a:ext uri="{FF2B5EF4-FFF2-40B4-BE49-F238E27FC236}">
                <a16:creationId xmlns:a16="http://schemas.microsoft.com/office/drawing/2014/main" id="{53BEB3B8-019B-42B1-B55D-85A001B53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410" y="4045545"/>
            <a:ext cx="53292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04BA885E-693E-47FD-8927-69B852E7BEEF}"/>
              </a:ext>
            </a:extLst>
          </p:cNvPr>
          <p:cNvPicPr>
            <a:picLocks noChangeAspect="1"/>
          </p:cNvPicPr>
          <p:nvPr/>
        </p:nvPicPr>
        <p:blipFill>
          <a:blip r:embed="rId3"/>
          <a:stretch>
            <a:fillRect/>
          </a:stretch>
        </p:blipFill>
        <p:spPr>
          <a:xfrm>
            <a:off x="1200" y="3068960"/>
            <a:ext cx="3614992" cy="3807151"/>
          </a:xfrm>
          <a:prstGeom prst="rect">
            <a:avLst/>
          </a:prstGeom>
        </p:spPr>
      </p:pic>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2B151D-739C-4C5A-BB35-387077D12BE5}"/>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15363" name="Rectangle 3">
            <a:extLst>
              <a:ext uri="{FF2B5EF4-FFF2-40B4-BE49-F238E27FC236}">
                <a16:creationId xmlns:a16="http://schemas.microsoft.com/office/drawing/2014/main" id="{9D73A3EF-D3AD-423F-BC6F-616AF2761ED9}"/>
              </a:ext>
            </a:extLst>
          </p:cNvPr>
          <p:cNvSpPr>
            <a:spLocks noGrp="1" noChangeArrowheads="1"/>
          </p:cNvSpPr>
          <p:nvPr>
            <p:ph type="body" idx="1"/>
          </p:nvPr>
        </p:nvSpPr>
        <p:spPr/>
        <p:txBody>
          <a:bodyPr/>
          <a:lstStyle/>
          <a:p>
            <a:pPr marL="0" indent="0" eaLnBrk="1" hangingPunct="1">
              <a:lnSpc>
                <a:spcPct val="80000"/>
              </a:lnSpc>
              <a:buNone/>
              <a:defRPr/>
            </a:pPr>
            <a:r>
              <a:rPr lang="en-US" dirty="0"/>
              <a:t>In </a:t>
            </a:r>
            <a:r>
              <a:rPr lang="en-US" b="1" dirty="0">
                <a:solidFill>
                  <a:schemeClr val="tx1"/>
                </a:solidFill>
              </a:rPr>
              <a:t>1995</a:t>
            </a:r>
            <a:r>
              <a:rPr lang="en-US" dirty="0"/>
              <a:t> </a:t>
            </a:r>
            <a:r>
              <a:rPr lang="en-US" b="1" dirty="0">
                <a:effectLst>
                  <a:outerShdw blurRad="38100" dist="38100" dir="2700000" algn="tl">
                    <a:srgbClr val="000000">
                      <a:alpha val="43137"/>
                    </a:srgbClr>
                  </a:outerShdw>
                </a:effectLst>
              </a:rPr>
              <a:t>Sweden, Austria and Finland joined</a:t>
            </a:r>
            <a:r>
              <a:rPr lang="en-US" dirty="0"/>
              <a:t>, </a:t>
            </a:r>
            <a:r>
              <a:rPr lang="cs-CZ" dirty="0"/>
              <a:t>…</a:t>
            </a:r>
            <a:r>
              <a:rPr lang="cs-CZ" b="1" dirty="0">
                <a:solidFill>
                  <a:schemeClr val="tx1"/>
                </a:solidFill>
              </a:rPr>
              <a:t>in </a:t>
            </a:r>
            <a:r>
              <a:rPr lang="en-US" b="1" dirty="0">
                <a:solidFill>
                  <a:schemeClr val="tx1"/>
                </a:solidFill>
              </a:rPr>
              <a:t>1999 the Treaty of Amsterdam came into effect</a:t>
            </a:r>
            <a:r>
              <a:rPr lang="en-US" dirty="0"/>
              <a:t>, bringing </a:t>
            </a:r>
            <a:r>
              <a:rPr lang="en-US" b="1" dirty="0">
                <a:effectLst>
                  <a:outerShdw blurRad="38100" dist="38100" dir="2700000" algn="tl">
                    <a:srgbClr val="000000">
                      <a:alpha val="43137"/>
                    </a:srgbClr>
                  </a:outerShdw>
                </a:effectLst>
              </a:rPr>
              <a:t>employment, working and living conditions and other social and legal issues</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foreign</a:t>
            </a:r>
            <a:r>
              <a:rPr lang="cs-CZ" b="1" dirty="0">
                <a:effectLst>
                  <a:outerShdw blurRad="38100" dist="38100" dir="2700000" algn="tl">
                    <a:srgbClr val="000000">
                      <a:alpha val="43137"/>
                    </a:srgbClr>
                  </a:outerShdw>
                </a:effectLst>
              </a:rPr>
              <a:t> and </a:t>
            </a:r>
            <a:r>
              <a:rPr lang="cs-CZ" b="1" dirty="0" err="1">
                <a:effectLst>
                  <a:outerShdw blurRad="38100" dist="38100" dir="2700000" algn="tl">
                    <a:srgbClr val="000000">
                      <a:alpha val="43137"/>
                    </a:srgbClr>
                  </a:outerShdw>
                </a:effectLst>
              </a:rPr>
              <a:t>security</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into the EU remit</a:t>
            </a:r>
            <a:r>
              <a:rPr lang="en-US" dirty="0"/>
              <a:t>. </a:t>
            </a:r>
            <a:endParaRPr lang="cs-CZ" dirty="0"/>
          </a:p>
          <a:p>
            <a:pPr marL="0" indent="0" eaLnBrk="1" hangingPunct="1">
              <a:lnSpc>
                <a:spcPct val="80000"/>
              </a:lnSpc>
              <a:buNone/>
              <a:defRPr/>
            </a:pPr>
            <a:r>
              <a:rPr lang="cs-CZ" dirty="0"/>
              <a:t>…</a:t>
            </a:r>
            <a:r>
              <a:rPr lang="en-US" dirty="0"/>
              <a:t>Europe was facing great changes caused by the collapse of the Soviet dominated east and the emergence of economically weakened, but newly democratic, eastern nations.</a:t>
            </a:r>
            <a:endParaRPr lang="cs-CZ" dirty="0"/>
          </a:p>
          <a:p>
            <a:pPr marL="0" indent="0" eaLnBrk="1" hangingPunct="1">
              <a:lnSpc>
                <a:spcPct val="80000"/>
              </a:lnSpc>
              <a:buNone/>
              <a:defRPr/>
            </a:pPr>
            <a:r>
              <a:rPr lang="en-US" dirty="0"/>
              <a:t>The 2001</a:t>
            </a:r>
            <a:r>
              <a:rPr lang="cs-CZ" dirty="0"/>
              <a:t> (</a:t>
            </a:r>
            <a:r>
              <a:rPr lang="cs-CZ" b="1" dirty="0">
                <a:solidFill>
                  <a:schemeClr val="tx1"/>
                </a:solidFill>
              </a:rPr>
              <a:t>2003</a:t>
            </a:r>
            <a:r>
              <a:rPr lang="cs-CZ" dirty="0"/>
              <a:t>)</a:t>
            </a:r>
            <a:r>
              <a:rPr lang="en-US" dirty="0"/>
              <a:t> </a:t>
            </a:r>
            <a:r>
              <a:rPr lang="en-US" b="1" dirty="0">
                <a:solidFill>
                  <a:schemeClr val="tx1"/>
                </a:solidFill>
              </a:rPr>
              <a:t>Treaty of Nice </a:t>
            </a:r>
            <a:r>
              <a:rPr lang="en-US" dirty="0"/>
              <a:t>tried to prepare for this, and a </a:t>
            </a:r>
            <a:r>
              <a:rPr lang="en-US" b="1" dirty="0">
                <a:effectLst>
                  <a:outerShdw blurRad="38100" dist="38100" dir="2700000" algn="tl">
                    <a:srgbClr val="000000">
                      <a:alpha val="43137"/>
                    </a:srgbClr>
                  </a:outerShdw>
                </a:effectLst>
              </a:rPr>
              <a:t>number of states entered into special agreements</a:t>
            </a:r>
            <a:r>
              <a:rPr lang="en-US" dirty="0"/>
              <a:t> where they initially joined parts of the EU system, such as the free trade zones</a:t>
            </a:r>
            <a:r>
              <a:rPr lang="cs-CZ" dirty="0"/>
              <a:t> … </a:t>
            </a:r>
            <a:r>
              <a:rPr lang="en-US" dirty="0"/>
              <a:t>discussions over streamlining voting and modifying the CAP</a:t>
            </a:r>
            <a:endParaRPr lang="cs-CZ" dirty="0"/>
          </a:p>
          <a:p>
            <a:pPr marL="0" indent="0" eaLnBrk="1" hangingPunct="1">
              <a:lnSpc>
                <a:spcPct val="80000"/>
              </a:lnSpc>
              <a:buNone/>
              <a:defRPr/>
            </a:pPr>
            <a:r>
              <a:rPr lang="en-US" b="1" dirty="0">
                <a:effectLst>
                  <a:outerShdw blurRad="38100" dist="38100" dir="2700000" algn="tl">
                    <a:srgbClr val="000000">
                      <a:alpha val="43137"/>
                    </a:srgbClr>
                  </a:outerShdw>
                </a:effectLst>
              </a:rPr>
              <a:t>By this time there had been agreements to apply majority voting to more issues, but national vetoes remained on tax, security and other issues.</a:t>
            </a:r>
            <a:endParaRPr lang="cs-CZ" b="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B5A4A9D-4847-4205-85FC-A638D4650672}"/>
              </a:ext>
            </a:extLst>
          </p:cNvPr>
          <p:cNvSpPr>
            <a:spLocks noGrp="1" noChangeArrowheads="1"/>
          </p:cNvSpPr>
          <p:nvPr>
            <p:ph type="title"/>
          </p:nvPr>
        </p:nvSpPr>
        <p:spPr/>
        <p:txBody>
          <a:bodyPr/>
          <a:lstStyle/>
          <a:p>
            <a:pPr eaLnBrk="1" hangingPunct="1"/>
            <a:endParaRPr lang="cs-CZ" altLang="cs-CZ"/>
          </a:p>
        </p:txBody>
      </p:sp>
      <p:sp>
        <p:nvSpPr>
          <p:cNvPr id="32771" name="Rectangle 3">
            <a:extLst>
              <a:ext uri="{FF2B5EF4-FFF2-40B4-BE49-F238E27FC236}">
                <a16:creationId xmlns:a16="http://schemas.microsoft.com/office/drawing/2014/main" id="{35451292-36B2-4926-BAE8-F96A2245802E}"/>
              </a:ext>
            </a:extLst>
          </p:cNvPr>
          <p:cNvSpPr>
            <a:spLocks noGrp="1" noChangeArrowheads="1"/>
          </p:cNvSpPr>
          <p:nvPr>
            <p:ph type="body" idx="1"/>
          </p:nvPr>
        </p:nvSpPr>
        <p:spPr/>
        <p:txBody>
          <a:bodyPr/>
          <a:lstStyle/>
          <a:p>
            <a:pPr eaLnBrk="1" hangingPunct="1">
              <a:lnSpc>
                <a:spcPct val="80000"/>
              </a:lnSpc>
              <a:defRPr/>
            </a:pPr>
            <a:r>
              <a:rPr lang="cs-CZ" altLang="cs-CZ" sz="2600" dirty="0" err="1">
                <a:effectLst>
                  <a:outerShdw blurRad="38100" dist="38100" dir="2700000" algn="tl">
                    <a:srgbClr val="000000">
                      <a:alpha val="43137"/>
                    </a:srgbClr>
                  </a:outerShdw>
                </a:effectLst>
              </a:rPr>
              <a:t>Scarcely</a:t>
            </a:r>
            <a:r>
              <a:rPr lang="cs-CZ" altLang="cs-CZ" sz="2600" dirty="0">
                <a:effectLst>
                  <a:outerShdw blurRad="38100" dist="38100" dir="2700000" algn="tl">
                    <a:srgbClr val="000000">
                      <a:alpha val="43137"/>
                    </a:srgbClr>
                  </a:outerShdw>
                </a:effectLst>
              </a:rPr>
              <a:t> had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European</a:t>
            </a:r>
            <a:r>
              <a:rPr lang="cs-CZ" altLang="cs-CZ" sz="2600" dirty="0">
                <a:effectLst>
                  <a:outerShdw blurRad="38100" dist="38100" dir="2700000" algn="tl">
                    <a:srgbClr val="000000">
                      <a:alpha val="43137"/>
                    </a:srgbClr>
                  </a:outerShdw>
                </a:effectLst>
              </a:rPr>
              <a:t> Union </a:t>
            </a:r>
            <a:r>
              <a:rPr lang="cs-CZ" altLang="cs-CZ" sz="2600" dirty="0" err="1">
                <a:effectLst>
                  <a:outerShdw blurRad="38100" dist="38100" dir="2700000" algn="tl">
                    <a:srgbClr val="000000">
                      <a:alpha val="43137"/>
                    </a:srgbClr>
                  </a:outerShdw>
                </a:effectLst>
              </a:rPr>
              <a:t>grown</a:t>
            </a:r>
            <a:r>
              <a:rPr lang="cs-CZ" altLang="cs-CZ" sz="2600" dirty="0">
                <a:effectLst>
                  <a:outerShdw blurRad="38100" dist="38100" dir="2700000" algn="tl">
                    <a:srgbClr val="000000">
                      <a:alpha val="43137"/>
                    </a:srgbClr>
                  </a:outerShdw>
                </a:effectLst>
              </a:rPr>
              <a:t> to 15 </a:t>
            </a:r>
            <a:r>
              <a:rPr lang="cs-CZ" altLang="cs-CZ" sz="2600" dirty="0" err="1">
                <a:effectLst>
                  <a:outerShdw blurRad="38100" dist="38100" dir="2700000" algn="tl">
                    <a:srgbClr val="000000">
                      <a:alpha val="43137"/>
                    </a:srgbClr>
                  </a:outerShdw>
                </a:effectLst>
              </a:rPr>
              <a:t>members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when</a:t>
            </a:r>
            <a:r>
              <a:rPr lang="cs-CZ" altLang="cs-CZ" sz="2600" dirty="0">
                <a:effectLst>
                  <a:outerShdw blurRad="38100" dist="38100" dir="2700000" algn="tl">
                    <a:srgbClr val="000000">
                      <a:alpha val="43137"/>
                    </a:srgbClr>
                  </a:outerShdw>
                </a:effectLst>
              </a:rPr>
              <a:t> </a:t>
            </a:r>
            <a:r>
              <a:rPr lang="cs-CZ" altLang="cs-CZ" sz="2600" b="1" dirty="0" err="1">
                <a:effectLst>
                  <a:outerShdw blurRad="38100" dist="38100" dir="2700000" algn="tl">
                    <a:srgbClr val="000000">
                      <a:alpha val="43137"/>
                    </a:srgbClr>
                  </a:outerShdw>
                </a:effectLst>
              </a:rPr>
              <a:t>preparations</a:t>
            </a:r>
            <a:r>
              <a:rPr lang="cs-CZ" altLang="cs-CZ" sz="2600" b="1" dirty="0">
                <a:effectLst>
                  <a:outerShdw blurRad="38100" dist="38100" dir="2700000" algn="tl">
                    <a:srgbClr val="000000">
                      <a:alpha val="43137"/>
                    </a:srgbClr>
                  </a:outerShdw>
                </a:effectLst>
              </a:rPr>
              <a:t> </a:t>
            </a:r>
            <a:r>
              <a:rPr lang="cs-CZ" altLang="cs-CZ" sz="2600" b="1" dirty="0" err="1">
                <a:effectLst>
                  <a:outerShdw blurRad="38100" dist="38100" dir="2700000" algn="tl">
                    <a:srgbClr val="000000">
                      <a:alpha val="43137"/>
                    </a:srgbClr>
                  </a:outerShdw>
                </a:effectLst>
              </a:rPr>
              <a:t>began</a:t>
            </a:r>
            <a:r>
              <a:rPr lang="cs-CZ" altLang="cs-CZ" sz="2600" b="1" dirty="0">
                <a:effectLst>
                  <a:outerShdw blurRad="38100" dist="38100" dir="2700000" algn="tl">
                    <a:srgbClr val="000000">
                      <a:alpha val="43137"/>
                    </a:srgbClr>
                  </a:outerShdw>
                </a:effectLst>
              </a:rPr>
              <a:t> </a:t>
            </a:r>
            <a:r>
              <a:rPr lang="cs-CZ" altLang="cs-CZ" sz="2600" b="1" dirty="0" err="1">
                <a:effectLst>
                  <a:outerShdw blurRad="38100" dist="38100" dir="2700000" algn="tl">
                    <a:srgbClr val="000000">
                      <a:alpha val="43137"/>
                    </a:srgbClr>
                  </a:outerShdw>
                </a:effectLst>
              </a:rPr>
              <a:t>for</a:t>
            </a:r>
            <a:r>
              <a:rPr lang="cs-CZ" altLang="cs-CZ" sz="2600" b="1" dirty="0">
                <a:effectLst>
                  <a:outerShdw blurRad="38100" dist="38100" dir="2700000" algn="tl">
                    <a:srgbClr val="000000">
                      <a:alpha val="43137"/>
                    </a:srgbClr>
                  </a:outerShdw>
                </a:effectLst>
              </a:rPr>
              <a:t> a </a:t>
            </a:r>
            <a:r>
              <a:rPr lang="cs-CZ" altLang="cs-CZ" sz="2600" b="1" dirty="0" err="1">
                <a:solidFill>
                  <a:schemeClr val="tx1"/>
                </a:solidFill>
                <a:effectLst>
                  <a:outerShdw blurRad="38100" dist="38100" dir="2700000" algn="tl">
                    <a:srgbClr val="000000">
                      <a:alpha val="43137"/>
                    </a:srgbClr>
                  </a:outerShdw>
                </a:effectLst>
              </a:rPr>
              <a:t>new</a:t>
            </a:r>
            <a:r>
              <a:rPr lang="cs-CZ" altLang="cs-CZ" sz="2600"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enlargement</a:t>
            </a:r>
            <a:r>
              <a:rPr lang="cs-CZ" altLang="cs-CZ" sz="2600" b="1" dirty="0">
                <a:solidFill>
                  <a:schemeClr val="tx1"/>
                </a:solidFill>
                <a:effectLst>
                  <a:outerShdw blurRad="38100" dist="38100" dir="2700000" algn="tl">
                    <a:srgbClr val="000000">
                      <a:alpha val="43137"/>
                    </a:srgbClr>
                  </a:outerShdw>
                </a:effectLst>
              </a:rPr>
              <a:t> on </a:t>
            </a:r>
            <a:r>
              <a:rPr lang="cs-CZ" altLang="cs-CZ" sz="2600" b="1" dirty="0" err="1">
                <a:solidFill>
                  <a:schemeClr val="tx1"/>
                </a:solidFill>
                <a:effectLst>
                  <a:outerShdw blurRad="38100" dist="38100" dir="2700000" algn="tl">
                    <a:srgbClr val="000000">
                      <a:alpha val="43137"/>
                    </a:srgbClr>
                  </a:outerShdw>
                </a:effectLst>
              </a:rPr>
              <a:t>an</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unprecedented</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scale</a:t>
            </a:r>
            <a:r>
              <a:rPr lang="cs-CZ" altLang="cs-CZ" sz="2600" dirty="0">
                <a:effectLst>
                  <a:outerShdw blurRad="38100" dist="38100" dir="2700000" algn="tl">
                    <a:srgbClr val="000000">
                      <a:alpha val="43137"/>
                    </a:srgbClr>
                  </a:outerShdw>
                </a:effectLst>
              </a:rPr>
              <a:t> . In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mid-1990s,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former</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Soviet</a:t>
            </a:r>
            <a:r>
              <a:rPr lang="cs-CZ" altLang="cs-CZ" sz="2600" dirty="0">
                <a:effectLst>
                  <a:outerShdw blurRad="38100" dist="38100" dir="2700000" algn="tl">
                    <a:srgbClr val="000000">
                      <a:alpha val="43137"/>
                    </a:srgbClr>
                  </a:outerShdw>
                </a:effectLst>
              </a:rPr>
              <a:t>-bloc </a:t>
            </a:r>
            <a:r>
              <a:rPr lang="cs-CZ" altLang="cs-CZ" sz="2600" dirty="0" err="1">
                <a:effectLst>
                  <a:outerShdw blurRad="38100" dist="38100" dir="2700000" algn="tl">
                    <a:srgbClr val="000000">
                      <a:alpha val="43137"/>
                    </a:srgbClr>
                  </a:outerShdw>
                </a:effectLst>
              </a:rPr>
              <a:t>countries</a:t>
            </a:r>
            <a:r>
              <a:rPr lang="cs-CZ" altLang="cs-CZ" sz="2600" dirty="0">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Bulgaria</a:t>
            </a:r>
            <a:r>
              <a:rPr lang="cs-CZ" altLang="cs-CZ" sz="2600" dirty="0">
                <a:solidFill>
                  <a:schemeClr val="tx1"/>
                </a:solidFill>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the</a:t>
            </a:r>
            <a:r>
              <a:rPr lang="cs-CZ" altLang="cs-CZ" sz="2600" dirty="0">
                <a:solidFill>
                  <a:schemeClr val="tx1"/>
                </a:solidFill>
                <a:effectLst>
                  <a:outerShdw blurRad="38100" dist="38100" dir="2700000" algn="tl">
                    <a:srgbClr val="000000">
                      <a:alpha val="43137"/>
                    </a:srgbClr>
                  </a:outerShdw>
                </a:effectLst>
              </a:rPr>
              <a:t> Czech Republic, </a:t>
            </a:r>
            <a:r>
              <a:rPr lang="cs-CZ" altLang="cs-CZ" sz="2600" dirty="0" err="1">
                <a:solidFill>
                  <a:schemeClr val="tx1"/>
                </a:solidFill>
                <a:effectLst>
                  <a:outerShdw blurRad="38100" dist="38100" dir="2700000" algn="tl">
                    <a:srgbClr val="000000">
                      <a:alpha val="43137"/>
                    </a:srgbClr>
                  </a:outerShdw>
                </a:effectLst>
              </a:rPr>
              <a:t>Hungary</a:t>
            </a:r>
            <a:r>
              <a:rPr lang="cs-CZ" altLang="cs-CZ" sz="2600" dirty="0">
                <a:solidFill>
                  <a:schemeClr val="tx1"/>
                </a:solidFill>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Poland</a:t>
            </a:r>
            <a:r>
              <a:rPr lang="cs-CZ" altLang="cs-CZ" sz="2600" dirty="0">
                <a:solidFill>
                  <a:schemeClr val="tx1"/>
                </a:solidFill>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Romania</a:t>
            </a:r>
            <a:r>
              <a:rPr lang="cs-CZ" altLang="cs-CZ" sz="2600" dirty="0">
                <a:solidFill>
                  <a:schemeClr val="tx1"/>
                </a:solidFill>
                <a:effectLst>
                  <a:outerShdw blurRad="38100" dist="38100" dir="2700000" algn="tl">
                    <a:srgbClr val="000000">
                      <a:alpha val="43137"/>
                    </a:srgbClr>
                  </a:outerShdw>
                </a:effectLst>
              </a:rPr>
              <a:t> and Slovakia</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three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Baltic</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states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that</a:t>
            </a:r>
            <a:r>
              <a:rPr lang="cs-CZ" altLang="cs-CZ" sz="2600" dirty="0">
                <a:effectLst>
                  <a:outerShdw blurRad="38100" dist="38100" dir="2700000" algn="tl">
                    <a:srgbClr val="000000">
                      <a:alpha val="43137"/>
                    </a:srgbClr>
                  </a:outerShdw>
                </a:effectLst>
              </a:rPr>
              <a:t> had </a:t>
            </a:r>
            <a:r>
              <a:rPr lang="cs-CZ" altLang="cs-CZ" sz="2600" dirty="0" err="1">
                <a:effectLst>
                  <a:outerShdw blurRad="38100" dist="38100" dir="2700000" algn="tl">
                    <a:srgbClr val="000000">
                      <a:alpha val="43137"/>
                    </a:srgbClr>
                  </a:outerShdw>
                </a:effectLst>
              </a:rPr>
              <a:t>been</a:t>
            </a:r>
            <a:r>
              <a:rPr lang="cs-CZ" altLang="cs-CZ" sz="2600" dirty="0">
                <a:effectLst>
                  <a:outerShdw blurRad="38100" dist="38100" dir="2700000" algn="tl">
                    <a:srgbClr val="000000">
                      <a:alpha val="43137"/>
                    </a:srgbClr>
                  </a:outerShdw>
                </a:effectLst>
              </a:rPr>
              <a:t> part </a:t>
            </a:r>
            <a:r>
              <a:rPr lang="cs-CZ" altLang="cs-CZ" sz="2600" dirty="0" err="1">
                <a:effectLst>
                  <a:outerShdw blurRad="38100" dist="38100" dir="2700000" algn="tl">
                    <a:srgbClr val="000000">
                      <a:alpha val="43137"/>
                    </a:srgbClr>
                  </a:outerShdw>
                </a:effectLst>
              </a:rPr>
              <a:t>of</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Soviet</a:t>
            </a:r>
            <a:r>
              <a:rPr lang="cs-CZ" altLang="cs-CZ" sz="2600" dirty="0">
                <a:effectLst>
                  <a:outerShdw blurRad="38100" dist="38100" dir="2700000" algn="tl">
                    <a:srgbClr val="000000">
                      <a:alpha val="43137"/>
                    </a:srgbClr>
                  </a:outerShdw>
                </a:effectLst>
              </a:rPr>
              <a:t> Union (</a:t>
            </a:r>
            <a:r>
              <a:rPr lang="cs-CZ" altLang="cs-CZ" sz="2600" dirty="0" err="1">
                <a:solidFill>
                  <a:schemeClr val="tx1"/>
                </a:solidFill>
                <a:effectLst>
                  <a:outerShdw blurRad="38100" dist="38100" dir="2700000" algn="tl">
                    <a:srgbClr val="000000">
                      <a:alpha val="43137"/>
                    </a:srgbClr>
                  </a:outerShdw>
                </a:effectLst>
              </a:rPr>
              <a:t>Estonia</a:t>
            </a:r>
            <a:r>
              <a:rPr lang="cs-CZ" altLang="cs-CZ" sz="2600" dirty="0">
                <a:solidFill>
                  <a:schemeClr val="tx1"/>
                </a:solidFill>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Latvia</a:t>
            </a:r>
            <a:r>
              <a:rPr lang="cs-CZ" altLang="cs-CZ" sz="2600" dirty="0">
                <a:solidFill>
                  <a:schemeClr val="tx1"/>
                </a:solidFill>
                <a:effectLst>
                  <a:outerShdw blurRad="38100" dist="38100" dir="2700000" algn="tl">
                    <a:srgbClr val="000000">
                      <a:alpha val="43137"/>
                    </a:srgbClr>
                  </a:outerShdw>
                </a:effectLst>
              </a:rPr>
              <a:t> and </a:t>
            </a:r>
            <a:r>
              <a:rPr lang="cs-CZ" altLang="cs-CZ" sz="2600" dirty="0" err="1">
                <a:solidFill>
                  <a:schemeClr val="tx1"/>
                </a:solidFill>
                <a:effectLst>
                  <a:outerShdw blurRad="38100" dist="38100" dir="2700000" algn="tl">
                    <a:srgbClr val="000000">
                      <a:alpha val="43137"/>
                    </a:srgbClr>
                  </a:outerShdw>
                </a:effectLst>
              </a:rPr>
              <a:t>Lithuania</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one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of</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republics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of</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former</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Yugoslavia</a:t>
            </a:r>
            <a:r>
              <a:rPr lang="cs-CZ" altLang="cs-CZ" sz="2600" dirty="0">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Slovenia</a:t>
            </a:r>
            <a:r>
              <a:rPr lang="cs-CZ" altLang="cs-CZ" sz="2600" dirty="0">
                <a:effectLst>
                  <a:outerShdw blurRad="38100" dist="38100" dir="2700000" algn="tl">
                    <a:srgbClr val="000000">
                      <a:alpha val="43137"/>
                    </a:srgbClr>
                  </a:outerShdw>
                </a:effectLst>
              </a:rPr>
              <a:t>) and </a:t>
            </a:r>
            <a:r>
              <a:rPr lang="cs-CZ" altLang="cs-CZ" sz="2600" dirty="0" err="1">
                <a:effectLst>
                  <a:outerShdw blurRad="38100" dist="38100" dir="2700000" algn="tl">
                    <a:srgbClr val="000000">
                      <a:alpha val="43137"/>
                    </a:srgbClr>
                  </a:outerShdw>
                </a:effectLst>
              </a:rPr>
              <a:t>two</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Mediterranean</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countries</a:t>
            </a:r>
            <a:r>
              <a:rPr lang="cs-CZ" altLang="cs-CZ" sz="2600" dirty="0">
                <a:effectLst>
                  <a:outerShdw blurRad="38100" dist="38100" dir="2700000" algn="tl">
                    <a:srgbClr val="000000">
                      <a:alpha val="43137"/>
                    </a:srgbClr>
                  </a:outerShdw>
                </a:effectLst>
              </a:rPr>
              <a:t> (</a:t>
            </a:r>
            <a:r>
              <a:rPr lang="cs-CZ" altLang="cs-CZ" sz="2600" dirty="0" err="1">
                <a:solidFill>
                  <a:schemeClr val="tx1"/>
                </a:solidFill>
                <a:effectLst>
                  <a:outerShdw blurRad="38100" dist="38100" dir="2700000" algn="tl">
                    <a:srgbClr val="000000">
                      <a:alpha val="43137"/>
                    </a:srgbClr>
                  </a:outerShdw>
                </a:effectLst>
              </a:rPr>
              <a:t>Cyprus</a:t>
            </a:r>
            <a:r>
              <a:rPr lang="cs-CZ" altLang="cs-CZ" sz="2600" dirty="0">
                <a:solidFill>
                  <a:schemeClr val="tx1"/>
                </a:solidFill>
                <a:effectLst>
                  <a:outerShdw blurRad="38100" dist="38100" dir="2700000" algn="tl">
                    <a:srgbClr val="000000">
                      <a:alpha val="43137"/>
                    </a:srgbClr>
                  </a:outerShdw>
                </a:effectLst>
              </a:rPr>
              <a:t> and Malta</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began</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knocking</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at</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EU’s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door</a:t>
            </a:r>
            <a:r>
              <a:rPr lang="cs-CZ" altLang="cs-CZ" sz="2600" dirty="0">
                <a:effectLst>
                  <a:outerShdw blurRad="38100" dist="38100" dir="2700000" algn="tl">
                    <a:srgbClr val="000000">
                      <a:alpha val="43137"/>
                    </a:srgbClr>
                  </a:outerShdw>
                </a:effectLst>
              </a:rPr>
              <a:t>.</a:t>
            </a:r>
          </a:p>
          <a:p>
            <a:pPr eaLnBrk="1" hangingPunct="1">
              <a:lnSpc>
                <a:spcPct val="80000"/>
              </a:lnSpc>
              <a:defRPr/>
            </a:pP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EU </a:t>
            </a:r>
            <a:r>
              <a:rPr lang="cs-CZ" altLang="cs-CZ" sz="2600" dirty="0" err="1">
                <a:effectLst>
                  <a:outerShdw blurRad="38100" dist="38100" dir="2700000" algn="tl">
                    <a:srgbClr val="000000">
                      <a:alpha val="43137"/>
                    </a:srgbClr>
                  </a:outerShdw>
                </a:effectLst>
              </a:rPr>
              <a:t>welcomed</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this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chance</a:t>
            </a:r>
            <a:r>
              <a:rPr lang="cs-CZ" altLang="cs-CZ" sz="2600" dirty="0">
                <a:effectLst>
                  <a:outerShdw blurRad="38100" dist="38100" dir="2700000" algn="tl">
                    <a:srgbClr val="000000">
                      <a:alpha val="43137"/>
                    </a:srgbClr>
                  </a:outerShdw>
                </a:effectLst>
              </a:rPr>
              <a:t> to </a:t>
            </a:r>
            <a:r>
              <a:rPr lang="cs-CZ" altLang="cs-CZ" sz="2600" dirty="0" err="1">
                <a:effectLst>
                  <a:outerShdw blurRad="38100" dist="38100" dir="2700000" algn="tl">
                    <a:srgbClr val="000000">
                      <a:alpha val="43137"/>
                    </a:srgbClr>
                  </a:outerShdw>
                </a:effectLst>
              </a:rPr>
              <a:t>help</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stabilise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European</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continent</a:t>
            </a:r>
            <a:r>
              <a:rPr lang="cs-CZ" altLang="cs-CZ" sz="2600" dirty="0">
                <a:effectLst>
                  <a:outerShdw blurRad="38100" dist="38100" dir="2700000" algn="tl">
                    <a:srgbClr val="000000">
                      <a:alpha val="43137"/>
                    </a:srgbClr>
                  </a:outerShdw>
                </a:effectLst>
              </a:rPr>
              <a:t> and to </a:t>
            </a:r>
            <a:r>
              <a:rPr lang="cs-CZ" altLang="cs-CZ" sz="2600" dirty="0" err="1">
                <a:effectLst>
                  <a:outerShdw blurRad="38100" dist="38100" dir="2700000" algn="tl">
                    <a:srgbClr val="000000">
                      <a:alpha val="43137"/>
                    </a:srgbClr>
                  </a:outerShdw>
                </a:effectLst>
              </a:rPr>
              <a:t>extend</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the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benefits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of</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European</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integration</a:t>
            </a:r>
            <a:r>
              <a:rPr lang="cs-CZ" altLang="cs-CZ" sz="2600" dirty="0">
                <a:effectLst>
                  <a:outerShdw blurRad="38100" dist="38100" dir="2700000" algn="tl">
                    <a:srgbClr val="000000">
                      <a:alpha val="43137"/>
                    </a:srgbClr>
                  </a:outerShdw>
                </a:effectLst>
              </a:rPr>
              <a:t> to these </a:t>
            </a:r>
            <a:r>
              <a:rPr lang="cs-CZ" altLang="cs-CZ" sz="2600" dirty="0" err="1">
                <a:effectLst>
                  <a:outerShdw blurRad="38100" dist="38100" dir="2700000" algn="tl">
                    <a:srgbClr val="000000">
                      <a:alpha val="43137"/>
                    </a:srgbClr>
                  </a:outerShdw>
                </a:effectLst>
              </a:rPr>
              <a:t>young</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democracies</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Negotiations</a:t>
            </a:r>
            <a:r>
              <a:rPr lang="cs-CZ" altLang="cs-CZ" sz="2600" dirty="0">
                <a:effectLst>
                  <a:outerShdw blurRad="38100" dist="38100" dir="2700000" algn="tl">
                    <a:srgbClr val="000000">
                      <a:alpha val="43137"/>
                    </a:srgbClr>
                  </a:outerShdw>
                </a:effectLst>
              </a:rPr>
              <a:t> on </a:t>
            </a:r>
            <a:r>
              <a:rPr lang="cs-CZ" altLang="cs-CZ" sz="2600" dirty="0" err="1">
                <a:effectLst>
                  <a:outerShdw blurRad="38100" dist="38100" dir="2700000" algn="tl">
                    <a:srgbClr val="000000">
                      <a:alpha val="43137"/>
                    </a:srgbClr>
                  </a:outerShdw>
                </a:effectLst>
              </a:rPr>
              <a:t>future</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membership</a:t>
            </a:r>
            <a:r>
              <a:rPr lang="cs-CZ" altLang="cs-CZ" sz="2600" dirty="0">
                <a:effectLst>
                  <a:outerShdw blurRad="38100" dist="38100" dir="2700000" algn="tl">
                    <a:srgbClr val="000000">
                      <a:alpha val="43137"/>
                    </a:srgbClr>
                  </a:outerShdw>
                </a:effectLst>
              </a:rPr>
              <a:t> </a:t>
            </a:r>
            <a:r>
              <a:rPr lang="cs-CZ" altLang="cs-CZ" sz="2600" dirty="0" err="1">
                <a:effectLst>
                  <a:outerShdw blurRad="38100" dist="38100" dir="2700000" algn="tl">
                    <a:srgbClr val="000000">
                      <a:alpha val="43137"/>
                    </a:srgbClr>
                  </a:outerShdw>
                </a:effectLst>
              </a:rPr>
              <a:t>opened</a:t>
            </a:r>
            <a:r>
              <a:rPr lang="cs-CZ" altLang="cs-CZ" sz="2600" dirty="0">
                <a:effectLst>
                  <a:outerShdw blurRad="38100" dist="38100" dir="2700000" algn="tl">
                    <a:srgbClr val="000000">
                      <a:alpha val="43137"/>
                    </a:srgbClr>
                  </a:outerShdw>
                </a:effectLst>
              </a:rPr>
              <a:t> in </a:t>
            </a:r>
            <a:r>
              <a:rPr lang="cs-CZ" altLang="cs-CZ" sz="2600" dirty="0" err="1">
                <a:effectLst>
                  <a:outerShdw blurRad="38100" dist="38100" dir="2700000" algn="tl">
                    <a:srgbClr val="000000">
                      <a:alpha val="43137"/>
                    </a:srgbClr>
                  </a:outerShdw>
                </a:effectLst>
              </a:rPr>
              <a:t>December</a:t>
            </a:r>
            <a:r>
              <a:rPr lang="cs-CZ" altLang="cs-CZ" sz="2600" dirty="0">
                <a:effectLst>
                  <a:outerShdw blurRad="38100" dist="38100" dir="2700000" algn="tl">
                    <a:srgbClr val="000000">
                      <a:alpha val="43137"/>
                    </a:srgbClr>
                  </a:outerShdw>
                </a:effectLst>
              </a:rPr>
              <a:t> 1997. </a:t>
            </a:r>
            <a:r>
              <a:rPr lang="cs-CZ" altLang="cs-CZ" sz="2600" b="1" dirty="0" err="1">
                <a:solidFill>
                  <a:schemeClr val="tx1"/>
                </a:solidFill>
                <a:effectLst>
                  <a:outerShdw blurRad="38100" dist="38100" dir="2700000" algn="tl">
                    <a:srgbClr val="000000">
                      <a:alpha val="43137"/>
                    </a:srgbClr>
                  </a:outerShdw>
                </a:effectLst>
              </a:rPr>
              <a:t>The</a:t>
            </a:r>
            <a:r>
              <a:rPr lang="cs-CZ" altLang="cs-CZ" sz="2600" b="1" dirty="0">
                <a:solidFill>
                  <a:schemeClr val="tx1"/>
                </a:solidFill>
                <a:effectLst>
                  <a:outerShdw blurRad="38100" dist="38100" dir="2700000" algn="tl">
                    <a:srgbClr val="000000">
                      <a:alpha val="43137"/>
                    </a:srgbClr>
                  </a:outerShdw>
                </a:effectLst>
              </a:rPr>
              <a:t> EU </a:t>
            </a:r>
            <a:r>
              <a:rPr lang="cs-CZ" altLang="cs-CZ" sz="2600" b="1" dirty="0" err="1">
                <a:solidFill>
                  <a:schemeClr val="tx1"/>
                </a:solidFill>
                <a:effectLst>
                  <a:outerShdw blurRad="38100" dist="38100" dir="2700000" algn="tl">
                    <a:srgbClr val="000000">
                      <a:alpha val="43137"/>
                    </a:srgbClr>
                  </a:outerShdw>
                </a:effectLst>
              </a:rPr>
              <a:t>enlargement</a:t>
            </a:r>
            <a:r>
              <a:rPr lang="cs-CZ" altLang="cs-CZ" sz="2600" b="1" dirty="0">
                <a:solidFill>
                  <a:schemeClr val="tx1"/>
                </a:solidFill>
                <a:effectLst>
                  <a:outerShdw blurRad="38100" dist="38100" dir="2700000" algn="tl">
                    <a:srgbClr val="000000">
                      <a:alpha val="43137"/>
                    </a:srgbClr>
                  </a:outerShdw>
                </a:effectLst>
              </a:rPr>
              <a:t> to 25 </a:t>
            </a:r>
            <a:r>
              <a:rPr lang="cs-CZ" altLang="cs-CZ" sz="2600" b="1" dirty="0" err="1">
                <a:solidFill>
                  <a:schemeClr val="tx1"/>
                </a:solidFill>
                <a:effectLst>
                  <a:outerShdw blurRad="38100" dist="38100" dir="2700000" algn="tl">
                    <a:srgbClr val="000000">
                      <a:alpha val="43137"/>
                    </a:srgbClr>
                  </a:outerShdw>
                </a:effectLst>
              </a:rPr>
              <a:t>countries</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took</a:t>
            </a:r>
            <a:r>
              <a:rPr lang="cs-CZ" altLang="cs-CZ" sz="2600" b="1" dirty="0">
                <a:solidFill>
                  <a:schemeClr val="tx1"/>
                </a:solidFill>
                <a:effectLst>
                  <a:outerShdw blurRad="38100" dist="38100" dir="2700000" algn="tl">
                    <a:srgbClr val="000000">
                      <a:alpha val="43137"/>
                    </a:srgbClr>
                  </a:outerShdw>
                </a:effectLst>
              </a:rPr>
              <a:t> place on 1 May 2004 </a:t>
            </a:r>
            <a:r>
              <a:rPr lang="cs-CZ" altLang="cs-CZ" sz="2600" b="1" dirty="0" err="1">
                <a:solidFill>
                  <a:schemeClr val="tx1"/>
                </a:solidFill>
                <a:effectLst>
                  <a:outerShdw blurRad="38100" dist="38100" dir="2700000" algn="tl">
                    <a:srgbClr val="000000">
                      <a:alpha val="43137"/>
                    </a:srgbClr>
                  </a:outerShdw>
                </a:effectLst>
              </a:rPr>
              <a:t>when</a:t>
            </a:r>
            <a:r>
              <a:rPr lang="cs-CZ" altLang="cs-CZ" sz="2600" b="1" dirty="0">
                <a:solidFill>
                  <a:schemeClr val="tx1"/>
                </a:solidFill>
                <a:effectLst>
                  <a:outerShdw blurRad="38100" dist="38100" dir="2700000" algn="tl">
                    <a:srgbClr val="000000">
                      <a:alpha val="43137"/>
                    </a:srgbClr>
                  </a:outerShdw>
                </a:effectLst>
              </a:rPr>
              <a:t> 10 </a:t>
            </a:r>
            <a:r>
              <a:rPr lang="cs-CZ" altLang="cs-CZ" sz="2600" b="1" dirty="0" err="1">
                <a:solidFill>
                  <a:schemeClr val="tx1"/>
                </a:solidFill>
                <a:effectLst>
                  <a:outerShdw blurRad="38100" dist="38100" dir="2700000" algn="tl">
                    <a:srgbClr val="000000">
                      <a:alpha val="43137"/>
                    </a:srgbClr>
                  </a:outerShdw>
                </a:effectLst>
              </a:rPr>
              <a:t>of</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the</a:t>
            </a:r>
            <a:r>
              <a:rPr lang="cs-CZ" altLang="cs-CZ" sz="2600" b="1" dirty="0">
                <a:solidFill>
                  <a:schemeClr val="tx1"/>
                </a:solidFill>
                <a:effectLst>
                  <a:outerShdw blurRad="38100" dist="38100" dir="2700000" algn="tl">
                    <a:srgbClr val="000000">
                      <a:alpha val="43137"/>
                    </a:srgbClr>
                  </a:outerShdw>
                </a:effectLst>
              </a:rPr>
              <a:t> 12 </a:t>
            </a:r>
            <a:r>
              <a:rPr lang="cs-CZ" altLang="cs-CZ" sz="2600" b="1" dirty="0" err="1">
                <a:solidFill>
                  <a:schemeClr val="tx1"/>
                </a:solidFill>
                <a:effectLst>
                  <a:outerShdw blurRad="38100" dist="38100" dir="2700000" algn="tl">
                    <a:srgbClr val="000000">
                      <a:alpha val="43137"/>
                    </a:srgbClr>
                  </a:outerShdw>
                </a:effectLst>
              </a:rPr>
              <a:t>candidates</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joined</a:t>
            </a:r>
            <a:r>
              <a:rPr lang="cs-CZ" altLang="cs-CZ" sz="2600" b="1" dirty="0">
                <a:solidFill>
                  <a:schemeClr val="tx1"/>
                </a:solidFill>
                <a:effectLst>
                  <a:outerShdw blurRad="38100" dist="38100" dir="2700000" algn="tl">
                    <a:srgbClr val="000000">
                      <a:alpha val="43137"/>
                    </a:srgbClr>
                  </a:outerShdw>
                </a:effectLst>
              </a:rPr>
              <a:t>.</a:t>
            </a:r>
            <a:r>
              <a:rPr lang="cs-CZ" altLang="cs-CZ" sz="2600" b="1" dirty="0">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Bulgaria</a:t>
            </a:r>
            <a:r>
              <a:rPr lang="cs-CZ" altLang="cs-CZ" sz="2600" b="1" dirty="0">
                <a:solidFill>
                  <a:schemeClr val="tx1"/>
                </a:solidFill>
                <a:effectLst>
                  <a:outerShdw blurRad="38100" dist="38100" dir="2700000" algn="tl">
                    <a:srgbClr val="000000">
                      <a:alpha val="43137"/>
                    </a:srgbClr>
                  </a:outerShdw>
                </a:effectLst>
              </a:rPr>
              <a:t> and </a:t>
            </a:r>
            <a:r>
              <a:rPr lang="cs-CZ" altLang="cs-CZ" sz="2600" b="1" dirty="0" err="1">
                <a:solidFill>
                  <a:schemeClr val="tx1"/>
                </a:solidFill>
                <a:effectLst>
                  <a:outerShdw blurRad="38100" dist="38100" dir="2700000" algn="tl">
                    <a:srgbClr val="000000">
                      <a:alpha val="43137"/>
                    </a:srgbClr>
                  </a:outerShdw>
                </a:effectLst>
              </a:rPr>
              <a:t>Romania</a:t>
            </a:r>
            <a:r>
              <a:rPr lang="cs-CZ" altLang="cs-CZ" sz="2600" b="1" dirty="0">
                <a:solidFill>
                  <a:schemeClr val="tx1"/>
                </a:solidFill>
                <a:effectLst>
                  <a:outerShdw blurRad="38100" dist="38100" dir="2700000" algn="tl">
                    <a:srgbClr val="000000">
                      <a:alpha val="43137"/>
                    </a:srgbClr>
                  </a:outerShdw>
                </a:effectLst>
              </a:rPr>
              <a:t> </a:t>
            </a:r>
            <a:r>
              <a:rPr lang="cs-CZ" altLang="cs-CZ" sz="2600" b="1" dirty="0" err="1">
                <a:solidFill>
                  <a:schemeClr val="tx1"/>
                </a:solidFill>
                <a:effectLst>
                  <a:outerShdw blurRad="38100" dist="38100" dir="2700000" algn="tl">
                    <a:srgbClr val="000000">
                      <a:alpha val="43137"/>
                    </a:srgbClr>
                  </a:outerShdw>
                </a:effectLst>
              </a:rPr>
              <a:t>followed</a:t>
            </a:r>
            <a:r>
              <a:rPr lang="cs-CZ" altLang="cs-CZ" sz="2600" b="1" dirty="0">
                <a:solidFill>
                  <a:schemeClr val="tx1"/>
                </a:solidFill>
                <a:effectLst>
                  <a:outerShdw blurRad="38100" dist="38100" dir="2700000" algn="tl">
                    <a:srgbClr val="000000">
                      <a:alpha val="43137"/>
                    </a:srgbClr>
                  </a:outerShdw>
                </a:effectLst>
              </a:rPr>
              <a:t> on 1 </a:t>
            </a:r>
            <a:r>
              <a:rPr lang="cs-CZ" altLang="cs-CZ" sz="2600" b="1" dirty="0" err="1">
                <a:solidFill>
                  <a:schemeClr val="tx1"/>
                </a:solidFill>
                <a:effectLst>
                  <a:outerShdw blurRad="38100" dist="38100" dir="2700000" algn="tl">
                    <a:srgbClr val="000000">
                      <a:alpha val="43137"/>
                    </a:srgbClr>
                  </a:outerShdw>
                </a:effectLst>
              </a:rPr>
              <a:t>January</a:t>
            </a:r>
            <a:r>
              <a:rPr lang="cs-CZ" altLang="cs-CZ" sz="2600" b="1" dirty="0">
                <a:solidFill>
                  <a:schemeClr val="tx1"/>
                </a:solidFill>
                <a:effectLst>
                  <a:outerShdw blurRad="38100" dist="38100" dir="2700000" algn="tl">
                    <a:srgbClr val="000000">
                      <a:alpha val="43137"/>
                    </a:srgbClr>
                  </a:outerShdw>
                </a:effectLst>
              </a:rPr>
              <a:t> 2007…. </a:t>
            </a:r>
            <a:r>
              <a:rPr lang="cs-CZ" altLang="cs-CZ" sz="2600" b="1" dirty="0" err="1">
                <a:solidFill>
                  <a:schemeClr val="tx1"/>
                </a:solidFill>
                <a:effectLst>
                  <a:outerShdw blurRad="38100" dist="38100" dir="2700000" algn="tl">
                    <a:srgbClr val="000000">
                      <a:alpha val="43137"/>
                    </a:srgbClr>
                  </a:outerShdw>
                </a:effectLst>
              </a:rPr>
              <a:t>Croatia</a:t>
            </a:r>
            <a:r>
              <a:rPr lang="cs-CZ" altLang="cs-CZ" sz="2600" b="1" dirty="0">
                <a:solidFill>
                  <a:schemeClr val="tx1"/>
                </a:solidFill>
                <a:effectLst>
                  <a:outerShdw blurRad="38100" dist="38100" dir="2700000" algn="tl">
                    <a:srgbClr val="000000">
                      <a:alpha val="43137"/>
                    </a:srgbClr>
                  </a:outerShdw>
                </a:effectLst>
              </a:rPr>
              <a:t> (2013).</a:t>
            </a: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AA05506-0201-47A4-B0BC-370146E22D7D}"/>
              </a:ext>
            </a:extLst>
          </p:cNvPr>
          <p:cNvSpPr>
            <a:spLocks noGrp="1" noChangeArrowheads="1"/>
          </p:cNvSpPr>
          <p:nvPr>
            <p:ph type="title"/>
          </p:nvPr>
        </p:nvSpPr>
        <p:spPr/>
        <p:txBody>
          <a:bodyPr/>
          <a:lstStyle/>
          <a:p>
            <a:pPr eaLnBrk="1" hangingPunct="1"/>
            <a:endParaRPr lang="cs-CZ" altLang="cs-CZ"/>
          </a:p>
        </p:txBody>
      </p:sp>
      <p:sp>
        <p:nvSpPr>
          <p:cNvPr id="21507" name="Rectangle 3">
            <a:extLst>
              <a:ext uri="{FF2B5EF4-FFF2-40B4-BE49-F238E27FC236}">
                <a16:creationId xmlns:a16="http://schemas.microsoft.com/office/drawing/2014/main" id="{73D44555-1FE3-4331-8BB2-EBD6FBB29F8B}"/>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March</a:t>
            </a:r>
            <a:r>
              <a:rPr lang="cs-CZ" sz="2800" dirty="0">
                <a:effectLst>
                  <a:outerShdw blurRad="38100" dist="38100" dir="2700000" algn="tl">
                    <a:srgbClr val="000000">
                      <a:alpha val="43137"/>
                    </a:srgbClr>
                  </a:outerShdw>
                </a:effectLst>
              </a:rPr>
              <a:t> 2000,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EU </a:t>
            </a:r>
            <a:r>
              <a:rPr lang="cs-CZ" sz="2800" dirty="0" err="1">
                <a:effectLst>
                  <a:outerShdw blurRad="38100" dist="38100" dir="2700000" algn="tl">
                    <a:srgbClr val="000000">
                      <a:alpha val="43137"/>
                    </a:srgbClr>
                  </a:outerShdw>
                </a:effectLst>
              </a:rPr>
              <a:t>adopted</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b="1" dirty="0">
                <a:solidFill>
                  <a:schemeClr val="tx1"/>
                </a:solidFill>
                <a:effectLst>
                  <a:outerShdw blurRad="38100" dist="38100" dir="2700000" algn="tl">
                    <a:srgbClr val="000000">
                      <a:alpha val="43137"/>
                    </a:srgbClr>
                  </a:outerShdw>
                </a:effectLst>
              </a:rPr>
              <a:t>„</a:t>
            </a:r>
            <a:r>
              <a:rPr lang="cs-CZ" sz="2800" b="1" dirty="0" err="1">
                <a:solidFill>
                  <a:schemeClr val="tx1"/>
                </a:solidFill>
                <a:effectLst>
                  <a:outerShdw blurRad="38100" dist="38100" dir="2700000" algn="tl">
                    <a:srgbClr val="000000">
                      <a:alpha val="43137"/>
                    </a:srgbClr>
                  </a:outerShdw>
                </a:effectLst>
              </a:rPr>
              <a:t>Lisbon</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strategy</a:t>
            </a:r>
            <a:r>
              <a:rPr lang="cs-CZ" sz="2800" b="1" dirty="0">
                <a:solidFill>
                  <a:schemeClr val="tx1"/>
                </a:solidFill>
                <a:effectLst>
                  <a:outerShdw blurRad="38100" dist="38100" dir="2700000" algn="tl">
                    <a:srgbClr val="000000">
                      <a:alpha val="43137"/>
                    </a:srgbClr>
                  </a:outerShdw>
                </a:effectLst>
              </a:rPr>
              <a:t>“ </a:t>
            </a:r>
            <a:r>
              <a:rPr lang="cs-CZ" sz="2800" dirty="0">
                <a:solidFill>
                  <a:schemeClr val="tx1"/>
                </a:solidFill>
                <a:effectLst>
                  <a:outerShdw blurRad="38100" dist="38100" dir="2700000" algn="tl">
                    <a:srgbClr val="000000">
                      <a:alpha val="43137"/>
                    </a:srgbClr>
                  </a:outerShdw>
                </a:effectLst>
              </a:rPr>
              <a:t>(2000 – 2010)</a:t>
            </a:r>
            <a:r>
              <a:rPr lang="cs-CZ" sz="2800" dirty="0">
                <a:effectLst>
                  <a:outerShdw blurRad="38100" dist="38100" dir="2700000" algn="tl">
                    <a:srgbClr val="000000">
                      <a:alpha val="43137"/>
                    </a:srgbClr>
                  </a:outerShdw>
                </a:effectLst>
              </a:rPr>
              <a:t> </a:t>
            </a:r>
          </a:p>
          <a:p>
            <a:pPr eaLnBrk="1" hangingPunct="1">
              <a:lnSpc>
                <a:spcPct val="90000"/>
              </a:lnSpc>
              <a:buFont typeface="Wingdings" panose="05000000000000000000" pitchFamily="2" charset="2"/>
              <a:buNone/>
              <a:defRPr/>
            </a:pP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for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modernising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European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economy</a:t>
            </a:r>
            <a:r>
              <a:rPr lang="cs-CZ" sz="2800" dirty="0">
                <a:effectLst>
                  <a:outerShdw blurRad="38100" dist="38100" dir="2700000" algn="tl">
                    <a:srgbClr val="000000">
                      <a:alpha val="43137"/>
                    </a:srgbClr>
                  </a:outerShdw>
                </a:effectLst>
              </a:rPr>
              <a:t> and </a:t>
            </a:r>
            <a:r>
              <a:rPr lang="cs-CZ" sz="2800" b="1" dirty="0" err="1">
                <a:effectLst>
                  <a:outerShdw blurRad="38100" dist="38100" dir="2700000" algn="tl">
                    <a:srgbClr val="000000">
                      <a:alpha val="43137"/>
                    </a:srgbClr>
                  </a:outerShdw>
                </a:effectLst>
              </a:rPr>
              <a:t>enabling</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it</a:t>
            </a:r>
            <a:r>
              <a:rPr lang="cs-CZ" sz="2800" b="1" dirty="0">
                <a:effectLst>
                  <a:outerShdw blurRad="38100" dist="38100" dir="2700000" algn="tl">
                    <a:srgbClr val="000000">
                      <a:alpha val="43137"/>
                    </a:srgbClr>
                  </a:outerShdw>
                </a:effectLst>
              </a:rPr>
              <a:t> to </a:t>
            </a:r>
            <a:r>
              <a:rPr lang="cs-CZ" sz="2800" b="1" dirty="0" err="1">
                <a:effectLst>
                  <a:outerShdw blurRad="38100" dist="38100" dir="2700000" algn="tl">
                    <a:srgbClr val="000000">
                      <a:alpha val="43137"/>
                    </a:srgbClr>
                  </a:outerShdw>
                </a:effectLst>
              </a:rPr>
              <a:t>compete</a:t>
            </a:r>
            <a:r>
              <a:rPr lang="cs-CZ" sz="2800" b="1" dirty="0">
                <a:effectLst>
                  <a:outerShdw blurRad="38100" dist="38100" dir="2700000" algn="tl">
                    <a:srgbClr val="000000">
                      <a:alpha val="43137"/>
                    </a:srgbClr>
                  </a:outerShdw>
                </a:effectLst>
              </a:rPr>
              <a:t> on </a:t>
            </a:r>
            <a:r>
              <a:rPr lang="cs-CZ" sz="2800" b="1" dirty="0" err="1">
                <a:effectLst>
                  <a:outerShdw blurRad="38100" dist="38100" dir="2700000" algn="tl">
                    <a:srgbClr val="000000">
                      <a:alpha val="43137"/>
                    </a:srgbClr>
                  </a:outerShdw>
                </a:effectLst>
              </a:rPr>
              <a:t>the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world</a:t>
            </a:r>
            <a:r>
              <a:rPr lang="cs-CZ" sz="2800" b="1" dirty="0">
                <a:effectLst>
                  <a:outerShdw blurRad="38100" dist="38100" dir="2700000" algn="tl">
                    <a:srgbClr val="000000">
                      <a:alpha val="43137"/>
                    </a:srgbClr>
                  </a:outerShdw>
                </a:effectLst>
              </a:rPr>
              <a:t> market </a:t>
            </a:r>
            <a:r>
              <a:rPr lang="cs-CZ" sz="2800" b="1" dirty="0" err="1">
                <a:effectLst>
                  <a:outerShdw blurRad="38100" dist="38100" dir="2700000" algn="tl">
                    <a:srgbClr val="000000">
                      <a:alpha val="43137"/>
                    </a:srgbClr>
                  </a:outerShdw>
                </a:effectLst>
              </a:rPr>
              <a:t>with</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other</a:t>
            </a:r>
            <a:r>
              <a:rPr lang="cs-CZ" sz="2800" b="1" dirty="0">
                <a:effectLst>
                  <a:outerShdw blurRad="38100" dist="38100" dir="2700000" algn="tl">
                    <a:srgbClr val="000000">
                      <a:alpha val="43137"/>
                    </a:srgbClr>
                  </a:outerShdw>
                </a:effectLst>
              </a:rPr>
              <a:t> major </a:t>
            </a:r>
            <a:r>
              <a:rPr lang="cs-CZ" sz="2800" b="1" dirty="0" err="1">
                <a:effectLst>
                  <a:outerShdw blurRad="38100" dist="38100" dir="2700000" algn="tl">
                    <a:srgbClr val="000000">
                      <a:alpha val="43137"/>
                    </a:srgbClr>
                  </a:outerShdw>
                </a:effectLst>
              </a:rPr>
              <a:t>players</a:t>
            </a:r>
            <a:r>
              <a:rPr lang="cs-CZ" sz="2800" b="1" dirty="0">
                <a:effectLst>
                  <a:outerShdw blurRad="38100" dist="38100" dir="2700000" algn="tl">
                    <a:srgbClr val="000000">
                      <a:alpha val="43137"/>
                    </a:srgbClr>
                  </a:outerShdw>
                </a:effectLst>
              </a:rPr>
              <a:t> such as </a:t>
            </a:r>
            <a:r>
              <a:rPr lang="cs-CZ" sz="2800" b="1" dirty="0" err="1">
                <a:effectLst>
                  <a:outerShdw blurRad="38100" dist="38100" dir="2700000" algn="tl">
                    <a:srgbClr val="000000">
                      <a:alpha val="43137"/>
                    </a:srgbClr>
                  </a:outerShdw>
                </a:effectLst>
              </a:rPr>
              <a:t>the</a:t>
            </a:r>
            <a:r>
              <a:rPr lang="cs-CZ" sz="2800" b="1" dirty="0">
                <a:effectLst>
                  <a:outerShdw blurRad="38100" dist="38100" dir="2700000" algn="tl">
                    <a:srgbClr val="000000">
                      <a:alpha val="43137"/>
                    </a:srgbClr>
                  </a:outerShdw>
                </a:effectLst>
              </a:rPr>
              <a:t> United </a:t>
            </a:r>
            <a:r>
              <a:rPr lang="cs-CZ" sz="2800" b="1" dirty="0" err="1">
                <a:effectLst>
                  <a:outerShdw blurRad="38100" dist="38100" dir="2700000" algn="tl">
                    <a:srgbClr val="000000">
                      <a:alpha val="43137"/>
                    </a:srgbClr>
                  </a:outerShdw>
                </a:effectLst>
              </a:rPr>
              <a:t>States</a:t>
            </a:r>
            <a:r>
              <a:rPr lang="cs-CZ" sz="2800" dirty="0">
                <a:effectLst>
                  <a:outerShdw blurRad="38100" dist="38100" dir="2700000" algn="tl">
                    <a:srgbClr val="000000">
                      <a:alpha val="43137"/>
                    </a:srgbClr>
                  </a:outerShdw>
                </a:effectLst>
              </a:rPr>
              <a:t> … </a:t>
            </a:r>
            <a:r>
              <a:rPr lang="cs-CZ" sz="2800" dirty="0" err="1">
                <a:effectLst>
                  <a:outerShdw blurRad="38100" dist="38100" dir="2700000" algn="tl">
                    <a:srgbClr val="000000">
                      <a:alpha val="43137"/>
                    </a:srgbClr>
                  </a:outerShdw>
                </a:effectLst>
              </a:rPr>
              <a:t>involved</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encouraging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innovation</a:t>
            </a:r>
            <a:r>
              <a:rPr lang="cs-CZ" sz="2800" dirty="0">
                <a:effectLst>
                  <a:outerShdw blurRad="38100" dist="38100" dir="2700000" algn="tl">
                    <a:srgbClr val="000000">
                      <a:alpha val="43137"/>
                    </a:srgbClr>
                  </a:outerShdw>
                </a:effectLst>
              </a:rPr>
              <a:t> and business </a:t>
            </a:r>
            <a:r>
              <a:rPr lang="cs-CZ" sz="2800" dirty="0" err="1">
                <a:effectLst>
                  <a:outerShdw blurRad="38100" dist="38100" dir="2700000" algn="tl">
                    <a:srgbClr val="000000">
                      <a:alpha val="43137"/>
                    </a:srgbClr>
                  </a:outerShdw>
                </a:effectLst>
              </a:rPr>
              <a:t>investment</a:t>
            </a:r>
            <a:r>
              <a:rPr lang="cs-CZ" sz="2800" dirty="0">
                <a:effectLst>
                  <a:outerShdw blurRad="38100" dist="38100" dir="2700000" algn="tl">
                    <a:srgbClr val="000000">
                      <a:alpha val="43137"/>
                    </a:srgbClr>
                  </a:outerShdw>
                </a:effectLst>
              </a:rPr>
              <a:t> and </a:t>
            </a:r>
            <a:r>
              <a:rPr lang="cs-CZ" sz="2800" dirty="0" err="1">
                <a:effectLst>
                  <a:outerShdw blurRad="38100" dist="38100" dir="2700000" algn="tl">
                    <a:srgbClr val="000000">
                      <a:alpha val="43137"/>
                    </a:srgbClr>
                  </a:outerShdw>
                </a:effectLst>
              </a:rPr>
              <a:t>adapting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Europe’s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education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systems</a:t>
            </a:r>
            <a:r>
              <a:rPr lang="cs-CZ" sz="2800" dirty="0">
                <a:effectLst>
                  <a:outerShdw blurRad="38100" dist="38100" dir="2700000" algn="tl">
                    <a:srgbClr val="000000">
                      <a:alpha val="43137"/>
                    </a:srgbClr>
                  </a:outerShdw>
                </a:effectLst>
              </a:rPr>
              <a:t> to </a:t>
            </a:r>
            <a:r>
              <a:rPr lang="cs-CZ" sz="2800" dirty="0" err="1">
                <a:effectLst>
                  <a:outerShdw blurRad="38100" dist="38100" dir="2700000" algn="tl">
                    <a:srgbClr val="000000">
                      <a:alpha val="43137"/>
                    </a:srgbClr>
                  </a:outerShdw>
                </a:effectLst>
              </a:rPr>
              <a:t>meet</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needs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of</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information</a:t>
            </a:r>
            <a:r>
              <a:rPr lang="cs-CZ" sz="2800" dirty="0">
                <a:effectLst>
                  <a:outerShdw blurRad="38100" dist="38100" dir="2700000" algn="tl">
                    <a:srgbClr val="000000">
                      <a:alpha val="43137"/>
                    </a:srgbClr>
                  </a:outerShdw>
                </a:effectLst>
              </a:rPr>
              <a:t> society</a:t>
            </a:r>
          </a:p>
          <a:p>
            <a:pPr eaLnBrk="1" hangingPunct="1">
              <a:lnSpc>
                <a:spcPct val="90000"/>
              </a:lnSpc>
              <a:buFont typeface="Wingdings" panose="05000000000000000000" pitchFamily="2" charset="2"/>
              <a:buNone/>
              <a:defRPr/>
            </a:pPr>
            <a:r>
              <a:rPr lang="cs-CZ" sz="2800" dirty="0">
                <a:effectLst>
                  <a:outerShdw blurRad="38100" dist="38100" dir="2700000" algn="tl">
                    <a:srgbClr val="000000">
                      <a:alpha val="43137"/>
                    </a:srgbClr>
                  </a:outerShdw>
                </a:effectLst>
              </a:rPr>
              <a:t>	… in </a:t>
            </a:r>
            <a:r>
              <a:rPr lang="en-US" sz="2800" dirty="0">
                <a:effectLst>
                  <a:outerShdw blurRad="38100" dist="38100" dir="2700000" algn="tl">
                    <a:srgbClr val="000000">
                      <a:alpha val="43137"/>
                    </a:srgbClr>
                  </a:outerShdw>
                </a:effectLst>
              </a:rPr>
              <a:t>2004, W</a:t>
            </a:r>
            <a:r>
              <a:rPr lang="cs-CZ" sz="2800" dirty="0" err="1">
                <a:effectLst>
                  <a:outerShdw blurRad="38100" dist="38100" dir="2700000" algn="tl">
                    <a:srgbClr val="000000">
                      <a:alpha val="43137"/>
                    </a:srgbClr>
                  </a:outerShdw>
                </a:effectLst>
              </a:rPr>
              <a:t>im</a:t>
            </a:r>
            <a:r>
              <a:rPr lang="cs-CZ" sz="2800" dirty="0">
                <a:effectLst>
                  <a:outerShdw blurRad="38100" dist="38100" dir="2700000" algn="tl">
                    <a:srgbClr val="000000">
                      <a:alpha val="43137"/>
                    </a:srgbClr>
                  </a:outerShdw>
                </a:effectLst>
              </a:rPr>
              <a:t> Kok, </a:t>
            </a:r>
            <a:r>
              <a:rPr lang="en-US" sz="2800" dirty="0">
                <a:effectLst>
                  <a:outerShdw blurRad="38100" dist="38100" dir="2700000" algn="tl">
                    <a:srgbClr val="000000">
                      <a:alpha val="43137"/>
                    </a:srgbClr>
                  </a:outerShdw>
                </a:effectLst>
              </a:rPr>
              <a:t>headed up a review of the program and presented a report on the Lisbon strategy concluding that even if some progress was made, </a:t>
            </a:r>
            <a:r>
              <a:rPr lang="en-US" sz="2800" b="1" dirty="0">
                <a:solidFill>
                  <a:schemeClr val="tx1"/>
                </a:solidFill>
                <a:effectLst>
                  <a:outerShdw blurRad="38100" dist="38100" dir="2700000" algn="tl">
                    <a:srgbClr val="000000">
                      <a:alpha val="43137"/>
                    </a:srgbClr>
                  </a:outerShdw>
                </a:effectLst>
              </a:rPr>
              <a:t>most of the goals were not achieved </a:t>
            </a:r>
            <a:endParaRPr lang="cs-CZ" sz="2800" b="1" dirty="0">
              <a:solidFill>
                <a:schemeClr val="tx1"/>
              </a:solidFill>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r>
              <a:rPr lang="cs-CZ"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Official </a:t>
            </a:r>
            <a:r>
              <a:rPr lang="cs-CZ" sz="2800" b="1" dirty="0" err="1">
                <a:effectLst>
                  <a:outerShdw blurRad="38100" dist="38100" dir="2700000" algn="tl">
                    <a:srgbClr val="000000">
                      <a:alpha val="43137"/>
                    </a:srgbClr>
                  </a:outerShdw>
                </a:effectLst>
              </a:rPr>
              <a:t>valuation</a:t>
            </a:r>
            <a:r>
              <a:rPr lang="en-US" sz="2800" b="1" dirty="0">
                <a:effectLst>
                  <a:outerShdw blurRad="38100" dist="38100" dir="2700000" algn="tl">
                    <a:srgbClr val="000000">
                      <a:alpha val="43137"/>
                    </a:srgbClr>
                  </a:outerShdw>
                </a:effectLst>
              </a:rPr>
              <a:t> of the Lisbon Strategy took place in March 2010 at a European Summit, where the new Europe 2020 strategy was also launched.</a:t>
            </a:r>
            <a:endParaRPr lang="cs-CZ" sz="2800" b="1" dirty="0">
              <a:solidFill>
                <a:schemeClr val="tx1"/>
              </a:solidFill>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D936C9C-06D6-41FD-BD17-94B599155C62}"/>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17411" name="Rectangle 3">
            <a:extLst>
              <a:ext uri="{FF2B5EF4-FFF2-40B4-BE49-F238E27FC236}">
                <a16:creationId xmlns:a16="http://schemas.microsoft.com/office/drawing/2014/main" id="{B2B1CACF-0242-4E14-B2C9-5A5B3ED40E68}"/>
              </a:ext>
            </a:extLst>
          </p:cNvPr>
          <p:cNvSpPr>
            <a:spLocks noGrp="1" noChangeArrowheads="1"/>
          </p:cNvSpPr>
          <p:nvPr>
            <p:ph type="body" idx="1"/>
          </p:nvPr>
        </p:nvSpPr>
        <p:spPr/>
        <p:txBody>
          <a:bodyPr/>
          <a:lstStyle/>
          <a:p>
            <a:pPr marL="0" indent="0" eaLnBrk="1" hangingPunct="1">
              <a:lnSpc>
                <a:spcPct val="90000"/>
              </a:lnSpc>
              <a:buNone/>
              <a:defRPr/>
            </a:pPr>
            <a:r>
              <a:rPr lang="en-US" dirty="0"/>
              <a:t>The Convention on the Future of Europe was created in 2002 to </a:t>
            </a:r>
            <a:r>
              <a:rPr lang="en-US" dirty="0">
                <a:solidFill>
                  <a:schemeClr val="tx1"/>
                </a:solidFill>
              </a:rPr>
              <a:t>create an EU constitution</a:t>
            </a:r>
            <a:r>
              <a:rPr lang="en-US" dirty="0"/>
              <a:t>, and the draft, </a:t>
            </a:r>
            <a:r>
              <a:rPr lang="en-US" b="1" dirty="0">
                <a:effectLst>
                  <a:outerShdw blurRad="38100" dist="38100" dir="2700000" algn="tl">
                    <a:srgbClr val="000000">
                      <a:alpha val="43137"/>
                    </a:srgbClr>
                  </a:outerShdw>
                </a:effectLst>
              </a:rPr>
              <a:t>signed in 2004</a:t>
            </a:r>
            <a:r>
              <a:rPr lang="en-US" dirty="0"/>
              <a:t>, aimed to install a permanent EU president, a Foreign Minister and a Charter of Rights. It would have also allowed the EU to make many more decisions instead of the heads’ of the individual nation states. It was </a:t>
            </a:r>
            <a:r>
              <a:rPr lang="en-US" dirty="0">
                <a:solidFill>
                  <a:schemeClr val="tx1"/>
                </a:solidFill>
              </a:rPr>
              <a:t>rejected in 2005, when France and the Netherlands failed to ratify it</a:t>
            </a:r>
            <a:endParaRPr lang="cs-CZ" dirty="0">
              <a:solidFill>
                <a:schemeClr val="tx1"/>
              </a:solidFill>
            </a:endParaRPr>
          </a:p>
          <a:p>
            <a:pPr marL="0" indent="0" eaLnBrk="1" hangingPunct="1">
              <a:lnSpc>
                <a:spcPct val="90000"/>
              </a:lnSpc>
              <a:buNone/>
              <a:defRPr/>
            </a:pPr>
            <a:r>
              <a:rPr lang="cs-CZ" dirty="0"/>
              <a:t>… </a:t>
            </a:r>
            <a:r>
              <a:rPr lang="en-US" b="1" dirty="0">
                <a:effectLst>
                  <a:outerShdw blurRad="38100" dist="38100" dir="2700000" algn="tl">
                    <a:srgbClr val="000000">
                      <a:alpha val="43137"/>
                    </a:srgbClr>
                  </a:outerShdw>
                </a:effectLst>
              </a:rPr>
              <a:t>the Lisbon Treaty</a:t>
            </a:r>
            <a:r>
              <a:rPr lang="cs-CZ" b="1" dirty="0">
                <a:effectLst>
                  <a:outerShdw blurRad="38100" dist="38100" dir="2700000" algn="tl">
                    <a:srgbClr val="000000">
                      <a:alpha val="43137"/>
                    </a:srgbClr>
                  </a:outerShdw>
                </a:effectLst>
              </a:rPr>
              <a:t> </a:t>
            </a:r>
            <a:r>
              <a:rPr lang="cs-CZ" dirty="0"/>
              <a:t>… </a:t>
            </a:r>
            <a:r>
              <a:rPr lang="en-US" dirty="0"/>
              <a:t>still aimed to install an EU president and Foreign Minister, as well as expand the EU’s legal powers, but only through developing the existing bodies. </a:t>
            </a:r>
            <a:endParaRPr lang="cs-CZ" dirty="0"/>
          </a:p>
          <a:p>
            <a:pPr marL="0" indent="0" eaLnBrk="1" hangingPunct="1">
              <a:lnSpc>
                <a:spcPct val="90000"/>
              </a:lnSpc>
              <a:buNone/>
              <a:defRPr/>
            </a:pPr>
            <a:r>
              <a:rPr lang="cs-CZ" dirty="0"/>
              <a:t>… </a:t>
            </a:r>
            <a:r>
              <a:rPr lang="en-US" b="1" dirty="0">
                <a:solidFill>
                  <a:schemeClr val="tx1"/>
                </a:solidFill>
                <a:effectLst>
                  <a:outerShdw blurRad="38100" dist="38100" dir="2700000" algn="tl">
                    <a:srgbClr val="000000">
                      <a:alpha val="43137"/>
                    </a:srgbClr>
                  </a:outerShdw>
                </a:effectLst>
              </a:rPr>
              <a:t>signed in 2007</a:t>
            </a:r>
            <a:r>
              <a:rPr lang="cs-CZ" b="1" dirty="0">
                <a:solidFill>
                  <a:schemeClr val="tx1"/>
                </a:solidFill>
                <a:effectLst>
                  <a:outerShdw blurRad="38100" dist="38100" dir="2700000" algn="tl">
                    <a:srgbClr val="000000">
                      <a:alpha val="43137"/>
                    </a:srgbClr>
                  </a:outerShdw>
                </a:effectLst>
              </a:rPr>
              <a:t>,…</a:t>
            </a:r>
            <a:r>
              <a:rPr lang="en-US" b="1" dirty="0">
                <a:solidFill>
                  <a:schemeClr val="tx1"/>
                </a:solidFill>
                <a:effectLst>
                  <a:outerShdw blurRad="38100" dist="38100" dir="2700000" algn="tl">
                    <a:srgbClr val="000000">
                      <a:alpha val="43137"/>
                    </a:srgbClr>
                  </a:outerShdw>
                </a:effectLst>
              </a:rPr>
              <a:t> initially rejected, by voters in Ireland</a:t>
            </a:r>
            <a:r>
              <a:rPr lang="cs-CZ" b="1" dirty="0">
                <a:solidFill>
                  <a:schemeClr val="tx1"/>
                </a:solidFill>
                <a:effectLst>
                  <a:outerShdw blurRad="38100" dist="38100" dir="2700000" algn="tl">
                    <a:srgbClr val="000000">
                      <a:alpha val="43137"/>
                    </a:srgbClr>
                  </a:outerShdw>
                </a:effectLst>
              </a:rPr>
              <a:t> …</a:t>
            </a:r>
            <a:r>
              <a:rPr lang="en-US" b="1" dirty="0">
                <a:solidFill>
                  <a:schemeClr val="tx1"/>
                </a:solidFill>
                <a:effectLst>
                  <a:outerShdw blurRad="38100" dist="38100" dir="2700000" algn="tl">
                    <a:srgbClr val="000000">
                      <a:alpha val="43137"/>
                    </a:srgbClr>
                  </a:outerShdw>
                </a:effectLst>
              </a:rPr>
              <a:t> in 2009 Irish voters passed the treaty. By the winter 2009 all 27 EU states had ratified the process, and it took effect. </a:t>
            </a:r>
            <a:endParaRPr lang="cs-CZ" b="1" dirty="0">
              <a:solidFill>
                <a:schemeClr val="tx1"/>
              </a:solidFill>
              <a:effectLst>
                <a:outerShdw blurRad="38100" dist="38100" dir="2700000" algn="tl">
                  <a:srgbClr val="000000">
                    <a:alpha val="43137"/>
                  </a:srgbClr>
                </a:outerShdw>
              </a:effectLst>
            </a:endParaRPr>
          </a:p>
          <a:p>
            <a:pPr marL="0" indent="0" eaLnBrk="1" hangingPunct="1">
              <a:lnSpc>
                <a:spcPct val="90000"/>
              </a:lnSpc>
              <a:buNone/>
              <a:defRPr/>
            </a:pPr>
            <a:r>
              <a:rPr lang="en-US" b="1" dirty="0">
                <a:effectLst>
                  <a:outerShdw blurRad="38100" dist="38100" dir="2700000" algn="tl">
                    <a:srgbClr val="000000">
                      <a:alpha val="43137"/>
                    </a:srgbClr>
                  </a:outerShdw>
                </a:effectLst>
              </a:rPr>
              <a:t>Herman Van Rompuy, at that time Belgium Prime Minister, became the first </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President of the European Council</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and Britain’s Baroness Ashton </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High Representative for Foreign Affairs</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34CB0B25-E1BA-4BD5-A247-DF1B8B8B7D61}"/>
              </a:ext>
            </a:extLst>
          </p:cNvPr>
          <p:cNvSpPr>
            <a:spLocks noGrp="1" noChangeArrowheads="1"/>
          </p:cNvSpPr>
          <p:nvPr>
            <p:ph type="title"/>
          </p:nvPr>
        </p:nvSpPr>
        <p:spPr/>
        <p:txBody>
          <a:bodyPr/>
          <a:lstStyle/>
          <a:p>
            <a:r>
              <a:rPr lang="cs-CZ" altLang="cs-CZ"/>
              <a:t>Appendix – The Lisbon Strategy</a:t>
            </a:r>
          </a:p>
        </p:txBody>
      </p:sp>
      <p:sp>
        <p:nvSpPr>
          <p:cNvPr id="3" name="Zástupný symbol pro obsah 2">
            <a:extLst>
              <a:ext uri="{FF2B5EF4-FFF2-40B4-BE49-F238E27FC236}">
                <a16:creationId xmlns:a16="http://schemas.microsoft.com/office/drawing/2014/main" id="{AF948957-A8A7-45E2-8082-3BA74130B510}"/>
              </a:ext>
            </a:extLst>
          </p:cNvPr>
          <p:cNvSpPr>
            <a:spLocks noGrp="1"/>
          </p:cNvSpPr>
          <p:nvPr>
            <p:ph idx="1"/>
          </p:nvPr>
        </p:nvSpPr>
        <p:spPr/>
        <p:txBody>
          <a:bodyPr/>
          <a:lstStyle/>
          <a:p>
            <a:pPr marL="0" indent="0">
              <a:buNone/>
              <a:defRPr/>
            </a:pPr>
            <a:r>
              <a:rPr lang="en-US" sz="2800" dirty="0">
                <a:solidFill>
                  <a:schemeClr val="tx1"/>
                </a:solidFill>
              </a:rPr>
              <a:t>The </a:t>
            </a:r>
            <a:r>
              <a:rPr lang="en-US" sz="2800" b="1" dirty="0">
                <a:solidFill>
                  <a:schemeClr val="tx1"/>
                </a:solidFill>
                <a:hlinkClick r:id="rId2"/>
              </a:rPr>
              <a:t>Lisbon Strategy</a:t>
            </a:r>
            <a:r>
              <a:rPr lang="en-US" sz="2800" dirty="0">
                <a:solidFill>
                  <a:schemeClr val="tx1"/>
                </a:solidFill>
              </a:rPr>
              <a:t>, also known as the </a:t>
            </a:r>
            <a:r>
              <a:rPr lang="en-US" sz="2800" b="1" dirty="0">
                <a:solidFill>
                  <a:schemeClr val="tx1"/>
                </a:solidFill>
              </a:rPr>
              <a:t>Lisbon Agenda</a:t>
            </a:r>
            <a:r>
              <a:rPr lang="en-US" sz="2800" dirty="0">
                <a:solidFill>
                  <a:schemeClr val="tx1"/>
                </a:solidFill>
              </a:rPr>
              <a:t> or </a:t>
            </a:r>
            <a:r>
              <a:rPr lang="en-US" sz="2800" b="1" dirty="0">
                <a:solidFill>
                  <a:schemeClr val="tx1"/>
                </a:solidFill>
              </a:rPr>
              <a:t>Lisbon Process</a:t>
            </a:r>
            <a:r>
              <a:rPr lang="en-US" sz="2800" dirty="0">
                <a:solidFill>
                  <a:schemeClr val="tx1"/>
                </a:solidFill>
              </a:rPr>
              <a:t>, was an action and development plan devised in 2000, for the economy of the European Union between 2000 and 2010.</a:t>
            </a:r>
          </a:p>
          <a:p>
            <a:pPr>
              <a:defRPr/>
            </a:pPr>
            <a:r>
              <a:rPr lang="en-US" sz="2800" b="1" dirty="0"/>
              <a:t>Its aim was to make the EU </a:t>
            </a:r>
            <a:r>
              <a:rPr lang="en-US" sz="2800" b="1" dirty="0">
                <a:effectLst>
                  <a:outerShdw blurRad="38100" dist="38100" dir="2700000" algn="tl">
                    <a:srgbClr val="000000">
                      <a:alpha val="43137"/>
                    </a:srgbClr>
                  </a:outerShdw>
                </a:effectLst>
              </a:rPr>
              <a:t>"the most competitive and dynamic knowledge-based economy in the world capable of sustainable economic growth with more and better jobs and greater social cohesion", by 2010.</a:t>
            </a:r>
            <a:r>
              <a:rPr lang="en-US" sz="2800" baseline="30000" dirty="0"/>
              <a:t> </a:t>
            </a:r>
            <a:endParaRPr lang="cs-CZ" sz="2800" baseline="30000" dirty="0"/>
          </a:p>
          <a:p>
            <a:pPr>
              <a:defRPr/>
            </a:pPr>
            <a:r>
              <a:rPr lang="en-US" sz="2800" dirty="0"/>
              <a:t>It was set out by the European Council in Lisbon in March 2000. </a:t>
            </a:r>
            <a:r>
              <a:rPr lang="en-US" sz="2800" dirty="0">
                <a:hlinkClick r:id="rId3"/>
              </a:rPr>
              <a:t>By 2010, most of its goals were not achieved.</a:t>
            </a:r>
            <a:endParaRPr lang="cs-CZ" sz="2800" dirty="0"/>
          </a:p>
          <a:p>
            <a:pPr>
              <a:defRPr/>
            </a:pPr>
            <a:endParaRPr lang="en-US" sz="2000" dirty="0"/>
          </a:p>
          <a:p>
            <a:pPr marL="0" indent="0">
              <a:buNone/>
              <a:defRPr/>
            </a:pPr>
            <a:endParaRPr lang="cs-CZ" dirty="0"/>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D4C5FBB2-CA8A-4164-8FA9-502F77CDA244}"/>
              </a:ext>
            </a:extLst>
          </p:cNvPr>
          <p:cNvSpPr>
            <a:spLocks noGrp="1" noChangeArrowheads="1"/>
          </p:cNvSpPr>
          <p:nvPr>
            <p:ph type="title"/>
          </p:nvPr>
        </p:nvSpPr>
        <p:spPr/>
        <p:txBody>
          <a:bodyPr/>
          <a:lstStyle/>
          <a:p>
            <a:r>
              <a:rPr lang="cs-CZ" altLang="cs-CZ"/>
              <a:t>Appendix – The Lisbon Strategy</a:t>
            </a:r>
          </a:p>
        </p:txBody>
      </p:sp>
      <p:sp>
        <p:nvSpPr>
          <p:cNvPr id="3" name="Zástupný symbol pro obsah 2">
            <a:extLst>
              <a:ext uri="{FF2B5EF4-FFF2-40B4-BE49-F238E27FC236}">
                <a16:creationId xmlns:a16="http://schemas.microsoft.com/office/drawing/2014/main" id="{9599379C-FC99-4B51-805D-E1E4ACF9C668}"/>
              </a:ext>
            </a:extLst>
          </p:cNvPr>
          <p:cNvSpPr>
            <a:spLocks noGrp="1"/>
          </p:cNvSpPr>
          <p:nvPr>
            <p:ph idx="1"/>
          </p:nvPr>
        </p:nvSpPr>
        <p:spPr/>
        <p:txBody>
          <a:bodyPr/>
          <a:lstStyle/>
          <a:p>
            <a:pPr marL="0" indent="0">
              <a:buNone/>
              <a:defRPr/>
            </a:pPr>
            <a:r>
              <a:rPr lang="en-US" dirty="0">
                <a:solidFill>
                  <a:schemeClr val="tx1"/>
                </a:solidFill>
              </a:rPr>
              <a:t>The main fields were economic, social, and environmental renewal and sustainability. The Lisbon Strategy was heavily based on the economic concepts of:</a:t>
            </a:r>
          </a:p>
          <a:p>
            <a:pPr>
              <a:defRPr/>
            </a:pPr>
            <a:r>
              <a:rPr lang="en-US" b="1" dirty="0">
                <a:effectLst>
                  <a:outerShdw blurRad="38100" dist="38100" dir="2700000" algn="tl">
                    <a:srgbClr val="000000">
                      <a:alpha val="43137"/>
                    </a:srgbClr>
                  </a:outerShdw>
                </a:effectLst>
              </a:rPr>
              <a:t>Innovation as the motor for economic change (based on the writings of Joseph Schumpeter)</a:t>
            </a:r>
          </a:p>
          <a:p>
            <a:pPr>
              <a:defRPr/>
            </a:pPr>
            <a:r>
              <a:rPr lang="en-US" b="1" dirty="0">
                <a:effectLst>
                  <a:outerShdw blurRad="38100" dist="38100" dir="2700000" algn="tl">
                    <a:srgbClr val="000000">
                      <a:alpha val="43137"/>
                    </a:srgbClr>
                  </a:outerShdw>
                </a:effectLst>
              </a:rPr>
              <a:t>The "learning economy"</a:t>
            </a:r>
          </a:p>
          <a:p>
            <a:pPr>
              <a:defRPr/>
            </a:pPr>
            <a:r>
              <a:rPr lang="en-US" b="1" dirty="0">
                <a:effectLst>
                  <a:outerShdw blurRad="38100" dist="38100" dir="2700000" algn="tl">
                    <a:srgbClr val="000000">
                      <a:alpha val="43137"/>
                    </a:srgbClr>
                  </a:outerShdw>
                </a:effectLst>
              </a:rPr>
              <a:t>Social and environmental renewal</a:t>
            </a:r>
          </a:p>
          <a:p>
            <a:pPr marL="0" indent="0">
              <a:buNone/>
              <a:defRPr/>
            </a:pPr>
            <a:r>
              <a:rPr lang="en-US" dirty="0">
                <a:solidFill>
                  <a:schemeClr val="tx1"/>
                </a:solidFill>
              </a:rPr>
              <a:t>Under the strategy, a stronger economy would create employment in the EU, alongside inclusive social and environmental policies, which would themselves drive economic growth even further.</a:t>
            </a:r>
          </a:p>
          <a:p>
            <a:pPr marL="0" indent="0">
              <a:buNone/>
              <a:defRPr/>
            </a:pPr>
            <a:r>
              <a:rPr lang="en-US" dirty="0">
                <a:solidFill>
                  <a:schemeClr val="tx1"/>
                </a:solidFill>
              </a:rPr>
              <a:t>An EU research group found in 2005 that current progress had been judged "unconvincing", so a reform process was introduced wherein all goals would be reviewed every three years, with assistance provided on failing items.</a:t>
            </a:r>
          </a:p>
          <a:p>
            <a:pPr>
              <a:defRPr/>
            </a:pPr>
            <a:endParaRPr lang="cs-CZ" dirty="0"/>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1EA1250D-4A26-45DA-ACD9-2B1BFA628A52}"/>
              </a:ext>
            </a:extLst>
          </p:cNvPr>
          <p:cNvSpPr>
            <a:spLocks noGrp="1" noChangeArrowheads="1"/>
          </p:cNvSpPr>
          <p:nvPr>
            <p:ph type="title"/>
          </p:nvPr>
        </p:nvSpPr>
        <p:spPr/>
        <p:txBody>
          <a:bodyPr/>
          <a:lstStyle/>
          <a:p>
            <a:r>
              <a:rPr lang="cs-CZ" altLang="cs-CZ"/>
              <a:t>Appendix – The Lisbon Strategy</a:t>
            </a:r>
          </a:p>
        </p:txBody>
      </p:sp>
      <p:sp>
        <p:nvSpPr>
          <p:cNvPr id="3" name="Zástupný symbol pro obsah 2">
            <a:extLst>
              <a:ext uri="{FF2B5EF4-FFF2-40B4-BE49-F238E27FC236}">
                <a16:creationId xmlns:a16="http://schemas.microsoft.com/office/drawing/2014/main" id="{F58502DF-7184-44A5-8F86-E7764969E616}"/>
              </a:ext>
            </a:extLst>
          </p:cNvPr>
          <p:cNvSpPr>
            <a:spLocks noGrp="1"/>
          </p:cNvSpPr>
          <p:nvPr>
            <p:ph idx="1"/>
          </p:nvPr>
        </p:nvSpPr>
        <p:spPr/>
        <p:txBody>
          <a:bodyPr/>
          <a:lstStyle/>
          <a:p>
            <a:pPr marL="0" indent="0">
              <a:buNone/>
              <a:defRPr/>
            </a:pPr>
            <a:r>
              <a:rPr lang="en-US" sz="2000" dirty="0">
                <a:effectLst>
                  <a:outerShdw blurRad="38100" dist="38100" dir="2700000" algn="tl">
                    <a:srgbClr val="000000">
                      <a:alpha val="43137"/>
                    </a:srgbClr>
                  </a:outerShdw>
                </a:effectLst>
              </a:rPr>
              <a:t>Between April and November 2004, </a:t>
            </a:r>
            <a:r>
              <a:rPr lang="en-US" sz="2000" dirty="0" err="1">
                <a:effectLst>
                  <a:outerShdw blurRad="38100" dist="38100" dir="2700000" algn="tl">
                    <a:srgbClr val="000000">
                      <a:alpha val="43137"/>
                    </a:srgbClr>
                  </a:outerShdw>
                </a:effectLst>
              </a:rPr>
              <a:t>Wim</a:t>
            </a:r>
            <a:r>
              <a:rPr lang="en-US" sz="2000" dirty="0">
                <a:effectLst>
                  <a:outerShdw blurRad="38100" dist="38100" dir="2700000" algn="tl">
                    <a:srgbClr val="000000">
                      <a:alpha val="43137"/>
                    </a:srgbClr>
                  </a:outerShdw>
                </a:effectLst>
              </a:rPr>
              <a:t> Kook headed up a review of the program and presented a report on the Lisbon strategy concluding that even if some progress was made, most of the goals were not achieved:</a:t>
            </a:r>
          </a:p>
          <a:p>
            <a:pPr marL="0" indent="0">
              <a:buNone/>
              <a:defRPr/>
            </a:pPr>
            <a:r>
              <a:rPr lang="en-US" sz="2000" dirty="0">
                <a:solidFill>
                  <a:schemeClr val="tx1"/>
                </a:solidFill>
                <a:effectLst>
                  <a:outerShdw blurRad="38100" dist="38100" dir="2700000" algn="tl">
                    <a:srgbClr val="000000">
                      <a:alpha val="43137"/>
                    </a:srgbClr>
                  </a:outerShdw>
                </a:effectLst>
              </a:rPr>
              <a:t>European Union and its Member States have clearly themselves contributed to slow progress by failing to act on much of the Lisbon strategy with sufficient urgency. </a:t>
            </a:r>
            <a:r>
              <a:rPr lang="en-US" sz="2000" dirty="0">
                <a:effectLst>
                  <a:outerShdw blurRad="38100" dist="38100" dir="2700000" algn="tl">
                    <a:srgbClr val="000000">
                      <a:alpha val="43137"/>
                    </a:srgbClr>
                  </a:outerShdw>
                </a:effectLst>
              </a:rPr>
              <a:t>This disappointing delivery is due to an overloaded agenda, poor coordination and conflicting priorities. Still, a key issue has been the lack of determined political action</a:t>
            </a:r>
          </a:p>
          <a:p>
            <a:pPr marL="0" indent="0">
              <a:buNone/>
              <a:defRPr/>
            </a:pPr>
            <a:r>
              <a:rPr lang="en-US" sz="2000" dirty="0">
                <a:effectLst>
                  <a:outerShdw blurRad="38100" dist="38100" dir="2700000" algn="tl">
                    <a:srgbClr val="000000">
                      <a:alpha val="43137"/>
                    </a:srgbClr>
                  </a:outerShdw>
                </a:effectLst>
              </a:rPr>
              <a:t>The European Commission used this report as a basis for its proposal in February 2005 to refocus the Lisbon Agenda on actions that promote growth and jobs in a manner that is fully consistent with the objective of sustainable development. The Commission's communication stated that "making growth and jobs the immediate target goes hand in hand with promoting social or environmental objectives</a:t>
            </a:r>
            <a:endParaRPr lang="cs-CZ" sz="2000" dirty="0">
              <a:effectLst>
                <a:outerShdw blurRad="38100" dist="38100" dir="2700000" algn="tl">
                  <a:srgbClr val="000000">
                    <a:alpha val="43137"/>
                  </a:srgbClr>
                </a:outerShdw>
              </a:effectLst>
            </a:endParaRPr>
          </a:p>
          <a:p>
            <a:pPr>
              <a:defRPr/>
            </a:pPr>
            <a:r>
              <a:rPr lang="en-US" sz="2000" dirty="0">
                <a:effectLst>
                  <a:outerShdw blurRad="38100" dist="38100" dir="2700000" algn="tl">
                    <a:srgbClr val="000000">
                      <a:alpha val="43137"/>
                    </a:srgbClr>
                  </a:outerShdw>
                </a:effectLst>
              </a:rPr>
              <a:t>In 2009 Swedish prime minister Fredrik </a:t>
            </a:r>
            <a:r>
              <a:rPr lang="en-US" sz="2000" dirty="0" err="1">
                <a:effectLst>
                  <a:outerShdw blurRad="38100" dist="38100" dir="2700000" algn="tl">
                    <a:srgbClr val="000000">
                      <a:alpha val="43137"/>
                    </a:srgbClr>
                  </a:outerShdw>
                </a:effectLst>
              </a:rPr>
              <a:t>Reinfeldt</a:t>
            </a:r>
            <a:r>
              <a:rPr lang="en-US" sz="2000" dirty="0">
                <a:effectLst>
                  <a:outerShdw blurRad="38100" dist="38100" dir="2700000" algn="tl">
                    <a:srgbClr val="000000">
                      <a:alpha val="43137"/>
                    </a:srgbClr>
                  </a:outerShdw>
                </a:effectLst>
              </a:rPr>
              <a:t> admitted:</a:t>
            </a:r>
            <a:r>
              <a:rPr lang="cs-CZ" sz="2000" dirty="0">
                <a:effectLst>
                  <a:outerShdw blurRad="38100" dist="38100" dir="2700000" algn="tl">
                    <a:srgbClr val="000000">
                      <a:alpha val="43137"/>
                    </a:srgbClr>
                  </a:outerShdw>
                </a:effectLst>
              </a:rPr>
              <a:t> </a:t>
            </a:r>
            <a:r>
              <a:rPr lang="en-US" sz="2000" dirty="0">
                <a:solidFill>
                  <a:schemeClr val="tx1"/>
                </a:solidFill>
                <a:effectLst>
                  <a:outerShdw blurRad="38100" dist="38100" dir="2700000" algn="tl">
                    <a:srgbClr val="000000">
                      <a:alpha val="43137"/>
                    </a:srgbClr>
                  </a:outerShdw>
                </a:effectLst>
              </a:rPr>
              <a:t>Even if progress has been made it must be said that the Lisbon Agenda, with only a year remaining before it is to be evaluated, has been a failure.</a:t>
            </a:r>
          </a:p>
          <a:p>
            <a:pPr marL="0" indent="0">
              <a:buNone/>
              <a:defRPr/>
            </a:pPr>
            <a:endParaRPr lang="en-US" sz="1800" dirty="0"/>
          </a:p>
          <a:p>
            <a:pPr marL="0" indent="0">
              <a:buNone/>
              <a:defRPr/>
            </a:pPr>
            <a:endParaRPr lang="cs-CZ" dirty="0"/>
          </a:p>
        </p:txBody>
      </p:sp>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en-GB" altLang="cs-CZ" sz="4000" dirty="0"/>
              <a:t>Development of integration in Europe, historical aspects</a:t>
            </a:r>
            <a:r>
              <a:rPr lang="cs-CZ" sz="4000" dirty="0"/>
              <a:t>.</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633B6B62-E014-4F83-AEEB-8BDE0212C1FC}"/>
              </a:ext>
            </a:extLst>
          </p:cNvPr>
          <p:cNvSpPr>
            <a:spLocks noGrp="1" noChangeArrowheads="1"/>
          </p:cNvSpPr>
          <p:nvPr>
            <p:ph type="title"/>
          </p:nvPr>
        </p:nvSpPr>
        <p:spPr/>
        <p:txBody>
          <a:bodyPr/>
          <a:lstStyle/>
          <a:p>
            <a:r>
              <a:rPr lang="cs-CZ" altLang="cs-CZ"/>
              <a:t>Appendix – Europe 2020</a:t>
            </a:r>
          </a:p>
        </p:txBody>
      </p:sp>
      <p:sp>
        <p:nvSpPr>
          <p:cNvPr id="39939" name="Zástupný symbol pro obsah 2">
            <a:extLst>
              <a:ext uri="{FF2B5EF4-FFF2-40B4-BE49-F238E27FC236}">
                <a16:creationId xmlns:a16="http://schemas.microsoft.com/office/drawing/2014/main" id="{F843FB00-332B-4CC8-AFF7-1E2790A7EDA0}"/>
              </a:ext>
            </a:extLst>
          </p:cNvPr>
          <p:cNvSpPr>
            <a:spLocks noGrp="1" noChangeArrowheads="1"/>
          </p:cNvSpPr>
          <p:nvPr>
            <p:ph idx="1"/>
          </p:nvPr>
        </p:nvSpPr>
        <p:spPr/>
        <p:txBody>
          <a:bodyPr/>
          <a:lstStyle/>
          <a:p>
            <a:pPr marL="0" indent="0">
              <a:buNone/>
            </a:pPr>
            <a:r>
              <a:rPr lang="en-US" altLang="cs-CZ" sz="2800" b="1" dirty="0">
                <a:highlight>
                  <a:srgbClr val="FFFF00"/>
                </a:highlight>
              </a:rPr>
              <a:t>Europe 2020</a:t>
            </a:r>
            <a:r>
              <a:rPr lang="en-US" altLang="cs-CZ" sz="2800" dirty="0">
                <a:highlight>
                  <a:srgbClr val="FFFF00"/>
                </a:highlight>
              </a:rPr>
              <a:t> </a:t>
            </a:r>
            <a:r>
              <a:rPr lang="cs-CZ" altLang="cs-CZ" sz="2800" dirty="0" err="1"/>
              <a:t>was</a:t>
            </a:r>
            <a:r>
              <a:rPr lang="en-US" altLang="cs-CZ" sz="2800" dirty="0"/>
              <a:t> a 10-year strategy proposed by the European Commission on 3 March 2010 for advancement of the economy of the European Union. It aims at "smart, sustainable, inclusive growth" with greater coordination of national and European policy. It follows the Lisbon Strategy for the period 2000–2010.</a:t>
            </a:r>
            <a:endParaRPr lang="cs-CZ" altLang="cs-CZ" sz="2800" dirty="0"/>
          </a:p>
          <a:p>
            <a:pPr marL="0" indent="0">
              <a:buNone/>
            </a:pPr>
            <a:endParaRPr lang="cs-CZ" altLang="cs-CZ" sz="2000" dirty="0"/>
          </a:p>
        </p:txBody>
      </p:sp>
      <p:sp>
        <p:nvSpPr>
          <p:cNvPr id="2" name="TextovéPole 1">
            <a:extLst>
              <a:ext uri="{FF2B5EF4-FFF2-40B4-BE49-F238E27FC236}">
                <a16:creationId xmlns:a16="http://schemas.microsoft.com/office/drawing/2014/main" id="{92AD0669-FF17-4823-B2C3-39B7483FC106}"/>
              </a:ext>
            </a:extLst>
          </p:cNvPr>
          <p:cNvSpPr txBox="1"/>
          <p:nvPr/>
        </p:nvSpPr>
        <p:spPr>
          <a:xfrm>
            <a:off x="342528" y="5385990"/>
            <a:ext cx="11557748" cy="923330"/>
          </a:xfrm>
          <a:prstGeom prst="rect">
            <a:avLst/>
          </a:prstGeom>
          <a:noFill/>
        </p:spPr>
        <p:txBody>
          <a:bodyPr wrap="square" rtlCol="0">
            <a:spAutoFit/>
          </a:bodyPr>
          <a:lstStyle/>
          <a:p>
            <a:r>
              <a:rPr lang="cs-CZ" sz="1800" dirty="0" err="1">
                <a:highlight>
                  <a:srgbClr val="FFFF00"/>
                </a:highlight>
              </a:rPr>
              <a:t>See</a:t>
            </a:r>
            <a:r>
              <a:rPr lang="cs-CZ" sz="1800" dirty="0">
                <a:highlight>
                  <a:srgbClr val="FFFF00"/>
                </a:highlight>
              </a:rPr>
              <a:t> </a:t>
            </a:r>
            <a:r>
              <a:rPr lang="cs-CZ" sz="1800" dirty="0" err="1">
                <a:highlight>
                  <a:srgbClr val="FFFF00"/>
                </a:highlight>
              </a:rPr>
              <a:t>Europe</a:t>
            </a:r>
            <a:r>
              <a:rPr lang="cs-CZ" sz="1800" dirty="0">
                <a:highlight>
                  <a:srgbClr val="FFFF00"/>
                </a:highlight>
              </a:rPr>
              <a:t> 2020 </a:t>
            </a:r>
            <a:r>
              <a:rPr lang="cs-CZ" sz="1800" dirty="0" err="1">
                <a:highlight>
                  <a:srgbClr val="FFFF00"/>
                </a:highlight>
              </a:rPr>
              <a:t>strategy</a:t>
            </a:r>
            <a:endParaRPr lang="cs-CZ" sz="1800" dirty="0">
              <a:highlight>
                <a:srgbClr val="FFFF00"/>
              </a:highlight>
            </a:endParaRPr>
          </a:p>
          <a:p>
            <a:r>
              <a:rPr lang="cs-CZ" sz="1800" dirty="0">
                <a:hlinkClick r:id="rId2"/>
              </a:rPr>
              <a:t>https://ec.europa.eu/eu2020/pdf/COMPLET%20EN%20BARROSO%20%20%20007%20-%20Europe%202020%20-%20EN%20version.pdf</a:t>
            </a:r>
            <a:r>
              <a:rPr lang="cs-CZ" sz="1800" dirty="0"/>
              <a:t> </a:t>
            </a:r>
          </a:p>
        </p:txBody>
      </p:sp>
      <p:pic>
        <p:nvPicPr>
          <p:cNvPr id="4" name="Obrázek 3">
            <a:extLst>
              <a:ext uri="{FF2B5EF4-FFF2-40B4-BE49-F238E27FC236}">
                <a16:creationId xmlns:a16="http://schemas.microsoft.com/office/drawing/2014/main" id="{996A67A1-F527-4365-9F92-5DAE42B62C2F}"/>
              </a:ext>
            </a:extLst>
          </p:cNvPr>
          <p:cNvPicPr>
            <a:picLocks noChangeAspect="1"/>
          </p:cNvPicPr>
          <p:nvPr/>
        </p:nvPicPr>
        <p:blipFill>
          <a:blip r:embed="rId3"/>
          <a:stretch>
            <a:fillRect/>
          </a:stretch>
        </p:blipFill>
        <p:spPr>
          <a:xfrm>
            <a:off x="370900" y="3429000"/>
            <a:ext cx="9486900" cy="1400175"/>
          </a:xfrm>
          <a:prstGeom prst="rect">
            <a:avLst/>
          </a:prstGeom>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30FD2975-8C61-4EB1-A382-B527FBA2760F}"/>
              </a:ext>
            </a:extLst>
          </p:cNvPr>
          <p:cNvSpPr>
            <a:spLocks noGrp="1" noChangeArrowheads="1"/>
          </p:cNvSpPr>
          <p:nvPr>
            <p:ph type="title"/>
          </p:nvPr>
        </p:nvSpPr>
        <p:spPr/>
        <p:txBody>
          <a:bodyPr/>
          <a:lstStyle/>
          <a:p>
            <a:r>
              <a:rPr lang="cs-CZ" altLang="cs-CZ"/>
              <a:t>Appendix – Europe 2020</a:t>
            </a:r>
          </a:p>
        </p:txBody>
      </p:sp>
      <p:sp>
        <p:nvSpPr>
          <p:cNvPr id="3" name="Zástupný symbol pro obsah 2">
            <a:extLst>
              <a:ext uri="{FF2B5EF4-FFF2-40B4-BE49-F238E27FC236}">
                <a16:creationId xmlns:a16="http://schemas.microsoft.com/office/drawing/2014/main" id="{09861B2D-8B4D-4961-AC0E-1C1342D462E5}"/>
              </a:ext>
            </a:extLst>
          </p:cNvPr>
          <p:cNvSpPr>
            <a:spLocks noGrp="1"/>
          </p:cNvSpPr>
          <p:nvPr>
            <p:ph idx="1"/>
          </p:nvPr>
        </p:nvSpPr>
        <p:spPr/>
        <p:txBody>
          <a:bodyPr/>
          <a:lstStyle/>
          <a:p>
            <a:pPr marL="0" indent="0">
              <a:buNone/>
              <a:defRPr/>
            </a:pPr>
            <a:r>
              <a:rPr lang="en-US" dirty="0">
                <a:solidFill>
                  <a:schemeClr val="tx1"/>
                </a:solidFill>
              </a:rPr>
              <a:t>The strategy identifies </a:t>
            </a:r>
            <a:r>
              <a:rPr lang="en-US" b="1" dirty="0">
                <a:effectLst>
                  <a:outerShdw blurRad="38100" dist="38100" dir="2700000" algn="tl">
                    <a:srgbClr val="000000">
                      <a:alpha val="43137"/>
                    </a:srgbClr>
                  </a:outerShdw>
                </a:effectLst>
              </a:rPr>
              <a:t>five headline targets </a:t>
            </a:r>
            <a:r>
              <a:rPr lang="en-US" dirty="0">
                <a:solidFill>
                  <a:schemeClr val="tx1"/>
                </a:solidFill>
              </a:rPr>
              <a:t>the European Union should take to boost growth and employment. These are:</a:t>
            </a:r>
          </a:p>
          <a:p>
            <a:pPr>
              <a:spcBef>
                <a:spcPts val="400"/>
              </a:spcBef>
              <a:defRPr/>
            </a:pPr>
            <a:r>
              <a:rPr lang="en-US" sz="2000" b="1" dirty="0">
                <a:solidFill>
                  <a:srgbClr val="7030A0"/>
                </a:solidFill>
                <a:effectLst>
                  <a:outerShdw blurRad="38100" dist="38100" dir="2700000" algn="tl">
                    <a:srgbClr val="000000">
                      <a:alpha val="43137"/>
                    </a:srgbClr>
                  </a:outerShdw>
                </a:effectLst>
              </a:rPr>
              <a:t>To raise the employment rate </a:t>
            </a:r>
            <a:r>
              <a:rPr lang="en-US" sz="2000" dirty="0">
                <a:solidFill>
                  <a:srgbClr val="7030A0"/>
                </a:solidFill>
                <a:effectLst>
                  <a:outerShdw blurRad="38100" dist="38100" dir="2700000" algn="tl">
                    <a:srgbClr val="000000">
                      <a:alpha val="43137"/>
                    </a:srgbClr>
                  </a:outerShdw>
                </a:effectLst>
              </a:rPr>
              <a:t>of the population aged 20–64 from the current 69% to at least 75%.</a:t>
            </a:r>
          </a:p>
          <a:p>
            <a:pPr>
              <a:spcBef>
                <a:spcPts val="400"/>
              </a:spcBef>
              <a:defRPr/>
            </a:pPr>
            <a:r>
              <a:rPr lang="en-US" sz="2000" b="1" dirty="0">
                <a:solidFill>
                  <a:srgbClr val="7030A0"/>
                </a:solidFill>
                <a:effectLst>
                  <a:outerShdw blurRad="38100" dist="38100" dir="2700000" algn="tl">
                    <a:srgbClr val="000000">
                      <a:alpha val="43137"/>
                    </a:srgbClr>
                  </a:outerShdw>
                </a:effectLst>
              </a:rPr>
              <a:t>To achieve the target of investing </a:t>
            </a:r>
            <a:r>
              <a:rPr lang="en-US" sz="2000" dirty="0">
                <a:solidFill>
                  <a:srgbClr val="7030A0"/>
                </a:solidFill>
                <a:effectLst>
                  <a:outerShdw blurRad="38100" dist="38100" dir="2700000" algn="tl">
                    <a:srgbClr val="000000">
                      <a:alpha val="43137"/>
                    </a:srgbClr>
                  </a:outerShdw>
                </a:effectLst>
              </a:rPr>
              <a:t>3% of GDP in R&amp;D in particular by improving the conditions for R&amp;D investment by the private sector, and develop a new indicator to track innovation.</a:t>
            </a:r>
          </a:p>
          <a:p>
            <a:pPr>
              <a:spcBef>
                <a:spcPts val="400"/>
              </a:spcBef>
              <a:defRPr/>
            </a:pPr>
            <a:r>
              <a:rPr lang="en-US" sz="2000" b="1" dirty="0">
                <a:solidFill>
                  <a:srgbClr val="7030A0"/>
                </a:solidFill>
                <a:effectLst>
                  <a:outerShdw blurRad="38100" dist="38100" dir="2700000" algn="tl">
                    <a:srgbClr val="000000">
                      <a:alpha val="43137"/>
                    </a:srgbClr>
                  </a:outerShdw>
                </a:effectLst>
              </a:rPr>
              <a:t>To reduce greenhouse gas emissions </a:t>
            </a:r>
            <a:r>
              <a:rPr lang="en-US" sz="2000" dirty="0">
                <a:solidFill>
                  <a:srgbClr val="7030A0"/>
                </a:solidFill>
                <a:effectLst>
                  <a:outerShdw blurRad="38100" dist="38100" dir="2700000" algn="tl">
                    <a:srgbClr val="000000">
                      <a:alpha val="43137"/>
                    </a:srgbClr>
                  </a:outerShdw>
                </a:effectLst>
              </a:rPr>
              <a:t>by at least 20% compared to 1990 levels or by 30% if the conditions are right, </a:t>
            </a:r>
            <a:r>
              <a:rPr lang="en-US" sz="2000" b="1" dirty="0">
                <a:solidFill>
                  <a:srgbClr val="7030A0"/>
                </a:solidFill>
                <a:effectLst>
                  <a:outerShdw blurRad="38100" dist="38100" dir="2700000" algn="tl">
                    <a:srgbClr val="000000">
                      <a:alpha val="43137"/>
                    </a:srgbClr>
                  </a:outerShdw>
                </a:effectLst>
              </a:rPr>
              <a:t>increase</a:t>
            </a:r>
            <a:r>
              <a:rPr lang="en-US" sz="2000" dirty="0">
                <a:solidFill>
                  <a:srgbClr val="7030A0"/>
                </a:solidFill>
                <a:effectLst>
                  <a:outerShdw blurRad="38100" dist="38100" dir="2700000" algn="tl">
                    <a:srgbClr val="000000">
                      <a:alpha val="43137"/>
                    </a:srgbClr>
                  </a:outerShdw>
                </a:effectLst>
              </a:rPr>
              <a:t> </a:t>
            </a:r>
            <a:r>
              <a:rPr lang="en-US" sz="2000" b="1" dirty="0">
                <a:solidFill>
                  <a:srgbClr val="7030A0"/>
                </a:solidFill>
                <a:effectLst>
                  <a:outerShdw blurRad="38100" dist="38100" dir="2700000" algn="tl">
                    <a:srgbClr val="000000">
                      <a:alpha val="43137"/>
                    </a:srgbClr>
                  </a:outerShdw>
                </a:effectLst>
              </a:rPr>
              <a:t>the share of renewable energy</a:t>
            </a:r>
            <a:r>
              <a:rPr lang="en-US" sz="2000" dirty="0">
                <a:solidFill>
                  <a:srgbClr val="7030A0"/>
                </a:solidFill>
                <a:effectLst>
                  <a:outerShdw blurRad="38100" dist="38100" dir="2700000" algn="tl">
                    <a:srgbClr val="000000">
                      <a:alpha val="43137"/>
                    </a:srgbClr>
                  </a:outerShdw>
                </a:effectLst>
              </a:rPr>
              <a:t> in final energy consumption to 20%, and achieve a 20% increase in energy efficiency.</a:t>
            </a:r>
          </a:p>
          <a:p>
            <a:pPr>
              <a:spcBef>
                <a:spcPts val="400"/>
              </a:spcBef>
              <a:defRPr/>
            </a:pPr>
            <a:r>
              <a:rPr lang="en-US" sz="2000" b="1" dirty="0">
                <a:solidFill>
                  <a:srgbClr val="7030A0"/>
                </a:solidFill>
                <a:effectLst>
                  <a:outerShdw blurRad="38100" dist="38100" dir="2700000" algn="tl">
                    <a:srgbClr val="000000">
                      <a:alpha val="43137"/>
                    </a:srgbClr>
                  </a:outerShdw>
                </a:effectLst>
              </a:rPr>
              <a:t>To reduce the share of early school leavers </a:t>
            </a:r>
            <a:r>
              <a:rPr lang="en-US" sz="2000" dirty="0">
                <a:solidFill>
                  <a:srgbClr val="7030A0"/>
                </a:solidFill>
                <a:effectLst>
                  <a:outerShdw blurRad="38100" dist="38100" dir="2700000" algn="tl">
                    <a:srgbClr val="000000">
                      <a:alpha val="43137"/>
                    </a:srgbClr>
                  </a:outerShdw>
                </a:effectLst>
              </a:rPr>
              <a:t>to 10% from the current 15% and increase the share of the population aged 30–34 having completed tertiary from 31% to at least 40%.</a:t>
            </a:r>
          </a:p>
          <a:p>
            <a:pPr>
              <a:spcBef>
                <a:spcPts val="400"/>
              </a:spcBef>
              <a:defRPr/>
            </a:pPr>
            <a:r>
              <a:rPr lang="en-US" sz="2000" b="1" dirty="0">
                <a:solidFill>
                  <a:srgbClr val="7030A0"/>
                </a:solidFill>
                <a:effectLst>
                  <a:outerShdw blurRad="38100" dist="38100" dir="2700000" algn="tl">
                    <a:srgbClr val="000000">
                      <a:alpha val="43137"/>
                    </a:srgbClr>
                  </a:outerShdw>
                </a:effectLst>
              </a:rPr>
              <a:t>To reduce the number of Europeans living below national poverty </a:t>
            </a:r>
            <a:r>
              <a:rPr lang="en-US" sz="2000" dirty="0">
                <a:solidFill>
                  <a:srgbClr val="7030A0"/>
                </a:solidFill>
                <a:effectLst>
                  <a:outerShdw blurRad="38100" dist="38100" dir="2700000" algn="tl">
                    <a:srgbClr val="000000">
                      <a:alpha val="43137"/>
                    </a:srgbClr>
                  </a:outerShdw>
                </a:effectLst>
              </a:rPr>
              <a:t>lines by 25%, lifting 20 million people out of poverty.</a:t>
            </a:r>
          </a:p>
          <a:p>
            <a:pPr marL="0" indent="0">
              <a:buNone/>
              <a:defRPr/>
            </a:pPr>
            <a:endParaRPr lang="cs-CZ" dirty="0"/>
          </a:p>
        </p:txBody>
      </p:sp>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CBFE0175-66B9-46ED-821A-015D02E38F9C}"/>
              </a:ext>
            </a:extLst>
          </p:cNvPr>
          <p:cNvSpPr>
            <a:spLocks noGrp="1" noChangeArrowheads="1"/>
          </p:cNvSpPr>
          <p:nvPr>
            <p:ph type="title"/>
          </p:nvPr>
        </p:nvSpPr>
        <p:spPr/>
        <p:txBody>
          <a:bodyPr/>
          <a:lstStyle/>
          <a:p>
            <a:r>
              <a:rPr lang="cs-CZ" altLang="cs-CZ"/>
              <a:t>Appendix – Europe 2020</a:t>
            </a:r>
          </a:p>
        </p:txBody>
      </p:sp>
      <p:sp>
        <p:nvSpPr>
          <p:cNvPr id="3" name="Zástupný symbol pro obsah 2">
            <a:extLst>
              <a:ext uri="{FF2B5EF4-FFF2-40B4-BE49-F238E27FC236}">
                <a16:creationId xmlns:a16="http://schemas.microsoft.com/office/drawing/2014/main" id="{1861CE97-8674-4CF0-A699-4A9311DA7ED5}"/>
              </a:ext>
            </a:extLst>
          </p:cNvPr>
          <p:cNvSpPr>
            <a:spLocks noGrp="1"/>
          </p:cNvSpPr>
          <p:nvPr>
            <p:ph idx="1"/>
          </p:nvPr>
        </p:nvSpPr>
        <p:spPr/>
        <p:txBody>
          <a:bodyPr/>
          <a:lstStyle/>
          <a:p>
            <a:pPr marL="0" indent="0">
              <a:buNone/>
              <a:defRPr/>
            </a:pPr>
            <a:r>
              <a:rPr lang="en-US" sz="2800" dirty="0"/>
              <a:t>On 26 March 2010, the European Council agreed on the key elements of the new strategy. President Herman Van Rompuy who chaired the meeting pointed out that the strategy sums up the European model of social market economy with a strong environmental dimension.</a:t>
            </a:r>
          </a:p>
          <a:p>
            <a:pPr>
              <a:defRPr/>
            </a:pPr>
            <a:r>
              <a:rPr lang="en-US" sz="2800" dirty="0"/>
              <a:t>The strategy elements were formally adopted on 17 June 2010.</a:t>
            </a:r>
            <a:endParaRPr lang="cs-CZ" sz="2800" dirty="0"/>
          </a:p>
          <a:p>
            <a:pPr marL="0" indent="0">
              <a:buNone/>
              <a:defRPr/>
            </a:pPr>
            <a:r>
              <a:rPr lang="en-US" sz="2800" b="1" dirty="0">
                <a:effectLst>
                  <a:outerShdw blurRad="38100" dist="38100" dir="2700000" algn="tl">
                    <a:srgbClr val="000000">
                      <a:alpha val="43137"/>
                    </a:srgbClr>
                  </a:outerShdw>
                </a:effectLst>
              </a:rPr>
              <a:t>Monitoring progress and ensuring the active involvement of EU countries are key elements of the strategy. </a:t>
            </a:r>
            <a:r>
              <a:rPr lang="en-US" sz="2800" dirty="0">
                <a:solidFill>
                  <a:schemeClr val="tx1"/>
                </a:solidFill>
                <a:effectLst>
                  <a:outerShdw blurRad="38100" dist="38100" dir="2700000" algn="tl">
                    <a:srgbClr val="000000">
                      <a:alpha val="43137"/>
                    </a:srgbClr>
                  </a:outerShdw>
                </a:effectLst>
              </a:rPr>
              <a:t>This is done through the </a:t>
            </a:r>
            <a:r>
              <a:rPr lang="en-US" sz="2800" b="1" dirty="0">
                <a:solidFill>
                  <a:schemeClr val="tx1"/>
                </a:solidFill>
                <a:effectLst>
                  <a:outerShdw blurRad="38100" dist="38100" dir="2700000" algn="tl">
                    <a:srgbClr val="000000">
                      <a:alpha val="43137"/>
                    </a:srgbClr>
                  </a:outerShdw>
                </a:effectLst>
              </a:rPr>
              <a:t>European Semester</a:t>
            </a:r>
            <a:r>
              <a:rPr lang="en-US" sz="2800" dirty="0">
                <a:solidFill>
                  <a:schemeClr val="tx1"/>
                </a:solidFill>
                <a:effectLst>
                  <a:outerShdw blurRad="38100" dist="38100" dir="2700000" algn="tl">
                    <a:srgbClr val="000000">
                      <a:alpha val="43137"/>
                    </a:srgbClr>
                  </a:outerShdw>
                </a:effectLst>
              </a:rPr>
              <a:t>, an annual cycle of macro-economic, budgetary and structural policy coordination. </a:t>
            </a:r>
            <a:endParaRPr lang="en-US" sz="2800" dirty="0"/>
          </a:p>
          <a:p>
            <a:pPr marL="0" indent="0">
              <a:buNone/>
              <a:defRPr/>
            </a:pPr>
            <a:endParaRPr lang="cs-CZ" dirty="0"/>
          </a:p>
        </p:txBody>
      </p:sp>
      <p:sp>
        <p:nvSpPr>
          <p:cNvPr id="2" name="TextovéPole 1">
            <a:extLst>
              <a:ext uri="{FF2B5EF4-FFF2-40B4-BE49-F238E27FC236}">
                <a16:creationId xmlns:a16="http://schemas.microsoft.com/office/drawing/2014/main" id="{C03819CA-2253-444E-AC7C-2EFCA9811362}"/>
              </a:ext>
            </a:extLst>
          </p:cNvPr>
          <p:cNvSpPr txBox="1"/>
          <p:nvPr/>
        </p:nvSpPr>
        <p:spPr>
          <a:xfrm>
            <a:off x="298150" y="5301208"/>
            <a:ext cx="11630497" cy="830997"/>
          </a:xfrm>
          <a:prstGeom prst="rect">
            <a:avLst/>
          </a:prstGeom>
          <a:noFill/>
        </p:spPr>
        <p:txBody>
          <a:bodyPr wrap="square" rtlCol="0">
            <a:spAutoFit/>
          </a:bodyPr>
          <a:lstStyle/>
          <a:p>
            <a:r>
              <a:rPr lang="cs-CZ" sz="1600" dirty="0" err="1">
                <a:highlight>
                  <a:srgbClr val="FFFF00"/>
                </a:highlight>
              </a:rPr>
              <a:t>See</a:t>
            </a:r>
            <a:r>
              <a:rPr lang="cs-CZ" sz="1600" dirty="0">
                <a:highlight>
                  <a:srgbClr val="FFFF00"/>
                </a:highlight>
              </a:rPr>
              <a:t> </a:t>
            </a:r>
            <a:r>
              <a:rPr lang="cs-CZ" sz="1600" dirty="0" err="1">
                <a:highlight>
                  <a:srgbClr val="FFFF00"/>
                </a:highlight>
              </a:rPr>
              <a:t>European</a:t>
            </a:r>
            <a:r>
              <a:rPr lang="cs-CZ" sz="1600" dirty="0">
                <a:highlight>
                  <a:srgbClr val="FFFF00"/>
                </a:highlight>
              </a:rPr>
              <a:t> </a:t>
            </a:r>
            <a:r>
              <a:rPr lang="cs-CZ" sz="1600" dirty="0" err="1">
                <a:highlight>
                  <a:srgbClr val="FFFF00"/>
                </a:highlight>
              </a:rPr>
              <a:t>Semester</a:t>
            </a:r>
            <a:endParaRPr lang="cs-CZ" sz="1600" dirty="0">
              <a:highlight>
                <a:srgbClr val="FFFF00"/>
              </a:highlight>
            </a:endParaRPr>
          </a:p>
          <a:p>
            <a:r>
              <a:rPr lang="cs-CZ" sz="1600" dirty="0">
                <a:hlinkClick r:id="rId2"/>
              </a:rPr>
              <a:t>https://commission.europa.eu/business-economy-euro/economic-and-fiscal-policy-coordination/european-semester_en</a:t>
            </a:r>
            <a:r>
              <a:rPr lang="cs-CZ" sz="1600" dirty="0"/>
              <a:t> </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82800C68-2525-486D-B6EA-3B20195520E2}"/>
              </a:ext>
            </a:extLst>
          </p:cNvPr>
          <p:cNvSpPr>
            <a:spLocks noGrp="1" noChangeArrowheads="1"/>
          </p:cNvSpPr>
          <p:nvPr>
            <p:ph type="title"/>
          </p:nvPr>
        </p:nvSpPr>
        <p:spPr/>
        <p:txBody>
          <a:bodyPr/>
          <a:lstStyle/>
          <a:p>
            <a:endParaRPr lang="cs-CZ" altLang="cs-CZ"/>
          </a:p>
        </p:txBody>
      </p:sp>
      <p:sp>
        <p:nvSpPr>
          <p:cNvPr id="44035" name="Zástupný symbol pro obsah 2">
            <a:extLst>
              <a:ext uri="{FF2B5EF4-FFF2-40B4-BE49-F238E27FC236}">
                <a16:creationId xmlns:a16="http://schemas.microsoft.com/office/drawing/2014/main" id="{7866D3FC-A541-4BD1-A8B8-0DA1C7123AA8}"/>
              </a:ext>
            </a:extLst>
          </p:cNvPr>
          <p:cNvSpPr>
            <a:spLocks noGrp="1" noChangeArrowheads="1"/>
          </p:cNvSpPr>
          <p:nvPr>
            <p:ph idx="1"/>
          </p:nvPr>
        </p:nvSpPr>
        <p:spPr/>
        <p:txBody>
          <a:bodyPr/>
          <a:lstStyle/>
          <a:p>
            <a:endParaRPr lang="cs-CZ" altLang="cs-CZ"/>
          </a:p>
        </p:txBody>
      </p:sp>
      <p:pic>
        <p:nvPicPr>
          <p:cNvPr id="44036" name="Picture 2" descr="http://ec.europa.eu/europe2020/images/european_semester_en_big.jpg">
            <a:extLst>
              <a:ext uri="{FF2B5EF4-FFF2-40B4-BE49-F238E27FC236}">
                <a16:creationId xmlns:a16="http://schemas.microsoft.com/office/drawing/2014/main" id="{C1E5102C-A9D3-4B78-8DE3-B87BFC60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88914"/>
            <a:ext cx="9134476"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E0B38F-8D9E-43B5-A779-78F0159BD285}"/>
              </a:ext>
            </a:extLst>
          </p:cNvPr>
          <p:cNvSpPr>
            <a:spLocks noGrp="1"/>
          </p:cNvSpPr>
          <p:nvPr>
            <p:ph type="title"/>
          </p:nvPr>
        </p:nvSpPr>
        <p:spPr/>
        <p:txBody>
          <a:bodyPr/>
          <a:lstStyle/>
          <a:p>
            <a:r>
              <a:rPr lang="cs-CZ" b="1" dirty="0" err="1">
                <a:effectLst>
                  <a:outerShdw blurRad="38100" dist="38100" dir="2700000" algn="tl">
                    <a:srgbClr val="000000">
                      <a:alpha val="43137"/>
                    </a:srgbClr>
                  </a:outerShdw>
                </a:effectLst>
              </a:rPr>
              <a:t>European</a:t>
            </a:r>
            <a:r>
              <a:rPr lang="cs-CZ" b="1" dirty="0">
                <a:effectLst>
                  <a:outerShdw blurRad="38100" dist="38100" dir="2700000" algn="tl">
                    <a:srgbClr val="000000">
                      <a:alpha val="43137"/>
                    </a:srgbClr>
                  </a:outerShdw>
                </a:effectLst>
              </a:rPr>
              <a:t> Green </a:t>
            </a:r>
            <a:r>
              <a:rPr lang="cs-CZ" b="1" dirty="0" err="1">
                <a:effectLst>
                  <a:outerShdw blurRad="38100" dist="38100" dir="2700000" algn="tl">
                    <a:srgbClr val="000000">
                      <a:alpha val="43137"/>
                    </a:srgbClr>
                  </a:outerShdw>
                </a:effectLst>
              </a:rPr>
              <a:t>Deal</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69067355-EDC3-4B2F-B470-D4008E550EF1}"/>
              </a:ext>
            </a:extLst>
          </p:cNvPr>
          <p:cNvSpPr>
            <a:spLocks noGrp="1"/>
          </p:cNvSpPr>
          <p:nvPr>
            <p:ph idx="1"/>
          </p:nvPr>
        </p:nvSpPr>
        <p:spPr/>
        <p:txBody>
          <a:bodyPr/>
          <a:lstStyle/>
          <a:p>
            <a:pPr marL="0" indent="0">
              <a:buNone/>
            </a:pPr>
            <a:r>
              <a:rPr lang="cs-CZ" b="1" dirty="0">
                <a:effectLst>
                  <a:outerShdw blurRad="38100" dist="38100" dir="2700000" algn="tl">
                    <a:srgbClr val="000000">
                      <a:alpha val="43137"/>
                    </a:srgbClr>
                  </a:outerShdw>
                </a:effectLst>
                <a:highlight>
                  <a:srgbClr val="FFFF00"/>
                </a:highlight>
              </a:rPr>
              <a:t>T</a:t>
            </a:r>
            <a:r>
              <a:rPr lang="en-US" b="1" dirty="0">
                <a:effectLst>
                  <a:outerShdw blurRad="38100" dist="38100" dir="2700000" algn="tl">
                    <a:srgbClr val="000000">
                      <a:alpha val="43137"/>
                    </a:srgbClr>
                  </a:outerShdw>
                </a:effectLst>
                <a:highlight>
                  <a:srgbClr val="FFFF00"/>
                </a:highlight>
              </a:rPr>
              <a:t>he European Green Deal</a:t>
            </a:r>
            <a:r>
              <a:rPr lang="en-US" dirty="0">
                <a:effectLst>
                  <a:outerShdw blurRad="38100" dist="38100" dir="2700000" algn="tl">
                    <a:srgbClr val="000000">
                      <a:alpha val="43137"/>
                    </a:srgbClr>
                  </a:outerShdw>
                </a:effectLst>
              </a:rPr>
              <a:t>, approved in </a:t>
            </a:r>
            <a:r>
              <a:rPr lang="en-US" b="1" dirty="0">
                <a:effectLst>
                  <a:outerShdw blurRad="38100" dist="38100" dir="2700000" algn="tl">
                    <a:srgbClr val="000000">
                      <a:alpha val="43137"/>
                    </a:srgbClr>
                  </a:outerShdw>
                </a:effectLst>
              </a:rPr>
              <a:t>2020</a:t>
            </a:r>
            <a:r>
              <a:rPr lang="en-US" dirty="0">
                <a:effectLst>
                  <a:outerShdw blurRad="38100" dist="38100" dir="2700000" algn="tl">
                    <a:srgbClr val="000000">
                      <a:alpha val="43137"/>
                    </a:srgbClr>
                  </a:outerShdw>
                </a:effectLst>
              </a:rPr>
              <a:t>, is a set of policy initiatives by the European Commission with the overarching aim of making the European Union (EU) climate neutral in 2050.</a:t>
            </a:r>
            <a:endParaRPr lang="cs-CZ"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An impact assessed plan will also be presented to increase the EU's greenhouse gas emission reductions target for 2030 to at least 50% and towards 55% compared with 1990 levels. The plan is to review each existing law on its climate merits, and also introduce new legislation on the circular economy, building renovation, biodiversity, farming and Innovation</a:t>
            </a:r>
            <a:r>
              <a:rPr lang="cs-CZ" dirty="0">
                <a:effectLst>
                  <a:outerShdw blurRad="38100" dist="38100" dir="2700000" algn="tl">
                    <a:srgbClr val="000000">
                      <a:alpha val="43137"/>
                    </a:srgbClr>
                  </a:outerShdw>
                </a:effectLst>
              </a:rPr>
              <a:t>.</a:t>
            </a:r>
          </a:p>
        </p:txBody>
      </p:sp>
      <p:sp>
        <p:nvSpPr>
          <p:cNvPr id="4" name="TextovéPole 3">
            <a:extLst>
              <a:ext uri="{FF2B5EF4-FFF2-40B4-BE49-F238E27FC236}">
                <a16:creationId xmlns:a16="http://schemas.microsoft.com/office/drawing/2014/main" id="{F757D7F7-FC26-40BE-94DE-3EA23B34ADBC}"/>
              </a:ext>
            </a:extLst>
          </p:cNvPr>
          <p:cNvSpPr txBox="1"/>
          <p:nvPr/>
        </p:nvSpPr>
        <p:spPr>
          <a:xfrm>
            <a:off x="370900" y="4149080"/>
            <a:ext cx="11053692" cy="584775"/>
          </a:xfrm>
          <a:prstGeom prst="rect">
            <a:avLst/>
          </a:prstGeom>
          <a:noFill/>
        </p:spPr>
        <p:txBody>
          <a:bodyPr wrap="square" rtlCol="0">
            <a:spAutoFit/>
          </a:bodyPr>
          <a:lstStyle/>
          <a:p>
            <a:r>
              <a:rPr lang="cs-CZ" sz="1600" dirty="0">
                <a:highlight>
                  <a:srgbClr val="FFFF00"/>
                </a:highlight>
              </a:rPr>
              <a:t>„</a:t>
            </a:r>
            <a:r>
              <a:rPr lang="cs-CZ" sz="1600" dirty="0" err="1">
                <a:highlight>
                  <a:srgbClr val="FFFF00"/>
                </a:highlight>
              </a:rPr>
              <a:t>Implementing</a:t>
            </a:r>
            <a:r>
              <a:rPr lang="cs-CZ" sz="1600" dirty="0">
                <a:highlight>
                  <a:srgbClr val="FFFF00"/>
                </a:highlight>
              </a:rPr>
              <a:t> </a:t>
            </a:r>
            <a:r>
              <a:rPr lang="cs-CZ" sz="1600" dirty="0" err="1">
                <a:highlight>
                  <a:srgbClr val="FFFF00"/>
                </a:highlight>
              </a:rPr>
              <a:t>the</a:t>
            </a:r>
            <a:r>
              <a:rPr lang="cs-CZ" sz="1600" dirty="0">
                <a:highlight>
                  <a:srgbClr val="FFFF00"/>
                </a:highlight>
              </a:rPr>
              <a:t> </a:t>
            </a:r>
            <a:r>
              <a:rPr lang="cs-CZ" sz="1600" dirty="0" err="1">
                <a:highlight>
                  <a:srgbClr val="FFFF00"/>
                </a:highlight>
              </a:rPr>
              <a:t>European</a:t>
            </a:r>
            <a:r>
              <a:rPr lang="cs-CZ" sz="1600" dirty="0">
                <a:highlight>
                  <a:srgbClr val="FFFF00"/>
                </a:highlight>
              </a:rPr>
              <a:t> Green </a:t>
            </a:r>
            <a:r>
              <a:rPr lang="cs-CZ" sz="1600" dirty="0" err="1">
                <a:highlight>
                  <a:srgbClr val="FFFF00"/>
                </a:highlight>
              </a:rPr>
              <a:t>Deal</a:t>
            </a:r>
            <a:r>
              <a:rPr lang="cs-CZ" sz="1600" dirty="0">
                <a:highlight>
                  <a:srgbClr val="FFFF00"/>
                </a:highlight>
              </a:rPr>
              <a:t>“ </a:t>
            </a:r>
            <a:r>
              <a:rPr lang="cs-CZ" sz="1600" dirty="0">
                <a:hlinkClick r:id="rId2"/>
              </a:rPr>
              <a:t>https://cor.europa.eu/en/engage/studies/Documents/European%20Green%20Deal%20Handbook.pdf</a:t>
            </a:r>
            <a:r>
              <a:rPr lang="cs-CZ" sz="1600" dirty="0"/>
              <a:t> </a:t>
            </a:r>
          </a:p>
        </p:txBody>
      </p:sp>
    </p:spTree>
    <p:extLst>
      <p:ext uri="{BB962C8B-B14F-4D97-AF65-F5344CB8AC3E}">
        <p14:creationId xmlns:p14="http://schemas.microsoft.com/office/powerpoint/2010/main" val="858630705"/>
      </p:ext>
    </p:extLst>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9B426-28A1-46FA-8FCE-16324D1711E1}"/>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8B8BF4E7-0130-425A-A8E9-5338CF489711}"/>
              </a:ext>
            </a:extLst>
          </p:cNvPr>
          <p:cNvPicPr>
            <a:picLocks noGrp="1" noChangeAspect="1"/>
          </p:cNvPicPr>
          <p:nvPr>
            <p:ph idx="1"/>
          </p:nvPr>
        </p:nvPicPr>
        <p:blipFill>
          <a:blip r:embed="rId2"/>
          <a:stretch>
            <a:fillRect/>
          </a:stretch>
        </p:blipFill>
        <p:spPr>
          <a:xfrm>
            <a:off x="0" y="-27885"/>
            <a:ext cx="12192000" cy="6885886"/>
          </a:xfrm>
          <a:prstGeom prst="rect">
            <a:avLst/>
          </a:prstGeom>
        </p:spPr>
      </p:pic>
    </p:spTree>
    <p:extLst>
      <p:ext uri="{BB962C8B-B14F-4D97-AF65-F5344CB8AC3E}">
        <p14:creationId xmlns:p14="http://schemas.microsoft.com/office/powerpoint/2010/main" val="4159751681"/>
      </p:ext>
    </p:extLst>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72EB2-E085-41A8-9ED7-2A5085710BA3}"/>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666349E5-1A45-4236-891D-BB8FA64F486D}"/>
              </a:ext>
            </a:extLst>
          </p:cNvPr>
          <p:cNvSpPr>
            <a:spLocks noGrp="1"/>
          </p:cNvSpPr>
          <p:nvPr>
            <p:ph idx="1"/>
          </p:nvPr>
        </p:nvSpPr>
        <p:spPr/>
        <p:txBody>
          <a:bodyPr/>
          <a:lstStyle/>
          <a:p>
            <a:pPr marL="0" indent="0">
              <a:buNone/>
              <a:defRPr/>
            </a:pPr>
            <a:r>
              <a:rPr lang="en-US" sz="2800" dirty="0"/>
              <a:t>Also created, in order to manage the ECSC, were a group of </a:t>
            </a:r>
            <a:r>
              <a:rPr lang="en-US" sz="2800" b="1" dirty="0">
                <a:solidFill>
                  <a:schemeClr val="tx1"/>
                </a:solidFill>
                <a:effectLst>
                  <a:outerShdw blurRad="38100" dist="38100" dir="2700000" algn="tl">
                    <a:srgbClr val="000000">
                      <a:alpha val="43137"/>
                    </a:srgbClr>
                  </a:outerShdw>
                </a:effectLst>
              </a:rPr>
              <a:t>‘supranational’ </a:t>
            </a:r>
            <a:r>
              <a:rPr lang="en-US" sz="2800" dirty="0"/>
              <a:t>(a level of governance above the nation state) </a:t>
            </a:r>
            <a:r>
              <a:rPr lang="en-US" sz="2800" b="1" dirty="0">
                <a:solidFill>
                  <a:schemeClr val="tx1"/>
                </a:solidFill>
                <a:effectLst>
                  <a:outerShdw blurRad="38100" dist="38100" dir="2700000" algn="tl">
                    <a:srgbClr val="000000">
                      <a:alpha val="43137"/>
                    </a:srgbClr>
                  </a:outerShdw>
                </a:effectLst>
              </a:rPr>
              <a:t>bodies: </a:t>
            </a:r>
            <a:endParaRPr lang="cs-CZ" sz="2800" b="1" dirty="0">
              <a:solidFill>
                <a:schemeClr val="tx1"/>
              </a:solidFill>
              <a:effectLst>
                <a:outerShdw blurRad="38100" dist="38100" dir="2700000" algn="tl">
                  <a:srgbClr val="000000">
                    <a:alpha val="43137"/>
                  </a:srgbClr>
                </a:outerShdw>
              </a:effectLst>
            </a:endParaRPr>
          </a:p>
          <a:p>
            <a:pPr marL="0" indent="0">
              <a:buNone/>
              <a:defRPr/>
            </a:pPr>
            <a:r>
              <a:rPr lang="en-US" sz="2800" dirty="0"/>
              <a:t>a </a:t>
            </a:r>
            <a:r>
              <a:rPr lang="en-US" sz="2800" b="1" dirty="0"/>
              <a:t>Council of Ministers</a:t>
            </a:r>
            <a:r>
              <a:rPr lang="en-US" sz="2800" dirty="0"/>
              <a:t>, a </a:t>
            </a:r>
            <a:r>
              <a:rPr lang="en-US" sz="2800" b="1" dirty="0"/>
              <a:t>Common Assembly</a:t>
            </a:r>
            <a:r>
              <a:rPr lang="en-US" sz="2800" dirty="0"/>
              <a:t>, a </a:t>
            </a:r>
            <a:r>
              <a:rPr lang="en-US" sz="2800" b="1" dirty="0"/>
              <a:t>High Authority</a:t>
            </a:r>
            <a:r>
              <a:rPr lang="en-US" sz="2800" dirty="0"/>
              <a:t> and a </a:t>
            </a:r>
            <a:r>
              <a:rPr lang="en-US" sz="2800" b="1" dirty="0"/>
              <a:t>Court of Justice</a:t>
            </a:r>
            <a:r>
              <a:rPr lang="en-US" sz="2800" dirty="0"/>
              <a:t>, all to legislate, develop ideas and resolve disputes. </a:t>
            </a:r>
            <a:endParaRPr lang="cs-CZ" sz="2800" dirty="0"/>
          </a:p>
          <a:p>
            <a:pPr marL="0" indent="0">
              <a:buNone/>
              <a:defRPr/>
            </a:pPr>
            <a:r>
              <a:rPr lang="en-US" sz="2800" dirty="0">
                <a:solidFill>
                  <a:schemeClr val="tx1"/>
                </a:solidFill>
              </a:rPr>
              <a:t>It was from these key bodies that the later EU would emerge</a:t>
            </a:r>
            <a:r>
              <a:rPr lang="en-US" sz="2800" dirty="0"/>
              <a:t>, a process which some of the ECSC’s creators had envisaged, as they explicitly stated the creation of a federal Europe as their long term goal. </a:t>
            </a:r>
            <a:endParaRPr lang="cs-CZ" sz="2800" dirty="0"/>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1BD0DB59-65B1-4E8E-9122-61F04543561E}"/>
              </a:ext>
            </a:extLst>
          </p:cNvPr>
          <p:cNvSpPr>
            <a:spLocks noGrp="1" noChangeArrowheads="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A102BD34-1695-4272-8E07-79CE2CFD1E02}"/>
              </a:ext>
            </a:extLst>
          </p:cNvPr>
          <p:cNvSpPr>
            <a:spLocks noGrp="1"/>
          </p:cNvSpPr>
          <p:nvPr>
            <p:ph idx="1"/>
          </p:nvPr>
        </p:nvSpPr>
        <p:spPr/>
        <p:txBody>
          <a:bodyPr/>
          <a:lstStyle/>
          <a:p>
            <a:pPr marL="0" indent="0">
              <a:buNone/>
              <a:defRPr/>
            </a:pPr>
            <a:r>
              <a:rPr lang="cs-CZ" altLang="cs-CZ" b="1" dirty="0" err="1">
                <a:solidFill>
                  <a:schemeClr val="tx1"/>
                </a:solidFill>
                <a:effectLst>
                  <a:outerShdw blurRad="38100" dist="38100" dir="2700000" algn="tl">
                    <a:srgbClr val="000000">
                      <a:alpha val="43137"/>
                    </a:srgbClr>
                  </a:outerShdw>
                </a:effectLst>
              </a:rPr>
              <a:t>Treaty</a:t>
            </a:r>
            <a:r>
              <a:rPr lang="cs-CZ" altLang="cs-CZ" b="1" dirty="0">
                <a:solidFill>
                  <a:schemeClr val="tx1"/>
                </a:solidFill>
                <a:effectLst>
                  <a:outerShdw blurRad="38100" dist="38100" dir="2700000" algn="tl">
                    <a:srgbClr val="000000">
                      <a:alpha val="43137"/>
                    </a:srgbClr>
                  </a:outerShdw>
                </a:effectLst>
              </a:rPr>
              <a:t> </a:t>
            </a:r>
            <a:r>
              <a:rPr lang="cs-CZ" altLang="cs-CZ" b="1" dirty="0" err="1">
                <a:solidFill>
                  <a:schemeClr val="tx1"/>
                </a:solidFill>
                <a:effectLst>
                  <a:outerShdw blurRad="38100" dist="38100" dir="2700000" algn="tl">
                    <a:srgbClr val="000000">
                      <a:alpha val="43137"/>
                    </a:srgbClr>
                  </a:outerShdw>
                </a:effectLst>
              </a:rPr>
              <a:t>of</a:t>
            </a:r>
            <a:r>
              <a:rPr lang="cs-CZ" altLang="cs-CZ" b="1" dirty="0">
                <a:solidFill>
                  <a:schemeClr val="tx1"/>
                </a:solidFill>
                <a:effectLst>
                  <a:outerShdw blurRad="38100" dist="38100" dir="2700000" algn="tl">
                    <a:srgbClr val="000000">
                      <a:alpha val="43137"/>
                    </a:srgbClr>
                  </a:outerShdw>
                </a:effectLst>
              </a:rPr>
              <a:t> Rome - </a:t>
            </a:r>
            <a:r>
              <a:rPr lang="en-US" altLang="cs-CZ" b="1" dirty="0">
                <a:solidFill>
                  <a:schemeClr val="tx1"/>
                </a:solidFill>
                <a:effectLst>
                  <a:outerShdw blurRad="38100" dist="38100" dir="2700000" algn="tl">
                    <a:srgbClr val="000000">
                      <a:alpha val="43137"/>
                    </a:srgbClr>
                  </a:outerShdw>
                </a:effectLst>
              </a:rPr>
              <a:t>Signed in 1957 </a:t>
            </a:r>
            <a:r>
              <a:rPr lang="en-US" altLang="cs-CZ" dirty="0"/>
              <a:t>by the heads of government of </a:t>
            </a:r>
            <a:r>
              <a:rPr lang="en-US" altLang="cs-CZ" b="1" dirty="0"/>
              <a:t>France, Belgium, Luxembourg, West Germany, the Netherlands and Italy,</a:t>
            </a:r>
            <a:r>
              <a:rPr lang="en-US" altLang="cs-CZ" dirty="0"/>
              <a:t> the treaty was the result of eleven years of attempts to reconstruct the European</a:t>
            </a:r>
            <a:r>
              <a:rPr lang="cs-CZ" altLang="cs-CZ" dirty="0"/>
              <a:t> </a:t>
            </a:r>
            <a:r>
              <a:rPr lang="en-US" altLang="cs-CZ" dirty="0"/>
              <a:t>continent after World War II.</a:t>
            </a:r>
            <a:endParaRPr lang="cs-CZ" altLang="cs-CZ" dirty="0"/>
          </a:p>
        </p:txBody>
      </p:sp>
      <p:pic>
        <p:nvPicPr>
          <p:cNvPr id="23556" name="Picture 2" descr="http://www.civitas.org.uk/eufacts/graphics/treatyofrome.jpg">
            <a:extLst>
              <a:ext uri="{FF2B5EF4-FFF2-40B4-BE49-F238E27FC236}">
                <a16:creationId xmlns:a16="http://schemas.microsoft.com/office/drawing/2014/main" id="{5EF2856E-5008-4B15-B7DF-E3D90F668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276475"/>
            <a:ext cx="59880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B8E9C-1E9F-41E6-917B-7CD13ACC2BBD}"/>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23555" name="Zástupný symbol pro obsah 2">
            <a:extLst>
              <a:ext uri="{FF2B5EF4-FFF2-40B4-BE49-F238E27FC236}">
                <a16:creationId xmlns:a16="http://schemas.microsoft.com/office/drawing/2014/main" id="{1524C734-FD9B-4FDE-B261-6CCA92D537C5}"/>
              </a:ext>
            </a:extLst>
          </p:cNvPr>
          <p:cNvSpPr>
            <a:spLocks noGrp="1"/>
          </p:cNvSpPr>
          <p:nvPr>
            <p:ph idx="1"/>
          </p:nvPr>
        </p:nvSpPr>
        <p:spPr/>
        <p:txBody>
          <a:bodyPr/>
          <a:lstStyle/>
          <a:p>
            <a:pPr>
              <a:defRPr/>
            </a:pPr>
            <a:r>
              <a:rPr lang="en-US" altLang="cs-CZ" dirty="0">
                <a:effectLst>
                  <a:outerShdw blurRad="38100" dist="38100" dir="2700000" algn="tl">
                    <a:srgbClr val="000000">
                      <a:alpha val="43137"/>
                    </a:srgbClr>
                  </a:outerShdw>
                </a:effectLst>
              </a:rPr>
              <a:t>A false step was taken in the mid 1950s when a proposed </a:t>
            </a:r>
            <a:r>
              <a:rPr lang="cs-CZ" altLang="cs-CZ" dirty="0">
                <a:solidFill>
                  <a:schemeClr val="tx1"/>
                </a:solidFill>
                <a:effectLst>
                  <a:outerShdw blurRad="38100" dist="38100" dir="2700000" algn="tl">
                    <a:srgbClr val="000000">
                      <a:alpha val="43137"/>
                    </a:srgbClr>
                  </a:outerShdw>
                </a:effectLst>
              </a:rPr>
              <a:t>„</a:t>
            </a:r>
            <a:r>
              <a:rPr lang="en-US" altLang="cs-CZ" dirty="0">
                <a:solidFill>
                  <a:schemeClr val="tx1"/>
                </a:solidFill>
                <a:effectLst>
                  <a:outerShdw blurRad="38100" dist="38100" dir="2700000" algn="tl">
                    <a:srgbClr val="000000">
                      <a:alpha val="43137"/>
                    </a:srgbClr>
                  </a:outerShdw>
                </a:effectLst>
              </a:rPr>
              <a:t>European </a:t>
            </a:r>
            <a:r>
              <a:rPr lang="en-US" altLang="cs-CZ" dirty="0" err="1">
                <a:solidFill>
                  <a:schemeClr val="tx1"/>
                </a:solidFill>
                <a:effectLst>
                  <a:outerShdw blurRad="38100" dist="38100" dir="2700000" algn="tl">
                    <a:srgbClr val="000000">
                      <a:alpha val="43137"/>
                    </a:srgbClr>
                  </a:outerShdw>
                </a:effectLst>
              </a:rPr>
              <a:t>Defence</a:t>
            </a:r>
            <a:r>
              <a:rPr lang="en-US" altLang="cs-CZ" dirty="0">
                <a:solidFill>
                  <a:schemeClr val="tx1"/>
                </a:solidFill>
                <a:effectLst>
                  <a:outerShdw blurRad="38100" dist="38100" dir="2700000" algn="tl">
                    <a:srgbClr val="000000">
                      <a:alpha val="43137"/>
                    </a:srgbClr>
                  </a:outerShdw>
                </a:effectLst>
              </a:rPr>
              <a:t> Community</a:t>
            </a:r>
            <a:r>
              <a:rPr lang="cs-CZ" altLang="cs-CZ" dirty="0">
                <a:solidFill>
                  <a:schemeClr val="tx1"/>
                </a:solidFill>
                <a:effectLst>
                  <a:outerShdw blurRad="38100" dist="38100" dir="2700000" algn="tl">
                    <a:srgbClr val="000000">
                      <a:alpha val="43137"/>
                    </a:srgbClr>
                  </a:outerShdw>
                </a:effectLst>
              </a:rPr>
              <a:t>“</a:t>
            </a:r>
            <a:r>
              <a:rPr lang="en-US" altLang="cs-CZ" dirty="0">
                <a:solidFill>
                  <a:schemeClr val="tx1"/>
                </a:solidFill>
                <a:effectLst>
                  <a:outerShdw blurRad="38100" dist="38100" dir="2700000" algn="tl">
                    <a:srgbClr val="000000">
                      <a:alpha val="43137"/>
                    </a:srgbClr>
                  </a:outerShdw>
                </a:effectLst>
              </a:rPr>
              <a:t> </a:t>
            </a:r>
            <a:r>
              <a:rPr lang="en-US" altLang="cs-CZ" dirty="0">
                <a:effectLst>
                  <a:outerShdw blurRad="38100" dist="38100" dir="2700000" algn="tl">
                    <a:srgbClr val="000000">
                      <a:alpha val="43137"/>
                    </a:srgbClr>
                  </a:outerShdw>
                </a:effectLst>
              </a:rPr>
              <a:t>among the ESSC’s six states was drawn up: it called for a joint army to be controlled by a new supranational </a:t>
            </a:r>
            <a:r>
              <a:rPr lang="en-US" altLang="cs-CZ" dirty="0" err="1">
                <a:effectLst>
                  <a:outerShdw blurRad="38100" dist="38100" dir="2700000" algn="tl">
                    <a:srgbClr val="000000">
                      <a:alpha val="43137"/>
                    </a:srgbClr>
                  </a:outerShdw>
                </a:effectLst>
              </a:rPr>
              <a:t>Defence</a:t>
            </a:r>
            <a:r>
              <a:rPr lang="en-US" altLang="cs-CZ" dirty="0">
                <a:effectLst>
                  <a:outerShdw blurRad="38100" dist="38100" dir="2700000" algn="tl">
                    <a:srgbClr val="000000">
                      <a:alpha val="43137"/>
                    </a:srgbClr>
                  </a:outerShdw>
                </a:effectLst>
              </a:rPr>
              <a:t> Minister. The initiative had to be rejected after France’s National Assembly voted it down. </a:t>
            </a:r>
            <a:endParaRPr lang="cs-CZ" altLang="cs-CZ" dirty="0">
              <a:effectLst>
                <a:outerShdw blurRad="38100" dist="38100" dir="2700000" algn="tl">
                  <a:srgbClr val="000000">
                    <a:alpha val="43137"/>
                  </a:srgbClr>
                </a:outerShdw>
              </a:effectLst>
            </a:endParaRPr>
          </a:p>
          <a:p>
            <a:pPr>
              <a:defRPr/>
            </a:pPr>
            <a:r>
              <a:rPr lang="cs-CZ" altLang="cs-CZ" dirty="0" err="1"/>
              <a:t>The</a:t>
            </a:r>
            <a:r>
              <a:rPr lang="cs-CZ" altLang="cs-CZ" dirty="0"/>
              <a:t> </a:t>
            </a:r>
            <a:r>
              <a:rPr lang="cs-CZ" altLang="cs-CZ" dirty="0" err="1"/>
              <a:t>Six</a:t>
            </a:r>
            <a:r>
              <a:rPr lang="cs-CZ" altLang="cs-CZ" dirty="0"/>
              <a:t> </a:t>
            </a:r>
            <a:r>
              <a:rPr lang="cs-CZ" altLang="cs-CZ" dirty="0" err="1"/>
              <a:t>then</a:t>
            </a:r>
            <a:r>
              <a:rPr lang="cs-CZ" altLang="cs-CZ" dirty="0"/>
              <a:t> </a:t>
            </a:r>
            <a:r>
              <a:rPr lang="cs-CZ" altLang="cs-CZ" dirty="0" err="1"/>
              <a:t>decided</a:t>
            </a:r>
            <a:r>
              <a:rPr lang="cs-CZ" altLang="cs-CZ" dirty="0"/>
              <a:t>, on 25 </a:t>
            </a:r>
            <a:r>
              <a:rPr lang="cs-CZ" altLang="cs-CZ" dirty="0" err="1"/>
              <a:t>March</a:t>
            </a:r>
            <a:r>
              <a:rPr lang="cs-CZ" altLang="cs-CZ" dirty="0"/>
              <a:t> 1957 </a:t>
            </a:r>
            <a:r>
              <a:rPr lang="cs-CZ" altLang="cs-CZ" dirty="0" err="1"/>
              <a:t>with</a:t>
            </a:r>
            <a:r>
              <a:rPr lang="cs-CZ" altLang="cs-CZ" dirty="0"/>
              <a:t> </a:t>
            </a:r>
            <a:r>
              <a:rPr lang="cs-CZ" altLang="cs-CZ" dirty="0" err="1"/>
              <a:t>the</a:t>
            </a:r>
            <a:r>
              <a:rPr lang="cs-CZ" altLang="cs-CZ" dirty="0"/>
              <a:t> </a:t>
            </a:r>
            <a:r>
              <a:rPr lang="cs-CZ" altLang="cs-CZ" b="1" dirty="0" err="1">
                <a:solidFill>
                  <a:schemeClr val="tx1"/>
                </a:solidFill>
              </a:rPr>
              <a:t>Treaty</a:t>
            </a:r>
            <a:r>
              <a:rPr lang="cs-CZ" altLang="cs-CZ" b="1" dirty="0">
                <a:solidFill>
                  <a:schemeClr val="tx1"/>
                </a:solidFill>
              </a:rPr>
              <a:t> </a:t>
            </a:r>
            <a:r>
              <a:rPr lang="cs-CZ" altLang="cs-CZ" b="1" dirty="0" err="1">
                <a:solidFill>
                  <a:schemeClr val="tx1"/>
                </a:solidFill>
              </a:rPr>
              <a:t>of</a:t>
            </a:r>
            <a:r>
              <a:rPr lang="cs-CZ" altLang="cs-CZ" b="1" dirty="0">
                <a:solidFill>
                  <a:schemeClr val="tx1"/>
                </a:solidFill>
              </a:rPr>
              <a:t> Rome</a:t>
            </a:r>
            <a:r>
              <a:rPr lang="cs-CZ" altLang="cs-CZ" dirty="0">
                <a:solidFill>
                  <a:schemeClr val="tx1"/>
                </a:solidFill>
              </a:rPr>
              <a:t>,</a:t>
            </a:r>
            <a:r>
              <a:rPr lang="cs-CZ" altLang="cs-CZ" dirty="0"/>
              <a:t> to </a:t>
            </a:r>
            <a:r>
              <a:rPr lang="cs-CZ" altLang="cs-CZ" dirty="0" err="1"/>
              <a:t>build</a:t>
            </a:r>
            <a:r>
              <a:rPr lang="cs-CZ" altLang="cs-CZ" dirty="0"/>
              <a:t> a </a:t>
            </a:r>
            <a:r>
              <a:rPr lang="cs-CZ" altLang="cs-CZ" b="1" dirty="0" err="1">
                <a:solidFill>
                  <a:schemeClr val="tx1"/>
                </a:solidFill>
              </a:rPr>
              <a:t>European</a:t>
            </a:r>
            <a:r>
              <a:rPr lang="cs-CZ" altLang="cs-CZ" b="1" dirty="0">
                <a:solidFill>
                  <a:schemeClr val="tx1"/>
                </a:solidFill>
              </a:rPr>
              <a:t> </a:t>
            </a:r>
            <a:r>
              <a:rPr lang="cs-CZ" altLang="cs-CZ" b="1" dirty="0" err="1">
                <a:solidFill>
                  <a:schemeClr val="tx1"/>
                </a:solidFill>
              </a:rPr>
              <a:t>Economic</a:t>
            </a:r>
            <a:r>
              <a:rPr lang="cs-CZ" altLang="cs-CZ" b="1" dirty="0">
                <a:solidFill>
                  <a:schemeClr val="tx1"/>
                </a:solidFill>
              </a:rPr>
              <a:t> </a:t>
            </a:r>
            <a:r>
              <a:rPr lang="cs-CZ" altLang="cs-CZ" b="1" dirty="0" err="1">
                <a:solidFill>
                  <a:schemeClr val="tx1"/>
                </a:solidFill>
              </a:rPr>
              <a:t>Community</a:t>
            </a:r>
            <a:r>
              <a:rPr lang="cs-CZ" altLang="cs-CZ" b="1" dirty="0">
                <a:solidFill>
                  <a:schemeClr val="tx1"/>
                </a:solidFill>
              </a:rPr>
              <a:t> (EEC)</a:t>
            </a:r>
            <a:r>
              <a:rPr lang="cs-CZ" altLang="cs-CZ" dirty="0"/>
              <a:t> and </a:t>
            </a:r>
            <a:r>
              <a:rPr lang="cs-CZ" altLang="cs-CZ" b="1" dirty="0" err="1">
                <a:solidFill>
                  <a:schemeClr val="tx1"/>
                </a:solidFill>
              </a:rPr>
              <a:t>European</a:t>
            </a:r>
            <a:r>
              <a:rPr lang="cs-CZ" altLang="cs-CZ" b="1" dirty="0">
                <a:solidFill>
                  <a:schemeClr val="tx1"/>
                </a:solidFill>
              </a:rPr>
              <a:t> </a:t>
            </a:r>
            <a:r>
              <a:rPr lang="cs-CZ" altLang="cs-CZ" b="1" dirty="0" err="1">
                <a:solidFill>
                  <a:schemeClr val="tx1"/>
                </a:solidFill>
              </a:rPr>
              <a:t>Atomic</a:t>
            </a:r>
            <a:r>
              <a:rPr lang="cs-CZ" altLang="cs-CZ" b="1" dirty="0">
                <a:solidFill>
                  <a:schemeClr val="tx1"/>
                </a:solidFill>
              </a:rPr>
              <a:t> </a:t>
            </a:r>
            <a:r>
              <a:rPr lang="cs-CZ" altLang="cs-CZ" b="1" dirty="0" err="1">
                <a:solidFill>
                  <a:schemeClr val="tx1"/>
                </a:solidFill>
              </a:rPr>
              <a:t>Energy</a:t>
            </a:r>
            <a:r>
              <a:rPr lang="cs-CZ" altLang="cs-CZ" b="1" dirty="0">
                <a:solidFill>
                  <a:schemeClr val="tx1"/>
                </a:solidFill>
              </a:rPr>
              <a:t> </a:t>
            </a:r>
            <a:r>
              <a:rPr lang="cs-CZ" altLang="cs-CZ" b="1" dirty="0" err="1">
                <a:solidFill>
                  <a:schemeClr val="tx1"/>
                </a:solidFill>
              </a:rPr>
              <a:t>Community</a:t>
            </a:r>
            <a:r>
              <a:rPr lang="cs-CZ" altLang="cs-CZ" b="1" dirty="0">
                <a:solidFill>
                  <a:schemeClr val="tx1"/>
                </a:solidFill>
              </a:rPr>
              <a:t> (Euratom).</a:t>
            </a:r>
            <a:r>
              <a:rPr lang="cs-CZ" altLang="cs-CZ" dirty="0"/>
              <a:t> EEC has </a:t>
            </a:r>
            <a:r>
              <a:rPr lang="cs-CZ" altLang="cs-CZ" dirty="0" err="1"/>
              <a:t>been</a:t>
            </a:r>
            <a:r>
              <a:rPr lang="cs-CZ" altLang="cs-CZ" dirty="0"/>
              <a:t> </a:t>
            </a:r>
            <a:r>
              <a:rPr lang="cs-CZ" altLang="cs-CZ" dirty="0" err="1"/>
              <a:t>based</a:t>
            </a:r>
            <a:r>
              <a:rPr lang="cs-CZ" altLang="cs-CZ" dirty="0"/>
              <a:t> on a </a:t>
            </a:r>
            <a:r>
              <a:rPr lang="cs-CZ" altLang="cs-CZ" dirty="0" err="1"/>
              <a:t>wider</a:t>
            </a:r>
            <a:r>
              <a:rPr lang="cs-CZ" altLang="cs-CZ" dirty="0"/>
              <a:t> </a:t>
            </a:r>
            <a:r>
              <a:rPr lang="cs-CZ" altLang="cs-CZ" dirty="0" err="1"/>
              <a:t>common</a:t>
            </a:r>
            <a:r>
              <a:rPr lang="cs-CZ" altLang="cs-CZ" dirty="0"/>
              <a:t> market </a:t>
            </a:r>
            <a:r>
              <a:rPr lang="cs-CZ" altLang="cs-CZ" dirty="0" err="1"/>
              <a:t>covering</a:t>
            </a:r>
            <a:r>
              <a:rPr lang="cs-CZ" altLang="cs-CZ" dirty="0"/>
              <a:t> a </a:t>
            </a:r>
            <a:r>
              <a:rPr lang="cs-CZ" altLang="cs-CZ" dirty="0" err="1"/>
              <a:t>whole</a:t>
            </a:r>
            <a:r>
              <a:rPr lang="cs-CZ" altLang="cs-CZ" dirty="0"/>
              <a:t> </a:t>
            </a:r>
            <a:r>
              <a:rPr lang="cs-CZ" altLang="cs-CZ" dirty="0" err="1"/>
              <a:t>range</a:t>
            </a:r>
            <a:r>
              <a:rPr lang="cs-CZ" altLang="cs-CZ" dirty="0"/>
              <a:t> </a:t>
            </a:r>
            <a:r>
              <a:rPr lang="cs-CZ" altLang="cs-CZ" dirty="0" err="1"/>
              <a:t>of</a:t>
            </a:r>
            <a:r>
              <a:rPr lang="cs-CZ" altLang="cs-CZ" dirty="0"/>
              <a:t> </a:t>
            </a:r>
            <a:r>
              <a:rPr lang="cs-CZ" altLang="cs-CZ" dirty="0" err="1"/>
              <a:t>goods</a:t>
            </a:r>
            <a:r>
              <a:rPr lang="cs-CZ" altLang="cs-CZ" dirty="0"/>
              <a:t> and </a:t>
            </a:r>
            <a:r>
              <a:rPr lang="cs-CZ" altLang="cs-CZ" dirty="0" err="1"/>
              <a:t>services</a:t>
            </a:r>
            <a:r>
              <a:rPr lang="cs-CZ" altLang="cs-CZ" dirty="0"/>
              <a:t>. </a:t>
            </a:r>
            <a:r>
              <a:rPr lang="cs-CZ" altLang="cs-CZ" b="1" dirty="0" err="1">
                <a:effectLst>
                  <a:outerShdw blurRad="38100" dist="38100" dir="2700000" algn="tl">
                    <a:srgbClr val="000000">
                      <a:alpha val="43137"/>
                    </a:srgbClr>
                  </a:outerShdw>
                </a:effectLst>
              </a:rPr>
              <a:t>Customs</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duties</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between</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the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six</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countries</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were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completely</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abolished</a:t>
            </a:r>
            <a:r>
              <a:rPr lang="cs-CZ" altLang="cs-CZ" b="1" dirty="0">
                <a:effectLst>
                  <a:outerShdw blurRad="38100" dist="38100" dir="2700000" algn="tl">
                    <a:srgbClr val="000000">
                      <a:alpha val="43137"/>
                    </a:srgbClr>
                  </a:outerShdw>
                </a:effectLst>
              </a:rPr>
              <a:t> on 1 July 1968 </a:t>
            </a:r>
            <a:r>
              <a:rPr lang="cs-CZ" altLang="cs-CZ" dirty="0"/>
              <a:t>and </a:t>
            </a:r>
            <a:r>
              <a:rPr lang="cs-CZ" altLang="cs-CZ" dirty="0" err="1"/>
              <a:t>common</a:t>
            </a:r>
            <a:r>
              <a:rPr lang="cs-CZ" altLang="cs-CZ" dirty="0"/>
              <a:t> </a:t>
            </a:r>
            <a:r>
              <a:rPr lang="cs-CZ" altLang="cs-CZ" dirty="0" err="1"/>
              <a:t>policies</a:t>
            </a:r>
            <a:r>
              <a:rPr lang="cs-CZ" altLang="cs-CZ" dirty="0"/>
              <a:t>, </a:t>
            </a:r>
            <a:r>
              <a:rPr lang="cs-CZ" altLang="cs-CZ" dirty="0" err="1"/>
              <a:t>notably</a:t>
            </a:r>
            <a:r>
              <a:rPr lang="cs-CZ" altLang="cs-CZ" dirty="0"/>
              <a:t> on </a:t>
            </a:r>
            <a:r>
              <a:rPr lang="cs-CZ" altLang="cs-CZ" dirty="0" err="1"/>
              <a:t>trade</a:t>
            </a:r>
            <a:r>
              <a:rPr lang="cs-CZ" altLang="cs-CZ" dirty="0"/>
              <a:t> and </a:t>
            </a:r>
            <a:r>
              <a:rPr lang="cs-CZ" altLang="cs-CZ" dirty="0" err="1"/>
              <a:t>agriculture</a:t>
            </a:r>
            <a:r>
              <a:rPr lang="cs-CZ" altLang="cs-CZ" dirty="0"/>
              <a:t>, </a:t>
            </a:r>
            <a:r>
              <a:rPr lang="cs-CZ" altLang="cs-CZ" dirty="0" err="1"/>
              <a:t>were</a:t>
            </a:r>
            <a:r>
              <a:rPr lang="cs-CZ" altLang="cs-CZ" dirty="0"/>
              <a:t> </a:t>
            </a:r>
            <a:r>
              <a:rPr lang="cs-CZ" altLang="cs-CZ" dirty="0" err="1"/>
              <a:t>also</a:t>
            </a:r>
            <a:r>
              <a:rPr lang="cs-CZ" altLang="cs-CZ" dirty="0"/>
              <a:t> </a:t>
            </a:r>
            <a:r>
              <a:rPr lang="cs-CZ" altLang="cs-CZ" dirty="0" err="1"/>
              <a:t>put</a:t>
            </a:r>
            <a:r>
              <a:rPr lang="cs-CZ" altLang="cs-CZ" dirty="0"/>
              <a:t> in place </a:t>
            </a:r>
            <a:r>
              <a:rPr lang="cs-CZ" altLang="cs-CZ" dirty="0" err="1"/>
              <a:t>during</a:t>
            </a:r>
            <a:r>
              <a:rPr lang="cs-CZ" altLang="cs-CZ" dirty="0"/>
              <a:t> </a:t>
            </a:r>
            <a:r>
              <a:rPr lang="cs-CZ" altLang="cs-CZ" dirty="0" err="1"/>
              <a:t>the</a:t>
            </a:r>
            <a:r>
              <a:rPr lang="cs-CZ" altLang="cs-CZ" dirty="0"/>
              <a:t> 1960s.</a:t>
            </a:r>
          </a:p>
          <a:p>
            <a:pPr>
              <a:defRPr/>
            </a:pPr>
            <a:endParaRPr lang="cs-CZ" altLang="cs-CZ" sz="2000" dirty="0"/>
          </a:p>
          <a:p>
            <a:pPr>
              <a:defRPr/>
            </a:pPr>
            <a:endParaRPr lang="cs-CZ" altLang="cs-CZ" dirty="0"/>
          </a:p>
        </p:txBody>
      </p:sp>
      <p:pic>
        <p:nvPicPr>
          <p:cNvPr id="24580" name="Picture 5" descr="http://www.forumoneurope.ie/eu4u/images/coal-2.jpg">
            <a:extLst>
              <a:ext uri="{FF2B5EF4-FFF2-40B4-BE49-F238E27FC236}">
                <a16:creationId xmlns:a16="http://schemas.microsoft.com/office/drawing/2014/main" id="{CB6A2EFD-EF8B-44C3-AA3F-6C13B003A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3098" y="4725144"/>
            <a:ext cx="1225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16CC9-B8E8-446B-81AF-B92734E8598C}"/>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3CFD4804-1778-494A-B050-FB8084C86319}"/>
              </a:ext>
            </a:extLst>
          </p:cNvPr>
          <p:cNvSpPr>
            <a:spLocks noGrp="1"/>
          </p:cNvSpPr>
          <p:nvPr>
            <p:ph idx="1"/>
          </p:nvPr>
        </p:nvSpPr>
        <p:spPr/>
        <p:txBody>
          <a:bodyPr/>
          <a:lstStyle/>
          <a:p>
            <a:pPr>
              <a:defRPr/>
            </a:pPr>
            <a:r>
              <a:rPr lang="en-US" sz="2800" dirty="0"/>
              <a:t>Like the ECSC, the </a:t>
            </a:r>
            <a:r>
              <a:rPr lang="en-US" sz="2800" b="1" dirty="0">
                <a:solidFill>
                  <a:schemeClr val="tx1"/>
                </a:solidFill>
                <a:effectLst>
                  <a:outerShdw blurRad="38100" dist="38100" dir="2700000" algn="tl">
                    <a:srgbClr val="000000">
                      <a:alpha val="43137"/>
                    </a:srgbClr>
                  </a:outerShdw>
                </a:effectLst>
              </a:rPr>
              <a:t>EEC created several supranational bodies</a:t>
            </a:r>
            <a:r>
              <a:rPr lang="en-US" sz="2800" dirty="0"/>
              <a:t>: a </a:t>
            </a:r>
            <a:r>
              <a:rPr lang="en-US" sz="2800" b="1" dirty="0">
                <a:effectLst>
                  <a:outerShdw blurRad="38100" dist="38100" dir="2700000" algn="tl">
                    <a:srgbClr val="000000">
                      <a:alpha val="43137"/>
                    </a:srgbClr>
                  </a:outerShdw>
                </a:effectLst>
              </a:rPr>
              <a:t>Council of Ministers </a:t>
            </a:r>
            <a:r>
              <a:rPr lang="en-US" sz="2800" dirty="0"/>
              <a:t>to make decisions, a </a:t>
            </a:r>
            <a:r>
              <a:rPr lang="en-US" sz="2800" b="1" dirty="0">
                <a:effectLst>
                  <a:outerShdw blurRad="38100" dist="38100" dir="2700000" algn="tl">
                    <a:srgbClr val="000000">
                      <a:alpha val="43137"/>
                    </a:srgbClr>
                  </a:outerShdw>
                </a:effectLst>
              </a:rPr>
              <a:t>Common Assembly (called the European Parliament from 1962) </a:t>
            </a:r>
            <a:r>
              <a:rPr lang="en-US" sz="2800" dirty="0"/>
              <a:t>to give advice, a court which could overrule member states and a </a:t>
            </a:r>
            <a:r>
              <a:rPr lang="cs-CZ" sz="2800" b="1" dirty="0">
                <a:effectLst>
                  <a:outerShdw blurRad="38100" dist="38100" dir="2700000" algn="tl">
                    <a:srgbClr val="000000">
                      <a:alpha val="43137"/>
                    </a:srgbClr>
                  </a:outerShdw>
                </a:effectLst>
              </a:rPr>
              <a:t>C</a:t>
            </a:r>
            <a:r>
              <a:rPr lang="en-US" sz="2800" b="1" dirty="0" err="1">
                <a:effectLst>
                  <a:outerShdw blurRad="38100" dist="38100" dir="2700000" algn="tl">
                    <a:srgbClr val="000000">
                      <a:alpha val="43137"/>
                    </a:srgbClr>
                  </a:outerShdw>
                </a:effectLst>
              </a:rPr>
              <a:t>ommission</a:t>
            </a:r>
            <a:r>
              <a:rPr lang="en-US" sz="2800" b="1" dirty="0">
                <a:effectLst>
                  <a:outerShdw blurRad="38100" dist="38100" dir="2700000" algn="tl">
                    <a:srgbClr val="000000">
                      <a:alpha val="43137"/>
                    </a:srgbClr>
                  </a:outerShdw>
                </a:effectLst>
              </a:rPr>
              <a:t> </a:t>
            </a:r>
            <a:r>
              <a:rPr lang="en-US" sz="2800" dirty="0"/>
              <a:t>to put the policy into affect. </a:t>
            </a:r>
            <a:endParaRPr lang="cs-CZ" sz="2800" dirty="0"/>
          </a:p>
          <a:p>
            <a:pPr>
              <a:defRPr/>
            </a:pPr>
            <a:r>
              <a:rPr lang="en-US" sz="2800" b="1" dirty="0"/>
              <a:t>The 1965</a:t>
            </a:r>
            <a:r>
              <a:rPr lang="cs-CZ" sz="2800" b="1" dirty="0"/>
              <a:t> </a:t>
            </a:r>
            <a:r>
              <a:rPr lang="cs-CZ" sz="2800" dirty="0"/>
              <a:t>(</a:t>
            </a:r>
            <a:r>
              <a:rPr lang="cs-CZ" sz="2800" b="1" dirty="0">
                <a:effectLst>
                  <a:outerShdw blurRad="38100" dist="38100" dir="2700000" algn="tl">
                    <a:srgbClr val="000000">
                      <a:alpha val="43137"/>
                    </a:srgbClr>
                  </a:outerShdw>
                </a:effectLst>
              </a:rPr>
              <a:t>1967</a:t>
            </a:r>
            <a:r>
              <a:rPr lang="cs-CZ" sz="2800" dirty="0"/>
              <a:t>)</a:t>
            </a:r>
            <a:r>
              <a:rPr lang="en-US" sz="2800" dirty="0"/>
              <a:t> </a:t>
            </a:r>
            <a:r>
              <a:rPr lang="en-US" sz="2800" b="1" dirty="0">
                <a:effectLst>
                  <a:outerShdw blurRad="38100" dist="38100" dir="2700000" algn="tl">
                    <a:srgbClr val="000000">
                      <a:alpha val="43137"/>
                    </a:srgbClr>
                  </a:outerShdw>
                </a:effectLst>
              </a:rPr>
              <a:t>Brussels Treaty </a:t>
            </a:r>
            <a:r>
              <a:rPr lang="en-US" sz="2800" b="1" u="sng" dirty="0">
                <a:effectLst>
                  <a:outerShdw blurRad="38100" dist="38100" dir="2700000" algn="tl">
                    <a:srgbClr val="000000">
                      <a:alpha val="43137"/>
                    </a:srgbClr>
                  </a:outerShdw>
                </a:effectLst>
              </a:rPr>
              <a:t>merged the </a:t>
            </a:r>
            <a:r>
              <a:rPr lang="cs-CZ" sz="2800" b="1" u="sng" dirty="0">
                <a:effectLst>
                  <a:outerShdw blurRad="38100" dist="38100" dir="2700000" algn="tl">
                    <a:srgbClr val="000000">
                      <a:alpha val="43137"/>
                    </a:srgbClr>
                  </a:outerShdw>
                </a:effectLst>
              </a:rPr>
              <a:t>C</a:t>
            </a:r>
            <a:r>
              <a:rPr lang="en-US" sz="2800" b="1" u="sng" dirty="0" err="1">
                <a:effectLst>
                  <a:outerShdw blurRad="38100" dist="38100" dir="2700000" algn="tl">
                    <a:srgbClr val="000000">
                      <a:alpha val="43137"/>
                    </a:srgbClr>
                  </a:outerShdw>
                </a:effectLst>
              </a:rPr>
              <a:t>ommissions</a:t>
            </a:r>
            <a:r>
              <a:rPr lang="cs-CZ" sz="2800" b="1" u="sng" dirty="0">
                <a:effectLst>
                  <a:outerShdw blurRad="38100" dist="38100" dir="2700000" algn="tl">
                    <a:srgbClr val="000000">
                      <a:alpha val="43137"/>
                    </a:srgbClr>
                  </a:outerShdw>
                </a:effectLst>
              </a:rPr>
              <a:t> and </a:t>
            </a:r>
            <a:r>
              <a:rPr lang="cs-CZ" sz="2800" b="1" u="sng" dirty="0" err="1">
                <a:effectLst>
                  <a:outerShdw blurRad="38100" dist="38100" dir="2700000" algn="tl">
                    <a:srgbClr val="000000">
                      <a:alpha val="43137"/>
                    </a:srgbClr>
                  </a:outerShdw>
                </a:effectLst>
              </a:rPr>
              <a:t>Councils</a:t>
            </a:r>
            <a:r>
              <a:rPr lang="en-US" sz="2800" b="1" u="sng"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of the EEC, ECSC and </a:t>
            </a:r>
            <a:r>
              <a:rPr lang="en-US" sz="2800" b="1" dirty="0" err="1">
                <a:effectLst>
                  <a:outerShdw blurRad="38100" dist="38100" dir="2700000" algn="tl">
                    <a:srgbClr val="000000">
                      <a:alpha val="43137"/>
                    </a:srgbClr>
                  </a:outerShdw>
                </a:effectLst>
              </a:rPr>
              <a:t>Euratom</a:t>
            </a:r>
            <a:r>
              <a:rPr lang="en-US" sz="2800" b="1" dirty="0">
                <a:effectLst>
                  <a:outerShdw blurRad="38100" dist="38100" dir="2700000" algn="tl">
                    <a:srgbClr val="000000">
                      <a:alpha val="43137"/>
                    </a:srgbClr>
                  </a:outerShdw>
                </a:effectLst>
              </a:rPr>
              <a:t> to create a joint and permanent civil service</a:t>
            </a:r>
            <a:r>
              <a:rPr lang="cs-CZ" sz="2800" dirty="0"/>
              <a:t>….</a:t>
            </a:r>
            <a:r>
              <a:rPr lang="cs-CZ" sz="2800" b="1" dirty="0" err="1">
                <a:solidFill>
                  <a:schemeClr val="tx1"/>
                </a:solidFill>
              </a:rPr>
              <a:t>European</a:t>
            </a:r>
            <a:r>
              <a:rPr lang="cs-CZ" sz="2800" b="1" dirty="0">
                <a:solidFill>
                  <a:schemeClr val="tx1"/>
                </a:solidFill>
              </a:rPr>
              <a:t> </a:t>
            </a:r>
            <a:r>
              <a:rPr lang="cs-CZ" sz="2800" b="1" dirty="0" err="1">
                <a:solidFill>
                  <a:schemeClr val="tx1"/>
                </a:solidFill>
              </a:rPr>
              <a:t>Communities</a:t>
            </a:r>
            <a:endParaRPr lang="en-US" sz="2800" b="1" dirty="0">
              <a:solidFill>
                <a:schemeClr val="tx1"/>
              </a:solidFill>
            </a:endParaRPr>
          </a:p>
          <a:p>
            <a:pPr>
              <a:defRPr/>
            </a:pPr>
            <a:endParaRPr lang="cs-CZ" dirty="0"/>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0D8B3B-5221-46B3-82CC-2CF476FA0677}"/>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0F75D472-1992-4C77-ADAE-E15F16C62773}"/>
              </a:ext>
            </a:extLst>
          </p:cNvPr>
          <p:cNvSpPr>
            <a:spLocks noGrp="1"/>
          </p:cNvSpPr>
          <p:nvPr>
            <p:ph idx="1"/>
          </p:nvPr>
        </p:nvSpPr>
        <p:spPr/>
        <p:txBody>
          <a:bodyPr/>
          <a:lstStyle/>
          <a:p>
            <a:pPr marL="0" indent="0">
              <a:buNone/>
              <a:defRPr/>
            </a:pPr>
            <a:r>
              <a:rPr lang="en-US" b="1" dirty="0">
                <a:effectLst>
                  <a:outerShdw blurRad="38100" dist="38100" dir="2700000" algn="tl">
                    <a:srgbClr val="000000">
                      <a:alpha val="43137"/>
                    </a:srgbClr>
                  </a:outerShdw>
                </a:effectLst>
              </a:rPr>
              <a:t>In the late 1960s a power struggle established the need for unanimous agreements on key decisions</a:t>
            </a:r>
            <a:r>
              <a:rPr lang="en-US" dirty="0"/>
              <a:t>, effectively giving member states a </a:t>
            </a:r>
            <a:r>
              <a:rPr lang="en-US" b="1" dirty="0">
                <a:effectLst>
                  <a:outerShdw blurRad="38100" dist="38100" dir="2700000" algn="tl">
                    <a:srgbClr val="000000">
                      <a:alpha val="43137"/>
                    </a:srgbClr>
                  </a:outerShdw>
                </a:effectLst>
              </a:rPr>
              <a:t>veto</a:t>
            </a:r>
            <a:r>
              <a:rPr lang="cs-CZ" b="1" dirty="0">
                <a:effectLst>
                  <a:outerShdw blurRad="38100" dist="38100" dir="2700000" algn="tl">
                    <a:srgbClr val="000000">
                      <a:alpha val="43137"/>
                    </a:srgbClr>
                  </a:outerShdw>
                </a:effectLst>
              </a:rPr>
              <a:t> - </a:t>
            </a:r>
            <a:r>
              <a:rPr lang="cs-CZ" i="1" dirty="0" err="1"/>
              <a:t>Luxembourg</a:t>
            </a:r>
            <a:r>
              <a:rPr lang="cs-CZ" i="1" dirty="0"/>
              <a:t> </a:t>
            </a:r>
            <a:r>
              <a:rPr lang="cs-CZ" i="1" dirty="0" err="1"/>
              <a:t>Compromise</a:t>
            </a:r>
            <a:r>
              <a:rPr lang="cs-CZ" i="1" dirty="0"/>
              <a:t> 1966</a:t>
            </a:r>
            <a:r>
              <a:rPr lang="en-US" dirty="0"/>
              <a:t>. It has been argued that </a:t>
            </a:r>
            <a:r>
              <a:rPr lang="en-US" b="1" dirty="0">
                <a:effectLst>
                  <a:outerShdw blurRad="38100" dist="38100" dir="2700000" algn="tl">
                    <a:srgbClr val="000000">
                      <a:alpha val="43137"/>
                    </a:srgbClr>
                  </a:outerShdw>
                </a:effectLst>
              </a:rPr>
              <a:t>this slowed </a:t>
            </a:r>
            <a:r>
              <a:rPr lang="cs-CZ" b="1" dirty="0">
                <a:effectLst>
                  <a:outerShdw blurRad="38100" dist="38100" dir="2700000" algn="tl">
                    <a:srgbClr val="000000">
                      <a:alpha val="43137"/>
                    </a:srgbClr>
                  </a:outerShdw>
                </a:effectLst>
              </a:rPr>
              <a:t>U</a:t>
            </a:r>
            <a:r>
              <a:rPr lang="en-US" b="1" dirty="0" err="1">
                <a:effectLst>
                  <a:outerShdw blurRad="38100" dist="38100" dir="2700000" algn="tl">
                    <a:srgbClr val="000000">
                      <a:alpha val="43137"/>
                    </a:srgbClr>
                  </a:outerShdw>
                </a:effectLst>
              </a:rPr>
              <a:t>nion</a:t>
            </a:r>
            <a:r>
              <a:rPr lang="en-US" b="1" dirty="0">
                <a:effectLst>
                  <a:outerShdw blurRad="38100" dist="38100" dir="2700000" algn="tl">
                    <a:srgbClr val="000000">
                      <a:alpha val="43137"/>
                    </a:srgbClr>
                  </a:outerShdw>
                </a:effectLst>
              </a:rPr>
              <a:t> by two decades</a:t>
            </a:r>
            <a:r>
              <a:rPr lang="en-US" dirty="0"/>
              <a:t>. </a:t>
            </a:r>
            <a:endParaRPr lang="cs-CZ" dirty="0"/>
          </a:p>
          <a:p>
            <a:pPr marL="0" indent="0">
              <a:buNone/>
              <a:defRPr/>
            </a:pPr>
            <a:r>
              <a:rPr lang="en-US" b="1" dirty="0"/>
              <a:t>Over the 70s and 80s </a:t>
            </a:r>
            <a:r>
              <a:rPr lang="en-US" b="1" dirty="0">
                <a:solidFill>
                  <a:schemeClr val="tx1"/>
                </a:solidFill>
              </a:rPr>
              <a:t>the membership of the EEC expanded</a:t>
            </a:r>
            <a:r>
              <a:rPr lang="en-US" dirty="0"/>
              <a:t>, allowing </a:t>
            </a:r>
            <a:r>
              <a:rPr lang="en-US" b="1" dirty="0">
                <a:effectLst>
                  <a:outerShdw blurRad="38100" dist="38100" dir="2700000" algn="tl">
                    <a:srgbClr val="000000">
                      <a:alpha val="43137"/>
                    </a:srgbClr>
                  </a:outerShdw>
                </a:effectLst>
              </a:rPr>
              <a:t>Denmark, Ireland and the UK </a:t>
            </a:r>
            <a:r>
              <a:rPr lang="en-US" dirty="0"/>
              <a:t>in </a:t>
            </a:r>
            <a:r>
              <a:rPr lang="en-US" b="1" dirty="0">
                <a:solidFill>
                  <a:schemeClr val="tx1"/>
                </a:solidFill>
              </a:rPr>
              <a:t>1973</a:t>
            </a:r>
            <a:r>
              <a:rPr lang="en-US" dirty="0"/>
              <a:t>, </a:t>
            </a:r>
            <a:r>
              <a:rPr lang="en-US" b="1" dirty="0">
                <a:effectLst>
                  <a:outerShdw blurRad="38100" dist="38100" dir="2700000" algn="tl">
                    <a:srgbClr val="000000">
                      <a:alpha val="43137"/>
                    </a:srgbClr>
                  </a:outerShdw>
                </a:effectLst>
              </a:rPr>
              <a:t>Greece </a:t>
            </a:r>
            <a:r>
              <a:rPr lang="en-US" dirty="0"/>
              <a:t>in </a:t>
            </a:r>
            <a:r>
              <a:rPr lang="en-US" b="1" dirty="0">
                <a:solidFill>
                  <a:schemeClr val="tx1"/>
                </a:solidFill>
              </a:rPr>
              <a:t>1981</a:t>
            </a:r>
            <a:r>
              <a:rPr lang="en-US" dirty="0"/>
              <a:t> and </a:t>
            </a:r>
            <a:r>
              <a:rPr lang="en-US" b="1" dirty="0">
                <a:effectLst>
                  <a:outerShdw blurRad="38100" dist="38100" dir="2700000" algn="tl">
                    <a:srgbClr val="000000">
                      <a:alpha val="43137"/>
                    </a:srgbClr>
                  </a:outerShdw>
                </a:effectLst>
              </a:rPr>
              <a:t>Portugal and Spain </a:t>
            </a:r>
            <a:r>
              <a:rPr lang="en-US" dirty="0"/>
              <a:t>in </a:t>
            </a:r>
            <a:r>
              <a:rPr lang="en-US" b="1" dirty="0">
                <a:solidFill>
                  <a:schemeClr val="tx1"/>
                </a:solidFill>
              </a:rPr>
              <a:t>1986</a:t>
            </a:r>
            <a:r>
              <a:rPr lang="en-US" dirty="0">
                <a:solidFill>
                  <a:schemeClr val="tx1"/>
                </a:solidFill>
              </a:rPr>
              <a:t>.</a:t>
            </a:r>
            <a:r>
              <a:rPr lang="en-US" dirty="0"/>
              <a:t> </a:t>
            </a:r>
            <a:endParaRPr lang="cs-CZ" dirty="0"/>
          </a:p>
          <a:p>
            <a:pPr marL="0" indent="0">
              <a:buNone/>
              <a:defRPr/>
            </a:pPr>
            <a:r>
              <a:rPr lang="en-US" b="1" dirty="0"/>
              <a:t>Britain</a:t>
            </a:r>
            <a:r>
              <a:rPr lang="en-US" dirty="0"/>
              <a:t> had changed its mind after seeing its economic growth lag behind the EEC, and after America indicated it would support Britain as a rival voice in the EEC to France and Germany. However, </a:t>
            </a:r>
            <a:r>
              <a:rPr lang="en-US" b="1" dirty="0">
                <a:effectLst>
                  <a:outerShdw blurRad="38100" dist="38100" dir="2700000" algn="tl">
                    <a:srgbClr val="000000">
                      <a:alpha val="43137"/>
                    </a:srgbClr>
                  </a:outerShdw>
                </a:effectLst>
              </a:rPr>
              <a:t>Britain’s first two applications were vetoed by France</a:t>
            </a:r>
            <a:r>
              <a:rPr lang="cs-CZ" b="1" dirty="0">
                <a:effectLst>
                  <a:outerShdw blurRad="38100" dist="38100" dir="2700000" algn="tl">
                    <a:srgbClr val="000000">
                      <a:alpha val="43137"/>
                    </a:srgbClr>
                  </a:outerShdw>
                </a:effectLst>
              </a:rPr>
              <a:t> (De </a:t>
            </a:r>
            <a:r>
              <a:rPr lang="cs-CZ" b="1" dirty="0" err="1">
                <a:effectLst>
                  <a:outerShdw blurRad="38100" dist="38100" dir="2700000" algn="tl">
                    <a:srgbClr val="000000">
                      <a:alpha val="43137"/>
                    </a:srgbClr>
                  </a:outerShdw>
                </a:effectLst>
              </a:rPr>
              <a:t>Gaulle</a:t>
            </a:r>
            <a:r>
              <a:rPr lang="cs-CZ" b="1" dirty="0">
                <a:effectLst>
                  <a:outerShdw blurRad="38100" dist="38100" dir="2700000" algn="tl">
                    <a:srgbClr val="000000">
                      <a:alpha val="43137"/>
                    </a:srgbClr>
                  </a:outerShdw>
                </a:effectLst>
              </a:rPr>
              <a:t>)</a:t>
            </a:r>
            <a:r>
              <a:rPr lang="en-US" dirty="0"/>
              <a:t>. </a:t>
            </a:r>
            <a:r>
              <a:rPr lang="en-US" dirty="0">
                <a:effectLst>
                  <a:outerShdw blurRad="38100" dist="38100" dir="2700000" algn="tl">
                    <a:srgbClr val="000000">
                      <a:alpha val="43137"/>
                    </a:srgbClr>
                  </a:outerShdw>
                </a:effectLst>
              </a:rPr>
              <a:t>Norway</a:t>
            </a:r>
            <a:r>
              <a:rPr lang="en-US" dirty="0"/>
              <a:t> applied at the same time, but withdrew after a referendum said </a:t>
            </a:r>
            <a:r>
              <a:rPr lang="cs-CZ" dirty="0"/>
              <a:t>„</a:t>
            </a:r>
            <a:r>
              <a:rPr lang="en-US" dirty="0"/>
              <a:t>no</a:t>
            </a:r>
            <a:r>
              <a:rPr lang="cs-CZ" dirty="0"/>
              <a:t>“</a:t>
            </a:r>
            <a:r>
              <a:rPr lang="en-US" dirty="0"/>
              <a:t>. </a:t>
            </a:r>
            <a:endParaRPr lang="cs-CZ" dirty="0"/>
          </a:p>
          <a:p>
            <a:pPr marL="0" indent="0">
              <a:buNone/>
              <a:defRPr/>
            </a:pPr>
            <a:r>
              <a:rPr lang="en-US" dirty="0">
                <a:solidFill>
                  <a:schemeClr val="tx1"/>
                </a:solidFill>
              </a:rPr>
              <a:t>Meanwhile member states began to see European integration as a way to balance the influence of both Russia and now America.</a:t>
            </a:r>
            <a:endParaRPr lang="cs-CZ" dirty="0">
              <a:solidFill>
                <a:schemeClr val="tx1"/>
              </a:solidFill>
            </a:endParaRPr>
          </a:p>
          <a:p>
            <a:pPr marL="0" indent="0">
              <a:buNone/>
              <a:defRPr/>
            </a:pPr>
            <a:endParaRPr lang="cs-CZ" sz="1800" dirty="0"/>
          </a:p>
        </p:txBody>
      </p:sp>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E9AC6-02B2-4838-BDE4-63D8DC904872}"/>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09110B83-1472-49B2-9663-ADB61416D349}"/>
              </a:ext>
            </a:extLst>
          </p:cNvPr>
          <p:cNvSpPr>
            <a:spLocks noGrp="1"/>
          </p:cNvSpPr>
          <p:nvPr>
            <p:ph idx="1"/>
          </p:nvPr>
        </p:nvSpPr>
        <p:spPr/>
        <p:txBody>
          <a:bodyPr/>
          <a:lstStyle/>
          <a:p>
            <a:pPr marL="0" indent="0" eaLnBrk="1" hangingPunct="1">
              <a:lnSpc>
                <a:spcPct val="80000"/>
              </a:lnSpc>
              <a:buNone/>
              <a:defRPr/>
            </a:pPr>
            <a:r>
              <a:rPr lang="cs-CZ" sz="2800" dirty="0">
                <a:effectLst>
                  <a:outerShdw blurRad="38100" dist="38100" dir="2700000" algn="tl">
                    <a:srgbClr val="000000">
                      <a:alpha val="43137"/>
                    </a:srgbClr>
                  </a:outerShdw>
                </a:effectLst>
              </a:rPr>
              <a:t>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same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time</a:t>
            </a:r>
            <a:r>
              <a:rPr lang="cs-CZ" sz="2800"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new</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social</a:t>
            </a:r>
            <a:r>
              <a:rPr lang="cs-CZ" sz="2800" b="1" dirty="0">
                <a:effectLst>
                  <a:outerShdw blurRad="38100" dist="38100" dir="2700000" algn="tl">
                    <a:srgbClr val="000000">
                      <a:alpha val="43137"/>
                    </a:srgbClr>
                  </a:outerShdw>
                </a:effectLst>
              </a:rPr>
              <a:t> and </a:t>
            </a:r>
            <a:r>
              <a:rPr lang="cs-CZ" sz="2800" b="1" dirty="0" err="1">
                <a:effectLst>
                  <a:outerShdw blurRad="38100" dist="38100" dir="2700000" algn="tl">
                    <a:srgbClr val="000000">
                      <a:alpha val="43137"/>
                    </a:srgbClr>
                  </a:outerShdw>
                </a:effectLst>
              </a:rPr>
              <a:t>environmental</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policies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were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implemented</a:t>
            </a:r>
            <a:r>
              <a:rPr lang="cs-CZ" sz="2800" dirty="0">
                <a:effectLst>
                  <a:outerShdw blurRad="38100" dist="38100" dir="2700000" algn="tl">
                    <a:srgbClr val="000000">
                      <a:alpha val="43137"/>
                    </a:srgbClr>
                  </a:outerShdw>
                </a:effectLst>
              </a:rPr>
              <a:t>, and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European</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Regional</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Development</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Fund</a:t>
            </a:r>
            <a:r>
              <a:rPr lang="cs-CZ" sz="2800" dirty="0">
                <a:solidFill>
                  <a:schemeClr val="tx1"/>
                </a:solidFill>
                <a:effectLst>
                  <a:outerShdw blurRad="38100" dist="38100" dir="2700000" algn="tl">
                    <a:srgbClr val="000000">
                      <a:alpha val="43137"/>
                    </a:srgbClr>
                  </a:outerShdw>
                </a:effectLst>
              </a:rPr>
              <a:t> (ERDF) </a:t>
            </a:r>
            <a:r>
              <a:rPr lang="cs-CZ" sz="2800" dirty="0" err="1">
                <a:solidFill>
                  <a:schemeClr val="tx1"/>
                </a:solidFill>
                <a:effectLst>
                  <a:outerShdw blurRad="38100" dist="38100" dir="2700000" algn="tl">
                    <a:srgbClr val="000000">
                      <a:alpha val="43137"/>
                    </a:srgbClr>
                  </a:outerShdw>
                </a:effectLst>
              </a:rPr>
              <a:t>was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established</a:t>
            </a:r>
            <a:r>
              <a:rPr lang="cs-CZ" sz="2800" dirty="0">
                <a:solidFill>
                  <a:schemeClr val="tx1"/>
                </a:solidFill>
                <a:effectLst>
                  <a:outerShdw blurRad="38100" dist="38100" dir="2700000" algn="tl">
                    <a:srgbClr val="000000">
                      <a:alpha val="43137"/>
                    </a:srgbClr>
                  </a:outerShdw>
                </a:effectLst>
              </a:rPr>
              <a:t> in 1975.</a:t>
            </a:r>
          </a:p>
          <a:p>
            <a:pPr marL="0" indent="0" eaLnBrk="1" hangingPunct="1">
              <a:lnSpc>
                <a:spcPct val="80000"/>
              </a:lnSpc>
              <a:buNone/>
              <a:defRPr/>
            </a:pPr>
            <a:r>
              <a:rPr lang="cs-CZ" sz="2800" dirty="0">
                <a:effectLst>
                  <a:outerShdw blurRad="38100" dist="38100" dir="2700000" algn="tl">
                    <a:srgbClr val="000000">
                      <a:alpha val="43137"/>
                    </a:srgbClr>
                  </a:outerShdw>
                </a:effectLst>
              </a:rPr>
              <a:t>June 1979 </a:t>
            </a:r>
            <a:r>
              <a:rPr lang="cs-CZ" sz="2800" dirty="0" err="1">
                <a:effectLst>
                  <a:outerShdw blurRad="38100" dist="38100" dir="2700000" algn="tl">
                    <a:srgbClr val="000000">
                      <a:alpha val="43137"/>
                    </a:srgbClr>
                  </a:outerShdw>
                </a:effectLst>
              </a:rPr>
              <a:t>saw</a:t>
            </a:r>
            <a:r>
              <a:rPr lang="cs-CZ" sz="2800" dirty="0">
                <a:effectLst>
                  <a:outerShdw blurRad="38100" dist="38100" dir="2700000" algn="tl">
                    <a:srgbClr val="000000">
                      <a:alpha val="43137"/>
                    </a:srgbClr>
                  </a:outerShdw>
                </a:effectLst>
              </a:rPr>
              <a:t> a </a:t>
            </a:r>
            <a:r>
              <a:rPr lang="cs-CZ" sz="2800" dirty="0" err="1">
                <a:effectLst>
                  <a:outerShdw blurRad="38100" dist="38100" dir="2700000" algn="tl">
                    <a:srgbClr val="000000">
                      <a:alpha val="43137"/>
                    </a:srgbClr>
                  </a:outerShdw>
                </a:effectLst>
              </a:rPr>
              <a:t>decisive</a:t>
            </a:r>
            <a:r>
              <a:rPr lang="cs-CZ" sz="2800" dirty="0">
                <a:effectLst>
                  <a:outerShdw blurRad="38100" dist="38100" dir="2700000" algn="tl">
                    <a:srgbClr val="000000">
                      <a:alpha val="43137"/>
                    </a:srgbClr>
                  </a:outerShdw>
                </a:effectLst>
              </a:rPr>
              <a:t> step forward </a:t>
            </a:r>
            <a:r>
              <a:rPr lang="cs-CZ" sz="2800" dirty="0" err="1">
                <a:effectLst>
                  <a:outerShdw blurRad="38100" dist="38100" dir="2700000" algn="tl">
                    <a:srgbClr val="000000">
                      <a:alpha val="43137"/>
                    </a:srgbClr>
                  </a:outerShdw>
                </a:effectLst>
              </a:rPr>
              <a:t>for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European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Community</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with</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first</a:t>
            </a:r>
            <a:r>
              <a:rPr lang="cs-CZ" sz="2800" b="1" dirty="0">
                <a:effectLst>
                  <a:outerShdw blurRad="38100" dist="38100" dir="2700000" algn="tl">
                    <a:srgbClr val="000000">
                      <a:alpha val="43137"/>
                    </a:srgbClr>
                  </a:outerShdw>
                </a:effectLst>
              </a:rPr>
              <a:t> direct </a:t>
            </a:r>
            <a:r>
              <a:rPr lang="cs-CZ" sz="2800" b="1" dirty="0" err="1">
                <a:effectLst>
                  <a:outerShdw blurRad="38100" dist="38100" dir="2700000" algn="tl">
                    <a:srgbClr val="000000">
                      <a:alpha val="43137"/>
                    </a:srgbClr>
                  </a:outerShdw>
                </a:effectLst>
              </a:rPr>
              <a:t>elections</a:t>
            </a:r>
            <a:r>
              <a:rPr lang="cs-CZ" sz="2800" b="1" dirty="0">
                <a:effectLst>
                  <a:outerShdw blurRad="38100" dist="38100" dir="2700000" algn="tl">
                    <a:srgbClr val="000000">
                      <a:alpha val="43137"/>
                    </a:srgbClr>
                  </a:outerShdw>
                </a:effectLst>
              </a:rPr>
              <a:t> to </a:t>
            </a:r>
            <a:r>
              <a:rPr lang="cs-CZ" sz="2800" b="1" dirty="0" err="1">
                <a:effectLst>
                  <a:outerShdw blurRad="38100" dist="38100" dir="2700000" algn="tl">
                    <a:srgbClr val="000000">
                      <a:alpha val="43137"/>
                    </a:srgbClr>
                  </a:outerShdw>
                </a:effectLst>
              </a:rPr>
              <a:t>the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European</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Parliament</a:t>
            </a:r>
            <a:r>
              <a:rPr lang="cs-CZ" sz="2800" dirty="0">
                <a:effectLst>
                  <a:outerShdw blurRad="38100" dist="38100" dir="2700000" algn="tl">
                    <a:srgbClr val="000000">
                      <a:alpha val="43137"/>
                    </a:srgbClr>
                  </a:outerShdw>
                </a:effectLst>
              </a:rPr>
              <a:t> by direct universal </a:t>
            </a:r>
            <a:r>
              <a:rPr lang="cs-CZ" sz="2800" dirty="0" err="1">
                <a:effectLst>
                  <a:outerShdw blurRad="38100" dist="38100" dir="2700000" algn="tl">
                    <a:srgbClr val="000000">
                      <a:alpha val="43137"/>
                    </a:srgbClr>
                  </a:outerShdw>
                </a:effectLst>
              </a:rPr>
              <a:t>suffrage</a:t>
            </a:r>
            <a:r>
              <a:rPr lang="cs-CZ" sz="2800" dirty="0">
                <a:effectLst>
                  <a:outerShdw blurRad="38100" dist="38100" dir="2700000" algn="tl">
                    <a:srgbClr val="000000">
                      <a:alpha val="43137"/>
                    </a:srgbClr>
                  </a:outerShdw>
                </a:effectLst>
              </a:rPr>
              <a:t>. These </a:t>
            </a:r>
            <a:r>
              <a:rPr lang="cs-CZ" sz="2800" dirty="0" err="1">
                <a:effectLst>
                  <a:outerShdw blurRad="38100" dist="38100" dir="2700000" algn="tl">
                    <a:srgbClr val="000000">
                      <a:alpha val="43137"/>
                    </a:srgbClr>
                  </a:outerShdw>
                </a:effectLst>
              </a:rPr>
              <a:t>elections</a:t>
            </a:r>
            <a:r>
              <a:rPr lang="cs-CZ" sz="2800" dirty="0">
                <a:effectLst>
                  <a:outerShdw blurRad="38100" dist="38100" dir="2700000" algn="tl">
                    <a:srgbClr val="000000">
                      <a:alpha val="43137"/>
                    </a:srgbClr>
                  </a:outerShdw>
                </a:effectLst>
              </a:rPr>
              <a:t> are </a:t>
            </a:r>
            <a:r>
              <a:rPr lang="cs-CZ" sz="2800" dirty="0" err="1">
                <a:effectLst>
                  <a:outerShdw blurRad="38100" dist="38100" dir="2700000" algn="tl">
                    <a:srgbClr val="000000">
                      <a:alpha val="43137"/>
                    </a:srgbClr>
                  </a:outerShdw>
                </a:effectLst>
              </a:rPr>
              <a:t>held</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every</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five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years</a:t>
            </a:r>
            <a:r>
              <a:rPr lang="cs-CZ" sz="2800" dirty="0">
                <a:effectLst>
                  <a:outerShdw blurRad="38100" dist="38100" dir="2700000" algn="tl">
                    <a:srgbClr val="000000">
                      <a:alpha val="43137"/>
                    </a:srgbClr>
                  </a:outerShdw>
                </a:effectLst>
              </a:rPr>
              <a:t>.</a:t>
            </a:r>
          </a:p>
          <a:p>
            <a:pPr marL="0" indent="0" eaLnBrk="1" hangingPunct="1">
              <a:lnSpc>
                <a:spcPct val="80000"/>
              </a:lnSpc>
              <a:buNone/>
              <a:defRPr/>
            </a:pPr>
            <a:r>
              <a:rPr lang="cs-CZ" sz="2800" dirty="0" err="1">
                <a:solidFill>
                  <a:schemeClr val="tx1"/>
                </a:solidFill>
                <a:effectLst>
                  <a:outerShdw blurRad="38100" dist="38100" dir="2700000" algn="tl">
                    <a:srgbClr val="000000">
                      <a:alpha val="43137"/>
                    </a:srgbClr>
                  </a:outerShdw>
                </a:effectLst>
              </a:rPr>
              <a:t>The</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worldwide</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economic</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recession</a:t>
            </a:r>
            <a:r>
              <a:rPr lang="cs-CZ" sz="2800" dirty="0">
                <a:effectLst>
                  <a:outerShdw blurRad="38100" dist="38100" dir="2700000" algn="tl">
                    <a:srgbClr val="000000">
                      <a:alpha val="43137"/>
                    </a:srgbClr>
                  </a:outerShdw>
                </a:effectLst>
              </a:rPr>
              <a:t> in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early 1980s </a:t>
            </a:r>
            <a:r>
              <a:rPr lang="cs-CZ" sz="2800" dirty="0" err="1">
                <a:effectLst>
                  <a:outerShdw blurRad="38100" dist="38100" dir="2700000" algn="tl">
                    <a:srgbClr val="000000">
                      <a:alpha val="43137"/>
                    </a:srgbClr>
                  </a:outerShdw>
                </a:effectLst>
              </a:rPr>
              <a:t>brought</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with</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it</a:t>
            </a:r>
            <a:r>
              <a:rPr lang="cs-CZ" sz="2800" dirty="0">
                <a:effectLst>
                  <a:outerShdw blurRad="38100" dist="38100" dir="2700000" algn="tl">
                    <a:srgbClr val="000000">
                      <a:alpha val="43137"/>
                    </a:srgbClr>
                  </a:outerShdw>
                </a:effectLst>
              </a:rPr>
              <a:t> a </a:t>
            </a:r>
            <a:r>
              <a:rPr lang="cs-CZ" sz="2800" dirty="0" err="1">
                <a:effectLst>
                  <a:outerShdw blurRad="38100" dist="38100" dir="2700000" algn="tl">
                    <a:srgbClr val="000000">
                      <a:alpha val="43137"/>
                    </a:srgbClr>
                  </a:outerShdw>
                </a:effectLst>
              </a:rPr>
              <a:t>wave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of</a:t>
            </a:r>
            <a:r>
              <a:rPr lang="cs-CZ" sz="2800" dirty="0">
                <a:effectLst>
                  <a:outerShdw blurRad="38100" dist="38100" dir="2700000" algn="tl">
                    <a:srgbClr val="000000">
                      <a:alpha val="43137"/>
                    </a:srgbClr>
                  </a:outerShdw>
                </a:effectLst>
              </a:rPr>
              <a:t> ‘euro-</a:t>
            </a:r>
            <a:r>
              <a:rPr lang="cs-CZ" sz="2800" dirty="0" err="1">
                <a:effectLst>
                  <a:outerShdw blurRad="38100" dist="38100" dir="2700000" algn="tl">
                    <a:srgbClr val="000000">
                      <a:alpha val="43137"/>
                    </a:srgbClr>
                  </a:outerShdw>
                </a:effectLst>
              </a:rPr>
              <a:t>pessimism</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However</a:t>
            </a:r>
            <a:r>
              <a:rPr lang="cs-CZ" sz="2800" dirty="0">
                <a:effectLst>
                  <a:outerShdw blurRad="38100" dist="38100" dir="2700000" algn="tl">
                    <a:srgbClr val="000000">
                      <a:alpha val="43137"/>
                    </a:srgbClr>
                  </a:outerShdw>
                </a:effectLst>
              </a:rPr>
              <a:t>, hope </a:t>
            </a:r>
            <a:r>
              <a:rPr lang="cs-CZ" sz="2800" dirty="0" err="1">
                <a:effectLst>
                  <a:outerShdw blurRad="38100" dist="38100" dir="2700000" algn="tl">
                    <a:srgbClr val="000000">
                      <a:alpha val="43137"/>
                    </a:srgbClr>
                  </a:outerShdw>
                </a:effectLst>
              </a:rPr>
              <a:t>sprang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anew</a:t>
            </a:r>
            <a:r>
              <a:rPr lang="cs-CZ" sz="2800" dirty="0">
                <a:effectLst>
                  <a:outerShdw blurRad="38100" dist="38100" dir="2700000" algn="tl">
                    <a:srgbClr val="000000">
                      <a:alpha val="43137"/>
                    </a:srgbClr>
                  </a:outerShdw>
                </a:effectLst>
              </a:rPr>
              <a:t> in 1985 </a:t>
            </a:r>
            <a:r>
              <a:rPr lang="cs-CZ" sz="2800" dirty="0" err="1">
                <a:effectLst>
                  <a:outerShdw blurRad="38100" dist="38100" dir="2700000" algn="tl">
                    <a:srgbClr val="000000">
                      <a:alpha val="43137"/>
                    </a:srgbClr>
                  </a:outerShdw>
                </a:effectLst>
              </a:rPr>
              <a:t>when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European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Commission</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under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its</a:t>
            </a:r>
            <a:r>
              <a:rPr lang="cs-CZ" sz="2800" dirty="0">
                <a:effectLst>
                  <a:outerShdw blurRad="38100" dist="38100" dir="2700000" algn="tl">
                    <a:srgbClr val="000000">
                      <a:alpha val="43137"/>
                    </a:srgbClr>
                  </a:outerShdw>
                </a:effectLst>
              </a:rPr>
              <a:t> President </a:t>
            </a:r>
            <a:r>
              <a:rPr lang="cs-CZ" sz="2800" dirty="0">
                <a:solidFill>
                  <a:schemeClr val="tx1"/>
                </a:solidFill>
                <a:effectLst>
                  <a:outerShdw blurRad="38100" dist="38100" dir="2700000" algn="tl">
                    <a:srgbClr val="000000">
                      <a:alpha val="43137"/>
                    </a:srgbClr>
                  </a:outerShdw>
                </a:effectLst>
              </a:rPr>
              <a:t>Jacques Delors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published</a:t>
            </a:r>
            <a:r>
              <a:rPr lang="cs-CZ" sz="2800" dirty="0">
                <a:effectLst>
                  <a:outerShdw blurRad="38100" dist="38100" dir="2700000" algn="tl">
                    <a:srgbClr val="000000">
                      <a:alpha val="43137"/>
                    </a:srgbClr>
                  </a:outerShdw>
                </a:effectLst>
              </a:rPr>
              <a:t> a </a:t>
            </a:r>
            <a:r>
              <a:rPr lang="cs-CZ" sz="2800" b="1" dirty="0" err="1">
                <a:effectLst>
                  <a:outerShdw blurRad="38100" dist="38100" dir="2700000" algn="tl">
                    <a:srgbClr val="000000">
                      <a:alpha val="43137"/>
                    </a:srgbClr>
                  </a:outerShdw>
                </a:effectLst>
              </a:rPr>
              <a:t>White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Paper</a:t>
            </a:r>
            <a:r>
              <a:rPr lang="cs-CZ" sz="2800" b="1"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setting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out</a:t>
            </a:r>
            <a:r>
              <a:rPr lang="cs-CZ" sz="2800" dirty="0">
                <a:effectLst>
                  <a:outerShdw blurRad="38100" dist="38100" dir="2700000" algn="tl">
                    <a:srgbClr val="000000">
                      <a:alpha val="43137"/>
                    </a:srgbClr>
                  </a:outerShdw>
                </a:effectLst>
              </a:rPr>
              <a:t> a </a:t>
            </a:r>
            <a:r>
              <a:rPr lang="cs-CZ" sz="2800" dirty="0" err="1">
                <a:effectLst>
                  <a:outerShdw blurRad="38100" dist="38100" dir="2700000" algn="tl">
                    <a:srgbClr val="000000">
                      <a:alpha val="43137"/>
                    </a:srgbClr>
                  </a:outerShdw>
                </a:effectLst>
              </a:rPr>
              <a:t>timetable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for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completing</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European</a:t>
            </a:r>
            <a:r>
              <a:rPr lang="cs-CZ" sz="2800" dirty="0">
                <a:solidFill>
                  <a:schemeClr val="tx1"/>
                </a:solidFill>
                <a:effectLst>
                  <a:outerShdw blurRad="38100" dist="38100" dir="2700000" algn="tl">
                    <a:srgbClr val="000000">
                      <a:alpha val="43137"/>
                    </a:srgbClr>
                  </a:outerShdw>
                </a:effectLst>
              </a:rPr>
              <a:t> </a:t>
            </a:r>
            <a:r>
              <a:rPr lang="cs-CZ" sz="2800" b="1" dirty="0">
                <a:solidFill>
                  <a:schemeClr val="tx1"/>
                </a:solidFill>
                <a:effectLst>
                  <a:outerShdw blurRad="38100" dist="38100" dir="2700000" algn="tl">
                    <a:srgbClr val="000000">
                      <a:alpha val="43137"/>
                    </a:srgbClr>
                  </a:outerShdw>
                </a:effectLst>
              </a:rPr>
              <a:t>Single Market</a:t>
            </a:r>
            <a:r>
              <a:rPr lang="cs-CZ" sz="2800" dirty="0">
                <a:effectLst>
                  <a:outerShdw blurRad="38100" dist="38100" dir="2700000" algn="tl">
                    <a:srgbClr val="000000">
                      <a:alpha val="43137"/>
                    </a:srgbClr>
                  </a:outerShdw>
                </a:effectLst>
              </a:rPr>
              <a:t> by 1 </a:t>
            </a:r>
            <a:r>
              <a:rPr lang="cs-CZ" sz="2800" dirty="0" err="1">
                <a:effectLst>
                  <a:outerShdw blurRad="38100" dist="38100" dir="2700000" algn="tl">
                    <a:srgbClr val="000000">
                      <a:alpha val="43137"/>
                    </a:srgbClr>
                  </a:outerShdw>
                </a:effectLst>
              </a:rPr>
              <a:t>January</a:t>
            </a:r>
            <a:r>
              <a:rPr lang="cs-CZ" sz="2800" dirty="0">
                <a:effectLst>
                  <a:outerShdw blurRad="38100" dist="38100" dir="2700000" algn="tl">
                    <a:srgbClr val="000000">
                      <a:alpha val="43137"/>
                    </a:srgbClr>
                  </a:outerShdw>
                </a:effectLst>
              </a:rPr>
              <a:t> 1993. </a:t>
            </a:r>
            <a:r>
              <a:rPr lang="cs-CZ" sz="2800" dirty="0" err="1">
                <a:solidFill>
                  <a:schemeClr val="tx1"/>
                </a:solidFill>
                <a:effectLst>
                  <a:outerShdw blurRad="38100" dist="38100" dir="2700000" algn="tl">
                    <a:srgbClr val="000000">
                      <a:alpha val="43137"/>
                    </a:srgbClr>
                  </a:outerShdw>
                </a:effectLst>
              </a:rPr>
              <a:t>This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ambitious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goal</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was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enshrined</a:t>
            </a:r>
            <a:r>
              <a:rPr lang="cs-CZ" sz="2800" dirty="0">
                <a:solidFill>
                  <a:schemeClr val="tx1"/>
                </a:solidFill>
                <a:effectLst>
                  <a:outerShdw blurRad="38100" dist="38100" dir="2700000" algn="tl">
                    <a:srgbClr val="000000">
                      <a:alpha val="43137"/>
                    </a:srgbClr>
                  </a:outerShdw>
                </a:effectLst>
              </a:rPr>
              <a:t> in </a:t>
            </a:r>
            <a:r>
              <a:rPr lang="cs-CZ" sz="2800" dirty="0" err="1">
                <a:solidFill>
                  <a:schemeClr val="tx1"/>
                </a:solidFill>
                <a:effectLst>
                  <a:outerShdw blurRad="38100" dist="38100" dir="2700000" algn="tl">
                    <a:srgbClr val="000000">
                      <a:alpha val="43137"/>
                    </a:srgbClr>
                  </a:outerShdw>
                </a:effectLst>
              </a:rPr>
              <a:t>the</a:t>
            </a:r>
            <a:r>
              <a:rPr lang="cs-CZ" sz="2800" dirty="0">
                <a:solidFill>
                  <a:schemeClr val="tx1"/>
                </a:solidFill>
                <a:effectLst>
                  <a:outerShdw blurRad="38100" dist="38100" dir="2700000" algn="tl">
                    <a:srgbClr val="000000">
                      <a:alpha val="43137"/>
                    </a:srgbClr>
                  </a:outerShdw>
                </a:effectLst>
              </a:rPr>
              <a:t> Single </a:t>
            </a:r>
            <a:r>
              <a:rPr lang="cs-CZ" sz="2800" dirty="0" err="1">
                <a:solidFill>
                  <a:schemeClr val="tx1"/>
                </a:solidFill>
                <a:effectLst>
                  <a:outerShdw blurRad="38100" dist="38100" dir="2700000" algn="tl">
                    <a:srgbClr val="000000">
                      <a:alpha val="43137"/>
                    </a:srgbClr>
                  </a:outerShdw>
                </a:effectLst>
              </a:rPr>
              <a:t>European</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Act</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which</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was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signed</a:t>
            </a:r>
            <a:r>
              <a:rPr lang="cs-CZ" sz="2800" dirty="0">
                <a:solidFill>
                  <a:schemeClr val="tx1"/>
                </a:solidFill>
                <a:effectLst>
                  <a:outerShdw blurRad="38100" dist="38100" dir="2700000" algn="tl">
                    <a:srgbClr val="000000">
                      <a:alpha val="43137"/>
                    </a:srgbClr>
                  </a:outerShdw>
                </a:effectLst>
              </a:rPr>
              <a:t> in </a:t>
            </a:r>
            <a:r>
              <a:rPr lang="cs-CZ" sz="2800" dirty="0" err="1">
                <a:solidFill>
                  <a:schemeClr val="tx1"/>
                </a:solidFill>
                <a:effectLst>
                  <a:outerShdw blurRad="38100" dist="38100" dir="2700000" algn="tl">
                    <a:srgbClr val="000000">
                      <a:alpha val="43137"/>
                    </a:srgbClr>
                  </a:outerShdw>
                </a:effectLst>
              </a:rPr>
              <a:t>February</a:t>
            </a:r>
            <a:r>
              <a:rPr lang="cs-CZ" sz="2800" dirty="0">
                <a:solidFill>
                  <a:schemeClr val="tx1"/>
                </a:solidFill>
                <a:effectLst>
                  <a:outerShdw blurRad="38100" dist="38100" dir="2700000" algn="tl">
                    <a:srgbClr val="000000">
                      <a:alpha val="43137"/>
                    </a:srgbClr>
                  </a:outerShdw>
                </a:effectLst>
              </a:rPr>
              <a:t> 1986 and </a:t>
            </a:r>
            <a:r>
              <a:rPr lang="cs-CZ" sz="2800" dirty="0" err="1">
                <a:solidFill>
                  <a:schemeClr val="tx1"/>
                </a:solidFill>
                <a:effectLst>
                  <a:outerShdw blurRad="38100" dist="38100" dir="2700000" algn="tl">
                    <a:srgbClr val="000000">
                      <a:alpha val="43137"/>
                    </a:srgbClr>
                  </a:outerShdw>
                </a:effectLst>
              </a:rPr>
              <a:t>came</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into</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force</a:t>
            </a:r>
            <a:r>
              <a:rPr lang="cs-CZ" sz="2800" dirty="0">
                <a:solidFill>
                  <a:schemeClr val="tx1"/>
                </a:solidFill>
                <a:effectLst>
                  <a:outerShdw blurRad="38100" dist="38100" dir="2700000" algn="tl">
                    <a:srgbClr val="000000">
                      <a:alpha val="43137"/>
                    </a:srgbClr>
                  </a:outerShdw>
                </a:effectLst>
              </a:rPr>
              <a:t> on 1 July 1987.</a:t>
            </a:r>
          </a:p>
          <a:p>
            <a:pPr marL="0" indent="0" eaLnBrk="1" hangingPunct="1">
              <a:lnSpc>
                <a:spcPct val="80000"/>
              </a:lnSpc>
              <a:buNone/>
              <a:defRPr/>
            </a:pPr>
            <a:endParaRPr lang="cs-CZ" sz="2000" dirty="0"/>
          </a:p>
          <a:p>
            <a:pPr>
              <a:defRPr/>
            </a:pPr>
            <a:endParaRPr lang="cs-CZ" dirty="0"/>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D294CA4-4216-4500-8988-9A7571123C3A}"/>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historical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steps</a:t>
            </a:r>
            <a:r>
              <a:rPr lang="cs-CZ" dirty="0">
                <a:effectLst>
                  <a:outerShdw blurRad="38100" dist="38100" dir="2700000" algn="tl">
                    <a:srgbClr val="000000">
                      <a:alpha val="43137"/>
                    </a:srgbClr>
                  </a:outerShdw>
                </a:effectLst>
              </a:rPr>
              <a:t> …</a:t>
            </a:r>
            <a:endParaRPr lang="cs-CZ" dirty="0"/>
          </a:p>
        </p:txBody>
      </p:sp>
      <p:sp>
        <p:nvSpPr>
          <p:cNvPr id="16387" name="Rectangle 3">
            <a:extLst>
              <a:ext uri="{FF2B5EF4-FFF2-40B4-BE49-F238E27FC236}">
                <a16:creationId xmlns:a16="http://schemas.microsoft.com/office/drawing/2014/main" id="{976F7B50-22A6-4758-9BDB-AC51E6B8ED7E}"/>
              </a:ext>
            </a:extLst>
          </p:cNvPr>
          <p:cNvSpPr>
            <a:spLocks noGrp="1" noChangeArrowheads="1"/>
          </p:cNvSpPr>
          <p:nvPr>
            <p:ph type="body" idx="1"/>
          </p:nvPr>
        </p:nvSpPr>
        <p:spPr/>
        <p:txBody>
          <a:bodyPr/>
          <a:lstStyle/>
          <a:p>
            <a:pPr eaLnBrk="1" hangingPunct="1">
              <a:lnSpc>
                <a:spcPct val="90000"/>
              </a:lnSpc>
              <a:defRPr/>
            </a:pPr>
            <a:r>
              <a:rPr lang="cs-CZ" dirty="0" err="1">
                <a:solidFill>
                  <a:schemeClr val="tx1"/>
                </a:solidFill>
              </a:rPr>
              <a:t>The</a:t>
            </a:r>
            <a:r>
              <a:rPr lang="cs-CZ" dirty="0">
                <a:solidFill>
                  <a:schemeClr val="tx1"/>
                </a:solidFill>
              </a:rPr>
              <a:t> </a:t>
            </a:r>
            <a:r>
              <a:rPr lang="cs-CZ" dirty="0" err="1">
                <a:solidFill>
                  <a:schemeClr val="tx1"/>
                </a:solidFill>
              </a:rPr>
              <a:t>political</a:t>
            </a:r>
            <a:r>
              <a:rPr lang="cs-CZ" dirty="0">
                <a:solidFill>
                  <a:schemeClr val="tx1"/>
                </a:solidFill>
              </a:rPr>
              <a:t> </a:t>
            </a:r>
            <a:r>
              <a:rPr lang="cs-CZ" dirty="0" err="1">
                <a:solidFill>
                  <a:schemeClr val="tx1"/>
                </a:solidFill>
              </a:rPr>
              <a:t>shape</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Europe</a:t>
            </a:r>
            <a:r>
              <a:rPr lang="cs-CZ" dirty="0">
                <a:solidFill>
                  <a:schemeClr val="tx1"/>
                </a:solidFill>
              </a:rPr>
              <a:t> </a:t>
            </a:r>
            <a:r>
              <a:rPr lang="cs-CZ" dirty="0" err="1">
                <a:solidFill>
                  <a:schemeClr val="tx1"/>
                </a:solidFill>
              </a:rPr>
              <a:t>was</a:t>
            </a:r>
            <a:r>
              <a:rPr lang="cs-CZ" dirty="0">
                <a:solidFill>
                  <a:schemeClr val="tx1"/>
                </a:solidFill>
              </a:rPr>
              <a:t> </a:t>
            </a:r>
            <a:r>
              <a:rPr lang="cs-CZ" dirty="0" err="1">
                <a:solidFill>
                  <a:schemeClr val="tx1"/>
                </a:solidFill>
              </a:rPr>
              <a:t>dramatically</a:t>
            </a:r>
            <a:r>
              <a:rPr lang="cs-CZ" dirty="0">
                <a:solidFill>
                  <a:schemeClr val="tx1"/>
                </a:solidFill>
              </a:rPr>
              <a:t> </a:t>
            </a:r>
            <a:r>
              <a:rPr lang="cs-CZ" dirty="0" err="1">
                <a:solidFill>
                  <a:schemeClr val="tx1"/>
                </a:solidFill>
              </a:rPr>
              <a:t>changed</a:t>
            </a:r>
            <a:r>
              <a:rPr lang="cs-CZ" dirty="0">
                <a:solidFill>
                  <a:schemeClr val="tx1"/>
                </a:solidFill>
              </a:rPr>
              <a:t> </a:t>
            </a:r>
            <a:r>
              <a:rPr lang="cs-CZ" dirty="0" err="1">
                <a:solidFill>
                  <a:schemeClr val="tx1"/>
                </a:solidFill>
              </a:rPr>
              <a:t>when</a:t>
            </a:r>
            <a:r>
              <a:rPr lang="cs-CZ" dirty="0">
                <a:solidFill>
                  <a:schemeClr val="tx1"/>
                </a:solidFill>
              </a:rPr>
              <a:t> </a:t>
            </a:r>
            <a:r>
              <a:rPr lang="cs-CZ" dirty="0" err="1">
                <a:solidFill>
                  <a:schemeClr val="tx1"/>
                </a:solidFill>
              </a:rPr>
              <a:t>the</a:t>
            </a:r>
            <a:r>
              <a:rPr lang="cs-CZ" dirty="0">
                <a:solidFill>
                  <a:schemeClr val="tx1"/>
                </a:solidFill>
              </a:rPr>
              <a:t> </a:t>
            </a:r>
            <a:r>
              <a:rPr lang="cs-CZ" b="1" dirty="0" err="1">
                <a:solidFill>
                  <a:schemeClr val="tx1"/>
                </a:solidFill>
                <a:effectLst>
                  <a:outerShdw blurRad="38100" dist="38100" dir="2700000" algn="tl">
                    <a:srgbClr val="000000">
                      <a:alpha val="43137"/>
                    </a:srgbClr>
                  </a:outerShdw>
                </a:effectLst>
              </a:rPr>
              <a:t>Berlin</a:t>
            </a:r>
            <a:r>
              <a:rPr lang="cs-CZ" b="1" dirty="0">
                <a:solidFill>
                  <a:schemeClr val="tx1"/>
                </a:solidFill>
                <a:effectLst>
                  <a:outerShdw blurRad="38100" dist="38100" dir="2700000" algn="tl">
                    <a:srgbClr val="000000">
                      <a:alpha val="43137"/>
                    </a:srgbClr>
                  </a:outerShdw>
                </a:effectLst>
              </a:rPr>
              <a:t> Wall </a:t>
            </a:r>
            <a:r>
              <a:rPr lang="cs-CZ" b="1" dirty="0" err="1">
                <a:solidFill>
                  <a:schemeClr val="tx1"/>
                </a:solidFill>
                <a:effectLst>
                  <a:outerShdw blurRad="38100" dist="38100" dir="2700000" algn="tl">
                    <a:srgbClr val="000000">
                      <a:alpha val="43137"/>
                    </a:srgbClr>
                  </a:outerShdw>
                </a:effectLst>
              </a:rPr>
              <a:t>fell</a:t>
            </a:r>
            <a:r>
              <a:rPr lang="cs-CZ" b="1" dirty="0">
                <a:solidFill>
                  <a:schemeClr val="tx1"/>
                </a:solidFill>
                <a:effectLst>
                  <a:outerShdw blurRad="38100" dist="38100" dir="2700000" algn="tl">
                    <a:srgbClr val="000000">
                      <a:alpha val="43137"/>
                    </a:srgbClr>
                  </a:outerShdw>
                </a:effectLst>
              </a:rPr>
              <a:t> in 1989</a:t>
            </a:r>
            <a:r>
              <a:rPr lang="cs-CZ" dirty="0"/>
              <a:t>. </a:t>
            </a:r>
            <a:r>
              <a:rPr lang="cs-CZ" dirty="0" err="1"/>
              <a:t>This</a:t>
            </a:r>
            <a:r>
              <a:rPr lang="cs-CZ" dirty="0"/>
              <a:t> led to </a:t>
            </a:r>
            <a:r>
              <a:rPr lang="cs-CZ" dirty="0" err="1"/>
              <a:t>the</a:t>
            </a:r>
            <a:r>
              <a:rPr lang="cs-CZ" dirty="0"/>
              <a:t> </a:t>
            </a:r>
            <a:r>
              <a:rPr lang="cs-CZ" b="1" dirty="0" err="1">
                <a:effectLst>
                  <a:outerShdw blurRad="38100" dist="38100" dir="2700000" algn="tl">
                    <a:srgbClr val="000000">
                      <a:alpha val="43137"/>
                    </a:srgbClr>
                  </a:outerShdw>
                </a:effectLst>
              </a:rPr>
              <a:t>unification</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of</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Germany</a:t>
            </a:r>
            <a:r>
              <a:rPr lang="cs-CZ" b="1" dirty="0">
                <a:effectLst>
                  <a:outerShdw blurRad="38100" dist="38100" dir="2700000" algn="tl">
                    <a:srgbClr val="000000">
                      <a:alpha val="43137"/>
                    </a:srgbClr>
                  </a:outerShdw>
                </a:effectLst>
              </a:rPr>
              <a:t> </a:t>
            </a:r>
            <a:r>
              <a:rPr lang="cs-CZ" dirty="0"/>
              <a:t>in </a:t>
            </a:r>
            <a:r>
              <a:rPr lang="cs-CZ" dirty="0" err="1"/>
              <a:t>October</a:t>
            </a:r>
            <a:r>
              <a:rPr lang="cs-CZ" dirty="0"/>
              <a:t> 1990 and </a:t>
            </a:r>
            <a:r>
              <a:rPr lang="cs-CZ" dirty="0" err="1"/>
              <a:t>the</a:t>
            </a:r>
            <a:r>
              <a:rPr lang="cs-CZ" dirty="0"/>
              <a:t> </a:t>
            </a:r>
            <a:r>
              <a:rPr lang="cs-CZ" dirty="0" err="1"/>
              <a:t>coming</a:t>
            </a:r>
            <a:r>
              <a:rPr lang="cs-CZ" dirty="0"/>
              <a:t> </a:t>
            </a:r>
            <a:r>
              <a:rPr lang="cs-CZ" dirty="0" err="1"/>
              <a:t>of</a:t>
            </a:r>
            <a:r>
              <a:rPr lang="cs-CZ" dirty="0"/>
              <a:t> </a:t>
            </a:r>
            <a:r>
              <a:rPr lang="cs-CZ" dirty="0" err="1"/>
              <a:t>democracy</a:t>
            </a:r>
            <a:r>
              <a:rPr lang="cs-CZ" dirty="0"/>
              <a:t> to </a:t>
            </a:r>
            <a:r>
              <a:rPr lang="cs-CZ" dirty="0" err="1"/>
              <a:t>the</a:t>
            </a:r>
            <a:r>
              <a:rPr lang="cs-CZ" dirty="0"/>
              <a:t> </a:t>
            </a:r>
            <a:r>
              <a:rPr lang="cs-CZ" dirty="0" err="1"/>
              <a:t>countries</a:t>
            </a:r>
            <a:r>
              <a:rPr lang="cs-CZ" dirty="0"/>
              <a:t> </a:t>
            </a:r>
            <a:r>
              <a:rPr lang="cs-CZ" dirty="0" err="1"/>
              <a:t>of</a:t>
            </a:r>
            <a:r>
              <a:rPr lang="cs-CZ" dirty="0"/>
              <a:t> </a:t>
            </a:r>
            <a:r>
              <a:rPr lang="cs-CZ" dirty="0" err="1"/>
              <a:t>central</a:t>
            </a:r>
            <a:r>
              <a:rPr lang="cs-CZ" dirty="0"/>
              <a:t> and </a:t>
            </a:r>
            <a:r>
              <a:rPr lang="cs-CZ" dirty="0" err="1"/>
              <a:t>eastern</a:t>
            </a:r>
            <a:r>
              <a:rPr lang="cs-CZ" dirty="0"/>
              <a:t> </a:t>
            </a:r>
            <a:r>
              <a:rPr lang="cs-CZ" dirty="0" err="1"/>
              <a:t>Europe</a:t>
            </a:r>
            <a:r>
              <a:rPr lang="cs-CZ" dirty="0"/>
              <a:t> as </a:t>
            </a:r>
            <a:r>
              <a:rPr lang="cs-CZ" dirty="0" err="1"/>
              <a:t>they</a:t>
            </a:r>
            <a:r>
              <a:rPr lang="cs-CZ" dirty="0"/>
              <a:t> </a:t>
            </a:r>
            <a:r>
              <a:rPr lang="cs-CZ" dirty="0" err="1"/>
              <a:t>broke</a:t>
            </a:r>
            <a:r>
              <a:rPr lang="cs-CZ" dirty="0"/>
              <a:t> </a:t>
            </a:r>
            <a:r>
              <a:rPr lang="cs-CZ" dirty="0" err="1"/>
              <a:t>away</a:t>
            </a:r>
            <a:r>
              <a:rPr lang="cs-CZ" dirty="0"/>
              <a:t> </a:t>
            </a:r>
            <a:r>
              <a:rPr lang="cs-CZ" dirty="0" err="1"/>
              <a:t>from</a:t>
            </a:r>
            <a:r>
              <a:rPr lang="cs-CZ" dirty="0"/>
              <a:t> </a:t>
            </a:r>
            <a:r>
              <a:rPr lang="cs-CZ" dirty="0" err="1"/>
              <a:t>Soviet</a:t>
            </a:r>
            <a:r>
              <a:rPr lang="cs-CZ" dirty="0"/>
              <a:t> </a:t>
            </a:r>
            <a:r>
              <a:rPr lang="cs-CZ" dirty="0" err="1"/>
              <a:t>control</a:t>
            </a:r>
            <a:r>
              <a:rPr lang="cs-CZ" dirty="0"/>
              <a:t>. </a:t>
            </a:r>
            <a:r>
              <a:rPr lang="cs-CZ" b="1" dirty="0" err="1">
                <a:effectLst>
                  <a:outerShdw blurRad="38100" dist="38100" dir="2700000" algn="tl">
                    <a:srgbClr val="000000">
                      <a:alpha val="43137"/>
                    </a:srgbClr>
                  </a:outerShdw>
                </a:effectLst>
              </a:rPr>
              <a:t>The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Soviet</a:t>
            </a:r>
            <a:r>
              <a:rPr lang="cs-CZ" b="1" dirty="0">
                <a:effectLst>
                  <a:outerShdw blurRad="38100" dist="38100" dir="2700000" algn="tl">
                    <a:srgbClr val="000000">
                      <a:alpha val="43137"/>
                    </a:srgbClr>
                  </a:outerShdw>
                </a:effectLst>
              </a:rPr>
              <a:t> Union </a:t>
            </a:r>
            <a:r>
              <a:rPr lang="cs-CZ" b="1" dirty="0" err="1">
                <a:effectLst>
                  <a:outerShdw blurRad="38100" dist="38100" dir="2700000" algn="tl">
                    <a:srgbClr val="000000">
                      <a:alpha val="43137"/>
                    </a:srgbClr>
                  </a:outerShdw>
                </a:effectLst>
              </a:rPr>
              <a:t>itself</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ceased</a:t>
            </a:r>
            <a:r>
              <a:rPr lang="cs-CZ" b="1" dirty="0">
                <a:effectLst>
                  <a:outerShdw blurRad="38100" dist="38100" dir="2700000" algn="tl">
                    <a:srgbClr val="000000">
                      <a:alpha val="43137"/>
                    </a:srgbClr>
                  </a:outerShdw>
                </a:effectLst>
              </a:rPr>
              <a:t> to </a:t>
            </a:r>
            <a:r>
              <a:rPr lang="cs-CZ" b="1" dirty="0" err="1">
                <a:effectLst>
                  <a:outerShdw blurRad="38100" dist="38100" dir="2700000" algn="tl">
                    <a:srgbClr val="000000">
                      <a:alpha val="43137"/>
                    </a:srgbClr>
                  </a:outerShdw>
                </a:effectLst>
              </a:rPr>
              <a:t>exist</a:t>
            </a:r>
            <a:r>
              <a:rPr lang="cs-CZ" b="1" dirty="0">
                <a:effectLst>
                  <a:outerShdw blurRad="38100" dist="38100" dir="2700000" algn="tl">
                    <a:srgbClr val="000000">
                      <a:alpha val="43137"/>
                    </a:srgbClr>
                  </a:outerShdw>
                </a:effectLst>
              </a:rPr>
              <a:t> in </a:t>
            </a:r>
            <a:r>
              <a:rPr lang="cs-CZ" b="1" dirty="0" err="1">
                <a:effectLst>
                  <a:outerShdw blurRad="38100" dist="38100" dir="2700000" algn="tl">
                    <a:srgbClr val="000000">
                      <a:alpha val="43137"/>
                    </a:srgbClr>
                  </a:outerShdw>
                </a:effectLst>
              </a:rPr>
              <a:t>December</a:t>
            </a:r>
            <a:r>
              <a:rPr lang="cs-CZ" b="1" dirty="0">
                <a:effectLst>
                  <a:outerShdw blurRad="38100" dist="38100" dir="2700000" algn="tl">
                    <a:srgbClr val="000000">
                      <a:alpha val="43137"/>
                    </a:srgbClr>
                  </a:outerShdw>
                </a:effectLst>
              </a:rPr>
              <a:t> 1991</a:t>
            </a:r>
            <a:r>
              <a:rPr lang="cs-CZ" dirty="0">
                <a:effectLst>
                  <a:outerShdw blurRad="38100" dist="38100" dir="2700000" algn="tl">
                    <a:srgbClr val="000000">
                      <a:alpha val="43137"/>
                    </a:srgbClr>
                  </a:outerShdw>
                </a:effectLst>
              </a:rPr>
              <a:t>.</a:t>
            </a:r>
          </a:p>
          <a:p>
            <a:pPr eaLnBrk="1" hangingPunct="1">
              <a:lnSpc>
                <a:spcPct val="90000"/>
              </a:lnSpc>
              <a:defRPr/>
            </a:pPr>
            <a:r>
              <a:rPr lang="cs-CZ" dirty="0"/>
              <a:t>At </a:t>
            </a:r>
            <a:r>
              <a:rPr lang="cs-CZ" dirty="0" err="1"/>
              <a:t>the</a:t>
            </a:r>
            <a:r>
              <a:rPr lang="cs-CZ" dirty="0"/>
              <a:t> </a:t>
            </a:r>
            <a:r>
              <a:rPr lang="cs-CZ" dirty="0" err="1"/>
              <a:t>same</a:t>
            </a:r>
            <a:r>
              <a:rPr lang="cs-CZ" dirty="0"/>
              <a:t> </a:t>
            </a:r>
            <a:r>
              <a:rPr lang="cs-CZ" dirty="0" err="1"/>
              <a:t>time</a:t>
            </a:r>
            <a:r>
              <a:rPr lang="cs-CZ" dirty="0"/>
              <a:t>, </a:t>
            </a:r>
            <a:r>
              <a:rPr lang="cs-CZ" dirty="0" err="1"/>
              <a:t>the</a:t>
            </a:r>
            <a:r>
              <a:rPr lang="cs-CZ" dirty="0"/>
              <a:t> </a:t>
            </a:r>
            <a:r>
              <a:rPr lang="cs-CZ" dirty="0" err="1"/>
              <a:t>member</a:t>
            </a:r>
            <a:r>
              <a:rPr lang="cs-CZ" dirty="0"/>
              <a:t> </a:t>
            </a:r>
            <a:r>
              <a:rPr lang="cs-CZ" dirty="0" err="1"/>
              <a:t>states</a:t>
            </a:r>
            <a:r>
              <a:rPr lang="cs-CZ" dirty="0"/>
              <a:t> </a:t>
            </a:r>
            <a:r>
              <a:rPr lang="cs-CZ" dirty="0" err="1"/>
              <a:t>were</a:t>
            </a:r>
            <a:r>
              <a:rPr lang="cs-CZ" dirty="0"/>
              <a:t> </a:t>
            </a:r>
            <a:r>
              <a:rPr lang="cs-CZ" dirty="0" err="1"/>
              <a:t>negotiating</a:t>
            </a:r>
            <a:r>
              <a:rPr lang="cs-CZ" dirty="0"/>
              <a:t> </a:t>
            </a:r>
            <a:r>
              <a:rPr lang="cs-CZ" dirty="0" err="1"/>
              <a:t>the</a:t>
            </a:r>
            <a:r>
              <a:rPr lang="cs-CZ" dirty="0"/>
              <a:t> </a:t>
            </a:r>
            <a:r>
              <a:rPr lang="cs-CZ" dirty="0" err="1"/>
              <a:t>new</a:t>
            </a:r>
            <a:r>
              <a:rPr lang="cs-CZ" dirty="0"/>
              <a:t> </a:t>
            </a:r>
            <a:r>
              <a:rPr lang="cs-CZ" b="1" dirty="0" err="1">
                <a:solidFill>
                  <a:schemeClr val="tx1"/>
                </a:solidFill>
              </a:rPr>
              <a:t>Treaty</a:t>
            </a:r>
            <a:r>
              <a:rPr lang="cs-CZ" b="1" dirty="0">
                <a:solidFill>
                  <a:schemeClr val="tx1"/>
                </a:solidFill>
              </a:rPr>
              <a:t> on </a:t>
            </a:r>
            <a:r>
              <a:rPr lang="cs-CZ" b="1" dirty="0" err="1">
                <a:solidFill>
                  <a:schemeClr val="tx1"/>
                </a:solidFill>
              </a:rPr>
              <a:t>European</a:t>
            </a:r>
            <a:r>
              <a:rPr lang="cs-CZ" b="1" dirty="0">
                <a:solidFill>
                  <a:schemeClr val="tx1"/>
                </a:solidFill>
              </a:rPr>
              <a:t> Union</a:t>
            </a:r>
            <a:r>
              <a:rPr lang="cs-CZ" dirty="0"/>
              <a:t>, </a:t>
            </a:r>
            <a:r>
              <a:rPr lang="en-US" b="1" dirty="0">
                <a:effectLst>
                  <a:outerShdw blurRad="38100" dist="38100" dir="2700000" algn="tl">
                    <a:srgbClr val="000000">
                      <a:alpha val="43137"/>
                    </a:srgbClr>
                  </a:outerShdw>
                </a:effectLst>
              </a:rPr>
              <a:t>On February 7th 1992 European integration moved a step further when the Treaty on European Union, (better known as the Maastricht Treaty) was signed. </a:t>
            </a:r>
            <a:endParaRPr lang="cs-CZ" b="1" dirty="0">
              <a:effectLst>
                <a:outerShdw blurRad="38100" dist="38100" dir="2700000" algn="tl">
                  <a:srgbClr val="000000">
                    <a:alpha val="43137"/>
                  </a:srgbClr>
                </a:outerShdw>
              </a:effectLst>
            </a:endParaRPr>
          </a:p>
          <a:p>
            <a:pPr eaLnBrk="1" hangingPunct="1">
              <a:lnSpc>
                <a:spcPct val="90000"/>
              </a:lnSpc>
              <a:defRPr/>
            </a:pPr>
            <a:r>
              <a:rPr lang="en-US" b="1" dirty="0">
                <a:effectLst>
                  <a:outerShdw blurRad="38100" dist="38100" dir="2700000" algn="tl">
                    <a:srgbClr val="000000">
                      <a:alpha val="43137"/>
                    </a:srgbClr>
                  </a:outerShdw>
                </a:effectLst>
              </a:rPr>
              <a:t>This came into force on 1 November 1993 and changed the EEC into the newly named </a:t>
            </a:r>
            <a:r>
              <a:rPr lang="en-US" b="1" dirty="0">
                <a:solidFill>
                  <a:schemeClr val="tx1"/>
                </a:solidFill>
                <a:effectLst>
                  <a:outerShdw blurRad="38100" dist="38100" dir="2700000" algn="tl">
                    <a:srgbClr val="000000">
                      <a:alpha val="43137"/>
                    </a:srgbClr>
                  </a:outerShdw>
                </a:effectLst>
              </a:rPr>
              <a:t>European Union</a:t>
            </a:r>
            <a:r>
              <a:rPr lang="en-US" b="1" dirty="0">
                <a:effectLst>
                  <a:outerShdw blurRad="38100" dist="38100" dir="2700000" algn="tl">
                    <a:srgbClr val="000000">
                      <a:alpha val="43137"/>
                    </a:srgbClr>
                  </a:outerShdw>
                </a:effectLst>
              </a:rPr>
              <a:t>. </a:t>
            </a:r>
            <a:r>
              <a:rPr lang="en-US" dirty="0"/>
              <a:t>The change was to broaden the work of the supranational bodies, based around </a:t>
            </a:r>
            <a:r>
              <a:rPr lang="en-US" b="1" dirty="0">
                <a:solidFill>
                  <a:schemeClr val="tx1"/>
                </a:solidFill>
                <a:effectLst>
                  <a:outerShdw blurRad="38100" dist="38100" dir="2700000" algn="tl">
                    <a:srgbClr val="000000">
                      <a:alpha val="43137"/>
                    </a:srgbClr>
                  </a:outerShdw>
                </a:effectLst>
              </a:rPr>
              <a:t>three </a:t>
            </a:r>
            <a:r>
              <a:rPr lang="cs-CZ" b="1" dirty="0">
                <a:solidFill>
                  <a:schemeClr val="tx1"/>
                </a:solidFill>
                <a:effectLst>
                  <a:outerShdw blurRad="38100" dist="38100" dir="2700000" algn="tl">
                    <a:srgbClr val="000000">
                      <a:alpha val="43137"/>
                    </a:srgbClr>
                  </a:outerShdw>
                </a:effectLst>
              </a:rPr>
              <a:t>„</a:t>
            </a:r>
            <a:r>
              <a:rPr lang="en-US" b="1" dirty="0">
                <a:solidFill>
                  <a:schemeClr val="tx1"/>
                </a:solidFill>
                <a:effectLst>
                  <a:outerShdw blurRad="38100" dist="38100" dir="2700000" algn="tl">
                    <a:srgbClr val="000000">
                      <a:alpha val="43137"/>
                    </a:srgbClr>
                  </a:outerShdw>
                </a:effectLst>
              </a:rPr>
              <a:t>pillars</a:t>
            </a:r>
            <a:r>
              <a:rPr lang="cs-CZ" b="1" dirty="0">
                <a:solidFill>
                  <a:schemeClr val="tx1"/>
                </a:solidFill>
                <a:effectLst>
                  <a:outerShdw blurRad="38100" dist="38100" dir="2700000" algn="tl">
                    <a:srgbClr val="000000">
                      <a:alpha val="43137"/>
                    </a:srgbClr>
                  </a:outerShdw>
                </a:effectLst>
              </a:rPr>
              <a:t>“</a:t>
            </a:r>
            <a:r>
              <a:rPr lang="en-US" b="1" dirty="0">
                <a:solidFill>
                  <a:schemeClr val="tx1"/>
                </a:solidFill>
                <a:effectLst>
                  <a:outerShdw blurRad="38100" dist="38100" dir="2700000" algn="tl">
                    <a:srgbClr val="000000">
                      <a:alpha val="43137"/>
                    </a:srgbClr>
                  </a:outerShdw>
                </a:effectLst>
              </a:rPr>
              <a:t>:</a:t>
            </a:r>
            <a:r>
              <a:rPr lang="en-US" dirty="0">
                <a:solidFill>
                  <a:schemeClr val="tx1"/>
                </a:solidFill>
              </a:rPr>
              <a:t> </a:t>
            </a:r>
            <a:r>
              <a:rPr lang="en-US" dirty="0"/>
              <a:t>the </a:t>
            </a:r>
            <a:r>
              <a:rPr lang="en-US" b="1" dirty="0">
                <a:effectLst>
                  <a:outerShdw blurRad="38100" dist="38100" dir="2700000" algn="tl">
                    <a:srgbClr val="000000">
                      <a:alpha val="43137"/>
                    </a:srgbClr>
                  </a:outerShdw>
                </a:effectLst>
              </a:rPr>
              <a:t>European Communities</a:t>
            </a:r>
            <a:r>
              <a:rPr lang="en-US" dirty="0"/>
              <a:t>, giving more power to the European parliament; a </a:t>
            </a:r>
            <a:r>
              <a:rPr lang="cs-CZ" b="1" dirty="0">
                <a:effectLst>
                  <a:outerShdw blurRad="38100" dist="38100" dir="2700000" algn="tl">
                    <a:srgbClr val="000000">
                      <a:alpha val="43137"/>
                    </a:srgbClr>
                  </a:outerShdw>
                </a:effectLst>
              </a:rPr>
              <a:t>C</a:t>
            </a:r>
            <a:r>
              <a:rPr lang="en-US" b="1" dirty="0" err="1">
                <a:effectLst>
                  <a:outerShdw blurRad="38100" dist="38100" dir="2700000" algn="tl">
                    <a:srgbClr val="000000">
                      <a:alpha val="43137"/>
                    </a:srgbClr>
                  </a:outerShdw>
                </a:effectLst>
              </a:rPr>
              <a:t>ommon</a:t>
            </a:r>
            <a:r>
              <a:rPr lang="en-US" b="1" dirty="0">
                <a:effectLst>
                  <a:outerShdw blurRad="38100" dist="38100" dir="2700000" algn="tl">
                    <a:srgbClr val="000000">
                      <a:alpha val="43137"/>
                    </a:srgbClr>
                  </a:outerShdw>
                </a:effectLst>
              </a:rPr>
              <a:t> </a:t>
            </a:r>
            <a:r>
              <a:rPr lang="cs-CZ" b="1" dirty="0">
                <a:effectLst>
                  <a:outerShdw blurRad="38100" dist="38100" dir="2700000" algn="tl">
                    <a:srgbClr val="000000">
                      <a:alpha val="43137"/>
                    </a:srgbClr>
                  </a:outerShdw>
                </a:effectLst>
              </a:rPr>
              <a:t>F</a:t>
            </a:r>
            <a:r>
              <a:rPr lang="en-US" b="1" dirty="0" err="1">
                <a:effectLst>
                  <a:outerShdw blurRad="38100" dist="38100" dir="2700000" algn="tl">
                    <a:srgbClr val="000000">
                      <a:alpha val="43137"/>
                    </a:srgbClr>
                  </a:outerShdw>
                </a:effectLst>
              </a:rPr>
              <a:t>oreign</a:t>
            </a:r>
            <a:r>
              <a:rPr lang="cs-CZ" b="1" dirty="0">
                <a:effectLst>
                  <a:outerShdw blurRad="38100" dist="38100" dir="2700000" algn="tl">
                    <a:srgbClr val="000000">
                      <a:alpha val="43137"/>
                    </a:srgbClr>
                  </a:outerShdw>
                </a:effectLst>
              </a:rPr>
              <a:t> and S</a:t>
            </a:r>
            <a:r>
              <a:rPr lang="en-US" b="1" dirty="0" err="1">
                <a:effectLst>
                  <a:outerShdw blurRad="38100" dist="38100" dir="2700000" algn="tl">
                    <a:srgbClr val="000000">
                      <a:alpha val="43137"/>
                    </a:srgbClr>
                  </a:outerShdw>
                </a:effectLst>
              </a:rPr>
              <a:t>ecurity</a:t>
            </a:r>
            <a:r>
              <a:rPr lang="en-US" b="1" dirty="0">
                <a:effectLst>
                  <a:outerShdw blurRad="38100" dist="38100" dir="2700000" algn="tl">
                    <a:srgbClr val="000000">
                      <a:alpha val="43137"/>
                    </a:srgbClr>
                  </a:outerShdw>
                </a:effectLst>
              </a:rPr>
              <a:t> </a:t>
            </a:r>
            <a:r>
              <a:rPr lang="cs-CZ" b="1" dirty="0">
                <a:effectLst>
                  <a:outerShdw blurRad="38100" dist="38100" dir="2700000" algn="tl">
                    <a:srgbClr val="000000">
                      <a:alpha val="43137"/>
                    </a:srgbClr>
                  </a:outerShdw>
                </a:effectLst>
              </a:rPr>
              <a:t>P</a:t>
            </a:r>
            <a:r>
              <a:rPr lang="en-US" b="1" dirty="0" err="1">
                <a:effectLst>
                  <a:outerShdw blurRad="38100" dist="38100" dir="2700000" algn="tl">
                    <a:srgbClr val="000000">
                      <a:alpha val="43137"/>
                    </a:srgbClr>
                  </a:outerShdw>
                </a:effectLst>
              </a:rPr>
              <a:t>olicy</a:t>
            </a:r>
            <a:r>
              <a:rPr lang="en-US" dirty="0"/>
              <a:t>; involvement in the domestic affairs of member nations on </a:t>
            </a:r>
            <a:r>
              <a:rPr lang="cs-CZ" b="1" dirty="0">
                <a:effectLst>
                  <a:outerShdw blurRad="38100" dist="38100" dir="2700000" algn="tl">
                    <a:srgbClr val="000000">
                      <a:alpha val="43137"/>
                    </a:srgbClr>
                  </a:outerShdw>
                </a:effectLst>
              </a:rPr>
              <a:t>„J</a:t>
            </a:r>
            <a:r>
              <a:rPr lang="en-US" b="1" dirty="0" err="1">
                <a:effectLst>
                  <a:outerShdw blurRad="38100" dist="38100" dir="2700000" algn="tl">
                    <a:srgbClr val="000000">
                      <a:alpha val="43137"/>
                    </a:srgbClr>
                  </a:outerShdw>
                </a:effectLst>
              </a:rPr>
              <a:t>ustice</a:t>
            </a:r>
            <a:r>
              <a:rPr lang="en-US" b="1" dirty="0">
                <a:effectLst>
                  <a:outerShdw blurRad="38100" dist="38100" dir="2700000" algn="tl">
                    <a:srgbClr val="000000">
                      <a:alpha val="43137"/>
                    </a:srgbClr>
                  </a:outerShdw>
                </a:effectLst>
              </a:rPr>
              <a:t> and </a:t>
            </a:r>
            <a:r>
              <a:rPr lang="cs-CZ" b="1" dirty="0">
                <a:effectLst>
                  <a:outerShdw blurRad="38100" dist="38100" dir="2700000" algn="tl">
                    <a:srgbClr val="000000">
                      <a:alpha val="43137"/>
                    </a:srgbClr>
                  </a:outerShdw>
                </a:effectLst>
              </a:rPr>
              <a:t>H</a:t>
            </a:r>
            <a:r>
              <a:rPr lang="en-US" b="1" dirty="0" err="1">
                <a:effectLst>
                  <a:outerShdw blurRad="38100" dist="38100" dir="2700000" algn="tl">
                    <a:srgbClr val="000000">
                      <a:alpha val="43137"/>
                    </a:srgbClr>
                  </a:outerShdw>
                </a:effectLst>
              </a:rPr>
              <a:t>ome</a:t>
            </a:r>
            <a:r>
              <a:rPr lang="en-US" b="1" dirty="0">
                <a:effectLst>
                  <a:outerShdw blurRad="38100" dist="38100" dir="2700000" algn="tl">
                    <a:srgbClr val="000000">
                      <a:alpha val="43137"/>
                    </a:srgbClr>
                  </a:outerShdw>
                </a:effectLst>
              </a:rPr>
              <a:t> </a:t>
            </a:r>
            <a:r>
              <a:rPr lang="cs-CZ" b="1" dirty="0">
                <a:effectLst>
                  <a:outerShdw blurRad="38100" dist="38100" dir="2700000" algn="tl">
                    <a:srgbClr val="000000">
                      <a:alpha val="43137"/>
                    </a:srgbClr>
                  </a:outerShdw>
                </a:effectLst>
              </a:rPr>
              <a:t>A</a:t>
            </a:r>
            <a:r>
              <a:rPr lang="en-US" b="1" dirty="0" err="1">
                <a:effectLst>
                  <a:outerShdw blurRad="38100" dist="38100" dir="2700000" algn="tl">
                    <a:srgbClr val="000000">
                      <a:alpha val="43137"/>
                    </a:srgbClr>
                  </a:outerShdw>
                </a:effectLst>
              </a:rPr>
              <a:t>ffairs</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6221</TotalTime>
  <Words>2753</Words>
  <Application>Microsoft Office PowerPoint</Application>
  <PresentationFormat>Širokoúhlá obrazovka</PresentationFormat>
  <Paragraphs>93</Paragraphs>
  <Slides>27</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27</vt:i4>
      </vt:variant>
    </vt:vector>
  </HeadingPairs>
  <TitlesOfParts>
    <vt:vector size="33" baseType="lpstr">
      <vt:lpstr>Arial</vt:lpstr>
      <vt:lpstr>Open Sans</vt:lpstr>
      <vt:lpstr>Wingdings</vt:lpstr>
      <vt:lpstr>Yanone Kaffeesatz</vt:lpstr>
      <vt:lpstr>Výchozí návrh</vt:lpstr>
      <vt:lpstr>Motyw pakietu Office</vt:lpstr>
      <vt:lpstr>Prezentace aplikace PowerPoint</vt:lpstr>
      <vt:lpstr> Development of integration in Europe, historical aspects.</vt:lpstr>
      <vt:lpstr>… historical steps …</vt:lpstr>
      <vt:lpstr>Prezentace aplikace PowerPoint</vt:lpstr>
      <vt:lpstr>… historical steps …</vt:lpstr>
      <vt:lpstr>… historical steps …</vt:lpstr>
      <vt:lpstr>… historical steps …</vt:lpstr>
      <vt:lpstr>… historical steps …</vt:lpstr>
      <vt:lpstr>… historical steps …</vt:lpstr>
      <vt:lpstr>Prezentace aplikace PowerPoint</vt:lpstr>
      <vt:lpstr>… historical steps …</vt:lpstr>
      <vt:lpstr>Prezentace aplikace PowerPoint</vt:lpstr>
      <vt:lpstr>… historical steps …</vt:lpstr>
      <vt:lpstr>Prezentace aplikace PowerPoint</vt:lpstr>
      <vt:lpstr>Prezentace aplikace PowerPoint</vt:lpstr>
      <vt:lpstr>… historical steps …</vt:lpstr>
      <vt:lpstr>Appendix – The Lisbon Strategy</vt:lpstr>
      <vt:lpstr>Appendix – The Lisbon Strategy</vt:lpstr>
      <vt:lpstr>Appendix – The Lisbon Strategy</vt:lpstr>
      <vt:lpstr>Appendix – Europe 2020</vt:lpstr>
      <vt:lpstr>Appendix – Europe 2020</vt:lpstr>
      <vt:lpstr>Appendix – Europe 2020</vt:lpstr>
      <vt:lpstr>Prezentace aplikace PowerPoint</vt:lpstr>
      <vt:lpstr>European Green Deal</vt:lpstr>
      <vt:lpstr>Prezentace aplikace PowerPoint</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343</cp:revision>
  <dcterms:created xsi:type="dcterms:W3CDTF">2006-09-27T13:08:02Z</dcterms:created>
  <dcterms:modified xsi:type="dcterms:W3CDTF">2023-03-25T21:12:31Z</dcterms:modified>
</cp:coreProperties>
</file>