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25"/>
  </p:notesMasterIdLst>
  <p:handoutMasterIdLst>
    <p:handoutMasterId r:id="rId26"/>
  </p:handoutMasterIdLst>
  <p:sldIdLst>
    <p:sldId id="257" r:id="rId3"/>
    <p:sldId id="274" r:id="rId4"/>
    <p:sldId id="581" r:id="rId5"/>
    <p:sldId id="660" r:id="rId6"/>
    <p:sldId id="670" r:id="rId7"/>
    <p:sldId id="662" r:id="rId8"/>
    <p:sldId id="663" r:id="rId9"/>
    <p:sldId id="692" r:id="rId10"/>
    <p:sldId id="664" r:id="rId11"/>
    <p:sldId id="665" r:id="rId12"/>
    <p:sldId id="666" r:id="rId13"/>
    <p:sldId id="667" r:id="rId14"/>
    <p:sldId id="668" r:id="rId15"/>
    <p:sldId id="678" r:id="rId16"/>
    <p:sldId id="680" r:id="rId17"/>
    <p:sldId id="681" r:id="rId18"/>
    <p:sldId id="682" r:id="rId19"/>
    <p:sldId id="685" r:id="rId20"/>
    <p:sldId id="686" r:id="rId21"/>
    <p:sldId id="688" r:id="rId22"/>
    <p:sldId id="439" r:id="rId23"/>
    <p:sldId id="258" r:id="rId24"/>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FF"/>
    <a:srgbClr val="FFCCCC"/>
    <a:srgbClr val="3333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26.03.2023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epgencms.europarl.europa.eu/cmsdata/upload/10fc26a9-7f3e-4d8a-a46d-51bdadc9661c/handbook-olp-en.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ur-lex.europa.eu/statistics/legislative-acts-statistics.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C83AB238-2562-4F65-A0CF-282967313AC7}"/>
              </a:ext>
            </a:extLst>
          </p:cNvPr>
          <p:cNvSpPr/>
          <p:nvPr/>
        </p:nvSpPr>
        <p:spPr>
          <a:xfrm>
            <a:off x="416985" y="357718"/>
            <a:ext cx="10562167" cy="523220"/>
          </a:xfrm>
          <a:prstGeom prst="rect">
            <a:avLst/>
          </a:prstGeom>
        </p:spPr>
        <p:txBody>
          <a:bodyPr>
            <a:spAutoFit/>
          </a:bodyPr>
          <a:lstStyle/>
          <a:p>
            <a:pPr algn="ctr" eaLnBrk="1" hangingPunct="1">
              <a:spcAft>
                <a:spcPct val="30000"/>
              </a:spcAft>
              <a:defRPr/>
            </a:pPr>
            <a:r>
              <a:rPr lang="cs-CZ" sz="2800" dirty="0" err="1">
                <a:solidFill>
                  <a:srgbClr val="0066FF"/>
                </a:solidFill>
                <a:effectLst>
                  <a:outerShdw blurRad="38100" dist="38100" dir="2700000" algn="tl">
                    <a:srgbClr val="000000">
                      <a:alpha val="43137"/>
                    </a:srgbClr>
                  </a:outerShdw>
                </a:effectLst>
                <a:cs typeface="Times New Roman" pitchFamily="18" charset="0"/>
              </a:rPr>
              <a:t>Secondary</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en-US" sz="2800" dirty="0">
                <a:solidFill>
                  <a:srgbClr val="0066FF"/>
                </a:solidFill>
                <a:effectLst>
                  <a:outerShdw blurRad="38100" dist="38100" dir="2700000" algn="tl">
                    <a:srgbClr val="000000">
                      <a:alpha val="43137"/>
                    </a:srgbClr>
                  </a:outerShdw>
                </a:effectLst>
                <a:cs typeface="Times New Roman" pitchFamily="18" charset="0"/>
              </a:rPr>
              <a:t>source of Union law</a:t>
            </a:r>
            <a:endParaRPr lang="en-GB" altLang="en-US" sz="2800" dirty="0">
              <a:solidFill>
                <a:srgbClr val="0066FF"/>
              </a:solidFill>
              <a:effectLst>
                <a:outerShdw blurRad="38100" dist="38100" dir="2700000" algn="tl">
                  <a:srgbClr val="000000">
                    <a:alpha val="43137"/>
                  </a:srgbClr>
                </a:outerShdw>
              </a:effectLst>
              <a:cs typeface="Times New Roman" pitchFamily="18" charset="0"/>
            </a:endParaRPr>
          </a:p>
        </p:txBody>
      </p:sp>
      <p:sp>
        <p:nvSpPr>
          <p:cNvPr id="2" name="Obdélník 1">
            <a:extLst>
              <a:ext uri="{FF2B5EF4-FFF2-40B4-BE49-F238E27FC236}">
                <a16:creationId xmlns:a16="http://schemas.microsoft.com/office/drawing/2014/main" id="{F6B90E29-E6EF-4C29-8C00-65E1150EFC19}"/>
              </a:ext>
            </a:extLst>
          </p:cNvPr>
          <p:cNvSpPr/>
          <p:nvPr/>
        </p:nvSpPr>
        <p:spPr>
          <a:xfrm>
            <a:off x="335360" y="836713"/>
            <a:ext cx="11522207" cy="3826753"/>
          </a:xfrm>
          <a:prstGeom prst="rect">
            <a:avLst/>
          </a:prstGeom>
        </p:spPr>
        <p:txBody>
          <a:bodyPr wrap="square">
            <a:spAutoFit/>
          </a:bodyPr>
          <a:lstStyle/>
          <a:p>
            <a:pPr marL="380990" indent="-380990">
              <a:buFont typeface="Arial" panose="020B0604020202020204" pitchFamily="34" charset="0"/>
              <a:buChar char="•"/>
              <a:defRPr/>
            </a:pPr>
            <a:r>
              <a:rPr lang="en-US" sz="2400" dirty="0">
                <a:highlight>
                  <a:srgbClr val="FFFFCC"/>
                </a:highlight>
              </a:rPr>
              <a:t>A decision</a:t>
            </a:r>
            <a:r>
              <a:rPr lang="cs-CZ" sz="2400" dirty="0">
                <a:highlight>
                  <a:srgbClr val="FFFFCC"/>
                </a:highlight>
              </a:rPr>
              <a:t> </a:t>
            </a:r>
            <a:r>
              <a:rPr lang="cs-CZ" sz="2400" dirty="0"/>
              <a:t>- </a:t>
            </a:r>
            <a:r>
              <a:rPr lang="en-US" sz="2400" b="0" dirty="0">
                <a:effectLst>
                  <a:outerShdw blurRad="38100" dist="38100" dir="2700000" algn="tl">
                    <a:srgbClr val="000000">
                      <a:alpha val="43137"/>
                    </a:srgbClr>
                  </a:outerShdw>
                </a:effectLst>
              </a:rPr>
              <a:t>is binding on the person or entity to which it is addressed. Decisions may be addressed to member states or individuals. The Council of the European Union can delegate power to make decisions to the European Commission.</a:t>
            </a:r>
          </a:p>
          <a:p>
            <a:pPr>
              <a:defRPr/>
            </a:pPr>
            <a:endParaRPr lang="cs-CZ" sz="2400" dirty="0"/>
          </a:p>
          <a:p>
            <a:pPr marL="380990" indent="-380990">
              <a:buFont typeface="Arial" panose="020B0604020202020204" pitchFamily="34" charset="0"/>
              <a:buChar char="•"/>
              <a:defRPr/>
            </a:pPr>
            <a:r>
              <a:rPr lang="en-US" altLang="cs-CZ" sz="2400" dirty="0">
                <a:highlight>
                  <a:srgbClr val="FFFFCC"/>
                </a:highlight>
              </a:rPr>
              <a:t>A recommendation </a:t>
            </a:r>
            <a:r>
              <a:rPr lang="cs-CZ" altLang="cs-CZ" sz="2400" dirty="0"/>
              <a:t>- </a:t>
            </a:r>
            <a:r>
              <a:rPr lang="en-US" altLang="cs-CZ" sz="2400" b="0" dirty="0">
                <a:effectLst>
                  <a:outerShdw blurRad="38100" dist="38100" dir="2700000" algn="tl">
                    <a:srgbClr val="000000">
                      <a:alpha val="43137"/>
                    </a:srgbClr>
                  </a:outerShdw>
                </a:effectLst>
              </a:rPr>
              <a:t>are without legal force but are negotiated and voted on according to the appropriate procedure. Though without legal force, they do have a political weight. </a:t>
            </a:r>
            <a:r>
              <a:rPr lang="cs-CZ" altLang="cs-CZ" sz="2400" b="0" dirty="0">
                <a:effectLst>
                  <a:outerShdw blurRad="38100" dist="38100" dir="2700000" algn="tl">
                    <a:srgbClr val="000000">
                      <a:alpha val="43137"/>
                    </a:srgbClr>
                  </a:outerShdw>
                </a:effectLst>
              </a:rPr>
              <a:t> </a:t>
            </a:r>
            <a:r>
              <a:rPr lang="en-US" altLang="cs-CZ" sz="2400" b="0" dirty="0">
                <a:effectLst>
                  <a:outerShdw blurRad="38100" dist="38100" dir="2700000" algn="tl">
                    <a:srgbClr val="000000">
                      <a:alpha val="43137"/>
                    </a:srgbClr>
                  </a:outerShdw>
                </a:effectLst>
              </a:rPr>
              <a:t>The Recommendation is an instrument of indirect action aiming at preparation of legislation in Member States, differing from the Directive only by the absence of obligatory power</a:t>
            </a:r>
            <a:r>
              <a:rPr lang="cs-CZ" altLang="cs-CZ" sz="2400" b="0" dirty="0">
                <a:effectLst>
                  <a:outerShdw blurRad="38100" dist="38100" dir="2700000" algn="tl">
                    <a:srgbClr val="000000">
                      <a:alpha val="43137"/>
                    </a:srgbClr>
                  </a:outerShdw>
                </a:effectLst>
              </a:rPr>
              <a:t>.</a:t>
            </a:r>
            <a:endParaRPr lang="en-US" altLang="cs-CZ" sz="2400" b="0" dirty="0">
              <a:effectLst>
                <a:outerShdw blurRad="38100" dist="38100" dir="2700000" algn="tl">
                  <a:srgbClr val="000000">
                    <a:alpha val="43137"/>
                  </a:srgbClr>
                </a:outerShdw>
              </a:effectLst>
            </a:endParaRPr>
          </a:p>
          <a:p>
            <a:pPr>
              <a:defRPr/>
            </a:pPr>
            <a:endParaRPr lang="en-US" sz="2667" dirty="0"/>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bdélník 6">
            <a:extLst>
              <a:ext uri="{FF2B5EF4-FFF2-40B4-BE49-F238E27FC236}">
                <a16:creationId xmlns:a16="http://schemas.microsoft.com/office/drawing/2014/main" id="{7006D421-E5BE-4EE0-A978-2C35F1CFC3B6}"/>
              </a:ext>
            </a:extLst>
          </p:cNvPr>
          <p:cNvSpPr>
            <a:spLocks noChangeArrowheads="1"/>
          </p:cNvSpPr>
          <p:nvPr/>
        </p:nvSpPr>
        <p:spPr bwMode="auto">
          <a:xfrm>
            <a:off x="416985" y="357717"/>
            <a:ext cx="10562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FontTx/>
              <a:buNone/>
              <a:defRPr/>
            </a:pPr>
            <a:r>
              <a:rPr lang="cs-CZ"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Direct </a:t>
            </a:r>
            <a:r>
              <a:rPr lang="cs-CZ" altLang="cs-CZ" sz="2800" dirty="0" err="1">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effect</a:t>
            </a:r>
            <a:endParaRPr lang="cs-CZ"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endParaRPr>
          </a:p>
        </p:txBody>
      </p:sp>
      <p:sp>
        <p:nvSpPr>
          <p:cNvPr id="2" name="Obdélník 1">
            <a:extLst>
              <a:ext uri="{FF2B5EF4-FFF2-40B4-BE49-F238E27FC236}">
                <a16:creationId xmlns:a16="http://schemas.microsoft.com/office/drawing/2014/main" id="{34336295-A00C-48EA-9D77-24EC76C30788}"/>
              </a:ext>
            </a:extLst>
          </p:cNvPr>
          <p:cNvSpPr/>
          <p:nvPr/>
        </p:nvSpPr>
        <p:spPr>
          <a:xfrm>
            <a:off x="335360" y="880937"/>
            <a:ext cx="11712707" cy="5426229"/>
          </a:xfrm>
          <a:prstGeom prst="rect">
            <a:avLst/>
          </a:prstGeom>
        </p:spPr>
        <p:txBody>
          <a:bodyPr wrap="square">
            <a:spAutoFit/>
          </a:bodyPr>
          <a:lstStyle/>
          <a:p>
            <a:pPr marL="380990" indent="-380990">
              <a:buFont typeface="Arial" panose="020B0604020202020204" pitchFamily="34" charset="0"/>
              <a:buChar char="•"/>
              <a:defRPr/>
            </a:pPr>
            <a:r>
              <a:rPr lang="en-US" sz="2133" dirty="0"/>
              <a:t>EU law covers a broad range which is comparable to that of the legal systems of the Member States themselves. Both the provisions of the Treaties, and EU regulations are said to have "direct effect" horizontally. This means private citizens can rely on the rights granted to them (and the duties created for them) against one another. For instance, an air hostess could sue her airline employer for sexual discrimination. </a:t>
            </a:r>
            <a:endParaRPr lang="cs-CZ" sz="2133" dirty="0"/>
          </a:p>
          <a:p>
            <a:pPr>
              <a:defRPr/>
            </a:pPr>
            <a:endParaRPr lang="cs-CZ" sz="2133" dirty="0"/>
          </a:p>
          <a:p>
            <a:pPr marL="380990" indent="-380990">
              <a:buFont typeface="Arial" panose="020B0604020202020204" pitchFamily="34" charset="0"/>
              <a:buChar char="•"/>
              <a:defRPr/>
            </a:pPr>
            <a:r>
              <a:rPr lang="cs-CZ" sz="2133" dirty="0"/>
              <a:t>D</a:t>
            </a:r>
            <a:r>
              <a:rPr lang="en-US" sz="2133" dirty="0" err="1"/>
              <a:t>irective</a:t>
            </a:r>
            <a:r>
              <a:rPr lang="cs-CZ" sz="2133" dirty="0"/>
              <a:t> </a:t>
            </a:r>
            <a:r>
              <a:rPr lang="en-US" sz="2133" dirty="0"/>
              <a:t>have direct effect, but only "vertically". Private citizens may not sue one another on the basis of an EU directive, since these are addressed to the Member States. Directives allow some choice for Member States in the way they translate (or 'transpose') a directive into national law - usually this is done by passing one or more legislative acts, such as an Act of Parliament. Once this has happened citizens may rely on the law that has been implemented. They may only sue the government "vertically" for failing to implement a directive correctly. An example of a directive is the Product liability Directive, which makes companies liable for dangerous and defective products that harm consumers.</a:t>
            </a:r>
          </a:p>
          <a:p>
            <a:pPr>
              <a:defRPr/>
            </a:pPr>
            <a:endParaRPr lang="en-US" sz="2667" dirty="0"/>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bdélník 6">
            <a:extLst>
              <a:ext uri="{FF2B5EF4-FFF2-40B4-BE49-F238E27FC236}">
                <a16:creationId xmlns:a16="http://schemas.microsoft.com/office/drawing/2014/main" id="{0B824F33-4321-473D-8A11-08D3FDB11539}"/>
              </a:ext>
            </a:extLst>
          </p:cNvPr>
          <p:cNvSpPr>
            <a:spLocks noChangeArrowheads="1"/>
          </p:cNvSpPr>
          <p:nvPr/>
        </p:nvSpPr>
        <p:spPr bwMode="auto">
          <a:xfrm>
            <a:off x="416985" y="357717"/>
            <a:ext cx="10562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None/>
              <a:defRPr/>
            </a:pP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Supremacy of the EU law</a:t>
            </a:r>
          </a:p>
        </p:txBody>
      </p:sp>
      <p:sp>
        <p:nvSpPr>
          <p:cNvPr id="2" name="Obdélník 1">
            <a:extLst>
              <a:ext uri="{FF2B5EF4-FFF2-40B4-BE49-F238E27FC236}">
                <a16:creationId xmlns:a16="http://schemas.microsoft.com/office/drawing/2014/main" id="{4CF8CF4E-FB79-45F8-A879-B437C7188493}"/>
              </a:ext>
            </a:extLst>
          </p:cNvPr>
          <p:cNvSpPr/>
          <p:nvPr/>
        </p:nvSpPr>
        <p:spPr>
          <a:xfrm>
            <a:off x="335360" y="836712"/>
            <a:ext cx="11553957" cy="4196662"/>
          </a:xfrm>
          <a:prstGeom prst="rect">
            <a:avLst/>
          </a:prstGeom>
        </p:spPr>
        <p:txBody>
          <a:bodyPr wrap="square">
            <a:spAutoFit/>
          </a:bodyPr>
          <a:lstStyle/>
          <a:p>
            <a:pPr marL="380990" indent="-380990">
              <a:buFont typeface="Arial" panose="020B0604020202020204" pitchFamily="34" charset="0"/>
              <a:buChar char="•"/>
              <a:defRPr/>
            </a:pPr>
            <a:r>
              <a:rPr lang="cs-CZ" altLang="cs-CZ" sz="2667" dirty="0" err="1">
                <a:ea typeface="Times New Roman" panose="02020603050405020304" pitchFamily="18" charset="0"/>
                <a:cs typeface="Tahoma" panose="020B0604030504040204" pitchFamily="34" charset="0"/>
              </a:rPr>
              <a:t>It</a:t>
            </a:r>
            <a:r>
              <a:rPr lang="cs-CZ" altLang="cs-CZ" sz="2667" dirty="0">
                <a:ea typeface="Times New Roman" panose="02020603050405020304" pitchFamily="18" charset="0"/>
                <a:cs typeface="Tahoma" panose="020B0604030504040204" pitchFamily="34" charset="0"/>
              </a:rPr>
              <a:t> has </a:t>
            </a:r>
            <a:r>
              <a:rPr lang="cs-CZ" altLang="cs-CZ" sz="2667" dirty="0" err="1">
                <a:ea typeface="Times New Roman" panose="02020603050405020304" pitchFamily="18" charset="0"/>
                <a:cs typeface="Tahoma" panose="020B0604030504040204" pitchFamily="34" charset="0"/>
              </a:rPr>
              <a:t>been</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ruled</a:t>
            </a:r>
            <a:r>
              <a:rPr lang="cs-CZ" altLang="cs-CZ" sz="2667" dirty="0">
                <a:ea typeface="Times New Roman" panose="02020603050405020304" pitchFamily="18" charset="0"/>
                <a:cs typeface="Tahoma" panose="020B0604030504040204" pitchFamily="34" charset="0"/>
              </a:rPr>
              <a:t> many </a:t>
            </a:r>
            <a:r>
              <a:rPr lang="cs-CZ" altLang="cs-CZ" sz="2667" dirty="0" err="1">
                <a:ea typeface="Times New Roman" panose="02020603050405020304" pitchFamily="18" charset="0"/>
                <a:cs typeface="Tahoma" panose="020B0604030504040204" pitchFamily="34" charset="0"/>
              </a:rPr>
              <a:t>times</a:t>
            </a:r>
            <a:r>
              <a:rPr lang="cs-CZ" altLang="cs-CZ" sz="2667" dirty="0">
                <a:ea typeface="Times New Roman" panose="02020603050405020304" pitchFamily="18" charset="0"/>
                <a:cs typeface="Tahoma" panose="020B0604030504040204" pitchFamily="34" charset="0"/>
              </a:rPr>
              <a:t> by </a:t>
            </a:r>
            <a:r>
              <a:rPr lang="cs-CZ" altLang="cs-CZ" sz="2667" dirty="0" err="1">
                <a:ea typeface="Times New Roman" panose="02020603050405020304" pitchFamily="18" charset="0"/>
                <a:cs typeface="Tahoma" panose="020B0604030504040204" pitchFamily="34" charset="0"/>
              </a:rPr>
              <a:t>the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Court</a:t>
            </a:r>
            <a:r>
              <a:rPr lang="cs-CZ" altLang="cs-CZ" sz="2667" dirty="0">
                <a:ea typeface="Times New Roman" panose="02020603050405020304" pitchFamily="18" charset="0"/>
                <a:cs typeface="Tahoma" panose="020B0604030504040204" pitchFamily="34" charset="0"/>
              </a:rPr>
              <a:t> of Justice </a:t>
            </a:r>
            <a:r>
              <a:rPr lang="cs-CZ" altLang="cs-CZ" sz="2667" dirty="0" err="1">
                <a:ea typeface="Times New Roman" panose="02020603050405020304" pitchFamily="18" charset="0"/>
                <a:cs typeface="Tahoma" panose="020B0604030504040204" pitchFamily="34" charset="0"/>
              </a:rPr>
              <a:t>that</a:t>
            </a:r>
            <a:r>
              <a:rPr lang="cs-CZ" altLang="cs-CZ" sz="2667" dirty="0">
                <a:ea typeface="Times New Roman" panose="02020603050405020304" pitchFamily="18" charset="0"/>
                <a:cs typeface="Tahoma" panose="020B0604030504040204" pitchFamily="34" charset="0"/>
              </a:rPr>
              <a:t> EU </a:t>
            </a:r>
            <a:r>
              <a:rPr lang="cs-CZ" altLang="cs-CZ" sz="2667" dirty="0" err="1">
                <a:ea typeface="Times New Roman" panose="02020603050405020304" pitchFamily="18" charset="0"/>
                <a:cs typeface="Tahoma" panose="020B0604030504040204" pitchFamily="34" charset="0"/>
              </a:rPr>
              <a:t>law</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is</a:t>
            </a:r>
            <a:r>
              <a:rPr lang="cs-CZ" altLang="cs-CZ" sz="2667" dirty="0">
                <a:ea typeface="Times New Roman" panose="02020603050405020304" pitchFamily="18" charset="0"/>
                <a:cs typeface="Tahoma" panose="020B0604030504040204" pitchFamily="34" charset="0"/>
              </a:rPr>
              <a:t> superior to </a:t>
            </a:r>
            <a:r>
              <a:rPr lang="cs-CZ" altLang="cs-CZ" sz="2667" dirty="0" err="1">
                <a:ea typeface="Times New Roman" panose="02020603050405020304" pitchFamily="18" charset="0"/>
                <a:cs typeface="Tahoma" panose="020B0604030504040204" pitchFamily="34" charset="0"/>
              </a:rPr>
              <a:t>national</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laws</a:t>
            </a:r>
            <a:r>
              <a:rPr lang="cs-CZ" altLang="cs-CZ" sz="2667" dirty="0">
                <a:ea typeface="Times New Roman" panose="02020603050405020304" pitchFamily="18" charset="0"/>
                <a:cs typeface="Tahoma" panose="020B0604030504040204" pitchFamily="34" charset="0"/>
              </a:rPr>
              <a:t>. </a:t>
            </a:r>
          </a:p>
          <a:p>
            <a:pPr marL="380990" indent="-380990">
              <a:buFont typeface="Arial" panose="020B0604020202020204" pitchFamily="34" charset="0"/>
              <a:buChar char="•"/>
              <a:defRPr/>
            </a:pPr>
            <a:endParaRPr lang="cs-CZ" altLang="cs-CZ" sz="2667" dirty="0">
              <a:ea typeface="Times New Roman" panose="02020603050405020304" pitchFamily="18" charset="0"/>
              <a:cs typeface="Tahoma" panose="020B0604030504040204" pitchFamily="34" charset="0"/>
            </a:endParaRPr>
          </a:p>
          <a:p>
            <a:pPr marL="380990" indent="-380990">
              <a:buFont typeface="Arial" panose="020B0604020202020204" pitchFamily="34" charset="0"/>
              <a:buChar char="•"/>
              <a:defRPr/>
            </a:pPr>
            <a:r>
              <a:rPr lang="cs-CZ" altLang="cs-CZ" sz="2667" dirty="0" err="1">
                <a:ea typeface="Times New Roman" panose="02020603050405020304" pitchFamily="18" charset="0"/>
                <a:cs typeface="Tahoma" panose="020B0604030504040204" pitchFamily="34" charset="0"/>
              </a:rPr>
              <a:t>Where</a:t>
            </a:r>
            <a:r>
              <a:rPr lang="cs-CZ" altLang="cs-CZ" sz="2667" dirty="0">
                <a:ea typeface="Times New Roman" panose="02020603050405020304" pitchFamily="18" charset="0"/>
                <a:cs typeface="Tahoma" panose="020B0604030504040204" pitchFamily="34" charset="0"/>
              </a:rPr>
              <a:t> a </a:t>
            </a:r>
            <a:r>
              <a:rPr lang="cs-CZ" altLang="cs-CZ" sz="2667" dirty="0" err="1">
                <a:ea typeface="Times New Roman" panose="02020603050405020304" pitchFamily="18" charset="0"/>
                <a:cs typeface="Tahoma" panose="020B0604030504040204" pitchFamily="34" charset="0"/>
              </a:rPr>
              <a:t>conflict</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arises</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between</a:t>
            </a:r>
            <a:r>
              <a:rPr lang="cs-CZ" altLang="cs-CZ" sz="2667" dirty="0">
                <a:ea typeface="Times New Roman" panose="02020603050405020304" pitchFamily="18" charset="0"/>
                <a:cs typeface="Tahoma" panose="020B0604030504040204" pitchFamily="34" charset="0"/>
              </a:rPr>
              <a:t> EU </a:t>
            </a:r>
            <a:r>
              <a:rPr lang="cs-CZ" altLang="cs-CZ" sz="2667" dirty="0" err="1">
                <a:ea typeface="Times New Roman" panose="02020603050405020304" pitchFamily="18" charset="0"/>
                <a:cs typeface="Tahoma" panose="020B0604030504040204" pitchFamily="34" charset="0"/>
              </a:rPr>
              <a:t>law</a:t>
            </a:r>
            <a:r>
              <a:rPr lang="cs-CZ" altLang="cs-CZ" sz="2667" dirty="0">
                <a:ea typeface="Times New Roman" panose="02020603050405020304" pitchFamily="18" charset="0"/>
                <a:cs typeface="Tahoma" panose="020B0604030504040204" pitchFamily="34" charset="0"/>
              </a:rPr>
              <a:t> and </a:t>
            </a:r>
            <a:r>
              <a:rPr lang="cs-CZ" altLang="cs-CZ" sz="2667" dirty="0" err="1">
                <a:ea typeface="Times New Roman" panose="02020603050405020304" pitchFamily="18" charset="0"/>
                <a:cs typeface="Tahoma" panose="020B0604030504040204" pitchFamily="34" charset="0"/>
              </a:rPr>
              <a:t>the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law</a:t>
            </a:r>
            <a:r>
              <a:rPr lang="cs-CZ" altLang="cs-CZ" sz="2667" dirty="0">
                <a:ea typeface="Times New Roman" panose="02020603050405020304" pitchFamily="18" charset="0"/>
                <a:cs typeface="Tahoma" panose="020B0604030504040204" pitchFamily="34" charset="0"/>
              </a:rPr>
              <a:t> of a </a:t>
            </a:r>
            <a:r>
              <a:rPr lang="cs-CZ" altLang="cs-CZ" sz="2667" dirty="0" err="1">
                <a:ea typeface="Times New Roman" panose="02020603050405020304" pitchFamily="18" charset="0"/>
                <a:cs typeface="Tahoma" panose="020B0604030504040204" pitchFamily="34" charset="0"/>
              </a:rPr>
              <a:t>Member</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State</a:t>
            </a:r>
            <a:r>
              <a:rPr lang="cs-CZ" altLang="cs-CZ" sz="2667" dirty="0">
                <a:ea typeface="Times New Roman" panose="02020603050405020304" pitchFamily="18" charset="0"/>
                <a:cs typeface="Tahoma" panose="020B0604030504040204" pitchFamily="34" charset="0"/>
              </a:rPr>
              <a:t>, EU </a:t>
            </a:r>
            <a:r>
              <a:rPr lang="cs-CZ" altLang="cs-CZ" sz="2667" dirty="0" err="1">
                <a:ea typeface="Times New Roman" panose="02020603050405020304" pitchFamily="18" charset="0"/>
                <a:cs typeface="Tahoma" panose="020B0604030504040204" pitchFamily="34" charset="0"/>
              </a:rPr>
              <a:t>law</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takes</a:t>
            </a:r>
            <a:r>
              <a:rPr lang="cs-CZ" altLang="cs-CZ" sz="2667" dirty="0">
                <a:ea typeface="Times New Roman" panose="02020603050405020304" pitchFamily="18" charset="0"/>
                <a:cs typeface="Tahoma" panose="020B0604030504040204" pitchFamily="34" charset="0"/>
              </a:rPr>
              <a:t> precedence, so </a:t>
            </a:r>
            <a:r>
              <a:rPr lang="cs-CZ" altLang="cs-CZ" sz="2667" dirty="0" err="1">
                <a:ea typeface="Times New Roman" panose="02020603050405020304" pitchFamily="18" charset="0"/>
                <a:cs typeface="Tahoma" panose="020B0604030504040204" pitchFamily="34" charset="0"/>
              </a:rPr>
              <a:t>that</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the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law</a:t>
            </a:r>
            <a:r>
              <a:rPr lang="cs-CZ" altLang="cs-CZ" sz="2667" dirty="0">
                <a:ea typeface="Times New Roman" panose="02020603050405020304" pitchFamily="18" charset="0"/>
                <a:cs typeface="Tahoma" panose="020B0604030504040204" pitchFamily="34" charset="0"/>
              </a:rPr>
              <a:t> of a </a:t>
            </a:r>
            <a:r>
              <a:rPr lang="cs-CZ" altLang="cs-CZ" sz="2667" dirty="0" err="1">
                <a:ea typeface="Times New Roman" panose="02020603050405020304" pitchFamily="18" charset="0"/>
                <a:cs typeface="Tahoma" panose="020B0604030504040204" pitchFamily="34" charset="0"/>
              </a:rPr>
              <a:t>Member</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State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must</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be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disapplied</a:t>
            </a:r>
            <a:r>
              <a:rPr lang="cs-CZ" altLang="cs-CZ" sz="2667" dirty="0">
                <a:ea typeface="Times New Roman" panose="02020603050405020304" pitchFamily="18" charset="0"/>
                <a:cs typeface="Tahoma" panose="020B0604030504040204" pitchFamily="34" charset="0"/>
              </a:rPr>
              <a:t>.</a:t>
            </a:r>
          </a:p>
          <a:p>
            <a:pPr marL="380990" indent="-380990">
              <a:buFont typeface="Arial" panose="020B0604020202020204" pitchFamily="34" charset="0"/>
              <a:buChar char="•"/>
              <a:defRPr/>
            </a:pPr>
            <a:endParaRPr lang="cs-CZ" altLang="cs-CZ" sz="2667" dirty="0">
              <a:ea typeface="Times New Roman" panose="02020603050405020304" pitchFamily="18" charset="0"/>
              <a:cs typeface="Tahoma" panose="020B0604030504040204" pitchFamily="34" charset="0"/>
            </a:endParaRPr>
          </a:p>
          <a:p>
            <a:pPr marL="380990" indent="-380990">
              <a:buFont typeface="Arial" panose="020B0604020202020204" pitchFamily="34" charset="0"/>
              <a:buChar char="•"/>
              <a:defRPr/>
            </a:pPr>
            <a:r>
              <a:rPr lang="cs-CZ" altLang="cs-CZ" sz="2667" dirty="0" err="1">
                <a:ea typeface="Times New Roman" panose="02020603050405020304" pitchFamily="18" charset="0"/>
                <a:cs typeface="Tahoma" panose="020B0604030504040204" pitchFamily="34" charset="0"/>
              </a:rPr>
              <a:t>This</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doctrine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known</a:t>
            </a:r>
            <a:r>
              <a:rPr lang="cs-CZ" altLang="cs-CZ" sz="2667" dirty="0">
                <a:ea typeface="Times New Roman" panose="02020603050405020304" pitchFamily="18" charset="0"/>
                <a:cs typeface="Tahoma" panose="020B0604030504040204" pitchFamily="34" charset="0"/>
              </a:rPr>
              <a:t> as </a:t>
            </a:r>
            <a:r>
              <a:rPr lang="cs-CZ" altLang="cs-CZ" sz="2667" dirty="0" err="1">
                <a:ea typeface="Times New Roman" panose="02020603050405020304" pitchFamily="18" charset="0"/>
                <a:cs typeface="Tahoma" panose="020B0604030504040204" pitchFamily="34" charset="0"/>
              </a:rPr>
              <a:t>the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supremacy</a:t>
            </a:r>
            <a:r>
              <a:rPr lang="cs-CZ" altLang="cs-CZ" sz="2667" dirty="0">
                <a:ea typeface="Times New Roman" panose="02020603050405020304" pitchFamily="18" charset="0"/>
                <a:cs typeface="Tahoma" panose="020B0604030504040204" pitchFamily="34" charset="0"/>
              </a:rPr>
              <a:t> of EU </a:t>
            </a:r>
            <a:r>
              <a:rPr lang="cs-CZ" altLang="cs-CZ" sz="2667" dirty="0" err="1">
                <a:ea typeface="Times New Roman" panose="02020603050405020304" pitchFamily="18" charset="0"/>
                <a:cs typeface="Tahoma" panose="020B0604030504040204" pitchFamily="34" charset="0"/>
              </a:rPr>
              <a:t>law</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emerged</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from</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the</a:t>
            </a:r>
            <a:r>
              <a:rPr lang="cs-CZ" altLang="cs-CZ" sz="2667" dirty="0">
                <a:ea typeface="Times New Roman" panose="02020603050405020304" pitchFamily="18" charset="0"/>
                <a:cs typeface="Tahoma" panose="020B0604030504040204" pitchFamily="34" charset="0"/>
              </a:rPr>
              <a:t> </a:t>
            </a:r>
            <a:r>
              <a:rPr lang="cs-CZ" altLang="cs-CZ" sz="2667" dirty="0" err="1">
                <a:ea typeface="Times New Roman" panose="02020603050405020304" pitchFamily="18" charset="0"/>
                <a:cs typeface="Tahoma" panose="020B0604030504040204" pitchFamily="34" charset="0"/>
              </a:rPr>
              <a:t>Court</a:t>
            </a:r>
            <a:r>
              <a:rPr lang="cs-CZ" altLang="cs-CZ" sz="2667" dirty="0">
                <a:ea typeface="Times New Roman" panose="02020603050405020304" pitchFamily="18" charset="0"/>
                <a:cs typeface="Tahoma" panose="020B0604030504040204" pitchFamily="34" charset="0"/>
              </a:rPr>
              <a:t> of Justice in </a:t>
            </a:r>
            <a:r>
              <a:rPr lang="cs-CZ" altLang="cs-CZ" sz="2667" i="1" dirty="0" err="1">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Costa</a:t>
            </a:r>
            <a:r>
              <a:rPr lang="cs-CZ" altLang="cs-CZ" sz="2667" i="1" dirty="0">
                <a:effectLst>
                  <a:outerShdw blurRad="38100" dist="38100" dir="2700000" algn="tl">
                    <a:srgbClr val="000000">
                      <a:alpha val="43137"/>
                    </a:srgbClr>
                  </a:outerShdw>
                </a:effectLst>
                <a:ea typeface="Times New Roman" panose="02020603050405020304" pitchFamily="18" charset="0"/>
                <a:cs typeface="Tahoma" panose="020B0604030504040204" pitchFamily="34" charset="0"/>
              </a:rPr>
              <a:t> v ENEL.</a:t>
            </a:r>
          </a:p>
          <a:p>
            <a:pPr>
              <a:defRPr/>
            </a:pPr>
            <a:endParaRPr lang="en-US" sz="2667" dirty="0"/>
          </a:p>
        </p:txBody>
      </p:sp>
    </p:spTree>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Obdélník 6">
            <a:extLst>
              <a:ext uri="{FF2B5EF4-FFF2-40B4-BE49-F238E27FC236}">
                <a16:creationId xmlns:a16="http://schemas.microsoft.com/office/drawing/2014/main" id="{25129242-DB5F-4FF1-83F4-1C1EED3AF816}"/>
              </a:ext>
            </a:extLst>
          </p:cNvPr>
          <p:cNvSpPr>
            <a:spLocks noChangeArrowheads="1"/>
          </p:cNvSpPr>
          <p:nvPr/>
        </p:nvSpPr>
        <p:spPr bwMode="auto">
          <a:xfrm>
            <a:off x="190500" y="1"/>
            <a:ext cx="12016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None/>
              <a:defRPr/>
            </a:pP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Interrelationships between EU laws and national systems </a:t>
            </a:r>
          </a:p>
        </p:txBody>
      </p:sp>
      <p:pic>
        <p:nvPicPr>
          <p:cNvPr id="90115" name="Obrázek 3">
            <a:extLst>
              <a:ext uri="{FF2B5EF4-FFF2-40B4-BE49-F238E27FC236}">
                <a16:creationId xmlns:a16="http://schemas.microsoft.com/office/drawing/2014/main" id="{95379A41-537A-4B8F-B70F-77A8C1B22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836711"/>
            <a:ext cx="7992888" cy="549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bdélník 6">
            <a:extLst>
              <a:ext uri="{FF2B5EF4-FFF2-40B4-BE49-F238E27FC236}">
                <a16:creationId xmlns:a16="http://schemas.microsoft.com/office/drawing/2014/main" id="{23ED7EC0-0A8F-4632-A7EA-49D36F696570}"/>
              </a:ext>
            </a:extLst>
          </p:cNvPr>
          <p:cNvSpPr>
            <a:spLocks noChangeArrowheads="1"/>
          </p:cNvSpPr>
          <p:nvPr/>
        </p:nvSpPr>
        <p:spPr bwMode="auto">
          <a:xfrm>
            <a:off x="815974" y="260648"/>
            <a:ext cx="10560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None/>
              <a:defRPr/>
            </a:pP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Policy Making</a:t>
            </a:r>
            <a:r>
              <a:rPr lang="cs-CZ"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 </a:t>
            </a: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in the EU</a:t>
            </a:r>
            <a:r>
              <a:rPr lang="cs-CZ"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 - </a:t>
            </a: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New (Soft) Modes of Governance</a:t>
            </a:r>
          </a:p>
        </p:txBody>
      </p:sp>
      <p:sp>
        <p:nvSpPr>
          <p:cNvPr id="2" name="Obdélník 1">
            <a:extLst>
              <a:ext uri="{FF2B5EF4-FFF2-40B4-BE49-F238E27FC236}">
                <a16:creationId xmlns:a16="http://schemas.microsoft.com/office/drawing/2014/main" id="{842DDDC7-2ED9-41C9-9ABD-FFE29FEF427E}"/>
              </a:ext>
            </a:extLst>
          </p:cNvPr>
          <p:cNvSpPr/>
          <p:nvPr/>
        </p:nvSpPr>
        <p:spPr>
          <a:xfrm>
            <a:off x="335360" y="908721"/>
            <a:ext cx="11247040" cy="4606326"/>
          </a:xfrm>
          <a:prstGeom prst="rect">
            <a:avLst/>
          </a:prstGeom>
        </p:spPr>
        <p:txBody>
          <a:bodyPr wrap="square">
            <a:spAutoFit/>
          </a:bodyPr>
          <a:lstStyle/>
          <a:p>
            <a:pPr algn="ctr">
              <a:defRPr/>
            </a:pPr>
            <a:r>
              <a:rPr lang="cs-CZ" sz="3200" dirty="0">
                <a:solidFill>
                  <a:schemeClr val="tx1"/>
                </a:solidFill>
                <a:latin typeface="+mn-lt"/>
              </a:rPr>
              <a:t>Open </a:t>
            </a:r>
            <a:r>
              <a:rPr lang="cs-CZ" sz="3200" dirty="0" err="1">
                <a:solidFill>
                  <a:schemeClr val="tx1"/>
                </a:solidFill>
                <a:latin typeface="+mn-lt"/>
              </a:rPr>
              <a:t>Method</a:t>
            </a:r>
            <a:r>
              <a:rPr lang="cs-CZ" sz="3200" dirty="0">
                <a:solidFill>
                  <a:schemeClr val="tx1"/>
                </a:solidFill>
                <a:latin typeface="+mn-lt"/>
              </a:rPr>
              <a:t> </a:t>
            </a:r>
            <a:r>
              <a:rPr lang="cs-CZ" sz="3200" dirty="0" err="1">
                <a:solidFill>
                  <a:schemeClr val="tx1"/>
                </a:solidFill>
                <a:latin typeface="+mn-lt"/>
              </a:rPr>
              <a:t>of</a:t>
            </a:r>
            <a:r>
              <a:rPr lang="cs-CZ" sz="3200" dirty="0">
                <a:solidFill>
                  <a:schemeClr val="tx1"/>
                </a:solidFill>
                <a:latin typeface="+mn-lt"/>
              </a:rPr>
              <a:t> </a:t>
            </a:r>
            <a:r>
              <a:rPr lang="cs-CZ" sz="3200" dirty="0" err="1">
                <a:solidFill>
                  <a:schemeClr val="tx1"/>
                </a:solidFill>
                <a:latin typeface="+mn-lt"/>
              </a:rPr>
              <a:t>Coordination</a:t>
            </a:r>
            <a:r>
              <a:rPr lang="cs-CZ" sz="3200" dirty="0">
                <a:solidFill>
                  <a:schemeClr val="tx1"/>
                </a:solidFill>
                <a:latin typeface="+mn-lt"/>
              </a:rPr>
              <a:t> (OMC)</a:t>
            </a:r>
          </a:p>
          <a:p>
            <a:pPr>
              <a:defRPr/>
            </a:pPr>
            <a:r>
              <a:rPr lang="cs-CZ" sz="3200" dirty="0">
                <a:latin typeface="+mn-lt"/>
              </a:rPr>
              <a:t>     </a:t>
            </a:r>
          </a:p>
          <a:p>
            <a:pPr marL="457189" indent="-457189">
              <a:buFont typeface="Arial" panose="020B0604020202020204" pitchFamily="34" charset="0"/>
              <a:buChar char="•"/>
              <a:defRPr/>
            </a:pPr>
            <a:r>
              <a:rPr lang="cs-CZ" sz="3200" dirty="0">
                <a:latin typeface="+mn-lt"/>
              </a:rPr>
              <a:t> not </a:t>
            </a:r>
            <a:r>
              <a:rPr lang="cs-CZ" sz="3200" dirty="0" err="1">
                <a:latin typeface="+mn-lt"/>
              </a:rPr>
              <a:t>legislation</a:t>
            </a:r>
            <a:r>
              <a:rPr lang="cs-CZ" sz="3200" dirty="0">
                <a:latin typeface="+mn-lt"/>
              </a:rPr>
              <a:t>, but </a:t>
            </a:r>
            <a:r>
              <a:rPr lang="cs-CZ" sz="3200" i="1" dirty="0" err="1">
                <a:latin typeface="+mn-lt"/>
              </a:rPr>
              <a:t>recommendations</a:t>
            </a:r>
            <a:r>
              <a:rPr lang="cs-CZ" sz="3200" i="1" dirty="0">
                <a:latin typeface="+mn-lt"/>
              </a:rPr>
              <a:t>, </a:t>
            </a:r>
            <a:r>
              <a:rPr lang="cs-CZ" sz="3200" i="1" dirty="0" err="1">
                <a:latin typeface="+mn-lt"/>
              </a:rPr>
              <a:t>advice</a:t>
            </a:r>
            <a:r>
              <a:rPr lang="cs-CZ" sz="3200" i="1" dirty="0">
                <a:latin typeface="+mn-lt"/>
              </a:rPr>
              <a:t> on </a:t>
            </a:r>
            <a:r>
              <a:rPr lang="cs-CZ" sz="3200" i="1" dirty="0" err="1">
                <a:latin typeface="+mn-lt"/>
              </a:rPr>
              <a:t>best</a:t>
            </a:r>
            <a:r>
              <a:rPr lang="cs-CZ" sz="3200" i="1" dirty="0">
                <a:latin typeface="+mn-lt"/>
              </a:rPr>
              <a:t> </a:t>
            </a:r>
            <a:r>
              <a:rPr lang="cs-CZ" sz="3200" i="1" dirty="0" err="1">
                <a:latin typeface="+mn-lt"/>
              </a:rPr>
              <a:t>practice</a:t>
            </a:r>
            <a:r>
              <a:rPr lang="cs-CZ" sz="3200" i="1" dirty="0">
                <a:latin typeface="+mn-lt"/>
              </a:rPr>
              <a:t>, and </a:t>
            </a:r>
            <a:r>
              <a:rPr lang="cs-CZ" sz="3200" i="1" dirty="0" err="1">
                <a:latin typeface="+mn-lt"/>
              </a:rPr>
              <a:t>guidelines</a:t>
            </a:r>
            <a:r>
              <a:rPr lang="cs-CZ" sz="3200" i="1" dirty="0">
                <a:latin typeface="+mn-lt"/>
              </a:rPr>
              <a:t>.</a:t>
            </a:r>
          </a:p>
          <a:p>
            <a:pPr>
              <a:defRPr/>
            </a:pPr>
            <a:endParaRPr lang="cs-CZ" sz="3200" dirty="0">
              <a:latin typeface="+mn-lt"/>
            </a:endParaRPr>
          </a:p>
          <a:p>
            <a:pPr marL="457189" indent="-457189">
              <a:buFont typeface="Arial" panose="020B0604020202020204" pitchFamily="34" charset="0"/>
              <a:buChar char="•"/>
              <a:defRPr/>
            </a:pPr>
            <a:r>
              <a:rPr lang="cs-CZ" sz="3200" dirty="0" err="1">
                <a:latin typeface="+mn-lt"/>
              </a:rPr>
              <a:t>characteristics</a:t>
            </a:r>
            <a:r>
              <a:rPr lang="cs-CZ" sz="3200" dirty="0">
                <a:latin typeface="+mn-lt"/>
              </a:rPr>
              <a:t> </a:t>
            </a:r>
            <a:r>
              <a:rPr lang="cs-CZ" sz="3200" dirty="0" err="1">
                <a:latin typeface="+mn-lt"/>
              </a:rPr>
              <a:t>of</a:t>
            </a:r>
            <a:r>
              <a:rPr lang="cs-CZ" sz="3200" dirty="0">
                <a:latin typeface="+mn-lt"/>
              </a:rPr>
              <a:t> </a:t>
            </a:r>
            <a:r>
              <a:rPr lang="cs-CZ" sz="3200" dirty="0" err="1">
                <a:latin typeface="+mn-lt"/>
              </a:rPr>
              <a:t>new</a:t>
            </a:r>
            <a:r>
              <a:rPr lang="cs-CZ" sz="3200" dirty="0">
                <a:latin typeface="+mn-lt"/>
              </a:rPr>
              <a:t> </a:t>
            </a:r>
            <a:r>
              <a:rPr lang="cs-CZ" sz="3200" dirty="0" err="1">
                <a:latin typeface="+mn-lt"/>
              </a:rPr>
              <a:t>modes</a:t>
            </a:r>
            <a:r>
              <a:rPr lang="cs-CZ" sz="3200" dirty="0">
                <a:latin typeface="+mn-lt"/>
              </a:rPr>
              <a:t> </a:t>
            </a:r>
            <a:r>
              <a:rPr lang="cs-CZ" sz="3200" dirty="0" err="1">
                <a:latin typeface="+mn-lt"/>
              </a:rPr>
              <a:t>of</a:t>
            </a:r>
            <a:r>
              <a:rPr lang="cs-CZ" sz="3200" dirty="0">
                <a:latin typeface="+mn-lt"/>
              </a:rPr>
              <a:t> </a:t>
            </a:r>
            <a:r>
              <a:rPr lang="cs-CZ" sz="3200" dirty="0" err="1">
                <a:latin typeface="+mn-lt"/>
              </a:rPr>
              <a:t>governance</a:t>
            </a:r>
            <a:r>
              <a:rPr lang="cs-CZ" sz="3200" dirty="0">
                <a:latin typeface="+mn-lt"/>
              </a:rPr>
              <a:t>: </a:t>
            </a:r>
            <a:r>
              <a:rPr lang="cs-CZ" sz="3200" i="1" dirty="0" err="1">
                <a:latin typeface="+mn-lt"/>
              </a:rPr>
              <a:t>participation,multi-level</a:t>
            </a:r>
            <a:r>
              <a:rPr lang="cs-CZ" sz="3200" i="1" dirty="0">
                <a:latin typeface="+mn-lt"/>
              </a:rPr>
              <a:t>, subsidiarity, </a:t>
            </a:r>
            <a:r>
              <a:rPr lang="cs-CZ" sz="3200" i="1" dirty="0" err="1">
                <a:latin typeface="+mn-lt"/>
              </a:rPr>
              <a:t>deliberation</a:t>
            </a:r>
            <a:r>
              <a:rPr lang="cs-CZ" sz="3200" i="1" dirty="0">
                <a:latin typeface="+mn-lt"/>
              </a:rPr>
              <a:t>, flexibility, </a:t>
            </a:r>
            <a:r>
              <a:rPr lang="cs-CZ" sz="3200" i="1" dirty="0" err="1">
                <a:latin typeface="+mn-lt"/>
              </a:rPr>
              <a:t>knowledge</a:t>
            </a:r>
            <a:r>
              <a:rPr lang="cs-CZ" sz="3200" i="1" dirty="0">
                <a:latin typeface="+mn-lt"/>
              </a:rPr>
              <a:t> </a:t>
            </a:r>
            <a:r>
              <a:rPr lang="cs-CZ" sz="3200" i="1" dirty="0" err="1">
                <a:latin typeface="+mn-lt"/>
              </a:rPr>
              <a:t>creation</a:t>
            </a:r>
            <a:r>
              <a:rPr lang="cs-CZ" sz="3200" i="1" dirty="0">
                <a:latin typeface="+mn-lt"/>
              </a:rPr>
              <a:t>.</a:t>
            </a:r>
            <a:endParaRPr lang="cs-CZ" sz="3733" dirty="0">
              <a:latin typeface="+mn-lt"/>
            </a:endParaRPr>
          </a:p>
          <a:p>
            <a:pPr>
              <a:defRPr/>
            </a:pPr>
            <a:endParaRPr lang="en-US" sz="3733" dirty="0"/>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71FBE225-89FA-4613-A735-638CCF79A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6" y="8468"/>
            <a:ext cx="6049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
            <a:extLst>
              <a:ext uri="{FF2B5EF4-FFF2-40B4-BE49-F238E27FC236}">
                <a16:creationId xmlns:a16="http://schemas.microsoft.com/office/drawing/2014/main" id="{688D921C-D864-4EDD-B1FA-4F2848C72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0"/>
            <a:ext cx="6049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bdélník 6">
            <a:extLst>
              <a:ext uri="{FF2B5EF4-FFF2-40B4-BE49-F238E27FC236}">
                <a16:creationId xmlns:a16="http://schemas.microsoft.com/office/drawing/2014/main" id="{9A278D2F-E1FA-42B8-8938-871937C8C609}"/>
              </a:ext>
            </a:extLst>
          </p:cNvPr>
          <p:cNvSpPr>
            <a:spLocks noChangeArrowheads="1"/>
          </p:cNvSpPr>
          <p:nvPr/>
        </p:nvSpPr>
        <p:spPr bwMode="auto">
          <a:xfrm>
            <a:off x="911424" y="260648"/>
            <a:ext cx="10873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None/>
              <a:defRPr/>
            </a:pP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Legislative procedures according to Lisbon Treaty</a:t>
            </a:r>
          </a:p>
        </p:txBody>
      </p:sp>
      <p:sp>
        <p:nvSpPr>
          <p:cNvPr id="2" name="Obdélník 1">
            <a:extLst>
              <a:ext uri="{FF2B5EF4-FFF2-40B4-BE49-F238E27FC236}">
                <a16:creationId xmlns:a16="http://schemas.microsoft.com/office/drawing/2014/main" id="{3F6C33E3-31E7-4F57-B08A-0C33ABA8C811}"/>
              </a:ext>
            </a:extLst>
          </p:cNvPr>
          <p:cNvSpPr/>
          <p:nvPr/>
        </p:nvSpPr>
        <p:spPr>
          <a:xfrm>
            <a:off x="335360" y="836712"/>
            <a:ext cx="11247040" cy="4975657"/>
          </a:xfrm>
          <a:prstGeom prst="rect">
            <a:avLst/>
          </a:prstGeom>
        </p:spPr>
        <p:txBody>
          <a:bodyPr wrap="square">
            <a:spAutoFit/>
          </a:bodyPr>
          <a:lstStyle/>
          <a:p>
            <a:pPr marL="609585" indent="-609585">
              <a:buFontTx/>
              <a:buAutoNum type="arabicPeriod"/>
              <a:defRPr/>
            </a:pPr>
            <a:r>
              <a:rPr lang="en-US" sz="2800" dirty="0">
                <a:highlight>
                  <a:srgbClr val="FFFFCC"/>
                </a:highlight>
                <a:latin typeface="+mn-lt"/>
              </a:rPr>
              <a:t>The </a:t>
            </a:r>
            <a:r>
              <a:rPr lang="en-US" sz="2800" i="1" dirty="0">
                <a:highlight>
                  <a:srgbClr val="FFFFCC"/>
                </a:highlight>
                <a:latin typeface="+mn-lt"/>
              </a:rPr>
              <a:t>ordinary legislative procedure </a:t>
            </a:r>
            <a:r>
              <a:rPr lang="en-US" sz="2800" dirty="0">
                <a:latin typeface="+mn-lt"/>
              </a:rPr>
              <a:t>shall consist in the joint adoption </a:t>
            </a:r>
            <a:r>
              <a:rPr lang="en-US" sz="2800" i="1" u="sng" dirty="0">
                <a:latin typeface="+mn-lt"/>
              </a:rPr>
              <a:t>by the European Parliament and the Council</a:t>
            </a:r>
            <a:r>
              <a:rPr lang="en-US" sz="2800" u="sng" dirty="0">
                <a:latin typeface="+mn-lt"/>
              </a:rPr>
              <a:t> </a:t>
            </a:r>
            <a:r>
              <a:rPr lang="en-US" sz="2800" dirty="0">
                <a:latin typeface="+mn-lt"/>
              </a:rPr>
              <a:t>of a regulation, directive or decision on a proposal from the Commission. This procedure is defined in Article 294. </a:t>
            </a:r>
            <a:endParaRPr lang="cs-CZ" sz="2800" dirty="0">
              <a:latin typeface="+mn-lt"/>
            </a:endParaRPr>
          </a:p>
          <a:p>
            <a:pPr marL="609585" indent="-609585">
              <a:buFontTx/>
              <a:buAutoNum type="arabicPeriod"/>
              <a:defRPr/>
            </a:pPr>
            <a:endParaRPr lang="cs-CZ" sz="2800" dirty="0">
              <a:latin typeface="+mn-lt"/>
            </a:endParaRPr>
          </a:p>
          <a:p>
            <a:pPr marL="609585" indent="-609585">
              <a:buFontTx/>
              <a:buAutoNum type="arabicPeriod"/>
              <a:defRPr/>
            </a:pPr>
            <a:r>
              <a:rPr lang="en-US" sz="2800" dirty="0">
                <a:highlight>
                  <a:srgbClr val="FFFFCC"/>
                </a:highlight>
                <a:latin typeface="+mn-lt"/>
              </a:rPr>
              <a:t>In the specific cases </a:t>
            </a:r>
            <a:r>
              <a:rPr lang="en-US" sz="2800" dirty="0">
                <a:latin typeface="+mn-lt"/>
              </a:rPr>
              <a:t>provided for by the Treaties, the adoption of a regulation, directive or decision </a:t>
            </a:r>
            <a:r>
              <a:rPr lang="en-US" sz="2800" i="1" u="sng" dirty="0">
                <a:latin typeface="+mn-lt"/>
              </a:rPr>
              <a:t>by the European Parliament with the participation of the Council, or by the latter with the participation of the European Parliament</a:t>
            </a:r>
            <a:r>
              <a:rPr lang="en-US" sz="2800" dirty="0">
                <a:latin typeface="+mn-lt"/>
              </a:rPr>
              <a:t>, shall constitute a </a:t>
            </a:r>
            <a:r>
              <a:rPr lang="en-US" sz="2800" i="1" dirty="0">
                <a:latin typeface="+mn-lt"/>
              </a:rPr>
              <a:t>special legislative procedure</a:t>
            </a:r>
            <a:r>
              <a:rPr lang="en-US" sz="2800" dirty="0">
                <a:latin typeface="+mn-lt"/>
              </a:rPr>
              <a:t>. </a:t>
            </a:r>
            <a:endParaRPr lang="cs-CZ" sz="2800" dirty="0">
              <a:latin typeface="+mn-lt"/>
            </a:endParaRPr>
          </a:p>
          <a:p>
            <a:pPr>
              <a:defRPr/>
            </a:pPr>
            <a:endParaRPr lang="en-US" sz="3733" dirty="0"/>
          </a:p>
        </p:txBody>
      </p:sp>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bdélník 6">
            <a:extLst>
              <a:ext uri="{FF2B5EF4-FFF2-40B4-BE49-F238E27FC236}">
                <a16:creationId xmlns:a16="http://schemas.microsoft.com/office/drawing/2014/main" id="{13B56DA0-A730-46D7-8EAD-1862C6968714}"/>
              </a:ext>
            </a:extLst>
          </p:cNvPr>
          <p:cNvSpPr>
            <a:spLocks noChangeArrowheads="1"/>
          </p:cNvSpPr>
          <p:nvPr/>
        </p:nvSpPr>
        <p:spPr bwMode="auto">
          <a:xfrm>
            <a:off x="239185" y="260351"/>
            <a:ext cx="10562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None/>
              <a:defRPr/>
            </a:pPr>
            <a:r>
              <a:rPr lang="cs-CZ"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T</a:t>
            </a: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he ordinary legislative procedure</a:t>
            </a:r>
          </a:p>
        </p:txBody>
      </p:sp>
      <p:sp>
        <p:nvSpPr>
          <p:cNvPr id="2" name="Obdélník 1">
            <a:extLst>
              <a:ext uri="{FF2B5EF4-FFF2-40B4-BE49-F238E27FC236}">
                <a16:creationId xmlns:a16="http://schemas.microsoft.com/office/drawing/2014/main" id="{DE34B4C9-3115-4498-A328-53D8BC0E2750}"/>
              </a:ext>
            </a:extLst>
          </p:cNvPr>
          <p:cNvSpPr/>
          <p:nvPr/>
        </p:nvSpPr>
        <p:spPr>
          <a:xfrm>
            <a:off x="335360" y="783572"/>
            <a:ext cx="11054424" cy="4504438"/>
          </a:xfrm>
          <a:prstGeom prst="rect">
            <a:avLst/>
          </a:prstGeom>
        </p:spPr>
        <p:txBody>
          <a:bodyPr wrap="square">
            <a:spAutoFit/>
          </a:bodyPr>
          <a:lstStyle/>
          <a:p>
            <a:pPr marL="609585" indent="-609585">
              <a:buFontTx/>
              <a:buAutoNum type="arabicPeriod"/>
              <a:defRPr/>
            </a:pPr>
            <a:r>
              <a:rPr lang="en-US" sz="2667" dirty="0">
                <a:latin typeface="+mn-lt"/>
              </a:rPr>
              <a:t>Where reference is made in the Treaties to the ordinary legislative procedure for the adoption of an act, the following procedure shall apply. </a:t>
            </a:r>
          </a:p>
          <a:p>
            <a:pPr marL="609585" indent="-609585">
              <a:buFontTx/>
              <a:buAutoNum type="arabicPeriod"/>
              <a:defRPr/>
            </a:pPr>
            <a:r>
              <a:rPr lang="en-US" sz="2667" dirty="0">
                <a:latin typeface="+mn-lt"/>
              </a:rPr>
              <a:t>The Commission shall submit a proposal to the European Parliament and the Council. They use </a:t>
            </a:r>
            <a:r>
              <a:rPr lang="en-US" sz="2667" dirty="0" err="1">
                <a:latin typeface="+mn-lt"/>
              </a:rPr>
              <a:t>codecision</a:t>
            </a:r>
            <a:r>
              <a:rPr lang="en-US" sz="2667" dirty="0">
                <a:latin typeface="+mn-lt"/>
              </a:rPr>
              <a:t> procedure.</a:t>
            </a:r>
            <a:endParaRPr lang="cs-CZ" sz="2667" dirty="0">
              <a:latin typeface="+mn-lt"/>
            </a:endParaRPr>
          </a:p>
          <a:p>
            <a:pPr marL="609585" indent="-609585">
              <a:buFontTx/>
              <a:buAutoNum type="arabicPeriod"/>
              <a:defRPr/>
            </a:pPr>
            <a:endParaRPr lang="cs-CZ" sz="2667" dirty="0">
              <a:latin typeface="+mn-lt"/>
            </a:endParaRPr>
          </a:p>
          <a:p>
            <a:pPr>
              <a:defRPr/>
            </a:pPr>
            <a:endParaRPr lang="en-US" sz="2667" i="1" dirty="0">
              <a:latin typeface="+mn-lt"/>
            </a:endParaRPr>
          </a:p>
          <a:p>
            <a:pPr>
              <a:defRPr/>
            </a:pPr>
            <a:r>
              <a:rPr lang="cs-CZ" sz="2667" i="1" dirty="0" err="1">
                <a:hlinkClick r:id="rId2">
                  <a:extLst>
                    <a:ext uri="{A12FA001-AC4F-418D-AE19-62706E023703}">
                      <ahyp:hlinkClr xmlns:ahyp="http://schemas.microsoft.com/office/drawing/2018/hyperlinkcolor" val="tx"/>
                    </a:ext>
                  </a:extLst>
                </a:hlinkClick>
              </a:rPr>
              <a:t>Read</a:t>
            </a:r>
            <a:r>
              <a:rPr lang="cs-CZ" sz="2667" i="1" dirty="0">
                <a:hlinkClick r:id="rId2">
                  <a:extLst>
                    <a:ext uri="{A12FA001-AC4F-418D-AE19-62706E023703}">
                      <ahyp:hlinkClr xmlns:ahyp="http://schemas.microsoft.com/office/drawing/2018/hyperlinkcolor" val="tx"/>
                    </a:ext>
                  </a:extLst>
                </a:hlinkClick>
              </a:rPr>
              <a:t> more: </a:t>
            </a:r>
            <a:r>
              <a:rPr lang="en-US" sz="2000" i="1" dirty="0">
                <a:solidFill>
                  <a:schemeClr val="tx1"/>
                </a:solidFill>
                <a:hlinkClick r:id="rId2">
                  <a:extLst>
                    <a:ext uri="{A12FA001-AC4F-418D-AE19-62706E023703}">
                      <ahyp:hlinkClr xmlns:ahyp="http://schemas.microsoft.com/office/drawing/2018/hyperlinkcolor" val="tx"/>
                    </a:ext>
                  </a:extLst>
                </a:hlinkClick>
              </a:rPr>
              <a:t>http://www.epgencms.europarl.europa.eu/cmsdata/upload/10fc26a9-7f3e-4d8a-a46d-51bdadc9661c/handbook-olp-en.pdf</a:t>
            </a:r>
            <a:r>
              <a:rPr lang="cs-CZ" sz="2000" i="1" dirty="0">
                <a:solidFill>
                  <a:schemeClr val="tx1"/>
                </a:solidFill>
              </a:rPr>
              <a:t> </a:t>
            </a:r>
          </a:p>
          <a:p>
            <a:pPr>
              <a:defRPr/>
            </a:pPr>
            <a:endParaRPr lang="cs-CZ" sz="2667" i="1" dirty="0"/>
          </a:p>
          <a:p>
            <a:pPr>
              <a:defRPr/>
            </a:pPr>
            <a:endParaRPr lang="en-US" sz="2667" i="1" dirty="0"/>
          </a:p>
        </p:txBody>
      </p:sp>
    </p:spTree>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Obrázek 2">
            <a:extLst>
              <a:ext uri="{FF2B5EF4-FFF2-40B4-BE49-F238E27FC236}">
                <a16:creationId xmlns:a16="http://schemas.microsoft.com/office/drawing/2014/main" id="{EA55F754-C86C-4FF9-B6C2-98BD6E093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2117"/>
            <a:ext cx="806489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bdélník 6">
            <a:extLst>
              <a:ext uri="{FF2B5EF4-FFF2-40B4-BE49-F238E27FC236}">
                <a16:creationId xmlns:a16="http://schemas.microsoft.com/office/drawing/2014/main" id="{A9DB3AC4-E0AD-4159-B188-73A3CEBF6AFB}"/>
              </a:ext>
            </a:extLst>
          </p:cNvPr>
          <p:cNvSpPr>
            <a:spLocks noChangeArrowheads="1"/>
          </p:cNvSpPr>
          <p:nvPr/>
        </p:nvSpPr>
        <p:spPr bwMode="auto">
          <a:xfrm>
            <a:off x="911424" y="260351"/>
            <a:ext cx="11017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None/>
              <a:defRPr/>
            </a:pP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The special legislative procedure</a:t>
            </a:r>
          </a:p>
        </p:txBody>
      </p:sp>
      <p:sp>
        <p:nvSpPr>
          <p:cNvPr id="2" name="Obdélník 1">
            <a:extLst>
              <a:ext uri="{FF2B5EF4-FFF2-40B4-BE49-F238E27FC236}">
                <a16:creationId xmlns:a16="http://schemas.microsoft.com/office/drawing/2014/main" id="{D9761E4D-9C8F-40F0-966A-CDBD2AF2B6B0}"/>
              </a:ext>
            </a:extLst>
          </p:cNvPr>
          <p:cNvSpPr/>
          <p:nvPr/>
        </p:nvSpPr>
        <p:spPr>
          <a:xfrm>
            <a:off x="335360" y="836712"/>
            <a:ext cx="11896858" cy="6083653"/>
          </a:xfrm>
          <a:prstGeom prst="rect">
            <a:avLst/>
          </a:prstGeom>
        </p:spPr>
        <p:txBody>
          <a:bodyPr wrap="square">
            <a:spAutoFit/>
          </a:bodyPr>
          <a:lstStyle/>
          <a:p>
            <a:pPr marL="380990" indent="-380990">
              <a:buFont typeface="Arial" panose="020B0604020202020204" pitchFamily="34" charset="0"/>
              <a:buChar char="•"/>
              <a:defRPr/>
            </a:pPr>
            <a:r>
              <a:rPr lang="en-US" sz="2200" b="0" dirty="0">
                <a:effectLst>
                  <a:outerShdw blurRad="38100" dist="38100" dir="2700000" algn="tl">
                    <a:srgbClr val="000000">
                      <a:alpha val="43137"/>
                    </a:srgbClr>
                  </a:outerShdw>
                </a:effectLst>
                <a:highlight>
                  <a:srgbClr val="FFFFCC"/>
                </a:highlight>
                <a:latin typeface="+mn-lt"/>
              </a:rPr>
              <a:t>The special legislative procedure is usually </a:t>
            </a:r>
            <a:r>
              <a:rPr lang="en-US" sz="2200" b="0" dirty="0" err="1">
                <a:effectLst>
                  <a:outerShdw blurRad="38100" dist="38100" dir="2700000" algn="tl">
                    <a:srgbClr val="000000">
                      <a:alpha val="43137"/>
                    </a:srgbClr>
                  </a:outerShdw>
                </a:effectLst>
                <a:highlight>
                  <a:srgbClr val="FFFFCC"/>
                </a:highlight>
                <a:latin typeface="+mn-lt"/>
              </a:rPr>
              <a:t>characterised</a:t>
            </a:r>
            <a:r>
              <a:rPr lang="en-US" sz="2200" b="0" dirty="0">
                <a:effectLst>
                  <a:outerShdw blurRad="38100" dist="38100" dir="2700000" algn="tl">
                    <a:srgbClr val="000000">
                      <a:alpha val="43137"/>
                    </a:srgbClr>
                  </a:outerShdw>
                </a:effectLst>
                <a:highlight>
                  <a:srgbClr val="FFFFCC"/>
                </a:highlight>
                <a:latin typeface="+mn-lt"/>
              </a:rPr>
              <a:t> by the Council, acting unanimously on a proposal from the Commission and after consulting the European Parliament, taking a decision or by the European Parliament adopting a legal act after obtaining the approval of the </a:t>
            </a:r>
            <a:r>
              <a:rPr lang="en-US" sz="2200" b="0" dirty="0" err="1">
                <a:effectLst>
                  <a:outerShdw blurRad="38100" dist="38100" dir="2700000" algn="tl">
                    <a:srgbClr val="000000">
                      <a:alpha val="43137"/>
                    </a:srgbClr>
                  </a:outerShdw>
                </a:effectLst>
                <a:highlight>
                  <a:srgbClr val="FFFFCC"/>
                </a:highlight>
                <a:latin typeface="+mn-lt"/>
              </a:rPr>
              <a:t>Counci</a:t>
            </a:r>
            <a:r>
              <a:rPr lang="cs-CZ" sz="2200" b="0" dirty="0">
                <a:effectLst>
                  <a:outerShdw blurRad="38100" dist="38100" dir="2700000" algn="tl">
                    <a:srgbClr val="000000">
                      <a:alpha val="43137"/>
                    </a:srgbClr>
                  </a:outerShdw>
                </a:effectLst>
                <a:highlight>
                  <a:srgbClr val="FFFFCC"/>
                </a:highlight>
                <a:latin typeface="+mn-lt"/>
              </a:rPr>
              <a:t>l.</a:t>
            </a:r>
            <a:endParaRPr lang="en-US" sz="2200" b="0" dirty="0">
              <a:effectLst>
                <a:outerShdw blurRad="38100" dist="38100" dir="2700000" algn="tl">
                  <a:srgbClr val="000000">
                    <a:alpha val="43137"/>
                  </a:srgbClr>
                </a:outerShdw>
              </a:effectLst>
              <a:highlight>
                <a:srgbClr val="FFFFCC"/>
              </a:highlight>
              <a:latin typeface="+mn-lt"/>
            </a:endParaRPr>
          </a:p>
          <a:p>
            <a:pPr marL="380990" indent="-380990">
              <a:buFont typeface="Arial" panose="020B0604020202020204" pitchFamily="34" charset="0"/>
              <a:buChar char="•"/>
              <a:defRPr/>
            </a:pPr>
            <a:r>
              <a:rPr lang="en-US" sz="2200" dirty="0">
                <a:effectLst>
                  <a:outerShdw blurRad="38100" dist="38100" dir="2700000" algn="tl">
                    <a:srgbClr val="000000">
                      <a:alpha val="43137"/>
                    </a:srgbClr>
                  </a:outerShdw>
                </a:effectLst>
                <a:latin typeface="+mn-lt"/>
              </a:rPr>
              <a:t>Taking a decision on the budget </a:t>
            </a:r>
            <a:r>
              <a:rPr lang="en-US" sz="2200" b="0" dirty="0">
                <a:effectLst>
                  <a:outerShdw blurRad="38100" dist="38100" dir="2700000" algn="tl">
                    <a:srgbClr val="000000">
                      <a:alpha val="43137"/>
                    </a:srgbClr>
                  </a:outerShdw>
                </a:effectLst>
                <a:latin typeface="+mn-lt"/>
              </a:rPr>
              <a:t>(</a:t>
            </a:r>
            <a:r>
              <a:rPr lang="en-US" sz="2200" b="0" u="sng" dirty="0">
                <a:effectLst>
                  <a:outerShdw blurRad="38100" dist="38100" dir="2700000" algn="tl">
                    <a:srgbClr val="000000">
                      <a:alpha val="43137"/>
                    </a:srgbClr>
                  </a:outerShdw>
                </a:effectLst>
                <a:latin typeface="+mn-lt"/>
              </a:rPr>
              <a:t>Article 314 TFEU</a:t>
            </a:r>
            <a:r>
              <a:rPr lang="en-US" sz="2200" b="0" dirty="0">
                <a:effectLst>
                  <a:outerShdw blurRad="38100" dist="38100" dir="2700000" algn="tl">
                    <a:srgbClr val="000000">
                      <a:alpha val="43137"/>
                    </a:srgbClr>
                  </a:outerShdw>
                </a:effectLst>
                <a:latin typeface="+mn-lt"/>
              </a:rPr>
              <a:t>): the procedure has detailed rules and largely corresponds to the ordinary legislative procedure.</a:t>
            </a:r>
          </a:p>
          <a:p>
            <a:pPr marL="380990" indent="-380990">
              <a:buFont typeface="Arial" panose="020B0604020202020204" pitchFamily="34" charset="0"/>
              <a:buChar char="•"/>
              <a:defRPr/>
            </a:pPr>
            <a:r>
              <a:rPr lang="en-US" sz="2200" dirty="0">
                <a:effectLst>
                  <a:outerShdw blurRad="38100" dist="38100" dir="2700000" algn="tl">
                    <a:srgbClr val="000000">
                      <a:alpha val="43137"/>
                    </a:srgbClr>
                  </a:outerShdw>
                </a:effectLst>
                <a:latin typeface="+mn-lt"/>
              </a:rPr>
              <a:t>The Council takes a decision by majority on a proposal of the Commission and after consulting the European Parliament </a:t>
            </a:r>
            <a:r>
              <a:rPr lang="en-US" sz="2200" b="0" dirty="0">
                <a:effectLst>
                  <a:outerShdw blurRad="38100" dist="38100" dir="2700000" algn="tl">
                    <a:srgbClr val="000000">
                      <a:alpha val="43137"/>
                    </a:srgbClr>
                  </a:outerShdw>
                </a:effectLst>
                <a:latin typeface="+mn-lt"/>
              </a:rPr>
              <a:t>(or other EU institutions and consultative bodies); this was originally the consultation procedure that was initially the standard legislative procedure at EU level but is now used only in isolated cases as a special legislative procedure</a:t>
            </a:r>
            <a:r>
              <a:rPr lang="cs-CZ" sz="2200" b="0" dirty="0">
                <a:effectLst>
                  <a:outerShdw blurRad="38100" dist="38100" dir="2700000" algn="tl">
                    <a:srgbClr val="000000">
                      <a:alpha val="43137"/>
                    </a:srgbClr>
                  </a:outerShdw>
                </a:effectLst>
                <a:latin typeface="+mn-lt"/>
              </a:rPr>
              <a:t>.</a:t>
            </a:r>
          </a:p>
          <a:p>
            <a:pPr marL="380990" indent="-380990">
              <a:buFont typeface="Arial" panose="020B0604020202020204" pitchFamily="34" charset="0"/>
              <a:buChar char="•"/>
              <a:defRPr/>
            </a:pPr>
            <a:r>
              <a:rPr lang="en-US" sz="2200" dirty="0">
                <a:effectLst>
                  <a:outerShdw blurRad="38100" dist="38100" dir="2700000" algn="tl">
                    <a:srgbClr val="000000">
                      <a:alpha val="43137"/>
                    </a:srgbClr>
                  </a:outerShdw>
                </a:effectLst>
                <a:latin typeface="+mn-lt"/>
              </a:rPr>
              <a:t>The Council takes a decision without the participation of the European Parliament. </a:t>
            </a:r>
            <a:r>
              <a:rPr lang="en-US" sz="2200" b="0" dirty="0">
                <a:effectLst>
                  <a:outerShdw blurRad="38100" dist="38100" dir="2700000" algn="tl">
                    <a:srgbClr val="000000">
                      <a:alpha val="43137"/>
                    </a:srgbClr>
                  </a:outerShdw>
                </a:effectLst>
                <a:latin typeface="+mn-lt"/>
              </a:rPr>
              <a:t>This constitutes a rare exception, however, and — other than in the area of the common foreign and security policy, where the Parliament is informed by Council decisions— only takes place in very isolated cases (e.g. </a:t>
            </a:r>
            <a:r>
              <a:rPr lang="en-US" sz="2200" b="0" u="sng" dirty="0">
                <a:effectLst>
                  <a:outerShdw blurRad="38100" dist="38100" dir="2700000" algn="tl">
                    <a:srgbClr val="000000">
                      <a:alpha val="43137"/>
                    </a:srgbClr>
                  </a:outerShdw>
                </a:effectLst>
                <a:latin typeface="+mn-lt"/>
              </a:rPr>
              <a:t>Article 31 TFEU</a:t>
            </a:r>
            <a:r>
              <a:rPr lang="en-US" sz="2200" b="0" dirty="0">
                <a:effectLst>
                  <a:outerShdw blurRad="38100" dist="38100" dir="2700000" algn="tl">
                    <a:srgbClr val="000000">
                      <a:alpha val="43137"/>
                    </a:srgbClr>
                  </a:outerShdw>
                </a:effectLst>
                <a:latin typeface="+mn-lt"/>
              </a:rPr>
              <a:t>: fixing a Common Customs Tariff; </a:t>
            </a:r>
            <a:r>
              <a:rPr lang="en-US" sz="2200" b="0" u="sng" dirty="0">
                <a:effectLst>
                  <a:outerShdw blurRad="38100" dist="38100" dir="2700000" algn="tl">
                    <a:srgbClr val="000000">
                      <a:alpha val="43137"/>
                    </a:srgbClr>
                  </a:outerShdw>
                </a:effectLst>
                <a:latin typeface="+mn-lt"/>
              </a:rPr>
              <a:t>Article 301(2) TFEU</a:t>
            </a:r>
            <a:r>
              <a:rPr lang="en-US" sz="2200" b="0" dirty="0">
                <a:effectLst>
                  <a:outerShdw blurRad="38100" dist="38100" dir="2700000" algn="tl">
                    <a:srgbClr val="000000">
                      <a:alpha val="43137"/>
                    </a:srgbClr>
                  </a:outerShdw>
                </a:effectLst>
                <a:latin typeface="+mn-lt"/>
              </a:rPr>
              <a:t>: composition of the European Economic and Social Committee).</a:t>
            </a:r>
            <a:endParaRPr lang="cs-CZ" sz="2200" b="0" dirty="0">
              <a:effectLst>
                <a:outerShdw blurRad="38100" dist="38100" dir="2700000" algn="tl">
                  <a:srgbClr val="000000">
                    <a:alpha val="43137"/>
                  </a:srgbClr>
                </a:outerShdw>
              </a:effectLst>
              <a:latin typeface="+mn-lt"/>
            </a:endParaRPr>
          </a:p>
          <a:p>
            <a:pPr>
              <a:defRPr/>
            </a:pPr>
            <a:endParaRPr lang="en-US" sz="3733" dirty="0"/>
          </a:p>
        </p:txBody>
      </p:sp>
    </p:spTree>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cs-CZ" sz="4000" dirty="0" err="1">
                <a:latin typeface="+mn-lt"/>
              </a:rPr>
              <a:t>Primary</a:t>
            </a:r>
            <a:r>
              <a:rPr lang="cs-CZ" sz="4000" dirty="0">
                <a:latin typeface="+mn-lt"/>
              </a:rPr>
              <a:t> and </a:t>
            </a:r>
            <a:r>
              <a:rPr lang="cs-CZ" sz="4000" dirty="0" err="1">
                <a:latin typeface="+mn-lt"/>
              </a:rPr>
              <a:t>secondary</a:t>
            </a:r>
            <a:r>
              <a:rPr lang="cs-CZ" sz="4000" dirty="0">
                <a:latin typeface="+mn-lt"/>
              </a:rPr>
              <a:t> </a:t>
            </a:r>
            <a:r>
              <a:rPr lang="cs-CZ" sz="4000" dirty="0" err="1">
                <a:latin typeface="+mn-lt"/>
              </a:rPr>
              <a:t>law</a:t>
            </a:r>
            <a:br>
              <a:rPr lang="cs-CZ" sz="4000" dirty="0">
                <a:latin typeface="+mn-lt"/>
              </a:rPr>
            </a:br>
            <a:r>
              <a:rPr lang="cs-CZ" sz="4000" dirty="0" err="1">
                <a:latin typeface="+mn-lt"/>
              </a:rPr>
              <a:t>The</a:t>
            </a:r>
            <a:r>
              <a:rPr lang="cs-CZ" sz="4000" dirty="0">
                <a:latin typeface="+mn-lt"/>
              </a:rPr>
              <a:t> </a:t>
            </a:r>
            <a:r>
              <a:rPr lang="cs-CZ" sz="4000" dirty="0" err="1">
                <a:latin typeface="+mn-lt"/>
              </a:rPr>
              <a:t>decision</a:t>
            </a:r>
            <a:r>
              <a:rPr lang="cs-CZ" sz="4000" dirty="0">
                <a:latin typeface="+mn-lt"/>
              </a:rPr>
              <a:t> </a:t>
            </a:r>
            <a:r>
              <a:rPr lang="cs-CZ" sz="4000" dirty="0" err="1">
                <a:latin typeface="+mn-lt"/>
              </a:rPr>
              <a:t>making</a:t>
            </a:r>
            <a:r>
              <a:rPr lang="cs-CZ" sz="4000" dirty="0">
                <a:latin typeface="+mn-lt"/>
              </a:rPr>
              <a:t> </a:t>
            </a:r>
            <a:r>
              <a:rPr lang="cs-CZ" sz="4000" dirty="0" err="1">
                <a:latin typeface="+mn-lt"/>
              </a:rPr>
              <a:t>process</a:t>
            </a:r>
            <a:br>
              <a:rPr lang="cs-CZ" sz="4000" dirty="0">
                <a:latin typeface="+mn-lt"/>
              </a:rPr>
            </a:br>
            <a:r>
              <a:rPr lang="cs-CZ" sz="4000" dirty="0">
                <a:latin typeface="+mn-lt"/>
              </a:rPr>
              <a:t>- </a:t>
            </a:r>
            <a:r>
              <a:rPr lang="cs-CZ" sz="4000" dirty="0" err="1">
                <a:latin typeface="+mn-lt"/>
              </a:rPr>
              <a:t>Legislative</a:t>
            </a:r>
            <a:r>
              <a:rPr lang="cs-CZ" sz="4000" dirty="0">
                <a:latin typeface="+mn-lt"/>
              </a:rPr>
              <a:t> </a:t>
            </a:r>
            <a:r>
              <a:rPr lang="cs-CZ" sz="4000" dirty="0" err="1">
                <a:latin typeface="+mn-lt"/>
              </a:rPr>
              <a:t>procedures</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Obrázek 2">
            <a:extLst>
              <a:ext uri="{FF2B5EF4-FFF2-40B4-BE49-F238E27FC236}">
                <a16:creationId xmlns:a16="http://schemas.microsoft.com/office/drawing/2014/main" id="{26BCC0DC-A518-47E6-8B51-EF516781E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556792"/>
            <a:ext cx="11464290" cy="359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Obdélník 3">
            <a:extLst>
              <a:ext uri="{FF2B5EF4-FFF2-40B4-BE49-F238E27FC236}">
                <a16:creationId xmlns:a16="http://schemas.microsoft.com/office/drawing/2014/main" id="{13DA8B7A-E12C-430F-B794-D516CEA0F685}"/>
              </a:ext>
            </a:extLst>
          </p:cNvPr>
          <p:cNvSpPr>
            <a:spLocks noChangeArrowheads="1"/>
          </p:cNvSpPr>
          <p:nvPr/>
        </p:nvSpPr>
        <p:spPr bwMode="auto">
          <a:xfrm>
            <a:off x="1478338" y="357717"/>
            <a:ext cx="8116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30000"/>
              </a:spcAft>
              <a:buNone/>
              <a:defRPr/>
            </a:pP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The </a:t>
            </a:r>
            <a:r>
              <a:rPr lang="cs-CZ" altLang="cs-CZ" sz="2800" dirty="0" err="1">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ordinary</a:t>
            </a:r>
            <a:r>
              <a:rPr lang="cs-CZ"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 and </a:t>
            </a:r>
            <a:r>
              <a:rPr lang="en-US" altLang="cs-CZ" sz="2800" dirty="0">
                <a:solidFill>
                  <a:srgbClr val="0066FF"/>
                </a:solidFill>
                <a:effectLst>
                  <a:outerShdw blurRad="38100" dist="38100" dir="2700000" algn="tl">
                    <a:srgbClr val="000000">
                      <a:alpha val="43137"/>
                    </a:srgbClr>
                  </a:outerShdw>
                </a:effectLst>
                <a:latin typeface="Arial" panose="020B0604020202020204" pitchFamily="34" charset="0"/>
                <a:cs typeface="Times New Roman" pitchFamily="18" charset="0"/>
              </a:rPr>
              <a:t>special legislative procedure</a:t>
            </a:r>
          </a:p>
        </p:txBody>
      </p:sp>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Obrázek 4">
            <a:extLst>
              <a:ext uri="{FF2B5EF4-FFF2-40B4-BE49-F238E27FC236}">
                <a16:creationId xmlns:a16="http://schemas.microsoft.com/office/drawing/2014/main" id="{A57CE03E-D268-4FBA-8D28-5A095B218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895412"/>
            <a:ext cx="10369549" cy="518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AD79778C-C2DC-45D5-AFFA-B9C47C5DEBBB}"/>
              </a:ext>
            </a:extLst>
          </p:cNvPr>
          <p:cNvSpPr/>
          <p:nvPr/>
        </p:nvSpPr>
        <p:spPr>
          <a:xfrm>
            <a:off x="334434" y="336551"/>
            <a:ext cx="10562167" cy="523220"/>
          </a:xfrm>
          <a:prstGeom prst="rect">
            <a:avLst/>
          </a:prstGeom>
        </p:spPr>
        <p:txBody>
          <a:bodyPr>
            <a:spAutoFit/>
          </a:bodyPr>
          <a:lstStyle/>
          <a:p>
            <a:pPr algn="ctr" eaLnBrk="1" hangingPunct="1">
              <a:spcAft>
                <a:spcPct val="30000"/>
              </a:spcAft>
              <a:defRPr/>
            </a:pPr>
            <a:r>
              <a:rPr lang="cs-CZ" sz="2800" dirty="0" err="1">
                <a:solidFill>
                  <a:srgbClr val="0066FF"/>
                </a:solidFill>
                <a:effectLst>
                  <a:outerShdw blurRad="38100" dist="38100" dir="2700000" algn="tl">
                    <a:srgbClr val="000000">
                      <a:alpha val="43137"/>
                    </a:srgbClr>
                  </a:outerShdw>
                </a:effectLst>
                <a:cs typeface="Times New Roman" pitchFamily="18" charset="0"/>
              </a:rPr>
              <a:t>Legal</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cs-CZ" sz="2800" dirty="0" err="1">
                <a:solidFill>
                  <a:srgbClr val="0066FF"/>
                </a:solidFill>
                <a:effectLst>
                  <a:outerShdw blurRad="38100" dist="38100" dir="2700000" algn="tl">
                    <a:srgbClr val="000000">
                      <a:alpha val="43137"/>
                    </a:srgbClr>
                  </a:outerShdw>
                </a:effectLst>
                <a:cs typeface="Times New Roman" pitchFamily="18" charset="0"/>
              </a:rPr>
              <a:t>sources</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cs-CZ" sz="2800" dirty="0" err="1">
                <a:solidFill>
                  <a:srgbClr val="0066FF"/>
                </a:solidFill>
                <a:effectLst>
                  <a:outerShdw blurRad="38100" dist="38100" dir="2700000" algn="tl">
                    <a:srgbClr val="000000">
                      <a:alpha val="43137"/>
                    </a:srgbClr>
                  </a:outerShdw>
                </a:effectLst>
                <a:cs typeface="Times New Roman" pitchFamily="18" charset="0"/>
              </a:rPr>
              <a:t>of</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cs-CZ" sz="2800" dirty="0" err="1">
                <a:solidFill>
                  <a:srgbClr val="0066FF"/>
                </a:solidFill>
                <a:effectLst>
                  <a:outerShdw blurRad="38100" dist="38100" dir="2700000" algn="tl">
                    <a:srgbClr val="000000">
                      <a:alpha val="43137"/>
                    </a:srgbClr>
                  </a:outerShdw>
                </a:effectLst>
                <a:cs typeface="Times New Roman" pitchFamily="18" charset="0"/>
              </a:rPr>
              <a:t>law</a:t>
            </a:r>
            <a:endParaRPr lang="en-GB" altLang="en-US" sz="2800" dirty="0">
              <a:solidFill>
                <a:srgbClr val="0066FF"/>
              </a:solidFill>
              <a:effectLst>
                <a:outerShdw blurRad="38100" dist="38100" dir="2700000" algn="tl">
                  <a:srgbClr val="000000">
                    <a:alpha val="43137"/>
                  </a:srgbClr>
                </a:outerShdw>
              </a:effectLst>
              <a:cs typeface="Aharoni" panose="02010803020104030203" pitchFamily="2" charset="-79"/>
            </a:endParaRPr>
          </a:p>
        </p:txBody>
      </p:sp>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46FEB197-1BC0-4E73-BC65-58C580B11EEB}"/>
              </a:ext>
            </a:extLst>
          </p:cNvPr>
          <p:cNvSpPr/>
          <p:nvPr/>
        </p:nvSpPr>
        <p:spPr>
          <a:xfrm>
            <a:off x="416985" y="357717"/>
            <a:ext cx="10562167" cy="523220"/>
          </a:xfrm>
          <a:prstGeom prst="rect">
            <a:avLst/>
          </a:prstGeom>
        </p:spPr>
        <p:txBody>
          <a:bodyPr>
            <a:spAutoFit/>
          </a:bodyPr>
          <a:lstStyle/>
          <a:p>
            <a:pPr algn="ctr" eaLnBrk="1" hangingPunct="1">
              <a:spcAft>
                <a:spcPct val="30000"/>
              </a:spcAft>
              <a:defRPr/>
            </a:pPr>
            <a:r>
              <a:rPr lang="cs-CZ" sz="2800" dirty="0">
                <a:solidFill>
                  <a:srgbClr val="0066FF"/>
                </a:solidFill>
                <a:effectLst>
                  <a:outerShdw blurRad="38100" dist="38100" dir="2700000" algn="tl">
                    <a:srgbClr val="000000">
                      <a:alpha val="43137"/>
                    </a:srgbClr>
                  </a:outerShdw>
                </a:effectLst>
                <a:cs typeface="Times New Roman" pitchFamily="18" charset="0"/>
              </a:rPr>
              <a:t>P</a:t>
            </a:r>
            <a:r>
              <a:rPr lang="en-US" sz="2800" dirty="0" err="1">
                <a:solidFill>
                  <a:srgbClr val="0066FF"/>
                </a:solidFill>
                <a:effectLst>
                  <a:outerShdw blurRad="38100" dist="38100" dir="2700000" algn="tl">
                    <a:srgbClr val="000000">
                      <a:alpha val="43137"/>
                    </a:srgbClr>
                  </a:outerShdw>
                </a:effectLst>
                <a:cs typeface="Times New Roman" pitchFamily="18" charset="0"/>
              </a:rPr>
              <a:t>rimary</a:t>
            </a:r>
            <a:r>
              <a:rPr lang="en-US" sz="2800" dirty="0">
                <a:solidFill>
                  <a:srgbClr val="0066FF"/>
                </a:solidFill>
                <a:effectLst>
                  <a:outerShdw blurRad="38100" dist="38100" dir="2700000" algn="tl">
                    <a:srgbClr val="000000">
                      <a:alpha val="43137"/>
                    </a:srgbClr>
                  </a:outerShdw>
                </a:effectLst>
                <a:cs typeface="Times New Roman" pitchFamily="18" charset="0"/>
              </a:rPr>
              <a:t> source of Union law</a:t>
            </a:r>
            <a:endParaRPr lang="en-GB" altLang="en-US" sz="2800" dirty="0">
              <a:solidFill>
                <a:srgbClr val="0066FF"/>
              </a:solidFill>
              <a:effectLst>
                <a:outerShdw blurRad="38100" dist="38100" dir="2700000" algn="tl">
                  <a:srgbClr val="000000">
                    <a:alpha val="43137"/>
                  </a:srgbClr>
                </a:outerShdw>
              </a:effectLst>
              <a:cs typeface="Times New Roman" pitchFamily="18" charset="0"/>
            </a:endParaRPr>
          </a:p>
        </p:txBody>
      </p:sp>
      <p:sp>
        <p:nvSpPr>
          <p:cNvPr id="2" name="Obdélník 1">
            <a:extLst>
              <a:ext uri="{FF2B5EF4-FFF2-40B4-BE49-F238E27FC236}">
                <a16:creationId xmlns:a16="http://schemas.microsoft.com/office/drawing/2014/main" id="{E8F050E7-DB30-4C26-8517-A8C9FF81AD6B}"/>
              </a:ext>
            </a:extLst>
          </p:cNvPr>
          <p:cNvSpPr/>
          <p:nvPr/>
        </p:nvSpPr>
        <p:spPr>
          <a:xfrm>
            <a:off x="335360" y="880938"/>
            <a:ext cx="11143325" cy="5017527"/>
          </a:xfrm>
          <a:prstGeom prst="rect">
            <a:avLst/>
          </a:prstGeom>
        </p:spPr>
        <p:txBody>
          <a:bodyPr wrap="square">
            <a:spAutoFit/>
          </a:bodyPr>
          <a:lstStyle/>
          <a:p>
            <a:pPr marL="609585" indent="-609585">
              <a:buFont typeface="Arial" panose="020B0604020202020204" pitchFamily="34" charset="0"/>
              <a:buChar char="•"/>
              <a:defRPr/>
            </a:pPr>
            <a:r>
              <a:rPr lang="en-US" altLang="cs-CZ" sz="2667" dirty="0">
                <a:highlight>
                  <a:srgbClr val="FFFF00"/>
                </a:highlight>
                <a:cs typeface="Calibri" panose="020F0502020204030204" pitchFamily="34" charset="0"/>
              </a:rPr>
              <a:t>The first source of Union law</a:t>
            </a:r>
            <a:r>
              <a:rPr lang="en-US" altLang="cs-CZ" sz="2667" dirty="0">
                <a:cs typeface="Calibri" panose="020F0502020204030204" pitchFamily="34" charset="0"/>
              </a:rPr>
              <a:t> in this sense is the EU founding treaties, with the various annexes, appendices and protocols attached to them, and later additions and amendments.</a:t>
            </a:r>
            <a:endParaRPr lang="cs-CZ" altLang="cs-CZ" sz="2667" dirty="0">
              <a:cs typeface="Calibri" panose="020F0502020204030204" pitchFamily="34" charset="0"/>
            </a:endParaRPr>
          </a:p>
          <a:p>
            <a:pPr>
              <a:defRPr/>
            </a:pPr>
            <a:endParaRPr lang="cs-CZ" altLang="cs-CZ" sz="2667" dirty="0">
              <a:cs typeface="Calibri" panose="020F0502020204030204" pitchFamily="34" charset="0"/>
            </a:endParaRP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Treaty</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of</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Paris (1951)</a:t>
            </a: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Treaties</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of</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Rome (1957)</a:t>
            </a: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Merger</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Treaty</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(1965)</a:t>
            </a: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Single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European</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Act</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(1986)</a:t>
            </a: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Maastricht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Treaty</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(1991)</a:t>
            </a: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Amsterdam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Treaty</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(1997)</a:t>
            </a: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Nice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Treaty</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(1999)</a:t>
            </a:r>
          </a:p>
          <a:p>
            <a:pPr marL="609585" indent="-609585">
              <a:buFont typeface="Arial" panose="020B0604020202020204" pitchFamily="34" charset="0"/>
              <a:buChar char="•"/>
              <a:defRPr/>
            </a:pP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The</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Lisbon</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a:t>
            </a:r>
            <a:r>
              <a:rPr lang="cs-CZ" altLang="cs-CZ" sz="2667" dirty="0" err="1">
                <a:solidFill>
                  <a:schemeClr val="tx1"/>
                </a:solidFill>
                <a:effectLst>
                  <a:outerShdw blurRad="38100" dist="38100" dir="2700000" algn="tl">
                    <a:srgbClr val="000000">
                      <a:alpha val="43137"/>
                    </a:srgbClr>
                  </a:outerShdw>
                </a:effectLst>
                <a:cs typeface="Calibri" panose="020F0502020204030204" pitchFamily="34" charset="0"/>
              </a:rPr>
              <a:t>Treaty</a:t>
            </a:r>
            <a:r>
              <a:rPr lang="cs-CZ" altLang="cs-CZ" sz="2667" dirty="0">
                <a:solidFill>
                  <a:schemeClr val="tx1"/>
                </a:solidFill>
                <a:effectLst>
                  <a:outerShdw blurRad="38100" dist="38100" dir="2700000" algn="tl">
                    <a:srgbClr val="000000">
                      <a:alpha val="43137"/>
                    </a:srgbClr>
                  </a:outerShdw>
                </a:effectLst>
                <a:cs typeface="Calibri" panose="020F0502020204030204" pitchFamily="34" charset="0"/>
              </a:rPr>
              <a:t> (2007)</a:t>
            </a:r>
          </a:p>
        </p:txBody>
      </p:sp>
      <p:pic>
        <p:nvPicPr>
          <p:cNvPr id="79876" name="Picture 2" descr="Výsledek obrázku pro eu law">
            <a:extLst>
              <a:ext uri="{FF2B5EF4-FFF2-40B4-BE49-F238E27FC236}">
                <a16:creationId xmlns:a16="http://schemas.microsoft.com/office/drawing/2014/main" id="{8C0827D4-12DC-41C5-AC73-00DFCD474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817" y="4341284"/>
            <a:ext cx="3759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9592A561-7BB4-475D-9B67-399F59944B1A}"/>
              </a:ext>
            </a:extLst>
          </p:cNvPr>
          <p:cNvSpPr/>
          <p:nvPr/>
        </p:nvSpPr>
        <p:spPr>
          <a:xfrm>
            <a:off x="416985" y="357717"/>
            <a:ext cx="10562167" cy="523220"/>
          </a:xfrm>
          <a:prstGeom prst="rect">
            <a:avLst/>
          </a:prstGeom>
        </p:spPr>
        <p:txBody>
          <a:bodyPr>
            <a:spAutoFit/>
          </a:bodyPr>
          <a:lstStyle/>
          <a:p>
            <a:pPr algn="ctr" eaLnBrk="1" hangingPunct="1">
              <a:spcAft>
                <a:spcPct val="30000"/>
              </a:spcAft>
              <a:defRPr/>
            </a:pPr>
            <a:r>
              <a:rPr lang="cs-CZ" sz="2800" dirty="0" err="1">
                <a:solidFill>
                  <a:srgbClr val="0066FF"/>
                </a:solidFill>
                <a:effectLst>
                  <a:outerShdw blurRad="38100" dist="38100" dir="2700000" algn="tl">
                    <a:srgbClr val="000000">
                      <a:alpha val="43137"/>
                    </a:srgbClr>
                  </a:outerShdw>
                </a:effectLst>
                <a:cs typeface="Times New Roman" pitchFamily="18" charset="0"/>
              </a:rPr>
              <a:t>The</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cs-CZ" sz="2800" dirty="0" err="1">
                <a:solidFill>
                  <a:srgbClr val="0066FF"/>
                </a:solidFill>
                <a:effectLst>
                  <a:outerShdw blurRad="38100" dist="38100" dir="2700000" algn="tl">
                    <a:srgbClr val="000000">
                      <a:alpha val="43137"/>
                    </a:srgbClr>
                  </a:outerShdw>
                </a:effectLst>
                <a:cs typeface="Times New Roman" pitchFamily="18" charset="0"/>
              </a:rPr>
              <a:t>Treaty</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cs-CZ" sz="2800" dirty="0" err="1">
                <a:solidFill>
                  <a:srgbClr val="0066FF"/>
                </a:solidFill>
                <a:effectLst>
                  <a:outerShdw blurRad="38100" dist="38100" dir="2700000" algn="tl">
                    <a:srgbClr val="000000">
                      <a:alpha val="43137"/>
                    </a:srgbClr>
                  </a:outerShdw>
                </a:effectLst>
                <a:cs typeface="Times New Roman" pitchFamily="18" charset="0"/>
              </a:rPr>
              <a:t>of</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cs-CZ" sz="2800" dirty="0" err="1">
                <a:solidFill>
                  <a:srgbClr val="0066FF"/>
                </a:solidFill>
                <a:effectLst>
                  <a:outerShdw blurRad="38100" dist="38100" dir="2700000" algn="tl">
                    <a:srgbClr val="000000">
                      <a:alpha val="43137"/>
                    </a:srgbClr>
                  </a:outerShdw>
                </a:effectLst>
                <a:cs typeface="Times New Roman" pitchFamily="18" charset="0"/>
              </a:rPr>
              <a:t>Lisbon</a:t>
            </a:r>
            <a:r>
              <a:rPr lang="cs-CZ" sz="2800" dirty="0">
                <a:solidFill>
                  <a:srgbClr val="0066FF"/>
                </a:solidFill>
                <a:effectLst>
                  <a:outerShdw blurRad="38100" dist="38100" dir="2700000" algn="tl">
                    <a:srgbClr val="000000">
                      <a:alpha val="43137"/>
                    </a:srgbClr>
                  </a:outerShdw>
                </a:effectLst>
                <a:cs typeface="Times New Roman" pitchFamily="18" charset="0"/>
              </a:rPr>
              <a:t> </a:t>
            </a:r>
            <a:endParaRPr lang="en-GB" altLang="en-US" sz="2800" dirty="0">
              <a:solidFill>
                <a:srgbClr val="0066FF"/>
              </a:solidFill>
              <a:effectLst>
                <a:outerShdw blurRad="38100" dist="38100" dir="2700000" algn="tl">
                  <a:srgbClr val="000000">
                    <a:alpha val="43137"/>
                  </a:srgbClr>
                </a:outerShdw>
              </a:effectLst>
              <a:cs typeface="Times New Roman" pitchFamily="18" charset="0"/>
            </a:endParaRPr>
          </a:p>
        </p:txBody>
      </p:sp>
      <p:sp>
        <p:nvSpPr>
          <p:cNvPr id="80899" name="Obdélník 1">
            <a:extLst>
              <a:ext uri="{FF2B5EF4-FFF2-40B4-BE49-F238E27FC236}">
                <a16:creationId xmlns:a16="http://schemas.microsoft.com/office/drawing/2014/main" id="{3424D0DA-E9FB-44DD-884A-9810D2FA23FB}"/>
              </a:ext>
            </a:extLst>
          </p:cNvPr>
          <p:cNvSpPr>
            <a:spLocks noChangeArrowheads="1"/>
          </p:cNvSpPr>
          <p:nvPr/>
        </p:nvSpPr>
        <p:spPr bwMode="auto">
          <a:xfrm>
            <a:off x="416985" y="880938"/>
            <a:ext cx="1126278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800"/>
              </a:spcAft>
            </a:pPr>
            <a:r>
              <a:rPr lang="en-US" altLang="cs-CZ" sz="2800" dirty="0">
                <a:cs typeface="Calibri" panose="020F0502020204030204" pitchFamily="34" charset="0"/>
              </a:rPr>
              <a:t>The Treaty of Lisbon (initially known as the Reform Treaty) is an international agreement that amends the two treaties which comprise the constitutional basis of the EU. It is composed of</a:t>
            </a:r>
            <a:r>
              <a:rPr lang="cs-CZ" altLang="cs-CZ" sz="2800" dirty="0">
                <a:cs typeface="Calibri" panose="020F0502020204030204" pitchFamily="34" charset="0"/>
              </a:rPr>
              <a:t>:</a:t>
            </a:r>
          </a:p>
          <a:p>
            <a:pPr>
              <a:spcBef>
                <a:spcPct val="0"/>
              </a:spcBef>
              <a:spcAft>
                <a:spcPts val="800"/>
              </a:spcAft>
            </a:pPr>
            <a:r>
              <a:rPr lang="en-US" altLang="cs-CZ" sz="2800" dirty="0">
                <a:solidFill>
                  <a:srgbClr val="FF0000"/>
                </a:solidFill>
                <a:highlight>
                  <a:srgbClr val="FFFF00"/>
                </a:highlight>
              </a:rPr>
              <a:t>Treaty on European Union</a:t>
            </a:r>
            <a:r>
              <a:rPr lang="en-US" altLang="cs-CZ" sz="2800" dirty="0">
                <a:highlight>
                  <a:srgbClr val="FFFF00"/>
                </a:highlight>
              </a:rPr>
              <a:t> </a:t>
            </a:r>
            <a:r>
              <a:rPr lang="en-US" altLang="cs-CZ" sz="2800" dirty="0"/>
              <a:t>(TEU; also known as the Treaty of Maastricht)</a:t>
            </a:r>
            <a:endParaRPr lang="cs-CZ" altLang="cs-CZ" sz="2800" dirty="0"/>
          </a:p>
          <a:p>
            <a:pPr>
              <a:spcBef>
                <a:spcPct val="0"/>
              </a:spcBef>
              <a:spcAft>
                <a:spcPts val="800"/>
              </a:spcAft>
            </a:pPr>
            <a:r>
              <a:rPr lang="en-US" altLang="cs-CZ" sz="2800" dirty="0">
                <a:solidFill>
                  <a:srgbClr val="FF0000"/>
                </a:solidFill>
                <a:highlight>
                  <a:srgbClr val="FFFF00"/>
                </a:highlight>
              </a:rPr>
              <a:t>Treaty on the Functioning of the</a:t>
            </a:r>
            <a:r>
              <a:rPr lang="cs-CZ" altLang="cs-CZ" sz="2800" dirty="0">
                <a:solidFill>
                  <a:srgbClr val="FF0000"/>
                </a:solidFill>
                <a:highlight>
                  <a:srgbClr val="FFFF00"/>
                </a:highlight>
              </a:rPr>
              <a:t> </a:t>
            </a:r>
            <a:r>
              <a:rPr lang="en-US" altLang="cs-CZ" sz="2800" dirty="0">
                <a:solidFill>
                  <a:srgbClr val="FF0000"/>
                </a:solidFill>
                <a:highlight>
                  <a:srgbClr val="FFFF00"/>
                </a:highlight>
              </a:rPr>
              <a:t>European </a:t>
            </a:r>
            <a:r>
              <a:rPr lang="cs-CZ" altLang="cs-CZ" sz="2800" dirty="0">
                <a:solidFill>
                  <a:srgbClr val="FF0000"/>
                </a:solidFill>
                <a:highlight>
                  <a:srgbClr val="FFFF00"/>
                </a:highlight>
              </a:rPr>
              <a:t> </a:t>
            </a:r>
            <a:r>
              <a:rPr lang="en-US" altLang="cs-CZ" sz="2800" dirty="0">
                <a:solidFill>
                  <a:srgbClr val="FF0000"/>
                </a:solidFill>
                <a:highlight>
                  <a:srgbClr val="FFFF00"/>
                </a:highlight>
              </a:rPr>
              <a:t>Union </a:t>
            </a:r>
            <a:r>
              <a:rPr lang="en-US" altLang="cs-CZ" sz="2800" dirty="0"/>
              <a:t>(TFEU</a:t>
            </a:r>
            <a:r>
              <a:rPr lang="cs-CZ" altLang="cs-CZ" sz="2800" dirty="0"/>
              <a:t>; </a:t>
            </a:r>
            <a:r>
              <a:rPr lang="cs-CZ" altLang="cs-CZ" sz="2800" dirty="0" err="1"/>
              <a:t>it</a:t>
            </a:r>
            <a:r>
              <a:rPr lang="cs-CZ" altLang="cs-CZ" sz="2800" dirty="0"/>
              <a:t> </a:t>
            </a:r>
            <a:r>
              <a:rPr lang="cs-CZ" altLang="cs-CZ" sz="2800" dirty="0" err="1"/>
              <a:t>replaced</a:t>
            </a:r>
            <a:r>
              <a:rPr lang="cs-CZ" altLang="cs-CZ" sz="2800" dirty="0"/>
              <a:t> </a:t>
            </a:r>
            <a:r>
              <a:rPr lang="cs-CZ" altLang="cs-CZ" sz="2800" dirty="0" err="1"/>
              <a:t>the</a:t>
            </a:r>
            <a:r>
              <a:rPr lang="cs-CZ" altLang="cs-CZ" sz="2800" dirty="0"/>
              <a:t> </a:t>
            </a:r>
            <a:r>
              <a:rPr lang="cs-CZ" altLang="cs-CZ" sz="2800" dirty="0" err="1"/>
              <a:t>original</a:t>
            </a:r>
            <a:r>
              <a:rPr lang="cs-CZ" altLang="cs-CZ" sz="2800" dirty="0"/>
              <a:t> </a:t>
            </a:r>
            <a:r>
              <a:rPr lang="cs-CZ" altLang="cs-CZ" sz="2800" dirty="0" err="1"/>
              <a:t>Treaty</a:t>
            </a:r>
            <a:r>
              <a:rPr lang="cs-CZ" altLang="cs-CZ" sz="2800" dirty="0"/>
              <a:t> </a:t>
            </a:r>
            <a:r>
              <a:rPr lang="cs-CZ" altLang="cs-CZ" sz="2800" dirty="0" err="1"/>
              <a:t>Establishing</a:t>
            </a:r>
            <a:r>
              <a:rPr lang="cs-CZ" altLang="cs-CZ" sz="2800" dirty="0"/>
              <a:t> </a:t>
            </a:r>
            <a:r>
              <a:rPr lang="cs-CZ" altLang="cs-CZ" sz="2800" dirty="0" err="1"/>
              <a:t>the</a:t>
            </a:r>
            <a:r>
              <a:rPr lang="cs-CZ" altLang="cs-CZ" sz="2800" dirty="0"/>
              <a:t> </a:t>
            </a:r>
            <a:r>
              <a:rPr lang="cs-CZ" altLang="cs-CZ" sz="2800" dirty="0" err="1"/>
              <a:t>European</a:t>
            </a:r>
            <a:r>
              <a:rPr lang="cs-CZ" altLang="cs-CZ" sz="2800" dirty="0"/>
              <a:t> </a:t>
            </a:r>
            <a:r>
              <a:rPr lang="cs-CZ" altLang="cs-CZ" sz="2800" dirty="0" err="1"/>
              <a:t>Community</a:t>
            </a:r>
            <a:r>
              <a:rPr lang="en-US" altLang="cs-CZ" sz="2800" dirty="0"/>
              <a:t>)</a:t>
            </a:r>
            <a:endParaRPr lang="cs-CZ" altLang="cs-CZ" sz="2800" dirty="0"/>
          </a:p>
          <a:p>
            <a:pPr>
              <a:spcBef>
                <a:spcPct val="0"/>
              </a:spcBef>
              <a:spcAft>
                <a:spcPts val="800"/>
              </a:spcAft>
            </a:pPr>
            <a:r>
              <a:rPr lang="en-US" altLang="cs-CZ" sz="2800" dirty="0">
                <a:cs typeface="Calibri" panose="020F0502020204030204" pitchFamily="34" charset="0"/>
              </a:rPr>
              <a:t>The Main PROCLAMATIONS</a:t>
            </a:r>
            <a:r>
              <a:rPr lang="cs-CZ" altLang="cs-CZ" sz="2800" dirty="0">
                <a:cs typeface="Calibri" panose="020F0502020204030204" pitchFamily="34" charset="0"/>
              </a:rPr>
              <a:t> </a:t>
            </a:r>
            <a:r>
              <a:rPr lang="en-US" altLang="cs-CZ" sz="2800" dirty="0">
                <a:cs typeface="Calibri" panose="020F0502020204030204" pitchFamily="34" charset="0"/>
              </a:rPr>
              <a:t>of the Lisbon Treaty</a:t>
            </a:r>
            <a:r>
              <a:rPr lang="cs-CZ" altLang="cs-CZ" sz="2800" dirty="0">
                <a:cs typeface="Calibri" panose="020F0502020204030204" pitchFamily="34" charset="0"/>
              </a:rPr>
              <a:t>: </a:t>
            </a:r>
            <a:r>
              <a:rPr lang="en-US" altLang="cs-CZ" sz="2800" dirty="0">
                <a:cs typeface="Calibri" panose="020F0502020204030204" pitchFamily="34" charset="0"/>
              </a:rPr>
              <a:t> a more democratic and  transparent Europe</a:t>
            </a:r>
            <a:r>
              <a:rPr lang="cs-CZ" altLang="cs-CZ" sz="2800" dirty="0">
                <a:cs typeface="Calibri" panose="020F0502020204030204" pitchFamily="34" charset="0"/>
              </a:rPr>
              <a:t>;</a:t>
            </a:r>
            <a:r>
              <a:rPr lang="en-US" altLang="cs-CZ" sz="2800" dirty="0">
                <a:cs typeface="Calibri" panose="020F0502020204030204" pitchFamily="34" charset="0"/>
              </a:rPr>
              <a:t> a more efficient Europe</a:t>
            </a:r>
            <a:r>
              <a:rPr lang="cs-CZ" altLang="cs-CZ" sz="2800" dirty="0">
                <a:cs typeface="Calibri" panose="020F0502020204030204" pitchFamily="34" charset="0"/>
              </a:rPr>
              <a:t>; </a:t>
            </a:r>
            <a:r>
              <a:rPr lang="en-US" altLang="cs-CZ" sz="2800" dirty="0">
                <a:cs typeface="Calibri" panose="020F0502020204030204" pitchFamily="34" charset="0"/>
              </a:rPr>
              <a:t>a Europe of rights and values, freedom, solidarity and security Europe as an actor on the global stage</a:t>
            </a:r>
            <a:r>
              <a:rPr lang="cs-CZ" altLang="cs-CZ" sz="2800" dirty="0">
                <a:cs typeface="Calibri" panose="020F0502020204030204" pitchFamily="34" charset="0"/>
              </a:rPr>
              <a:t>.</a:t>
            </a:r>
            <a:endParaRPr lang="en-US" altLang="cs-CZ" sz="2800" dirty="0">
              <a:cs typeface="Calibri" panose="020F0502020204030204" pitchFamily="34" charset="0"/>
            </a:endParaRPr>
          </a:p>
        </p:txBody>
      </p:sp>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BA3B09D-F7DB-4915-BE36-5186FB7882C3}"/>
              </a:ext>
            </a:extLst>
          </p:cNvPr>
          <p:cNvSpPr/>
          <p:nvPr/>
        </p:nvSpPr>
        <p:spPr>
          <a:xfrm>
            <a:off x="416985" y="357718"/>
            <a:ext cx="10562167" cy="523220"/>
          </a:xfrm>
          <a:prstGeom prst="rect">
            <a:avLst/>
          </a:prstGeom>
        </p:spPr>
        <p:txBody>
          <a:bodyPr>
            <a:spAutoFit/>
          </a:bodyPr>
          <a:lstStyle/>
          <a:p>
            <a:pPr algn="ctr" eaLnBrk="1" hangingPunct="1">
              <a:spcAft>
                <a:spcPct val="30000"/>
              </a:spcAft>
              <a:defRPr/>
            </a:pPr>
            <a:r>
              <a:rPr lang="cs-CZ" sz="2800" dirty="0" err="1">
                <a:solidFill>
                  <a:srgbClr val="0066FF"/>
                </a:solidFill>
                <a:effectLst>
                  <a:outerShdw blurRad="38100" dist="38100" dir="2700000" algn="tl">
                    <a:srgbClr val="000000">
                      <a:alpha val="43137"/>
                    </a:srgbClr>
                  </a:outerShdw>
                </a:effectLst>
                <a:cs typeface="Times New Roman" pitchFamily="18" charset="0"/>
              </a:rPr>
              <a:t>Secondary</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en-US" sz="2800" dirty="0">
                <a:solidFill>
                  <a:srgbClr val="0066FF"/>
                </a:solidFill>
                <a:effectLst>
                  <a:outerShdw blurRad="38100" dist="38100" dir="2700000" algn="tl">
                    <a:srgbClr val="000000">
                      <a:alpha val="43137"/>
                    </a:srgbClr>
                  </a:outerShdw>
                </a:effectLst>
                <a:cs typeface="Times New Roman" pitchFamily="18" charset="0"/>
              </a:rPr>
              <a:t>source of Union law</a:t>
            </a:r>
            <a:endParaRPr lang="en-GB" altLang="en-US" sz="2800" dirty="0">
              <a:solidFill>
                <a:srgbClr val="0066FF"/>
              </a:solidFill>
              <a:effectLst>
                <a:outerShdw blurRad="38100" dist="38100" dir="2700000" algn="tl">
                  <a:srgbClr val="000000">
                    <a:alpha val="43137"/>
                  </a:srgbClr>
                </a:outerShdw>
              </a:effectLst>
              <a:cs typeface="Times New Roman" pitchFamily="18" charset="0"/>
            </a:endParaRPr>
          </a:p>
        </p:txBody>
      </p:sp>
      <p:sp>
        <p:nvSpPr>
          <p:cNvPr id="81923" name="Obdélník 1">
            <a:extLst>
              <a:ext uri="{FF2B5EF4-FFF2-40B4-BE49-F238E27FC236}">
                <a16:creationId xmlns:a16="http://schemas.microsoft.com/office/drawing/2014/main" id="{E83A6A88-48A7-4247-9615-E640FB6C5864}"/>
              </a:ext>
            </a:extLst>
          </p:cNvPr>
          <p:cNvSpPr>
            <a:spLocks noChangeArrowheads="1"/>
          </p:cNvSpPr>
          <p:nvPr/>
        </p:nvSpPr>
        <p:spPr bwMode="auto">
          <a:xfrm>
            <a:off x="335360" y="880938"/>
            <a:ext cx="1159328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800"/>
              </a:spcAft>
            </a:pPr>
            <a:r>
              <a:rPr lang="en-US" altLang="cs-CZ" sz="2400" dirty="0">
                <a:solidFill>
                  <a:srgbClr val="FF0000"/>
                </a:solidFill>
              </a:rPr>
              <a:t>It consists of </a:t>
            </a:r>
            <a:r>
              <a:rPr lang="en-US" altLang="cs-CZ" sz="2400" dirty="0">
                <a:solidFill>
                  <a:srgbClr val="FF0000"/>
                </a:solidFill>
                <a:highlight>
                  <a:srgbClr val="FFFF00"/>
                </a:highlight>
              </a:rPr>
              <a:t>legislative acts</a:t>
            </a:r>
            <a:r>
              <a:rPr lang="en-US" altLang="cs-CZ" sz="2400" dirty="0">
                <a:solidFill>
                  <a:srgbClr val="FF0000"/>
                </a:solidFill>
              </a:rPr>
              <a:t>, </a:t>
            </a:r>
            <a:r>
              <a:rPr lang="en-US" altLang="cs-CZ" sz="2400" dirty="0">
                <a:solidFill>
                  <a:srgbClr val="FF0000"/>
                </a:solidFill>
                <a:highlight>
                  <a:srgbClr val="FFFF00"/>
                </a:highlight>
              </a:rPr>
              <a:t>non-legislative acts </a:t>
            </a:r>
            <a:r>
              <a:rPr lang="en-US" altLang="cs-CZ" sz="2400" dirty="0">
                <a:solidFill>
                  <a:srgbClr val="FF0000"/>
                </a:solidFill>
              </a:rPr>
              <a:t>(simple legal instruments, delegated acts, implementing acts), </a:t>
            </a:r>
            <a:r>
              <a:rPr lang="en-US" altLang="cs-CZ" sz="2400" dirty="0">
                <a:solidFill>
                  <a:srgbClr val="FF0000"/>
                </a:solidFill>
                <a:highlight>
                  <a:srgbClr val="FFFF00"/>
                </a:highlight>
              </a:rPr>
              <a:t>non-binding instruments </a:t>
            </a:r>
            <a:r>
              <a:rPr lang="en-US" altLang="cs-CZ" sz="2400" dirty="0">
                <a:solidFill>
                  <a:srgbClr val="FF0000"/>
                </a:solidFill>
              </a:rPr>
              <a:t>(opinions, recommendations) </a:t>
            </a:r>
            <a:r>
              <a:rPr lang="en-US" altLang="cs-CZ" sz="2400" dirty="0">
                <a:solidFill>
                  <a:srgbClr val="FF0000"/>
                </a:solidFill>
                <a:highlight>
                  <a:srgbClr val="FFFF00"/>
                </a:highlight>
              </a:rPr>
              <a:t>and other acts that are not legal acts</a:t>
            </a:r>
            <a:r>
              <a:rPr lang="en-US" altLang="cs-CZ" sz="2400" dirty="0">
                <a:solidFill>
                  <a:srgbClr val="FF0000"/>
                </a:solidFill>
              </a:rPr>
              <a:t> (e.g. interinstitutional agreements, resolutions, declarations, action </a:t>
            </a:r>
            <a:r>
              <a:rPr lang="en-US" altLang="cs-CZ" sz="2400" dirty="0" err="1">
                <a:solidFill>
                  <a:srgbClr val="FF0000"/>
                </a:solidFill>
              </a:rPr>
              <a:t>programmes</a:t>
            </a:r>
            <a:r>
              <a:rPr lang="en-US" altLang="cs-CZ" sz="2400" dirty="0">
                <a:solidFill>
                  <a:srgbClr val="FF0000"/>
                </a:solidFill>
              </a:rPr>
              <a:t>). </a:t>
            </a:r>
            <a:endParaRPr lang="cs-CZ" altLang="cs-CZ" sz="2400" dirty="0">
              <a:solidFill>
                <a:srgbClr val="FF0000"/>
              </a:solidFill>
            </a:endParaRPr>
          </a:p>
          <a:p>
            <a:pPr>
              <a:spcBef>
                <a:spcPct val="0"/>
              </a:spcBef>
              <a:spcAft>
                <a:spcPts val="800"/>
              </a:spcAft>
            </a:pPr>
            <a:r>
              <a:rPr lang="en-US" altLang="cs-CZ" sz="2400" dirty="0">
                <a:solidFill>
                  <a:srgbClr val="FF0000"/>
                </a:solidFill>
              </a:rPr>
              <a:t>‘Legislative acts’ are legal acts adopted by ordinary or special legislative procedure (</a:t>
            </a:r>
            <a:r>
              <a:rPr lang="en-US" altLang="cs-CZ" sz="2400" u="sng" dirty="0">
                <a:solidFill>
                  <a:srgbClr val="FF0000"/>
                </a:solidFill>
              </a:rPr>
              <a:t>Article 289 TFEU</a:t>
            </a:r>
            <a:r>
              <a:rPr lang="en-US" altLang="cs-CZ" sz="2400" dirty="0">
                <a:solidFill>
                  <a:srgbClr val="FF0000"/>
                </a:solidFill>
              </a:rPr>
              <a:t>). </a:t>
            </a:r>
            <a:endParaRPr lang="cs-CZ" altLang="cs-CZ" sz="2400" dirty="0">
              <a:solidFill>
                <a:srgbClr val="FF0000"/>
              </a:solidFill>
            </a:endParaRPr>
          </a:p>
          <a:p>
            <a:pPr>
              <a:spcBef>
                <a:spcPct val="0"/>
              </a:spcBef>
              <a:spcAft>
                <a:spcPts val="800"/>
              </a:spcAft>
            </a:pPr>
            <a:r>
              <a:rPr lang="en-US" altLang="cs-CZ" sz="2400" dirty="0">
                <a:solidFill>
                  <a:srgbClr val="FF0000"/>
                </a:solidFill>
              </a:rPr>
              <a:t>‘Delegated acts’ (</a:t>
            </a:r>
            <a:r>
              <a:rPr lang="en-US" altLang="cs-CZ" sz="2400" u="sng" dirty="0">
                <a:solidFill>
                  <a:srgbClr val="FF0000"/>
                </a:solidFill>
              </a:rPr>
              <a:t>Article 290 TFEU</a:t>
            </a:r>
            <a:r>
              <a:rPr lang="en-US" altLang="cs-CZ" sz="2400" dirty="0">
                <a:solidFill>
                  <a:srgbClr val="FF0000"/>
                </a:solidFill>
              </a:rPr>
              <a:t>) are non-legislative acts of general and binding application to supplement or amend certain non-essential elements of a legislative act. </a:t>
            </a:r>
            <a:endParaRPr lang="cs-CZ" altLang="cs-CZ" sz="2400" dirty="0">
              <a:solidFill>
                <a:srgbClr val="FF0000"/>
              </a:solidFill>
            </a:endParaRPr>
          </a:p>
          <a:p>
            <a:pPr>
              <a:spcBef>
                <a:spcPct val="0"/>
              </a:spcBef>
              <a:spcAft>
                <a:spcPts val="800"/>
              </a:spcAft>
            </a:pPr>
            <a:r>
              <a:rPr lang="en-US" altLang="cs-CZ" sz="2400" dirty="0">
                <a:solidFill>
                  <a:srgbClr val="FF0000"/>
                </a:solidFill>
              </a:rPr>
              <a:t>These legislative and non-legislative acts can take very different forms. The most important of these are listed and defined in </a:t>
            </a:r>
            <a:r>
              <a:rPr lang="en-US" altLang="cs-CZ" sz="2400" u="sng" dirty="0">
                <a:solidFill>
                  <a:srgbClr val="FF0000"/>
                </a:solidFill>
              </a:rPr>
              <a:t>Article 288 TFEU</a:t>
            </a:r>
            <a:r>
              <a:rPr lang="en-US" altLang="cs-CZ" sz="2400" dirty="0">
                <a:solidFill>
                  <a:srgbClr val="FF0000"/>
                </a:solidFill>
              </a:rPr>
              <a:t>.</a:t>
            </a:r>
            <a:endParaRPr lang="cs-CZ" altLang="cs-CZ" sz="2400" dirty="0">
              <a:solidFill>
                <a:srgbClr val="FF0000"/>
              </a:solidFill>
            </a:endParaRPr>
          </a:p>
        </p:txBody>
      </p:sp>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1D1ED309-44C0-47F9-9230-EFAC16D6A22A}"/>
              </a:ext>
            </a:extLst>
          </p:cNvPr>
          <p:cNvSpPr/>
          <p:nvPr/>
        </p:nvSpPr>
        <p:spPr>
          <a:xfrm>
            <a:off x="416985" y="357718"/>
            <a:ext cx="10562167" cy="523220"/>
          </a:xfrm>
          <a:prstGeom prst="rect">
            <a:avLst/>
          </a:prstGeom>
        </p:spPr>
        <p:txBody>
          <a:bodyPr>
            <a:spAutoFit/>
          </a:bodyPr>
          <a:lstStyle/>
          <a:p>
            <a:pPr algn="ctr" eaLnBrk="1" hangingPunct="1">
              <a:spcAft>
                <a:spcPct val="30000"/>
              </a:spcAft>
              <a:defRPr/>
            </a:pPr>
            <a:r>
              <a:rPr lang="cs-CZ" sz="2800" dirty="0" err="1">
                <a:solidFill>
                  <a:srgbClr val="0066FF"/>
                </a:solidFill>
                <a:effectLst>
                  <a:outerShdw blurRad="38100" dist="38100" dir="2700000" algn="tl">
                    <a:srgbClr val="000000">
                      <a:alpha val="43137"/>
                    </a:srgbClr>
                  </a:outerShdw>
                </a:effectLst>
                <a:cs typeface="Times New Roman" pitchFamily="18" charset="0"/>
              </a:rPr>
              <a:t>Secondary</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en-US" sz="2800" dirty="0">
                <a:solidFill>
                  <a:srgbClr val="0066FF"/>
                </a:solidFill>
                <a:effectLst>
                  <a:outerShdw blurRad="38100" dist="38100" dir="2700000" algn="tl">
                    <a:srgbClr val="000000">
                      <a:alpha val="43137"/>
                    </a:srgbClr>
                  </a:outerShdw>
                </a:effectLst>
                <a:cs typeface="Times New Roman" pitchFamily="18" charset="0"/>
              </a:rPr>
              <a:t>source of Union law</a:t>
            </a:r>
            <a:endParaRPr lang="en-GB" altLang="en-US" sz="2800" dirty="0">
              <a:solidFill>
                <a:srgbClr val="0066FF"/>
              </a:solidFill>
              <a:effectLst>
                <a:outerShdw blurRad="38100" dist="38100" dir="2700000" algn="tl">
                  <a:srgbClr val="000000">
                    <a:alpha val="43137"/>
                  </a:srgbClr>
                </a:outerShdw>
              </a:effectLst>
              <a:cs typeface="Times New Roman" pitchFamily="18" charset="0"/>
            </a:endParaRPr>
          </a:p>
        </p:txBody>
      </p:sp>
      <p:sp>
        <p:nvSpPr>
          <p:cNvPr id="2" name="Obdélník 1">
            <a:extLst>
              <a:ext uri="{FF2B5EF4-FFF2-40B4-BE49-F238E27FC236}">
                <a16:creationId xmlns:a16="http://schemas.microsoft.com/office/drawing/2014/main" id="{6F35B450-28FC-43BC-B5CA-139CD34CB70B}"/>
              </a:ext>
            </a:extLst>
          </p:cNvPr>
          <p:cNvSpPr/>
          <p:nvPr/>
        </p:nvSpPr>
        <p:spPr>
          <a:xfrm>
            <a:off x="335361" y="880938"/>
            <a:ext cx="11617458" cy="5571141"/>
          </a:xfrm>
          <a:prstGeom prst="rect">
            <a:avLst/>
          </a:prstGeom>
        </p:spPr>
        <p:txBody>
          <a:bodyPr wrap="square">
            <a:spAutoFit/>
          </a:bodyPr>
          <a:lstStyle/>
          <a:p>
            <a:pPr>
              <a:defRPr/>
            </a:pPr>
            <a:r>
              <a:rPr lang="en-US" sz="1800" dirty="0">
                <a:highlight>
                  <a:srgbClr val="FFFF00"/>
                </a:highlight>
              </a:rPr>
              <a:t>The legal basis for the enactment of regulations is Article 288 of the Treaty on the Functioning of the European Union(formerly Article 249 TEC)</a:t>
            </a:r>
            <a:r>
              <a:rPr lang="cs-CZ" sz="1800" dirty="0">
                <a:highlight>
                  <a:srgbClr val="FFFF00"/>
                </a:highlight>
              </a:rPr>
              <a:t>:</a:t>
            </a:r>
          </a:p>
          <a:p>
            <a:pPr>
              <a:defRPr/>
            </a:pPr>
            <a:endParaRPr lang="en-US" sz="1600" dirty="0"/>
          </a:p>
          <a:p>
            <a:pPr marL="457189" indent="-457189">
              <a:buFont typeface="Arial" panose="020B0604020202020204" pitchFamily="34" charset="0"/>
              <a:buChar char="•"/>
              <a:defRPr/>
            </a:pPr>
            <a:r>
              <a:rPr lang="en-US" sz="2667" dirty="0">
                <a:highlight>
                  <a:srgbClr val="FFFF00"/>
                </a:highlight>
              </a:rPr>
              <a:t>A regulation </a:t>
            </a:r>
            <a:r>
              <a:rPr lang="en-US" sz="2667" dirty="0"/>
              <a:t>shall have general application. It shall be binding in its entirety and directly applicable in all Member States. </a:t>
            </a:r>
            <a:endParaRPr lang="cs-CZ" sz="2667" dirty="0"/>
          </a:p>
          <a:p>
            <a:pPr marL="457189" indent="-457189">
              <a:buFont typeface="Arial" panose="020B0604020202020204" pitchFamily="34" charset="0"/>
              <a:buChar char="•"/>
              <a:defRPr/>
            </a:pPr>
            <a:r>
              <a:rPr lang="en-US" sz="2667" dirty="0">
                <a:highlight>
                  <a:srgbClr val="FFFF00"/>
                </a:highlight>
              </a:rPr>
              <a:t>A directive </a:t>
            </a:r>
            <a:r>
              <a:rPr lang="en-US" sz="2667" dirty="0"/>
              <a:t>shall be binding, as to the result to be achieved, upon each Member State to which it is addressed, but shall leave to the national authorities the choice of form and methods. </a:t>
            </a:r>
            <a:endParaRPr lang="cs-CZ" sz="2667" dirty="0"/>
          </a:p>
          <a:p>
            <a:pPr marL="457189" indent="-457189">
              <a:buFont typeface="Arial" panose="020B0604020202020204" pitchFamily="34" charset="0"/>
              <a:buChar char="•"/>
              <a:defRPr/>
            </a:pPr>
            <a:r>
              <a:rPr lang="en-US" sz="2667" dirty="0">
                <a:highlight>
                  <a:srgbClr val="FFFF00"/>
                </a:highlight>
              </a:rPr>
              <a:t>A decision </a:t>
            </a:r>
            <a:r>
              <a:rPr lang="en-US" sz="2667" dirty="0"/>
              <a:t>shall be binding in its entirety upon those to whom it is addressed. </a:t>
            </a:r>
            <a:endParaRPr lang="cs-CZ" sz="2667" dirty="0"/>
          </a:p>
          <a:p>
            <a:pPr marL="457189" indent="-457189">
              <a:buFont typeface="Arial" panose="020B0604020202020204" pitchFamily="34" charset="0"/>
              <a:buChar char="•"/>
              <a:defRPr/>
            </a:pPr>
            <a:r>
              <a:rPr lang="en-US" sz="2667" dirty="0">
                <a:highlight>
                  <a:srgbClr val="FFFF00"/>
                </a:highlight>
              </a:rPr>
              <a:t>Recommendations and opinions </a:t>
            </a:r>
            <a:r>
              <a:rPr lang="en-US" sz="2667" dirty="0"/>
              <a:t>shall have no binding force</a:t>
            </a:r>
            <a:r>
              <a:rPr lang="en-US" sz="3200" dirty="0"/>
              <a:t>. </a:t>
            </a:r>
            <a:endParaRPr lang="cs-CZ" sz="3200" dirty="0"/>
          </a:p>
          <a:p>
            <a:pPr>
              <a:defRPr/>
            </a:pPr>
            <a:r>
              <a:rPr lang="en-US" sz="2133" i="1" dirty="0">
                <a:solidFill>
                  <a:schemeClr val="tx1"/>
                </a:solidFill>
              </a:rPr>
              <a:t>Many other legal acts do not fit into specific categories</a:t>
            </a:r>
            <a:r>
              <a:rPr lang="cs-CZ" sz="2133" i="1" dirty="0">
                <a:solidFill>
                  <a:schemeClr val="tx1"/>
                </a:solidFill>
              </a:rPr>
              <a:t>:</a:t>
            </a:r>
            <a:r>
              <a:rPr lang="cs-CZ" sz="2133" i="1" dirty="0"/>
              <a:t> </a:t>
            </a:r>
            <a:r>
              <a:rPr lang="en-US" sz="2133" i="1" dirty="0">
                <a:highlight>
                  <a:srgbClr val="FFFFCC"/>
                </a:highlight>
              </a:rPr>
              <a:t>resolutions, declarations, action</a:t>
            </a:r>
            <a:r>
              <a:rPr lang="cs-CZ" sz="2133" i="1" dirty="0">
                <a:highlight>
                  <a:srgbClr val="FFFFCC"/>
                </a:highlight>
              </a:rPr>
              <a:t> </a:t>
            </a:r>
            <a:r>
              <a:rPr lang="en-US" sz="2133" i="1" dirty="0" err="1">
                <a:highlight>
                  <a:srgbClr val="FFFFCC"/>
                </a:highlight>
              </a:rPr>
              <a:t>programmes</a:t>
            </a:r>
            <a:r>
              <a:rPr lang="en-US" sz="2133" i="1" dirty="0">
                <a:highlight>
                  <a:srgbClr val="FFFFCC"/>
                </a:highlight>
              </a:rPr>
              <a:t> and White and Green Papers</a:t>
            </a:r>
            <a:r>
              <a:rPr lang="en-US" sz="3200" i="1" dirty="0">
                <a:highlight>
                  <a:srgbClr val="FFFFCC"/>
                </a:highlight>
              </a:rPr>
              <a:t>. </a:t>
            </a:r>
            <a:endParaRPr lang="cs-CZ" altLang="cs-CZ" sz="4267" i="1" dirty="0">
              <a:highlight>
                <a:srgbClr val="FFFFCC"/>
              </a:highlight>
              <a:cs typeface="Calibri" panose="020F0502020204030204" pitchFamily="34" charset="0"/>
            </a:endParaRPr>
          </a:p>
          <a:p>
            <a:pPr marL="457189" indent="-457189">
              <a:buFont typeface="Arial" panose="020B0604020202020204" pitchFamily="34" charset="0"/>
              <a:buChar char="•"/>
              <a:defRPr/>
            </a:pPr>
            <a:endParaRPr lang="en-US" sz="3200" dirty="0"/>
          </a:p>
        </p:txBody>
      </p:sp>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E75D6F39-184B-4F1D-AF36-84D68A19BE33}"/>
              </a:ext>
            </a:extLst>
          </p:cNvPr>
          <p:cNvSpPr/>
          <p:nvPr/>
        </p:nvSpPr>
        <p:spPr>
          <a:xfrm>
            <a:off x="416985" y="357718"/>
            <a:ext cx="10562167" cy="523220"/>
          </a:xfrm>
          <a:prstGeom prst="rect">
            <a:avLst/>
          </a:prstGeom>
        </p:spPr>
        <p:txBody>
          <a:bodyPr>
            <a:spAutoFit/>
          </a:bodyPr>
          <a:lstStyle/>
          <a:p>
            <a:pPr algn="ctr" eaLnBrk="1" hangingPunct="1">
              <a:spcAft>
                <a:spcPct val="30000"/>
              </a:spcAft>
              <a:defRPr/>
            </a:pPr>
            <a:r>
              <a:rPr lang="cs-CZ" sz="2800" dirty="0" err="1">
                <a:solidFill>
                  <a:srgbClr val="0066FF"/>
                </a:solidFill>
                <a:effectLst>
                  <a:outerShdw blurRad="38100" dist="38100" dir="2700000" algn="tl">
                    <a:srgbClr val="000000">
                      <a:alpha val="43137"/>
                    </a:srgbClr>
                  </a:outerShdw>
                </a:effectLst>
                <a:cs typeface="Times New Roman" pitchFamily="18" charset="0"/>
              </a:rPr>
              <a:t>Secondary</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en-US" sz="2800" dirty="0">
                <a:solidFill>
                  <a:srgbClr val="0066FF"/>
                </a:solidFill>
                <a:effectLst>
                  <a:outerShdw blurRad="38100" dist="38100" dir="2700000" algn="tl">
                    <a:srgbClr val="000000">
                      <a:alpha val="43137"/>
                    </a:srgbClr>
                  </a:outerShdw>
                </a:effectLst>
                <a:cs typeface="Times New Roman" pitchFamily="18" charset="0"/>
              </a:rPr>
              <a:t>source of Union law</a:t>
            </a:r>
            <a:endParaRPr lang="en-GB" altLang="en-US" sz="2800" dirty="0">
              <a:solidFill>
                <a:srgbClr val="0066FF"/>
              </a:solidFill>
              <a:effectLst>
                <a:outerShdw blurRad="38100" dist="38100" dir="2700000" algn="tl">
                  <a:srgbClr val="000000">
                    <a:alpha val="43137"/>
                  </a:srgbClr>
                </a:outerShdw>
              </a:effectLst>
              <a:cs typeface="Times New Roman" pitchFamily="18" charset="0"/>
            </a:endParaRPr>
          </a:p>
        </p:txBody>
      </p:sp>
      <p:sp>
        <p:nvSpPr>
          <p:cNvPr id="83971" name="Obdélník 2">
            <a:extLst>
              <a:ext uri="{FF2B5EF4-FFF2-40B4-BE49-F238E27FC236}">
                <a16:creationId xmlns:a16="http://schemas.microsoft.com/office/drawing/2014/main" id="{9599D3FA-7C7A-4582-8C48-803229F528B8}"/>
              </a:ext>
            </a:extLst>
          </p:cNvPr>
          <p:cNvSpPr>
            <a:spLocks noChangeArrowheads="1"/>
          </p:cNvSpPr>
          <p:nvPr/>
        </p:nvSpPr>
        <p:spPr bwMode="auto">
          <a:xfrm>
            <a:off x="7824192" y="853358"/>
            <a:ext cx="3983567" cy="13849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400" dirty="0" err="1">
                <a:highlight>
                  <a:srgbClr val="FFFFCC"/>
                </a:highlight>
              </a:rPr>
              <a:t>Legal</a:t>
            </a:r>
            <a:r>
              <a:rPr lang="cs-CZ" altLang="cs-CZ" sz="2400" dirty="0">
                <a:highlight>
                  <a:srgbClr val="FFFFCC"/>
                </a:highlight>
              </a:rPr>
              <a:t> </a:t>
            </a:r>
            <a:r>
              <a:rPr lang="cs-CZ" altLang="cs-CZ" sz="2400" dirty="0" err="1">
                <a:highlight>
                  <a:srgbClr val="FFFFCC"/>
                </a:highlight>
              </a:rPr>
              <a:t>acts</a:t>
            </a:r>
            <a:r>
              <a:rPr lang="cs-CZ" altLang="cs-CZ" sz="2400" dirty="0">
                <a:highlight>
                  <a:srgbClr val="FFFFCC"/>
                </a:highlight>
              </a:rPr>
              <a:t> – </a:t>
            </a:r>
            <a:r>
              <a:rPr lang="cs-CZ" altLang="cs-CZ" sz="2400" dirty="0" err="1">
                <a:highlight>
                  <a:srgbClr val="FFFFCC"/>
                </a:highlight>
              </a:rPr>
              <a:t>statistics</a:t>
            </a:r>
            <a:endParaRPr lang="cs-CZ" altLang="cs-CZ" sz="2400" dirty="0">
              <a:highlight>
                <a:srgbClr val="FFFFCC"/>
              </a:highlight>
            </a:endParaRPr>
          </a:p>
          <a:p>
            <a:pPr>
              <a:spcBef>
                <a:spcPct val="0"/>
              </a:spcBef>
              <a:buFontTx/>
              <a:buNone/>
            </a:pPr>
            <a:r>
              <a:rPr lang="cs-CZ" altLang="cs-CZ" sz="2000" dirty="0">
                <a:hlinkClick r:id="rId2"/>
              </a:rPr>
              <a:t>https://eur-lex.europa.eu/statistics/legislative-acts-statistics.html</a:t>
            </a:r>
            <a:r>
              <a:rPr lang="cs-CZ" altLang="cs-CZ" sz="2000" dirty="0"/>
              <a:t> </a:t>
            </a:r>
          </a:p>
        </p:txBody>
      </p:sp>
      <p:sp>
        <p:nvSpPr>
          <p:cNvPr id="83972" name="Obrázek 4">
            <a:extLst>
              <a:ext uri="{FF2B5EF4-FFF2-40B4-BE49-F238E27FC236}">
                <a16:creationId xmlns:a16="http://schemas.microsoft.com/office/drawing/2014/main" id="{FBB1CD04-CAB0-4A03-B556-29C384026CC7}"/>
              </a:ext>
            </a:extLst>
          </p:cNvPr>
          <p:cNvSpPr>
            <a:spLocks noChangeAspect="1" noChangeArrowheads="1"/>
          </p:cNvSpPr>
          <p:nvPr/>
        </p:nvSpPr>
        <p:spPr bwMode="auto">
          <a:xfrm>
            <a:off x="5461000" y="2794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cs-CZ" altLang="cs-CZ" sz="2400"/>
          </a:p>
        </p:txBody>
      </p:sp>
      <p:pic>
        <p:nvPicPr>
          <p:cNvPr id="83973" name="Obrázek 5">
            <a:extLst>
              <a:ext uri="{FF2B5EF4-FFF2-40B4-BE49-F238E27FC236}">
                <a16:creationId xmlns:a16="http://schemas.microsoft.com/office/drawing/2014/main" id="{096DA3EC-4D66-411C-99F3-6656C46AA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80938"/>
            <a:ext cx="7776633" cy="60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E203EFA1-C0B4-4F7B-B3EC-3C0C57B372A4}"/>
              </a:ext>
            </a:extLst>
          </p:cNvPr>
          <p:cNvSpPr/>
          <p:nvPr/>
        </p:nvSpPr>
        <p:spPr>
          <a:xfrm>
            <a:off x="416985" y="357718"/>
            <a:ext cx="10562167" cy="523220"/>
          </a:xfrm>
          <a:prstGeom prst="rect">
            <a:avLst/>
          </a:prstGeom>
        </p:spPr>
        <p:txBody>
          <a:bodyPr>
            <a:spAutoFit/>
          </a:bodyPr>
          <a:lstStyle/>
          <a:p>
            <a:pPr algn="ctr" eaLnBrk="1" hangingPunct="1">
              <a:spcAft>
                <a:spcPct val="30000"/>
              </a:spcAft>
              <a:defRPr/>
            </a:pPr>
            <a:r>
              <a:rPr lang="cs-CZ" sz="2800" dirty="0" err="1">
                <a:solidFill>
                  <a:srgbClr val="0066FF"/>
                </a:solidFill>
                <a:effectLst>
                  <a:outerShdw blurRad="38100" dist="38100" dir="2700000" algn="tl">
                    <a:srgbClr val="000000">
                      <a:alpha val="43137"/>
                    </a:srgbClr>
                  </a:outerShdw>
                </a:effectLst>
                <a:cs typeface="Times New Roman" pitchFamily="18" charset="0"/>
              </a:rPr>
              <a:t>Secondary</a:t>
            </a:r>
            <a:r>
              <a:rPr lang="cs-CZ" sz="2800" dirty="0">
                <a:solidFill>
                  <a:srgbClr val="0066FF"/>
                </a:solidFill>
                <a:effectLst>
                  <a:outerShdw blurRad="38100" dist="38100" dir="2700000" algn="tl">
                    <a:srgbClr val="000000">
                      <a:alpha val="43137"/>
                    </a:srgbClr>
                  </a:outerShdw>
                </a:effectLst>
                <a:cs typeface="Times New Roman" pitchFamily="18" charset="0"/>
              </a:rPr>
              <a:t> </a:t>
            </a:r>
            <a:r>
              <a:rPr lang="en-US" sz="2800" dirty="0">
                <a:solidFill>
                  <a:srgbClr val="0066FF"/>
                </a:solidFill>
                <a:effectLst>
                  <a:outerShdw blurRad="38100" dist="38100" dir="2700000" algn="tl">
                    <a:srgbClr val="000000">
                      <a:alpha val="43137"/>
                    </a:srgbClr>
                  </a:outerShdw>
                </a:effectLst>
                <a:cs typeface="Times New Roman" pitchFamily="18" charset="0"/>
              </a:rPr>
              <a:t>source of Union law</a:t>
            </a:r>
            <a:endParaRPr lang="en-GB" altLang="en-US" sz="2800" dirty="0">
              <a:solidFill>
                <a:srgbClr val="0066FF"/>
              </a:solidFill>
              <a:effectLst>
                <a:outerShdw blurRad="38100" dist="38100" dir="2700000" algn="tl">
                  <a:srgbClr val="000000">
                    <a:alpha val="43137"/>
                  </a:srgbClr>
                </a:outerShdw>
              </a:effectLst>
              <a:cs typeface="Times New Roman" pitchFamily="18" charset="0"/>
            </a:endParaRPr>
          </a:p>
        </p:txBody>
      </p:sp>
      <p:sp>
        <p:nvSpPr>
          <p:cNvPr id="2" name="Obdélník 1">
            <a:extLst>
              <a:ext uri="{FF2B5EF4-FFF2-40B4-BE49-F238E27FC236}">
                <a16:creationId xmlns:a16="http://schemas.microsoft.com/office/drawing/2014/main" id="{8554971E-8639-431F-B87B-70B2C09EA243}"/>
              </a:ext>
            </a:extLst>
          </p:cNvPr>
          <p:cNvSpPr/>
          <p:nvPr/>
        </p:nvSpPr>
        <p:spPr>
          <a:xfrm>
            <a:off x="335360" y="880938"/>
            <a:ext cx="11593288" cy="4565417"/>
          </a:xfrm>
          <a:prstGeom prst="rect">
            <a:avLst/>
          </a:prstGeom>
        </p:spPr>
        <p:txBody>
          <a:bodyPr wrap="square">
            <a:spAutoFit/>
          </a:bodyPr>
          <a:lstStyle/>
          <a:p>
            <a:pPr marL="380990" indent="-380990">
              <a:buFont typeface="Arial" panose="020B0604020202020204" pitchFamily="34" charset="0"/>
              <a:buChar char="•"/>
              <a:defRPr/>
            </a:pPr>
            <a:r>
              <a:rPr lang="en-US" sz="2400" dirty="0">
                <a:effectLst>
                  <a:outerShdw blurRad="38100" dist="38100" dir="2700000" algn="tl">
                    <a:srgbClr val="000000">
                      <a:alpha val="43137"/>
                    </a:srgbClr>
                  </a:outerShdw>
                </a:effectLst>
                <a:highlight>
                  <a:srgbClr val="FFFFCC"/>
                </a:highlight>
              </a:rPr>
              <a:t>A regulation </a:t>
            </a:r>
            <a:r>
              <a:rPr lang="cs-CZ" sz="2400" b="0" dirty="0">
                <a:effectLst>
                  <a:outerShdw blurRad="38100" dist="38100" dir="2700000" algn="tl">
                    <a:srgbClr val="000000">
                      <a:alpha val="43137"/>
                    </a:srgbClr>
                  </a:outerShdw>
                </a:effectLst>
              </a:rPr>
              <a:t>-</a:t>
            </a:r>
            <a:r>
              <a:rPr lang="en-US" sz="2400" b="0" dirty="0">
                <a:effectLst>
                  <a:outerShdw blurRad="38100" dist="38100" dir="2700000" algn="tl">
                    <a:srgbClr val="000000">
                      <a:alpha val="43137"/>
                    </a:srgbClr>
                  </a:outerShdw>
                </a:effectLst>
              </a:rPr>
              <a:t> becomes immediately enforceable as law in all member states simultaneously. Regulations can be distinguished from directives which, at least in principle, need to be transposed into national law. Regulations can be adopted by means of a variety of legislative procedures depending on their subject matter.</a:t>
            </a:r>
            <a:endParaRPr lang="cs-CZ" sz="2400" b="0" dirty="0">
              <a:effectLst>
                <a:outerShdw blurRad="38100" dist="38100" dir="2700000" algn="tl">
                  <a:srgbClr val="000000">
                    <a:alpha val="43137"/>
                  </a:srgbClr>
                </a:outerShdw>
              </a:effectLst>
            </a:endParaRPr>
          </a:p>
          <a:p>
            <a:pPr>
              <a:defRPr/>
            </a:pPr>
            <a:endParaRPr lang="cs-CZ" sz="2400" b="0" dirty="0">
              <a:effectLst>
                <a:outerShdw blurRad="38100" dist="38100" dir="2700000" algn="tl">
                  <a:srgbClr val="000000">
                    <a:alpha val="43137"/>
                  </a:srgbClr>
                </a:outerShdw>
              </a:effectLst>
            </a:endParaRPr>
          </a:p>
          <a:p>
            <a:pPr marL="380990" indent="-380990">
              <a:buFont typeface="Arial" panose="020B0604020202020204" pitchFamily="34" charset="0"/>
              <a:buChar char="•"/>
              <a:defRPr/>
            </a:pPr>
            <a:r>
              <a:rPr lang="en-US" altLang="cs-CZ" sz="2400" dirty="0">
                <a:effectLst>
                  <a:outerShdw blurRad="38100" dist="38100" dir="2700000" algn="tl">
                    <a:srgbClr val="000000">
                      <a:alpha val="43137"/>
                    </a:srgbClr>
                  </a:outerShdw>
                </a:effectLst>
                <a:highlight>
                  <a:srgbClr val="FFFFCC"/>
                </a:highlight>
              </a:rPr>
              <a:t>A directive </a:t>
            </a:r>
            <a:r>
              <a:rPr lang="cs-CZ" altLang="cs-CZ" sz="2400" dirty="0">
                <a:effectLst>
                  <a:outerShdw blurRad="38100" dist="38100" dir="2700000" algn="tl">
                    <a:srgbClr val="000000">
                      <a:alpha val="43137"/>
                    </a:srgbClr>
                  </a:outerShdw>
                </a:effectLst>
                <a:highlight>
                  <a:srgbClr val="FFFFCC"/>
                </a:highlight>
              </a:rPr>
              <a:t> </a:t>
            </a:r>
            <a:r>
              <a:rPr lang="cs-CZ" altLang="cs-CZ" sz="2400" b="0" dirty="0">
                <a:effectLst>
                  <a:outerShdw blurRad="38100" dist="38100" dir="2700000" algn="tl">
                    <a:srgbClr val="000000">
                      <a:alpha val="43137"/>
                    </a:srgbClr>
                  </a:outerShdw>
                </a:effectLst>
              </a:rPr>
              <a:t>- </a:t>
            </a:r>
            <a:r>
              <a:rPr lang="en-US" altLang="cs-CZ" sz="2400" b="0" dirty="0">
                <a:effectLst>
                  <a:outerShdw blurRad="38100" dist="38100" dir="2700000" algn="tl">
                    <a:srgbClr val="000000">
                      <a:alpha val="43137"/>
                    </a:srgbClr>
                  </a:outerShdw>
                </a:effectLst>
              </a:rPr>
              <a:t>requires member states</a:t>
            </a:r>
            <a:r>
              <a:rPr lang="cs-CZ" altLang="cs-CZ" sz="2400" b="0" dirty="0">
                <a:effectLst>
                  <a:outerShdw blurRad="38100" dist="38100" dir="2700000" algn="tl">
                    <a:srgbClr val="000000">
                      <a:alpha val="43137"/>
                    </a:srgbClr>
                  </a:outerShdw>
                </a:effectLst>
              </a:rPr>
              <a:t> </a:t>
            </a:r>
            <a:r>
              <a:rPr lang="en-US" altLang="cs-CZ" sz="2400" b="0" dirty="0">
                <a:effectLst>
                  <a:outerShdw blurRad="38100" dist="38100" dir="2700000" algn="tl">
                    <a:srgbClr val="000000">
                      <a:alpha val="43137"/>
                    </a:srgbClr>
                  </a:outerShdw>
                </a:effectLst>
              </a:rPr>
              <a:t>to achieve a particular result without dictating the means of achieving that result. It can be distinguished from regulations</a:t>
            </a:r>
            <a:r>
              <a:rPr lang="cs-CZ" altLang="cs-CZ" sz="2400" b="0" dirty="0">
                <a:effectLst>
                  <a:outerShdw blurRad="38100" dist="38100" dir="2700000" algn="tl">
                    <a:srgbClr val="000000">
                      <a:alpha val="43137"/>
                    </a:srgbClr>
                  </a:outerShdw>
                </a:effectLst>
              </a:rPr>
              <a:t> </a:t>
            </a:r>
            <a:r>
              <a:rPr lang="en-US" altLang="cs-CZ" sz="2400" b="0" dirty="0">
                <a:effectLst>
                  <a:outerShdw blurRad="38100" dist="38100" dir="2700000" algn="tl">
                    <a:srgbClr val="000000">
                      <a:alpha val="43137"/>
                    </a:srgbClr>
                  </a:outerShdw>
                </a:effectLst>
              </a:rPr>
              <a:t>which are self-executing and do not require any implementing measures. Directives normally leave member states with a certain amount of leeway as to the exact rules to be adopted. Directives can be adopted by means of a variety of legislative procedures</a:t>
            </a:r>
            <a:r>
              <a:rPr lang="cs-CZ" altLang="cs-CZ" sz="2400" b="0" dirty="0">
                <a:effectLst>
                  <a:outerShdw blurRad="38100" dist="38100" dir="2700000" algn="tl">
                    <a:srgbClr val="000000">
                      <a:alpha val="43137"/>
                    </a:srgbClr>
                  </a:outerShdw>
                </a:effectLst>
              </a:rPr>
              <a:t> </a:t>
            </a:r>
            <a:r>
              <a:rPr lang="en-US" altLang="cs-CZ" sz="2400" b="0" dirty="0">
                <a:effectLst>
                  <a:outerShdw blurRad="38100" dist="38100" dir="2700000" algn="tl">
                    <a:srgbClr val="000000">
                      <a:alpha val="43137"/>
                    </a:srgbClr>
                  </a:outerShdw>
                </a:effectLst>
              </a:rPr>
              <a:t>depending on their subject matter.</a:t>
            </a:r>
            <a:endParaRPr lang="cs-CZ" altLang="cs-CZ" sz="2400" b="0" dirty="0">
              <a:effectLst>
                <a:outerShdw blurRad="38100" dist="38100" dir="2700000" algn="tl">
                  <a:srgbClr val="000000">
                    <a:alpha val="43137"/>
                  </a:srgbClr>
                </a:outerShdw>
              </a:effectLst>
            </a:endParaRPr>
          </a:p>
          <a:p>
            <a:pPr>
              <a:defRPr/>
            </a:pPr>
            <a:endParaRPr lang="en-US" sz="2667" dirty="0"/>
          </a:p>
        </p:txBody>
      </p:sp>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6199</TotalTime>
  <Words>1512</Words>
  <Application>Microsoft Office PowerPoint</Application>
  <PresentationFormat>Širokoúhlá obrazovka</PresentationFormat>
  <Paragraphs>83</Paragraphs>
  <Slides>22</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22</vt:i4>
      </vt:variant>
    </vt:vector>
  </HeadingPairs>
  <TitlesOfParts>
    <vt:vector size="29" baseType="lpstr">
      <vt:lpstr>Arial</vt:lpstr>
      <vt:lpstr>Calibri</vt:lpstr>
      <vt:lpstr>Open Sans</vt:lpstr>
      <vt:lpstr>Wingdings</vt:lpstr>
      <vt:lpstr>Yanone Kaffeesatz</vt:lpstr>
      <vt:lpstr>Výchozí návrh</vt:lpstr>
      <vt:lpstr>Motyw pakietu Office</vt:lpstr>
      <vt:lpstr>Prezentace aplikace PowerPoint</vt:lpstr>
      <vt:lpstr> Primary and secondary law The decision making process - Legislative procedures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340</cp:revision>
  <dcterms:created xsi:type="dcterms:W3CDTF">2006-09-27T13:08:02Z</dcterms:created>
  <dcterms:modified xsi:type="dcterms:W3CDTF">2023-03-26T00:28:22Z</dcterms:modified>
</cp:coreProperties>
</file>