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6" r:id="rId2"/>
  </p:sldMasterIdLst>
  <p:notesMasterIdLst>
    <p:notesMasterId r:id="rId23"/>
  </p:notesMasterIdLst>
  <p:handoutMasterIdLst>
    <p:handoutMasterId r:id="rId24"/>
  </p:handoutMasterIdLst>
  <p:sldIdLst>
    <p:sldId id="257" r:id="rId3"/>
    <p:sldId id="274" r:id="rId4"/>
    <p:sldId id="301" r:id="rId5"/>
    <p:sldId id="302" r:id="rId6"/>
    <p:sldId id="303" r:id="rId7"/>
    <p:sldId id="317" r:id="rId8"/>
    <p:sldId id="304" r:id="rId9"/>
    <p:sldId id="318" r:id="rId10"/>
    <p:sldId id="319" r:id="rId11"/>
    <p:sldId id="305" r:id="rId12"/>
    <p:sldId id="320" r:id="rId13"/>
    <p:sldId id="306" r:id="rId14"/>
    <p:sldId id="321" r:id="rId15"/>
    <p:sldId id="307" r:id="rId16"/>
    <p:sldId id="322" r:id="rId17"/>
    <p:sldId id="308" r:id="rId18"/>
    <p:sldId id="323" r:id="rId19"/>
    <p:sldId id="309" r:id="rId20"/>
    <p:sldId id="439" r:id="rId21"/>
    <p:sldId id="258" r:id="rId22"/>
  </p:sldIdLst>
  <p:sldSz cx="12192000" cy="6858000"/>
  <p:notesSz cx="6797675" cy="9926638"/>
  <p:defaultTextStyle>
    <a:defPPr>
      <a:defRPr lang="cs-CZ"/>
    </a:defPPr>
    <a:lvl1pPr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1pPr>
    <a:lvl2pPr marL="4572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2pPr>
    <a:lvl3pPr marL="9144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3pPr>
    <a:lvl4pPr marL="13716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4pPr>
    <a:lvl5pPr marL="18288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5pPr>
    <a:lvl6pPr marL="2286000" algn="l" defTabSz="914400" rtl="0" eaLnBrk="1" latinLnBrk="0" hangingPunct="1">
      <a:defRPr sz="1200" b="1" kern="1200">
        <a:solidFill>
          <a:srgbClr val="FF0000"/>
        </a:solidFill>
        <a:latin typeface="Arial" panose="020B0604020202020204" pitchFamily="34" charset="0"/>
        <a:ea typeface="+mn-ea"/>
        <a:cs typeface="+mn-cs"/>
      </a:defRPr>
    </a:lvl6pPr>
    <a:lvl7pPr marL="2743200" algn="l" defTabSz="914400" rtl="0" eaLnBrk="1" latinLnBrk="0" hangingPunct="1">
      <a:defRPr sz="1200" b="1" kern="1200">
        <a:solidFill>
          <a:srgbClr val="FF0000"/>
        </a:solidFill>
        <a:latin typeface="Arial" panose="020B0604020202020204" pitchFamily="34" charset="0"/>
        <a:ea typeface="+mn-ea"/>
        <a:cs typeface="+mn-cs"/>
      </a:defRPr>
    </a:lvl7pPr>
    <a:lvl8pPr marL="3200400" algn="l" defTabSz="914400" rtl="0" eaLnBrk="1" latinLnBrk="0" hangingPunct="1">
      <a:defRPr sz="1200" b="1" kern="1200">
        <a:solidFill>
          <a:srgbClr val="FF0000"/>
        </a:solidFill>
        <a:latin typeface="Arial" panose="020B0604020202020204" pitchFamily="34" charset="0"/>
        <a:ea typeface="+mn-ea"/>
        <a:cs typeface="+mn-cs"/>
      </a:defRPr>
    </a:lvl8pPr>
    <a:lvl9pPr marL="3657600" algn="l" defTabSz="914400" rtl="0" eaLnBrk="1" latinLnBrk="0" hangingPunct="1">
      <a:defRPr sz="1200" b="1"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CC"/>
    <a:srgbClr val="3333FF"/>
    <a:srgbClr val="0066FF"/>
    <a:srgbClr val="FF0000"/>
    <a:srgbClr val="3333CC"/>
    <a:srgbClr val="FF99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718" autoAdjust="0"/>
  </p:normalViewPr>
  <p:slideViewPr>
    <p:cSldViewPr>
      <p:cViewPr varScale="1">
        <p:scale>
          <a:sx n="112" d="100"/>
          <a:sy n="112" d="100"/>
        </p:scale>
        <p:origin x="13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6429A-D43B-4BF3-89A2-30186E48750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1" name="Rectangle 3">
            <a:extLst>
              <a:ext uri="{FF2B5EF4-FFF2-40B4-BE49-F238E27FC236}">
                <a16:creationId xmlns:a16="http://schemas.microsoft.com/office/drawing/2014/main" id="{E0A99A80-835E-43A7-8517-F7AB5AABCEAF}"/>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2" name="Rectangle 4">
            <a:extLst>
              <a:ext uri="{FF2B5EF4-FFF2-40B4-BE49-F238E27FC236}">
                <a16:creationId xmlns:a16="http://schemas.microsoft.com/office/drawing/2014/main" id="{A57A1E6E-EDBC-42A9-9FF5-C2A017A6339E}"/>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3" name="Rectangle 5">
            <a:extLst>
              <a:ext uri="{FF2B5EF4-FFF2-40B4-BE49-F238E27FC236}">
                <a16:creationId xmlns:a16="http://schemas.microsoft.com/office/drawing/2014/main" id="{0A890CFE-18CF-4A57-BB03-654F0E005368}"/>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DF510BD3-EAAC-4985-84A0-285A48B7B2DC}" type="slidenum">
              <a:rPr lang="cs-CZ" altLang="cs-CZ"/>
              <a:pPr>
                <a:defRPr/>
              </a:pPr>
              <a:t>‹#›</a:t>
            </a:fld>
            <a:endParaRPr lang="cs-CZ" altLang="cs-CZ"/>
          </a:p>
        </p:txBody>
      </p:sp>
    </p:spTree>
    <p:extLst>
      <p:ext uri="{BB962C8B-B14F-4D97-AF65-F5344CB8AC3E}">
        <p14:creationId xmlns:p14="http://schemas.microsoft.com/office/powerpoint/2010/main" val="18113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CFDF99-33E1-437B-A406-44F14503739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07" name="Rectangle 3">
            <a:extLst>
              <a:ext uri="{FF2B5EF4-FFF2-40B4-BE49-F238E27FC236}">
                <a16:creationId xmlns:a16="http://schemas.microsoft.com/office/drawing/2014/main" id="{8B910691-C299-4406-8FFB-571D07721DBE}"/>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3076" name="Rectangle 4">
            <a:extLst>
              <a:ext uri="{FF2B5EF4-FFF2-40B4-BE49-F238E27FC236}">
                <a16:creationId xmlns:a16="http://schemas.microsoft.com/office/drawing/2014/main" id="{0C21A011-43B9-4FA0-BE89-AD7DB52BE343}"/>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38B9FF9E-57B7-4E13-8F11-2DAD459F0595}"/>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21510" name="Rectangle 6">
            <a:extLst>
              <a:ext uri="{FF2B5EF4-FFF2-40B4-BE49-F238E27FC236}">
                <a16:creationId xmlns:a16="http://schemas.microsoft.com/office/drawing/2014/main" id="{A69ED567-6089-475E-8402-4B1B9F0427AF}"/>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11" name="Rectangle 7">
            <a:extLst>
              <a:ext uri="{FF2B5EF4-FFF2-40B4-BE49-F238E27FC236}">
                <a16:creationId xmlns:a16="http://schemas.microsoft.com/office/drawing/2014/main" id="{053D3DC9-E52E-449D-98AE-0699C2738BD4}"/>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E195B629-37A5-4E80-BF9F-EF71B850140D}" type="slidenum">
              <a:rPr lang="cs-CZ" altLang="cs-CZ"/>
              <a:pPr>
                <a:defRPr/>
              </a:pPr>
              <a:t>‹#›</a:t>
            </a:fld>
            <a:endParaRPr lang="cs-CZ" altLang="cs-CZ"/>
          </a:p>
        </p:txBody>
      </p:sp>
    </p:spTree>
    <p:extLst>
      <p:ext uri="{BB962C8B-B14F-4D97-AF65-F5344CB8AC3E}">
        <p14:creationId xmlns:p14="http://schemas.microsoft.com/office/powerpoint/2010/main" val="311850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C7D305B-B609-452F-B7B0-EA21C1575CA7}"/>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6E88D1-3558-4639-97EA-C6779D90F021}" type="slidenum">
              <a:rPr lang="cs-CZ" altLang="cs-CZ" smtClean="0"/>
              <a:pPr>
                <a:spcBef>
                  <a:spcPct val="0"/>
                </a:spcBef>
              </a:pPr>
              <a:t>2</a:t>
            </a:fld>
            <a:endParaRPr lang="cs-CZ" altLang="cs-CZ"/>
          </a:p>
        </p:txBody>
      </p:sp>
      <p:sp>
        <p:nvSpPr>
          <p:cNvPr id="6147" name="Rectangle 2">
            <a:extLst>
              <a:ext uri="{FF2B5EF4-FFF2-40B4-BE49-F238E27FC236}">
                <a16:creationId xmlns:a16="http://schemas.microsoft.com/office/drawing/2014/main" id="{D2404A39-EFB3-432B-AF2A-64BB55797E2D}"/>
              </a:ext>
            </a:extLst>
          </p:cNvPr>
          <p:cNvSpPr>
            <a:spLocks noGrp="1" noRot="1" noChangeAspect="1" noChangeArrowheads="1" noTextEdit="1"/>
          </p:cNvSpPr>
          <p:nvPr>
            <p:ph type="sldImg"/>
          </p:nvPr>
        </p:nvSpPr>
        <p:spPr>
          <a:xfrm>
            <a:off x="-165100" y="1290638"/>
            <a:ext cx="6616700" cy="3722687"/>
          </a:xfrm>
          <a:ln/>
        </p:spPr>
      </p:sp>
    </p:spTree>
    <p:extLst>
      <p:ext uri="{BB962C8B-B14F-4D97-AF65-F5344CB8AC3E}">
        <p14:creationId xmlns:p14="http://schemas.microsoft.com/office/powerpoint/2010/main" val="562991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0111" y="1412776"/>
            <a:ext cx="11456529" cy="2880320"/>
          </a:xfrm>
        </p:spPr>
        <p:txBody>
          <a:bodyPr/>
          <a:lstStyle>
            <a:lvl1pPr>
              <a:defRPr>
                <a:solidFill>
                  <a:srgbClr val="FF0000"/>
                </a:solidFill>
                <a:cs typeface="Times New Roman" pitchFamily="18" charset="0"/>
              </a:defRPr>
            </a:lvl1pPr>
          </a:lstStyle>
          <a:p>
            <a:pPr lvl="0"/>
            <a:r>
              <a:rPr lang="cs-CZ" altLang="cs-CZ" noProof="0" dirty="0"/>
              <a:t>EVROPSKÁ BEZPEČNOSTNÍ A OBRANNÁ POLITIKA – VZTAHY K NATO A USA.</a:t>
            </a:r>
            <a:br>
              <a:rPr lang="cs-CZ" altLang="cs-CZ" noProof="0" dirty="0"/>
            </a:br>
            <a:br>
              <a:rPr lang="cs-CZ" altLang="cs-CZ" noProof="0" dirty="0"/>
            </a:br>
            <a:r>
              <a:rPr lang="cs-CZ" altLang="cs-CZ" noProof="0" dirty="0"/>
              <a:t>Kaňa Radomír</a:t>
            </a:r>
          </a:p>
        </p:txBody>
      </p:sp>
      <p:sp>
        <p:nvSpPr>
          <p:cNvPr id="36867" name="Rectangle 3"/>
          <p:cNvSpPr>
            <a:spLocks noGrp="1" noChangeArrowheads="1"/>
          </p:cNvSpPr>
          <p:nvPr>
            <p:ph type="subTitle" idx="1"/>
          </p:nvPr>
        </p:nvSpPr>
        <p:spPr>
          <a:xfrm>
            <a:off x="1828800" y="4797152"/>
            <a:ext cx="8534400" cy="1752600"/>
          </a:xfrm>
        </p:spPr>
        <p:txBody>
          <a:bodyPr/>
          <a:lstStyle>
            <a:lvl1pPr marL="0" indent="0" algn="ctr">
              <a:buFont typeface="Wingdings" pitchFamily="2" charset="2"/>
              <a:buNone/>
              <a:defRPr/>
            </a:lvl1pPr>
          </a:lstStyle>
          <a:p>
            <a:pPr lvl="0"/>
            <a:r>
              <a:rPr lang="cs-CZ" altLang="cs-CZ" noProof="0" dirty="0"/>
              <a:t>Klepnutím lze upravit styl předlohy podnadpisů.</a:t>
            </a:r>
          </a:p>
        </p:txBody>
      </p:sp>
      <p:pic>
        <p:nvPicPr>
          <p:cNvPr id="6" name="Picture 9">
            <a:extLst>
              <a:ext uri="{FF2B5EF4-FFF2-40B4-BE49-F238E27FC236}">
                <a16:creationId xmlns:a16="http://schemas.microsoft.com/office/drawing/2014/main" id="{436A8620-D50A-4159-B254-69DB0D93C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25" y="227013"/>
            <a:ext cx="574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3110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34822624"/>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2834" y="115888"/>
            <a:ext cx="2734733" cy="60499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12284" y="115888"/>
            <a:ext cx="8007349" cy="60499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59028473"/>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9389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5709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48616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90602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4442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35139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9186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934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55440" y="33519"/>
            <a:ext cx="10873208" cy="720725"/>
          </a:xfrm>
        </p:spPr>
        <p:txBody>
          <a:bodyPr/>
          <a:lstStyle/>
          <a:p>
            <a:r>
              <a:rPr lang="cs-CZ"/>
              <a:t>Kliknutím lze upravit styl.</a:t>
            </a:r>
          </a:p>
        </p:txBody>
      </p:sp>
      <p:sp>
        <p:nvSpPr>
          <p:cNvPr id="3" name="Zástupný symbol pro obsah 2"/>
          <p:cNvSpPr>
            <a:spLocks noGrp="1"/>
          </p:cNvSpPr>
          <p:nvPr>
            <p:ph idx="1"/>
          </p:nvPr>
        </p:nvSpPr>
        <p:spPr>
          <a:xfrm>
            <a:off x="370900" y="836712"/>
            <a:ext cx="11557748" cy="5472608"/>
          </a:xfrm>
        </p:spPr>
        <p:txBody>
          <a:bodyPr/>
          <a:lstStyle>
            <a:lvl1pPr>
              <a:defRPr sz="2400"/>
            </a:lvl1pPr>
            <a:lvl2pPr>
              <a:defRPr sz="2000"/>
            </a:lvl2pPr>
            <a:lvl3pPr>
              <a:defRPr sz="1600"/>
            </a:lvl3pPr>
            <a:lvl4pPr>
              <a:defRPr sz="1400"/>
            </a:lvl4pPr>
            <a:lvl5pPr>
              <a:defRPr sz="12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36229073"/>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444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1498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96185464"/>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12285" y="1052514"/>
            <a:ext cx="5369983"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485467" y="1052514"/>
            <a:ext cx="53721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6467551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453517"/>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12771539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321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331987362"/>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0217898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A9986360-FFB2-4F10-B199-687B24D9D8E7}"/>
              </a:ext>
            </a:extLst>
          </p:cNvPr>
          <p:cNvSpPr>
            <a:spLocks noGrp="1" noChangeArrowheads="1"/>
          </p:cNvSpPr>
          <p:nvPr>
            <p:ph type="body" idx="1"/>
          </p:nvPr>
        </p:nvSpPr>
        <p:spPr bwMode="auto">
          <a:xfrm>
            <a:off x="364974" y="819987"/>
            <a:ext cx="11578482" cy="540915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p:txBody>
      </p:sp>
      <p:sp>
        <p:nvSpPr>
          <p:cNvPr id="1028" name="Rectangle 2">
            <a:extLst>
              <a:ext uri="{FF2B5EF4-FFF2-40B4-BE49-F238E27FC236}">
                <a16:creationId xmlns:a16="http://schemas.microsoft.com/office/drawing/2014/main" id="{773FD0B0-BF98-4DC9-8C5D-7F19B08B9A9E}"/>
              </a:ext>
            </a:extLst>
          </p:cNvPr>
          <p:cNvSpPr>
            <a:spLocks noGrp="1" noChangeArrowheads="1"/>
          </p:cNvSpPr>
          <p:nvPr>
            <p:ph type="title"/>
          </p:nvPr>
        </p:nvSpPr>
        <p:spPr bwMode="auto">
          <a:xfrm>
            <a:off x="1055440" y="115889"/>
            <a:ext cx="10802127" cy="63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33" name="Text Box 23">
            <a:extLst>
              <a:ext uri="{FF2B5EF4-FFF2-40B4-BE49-F238E27FC236}">
                <a16:creationId xmlns:a16="http://schemas.microsoft.com/office/drawing/2014/main" id="{2060D63C-D9CE-4DA4-8C95-03185336D9DC}"/>
              </a:ext>
            </a:extLst>
          </p:cNvPr>
          <p:cNvSpPr txBox="1">
            <a:spLocks noChangeArrowheads="1"/>
          </p:cNvSpPr>
          <p:nvPr userDrawn="1"/>
        </p:nvSpPr>
        <p:spPr bwMode="auto">
          <a:xfrm>
            <a:off x="2079020" y="6585232"/>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rgbClr val="FF0000"/>
                </a:solidFill>
                <a:latin typeface="Arial" panose="020B0604020202020204" pitchFamily="34" charset="0"/>
              </a:defRPr>
            </a:lvl1pPr>
            <a:lvl2pPr marL="742950" indent="-285750" eaLnBrk="0" hangingPunct="0">
              <a:defRPr sz="1200" b="1">
                <a:solidFill>
                  <a:srgbClr val="FF0000"/>
                </a:solidFill>
                <a:latin typeface="Arial" panose="020B0604020202020204" pitchFamily="34" charset="0"/>
              </a:defRPr>
            </a:lvl2pPr>
            <a:lvl3pPr marL="1143000" indent="-228600" eaLnBrk="0" hangingPunct="0">
              <a:defRPr sz="1200" b="1">
                <a:solidFill>
                  <a:srgbClr val="FF0000"/>
                </a:solidFill>
                <a:latin typeface="Arial" panose="020B0604020202020204" pitchFamily="34" charset="0"/>
              </a:defRPr>
            </a:lvl3pPr>
            <a:lvl4pPr marL="1600200" indent="-228600" eaLnBrk="0" hangingPunct="0">
              <a:defRPr sz="1200" b="1">
                <a:solidFill>
                  <a:srgbClr val="FF0000"/>
                </a:solidFill>
                <a:latin typeface="Arial" panose="020B0604020202020204" pitchFamily="34" charset="0"/>
              </a:defRPr>
            </a:lvl4pPr>
            <a:lvl5pPr marL="2057400" indent="-228600" eaLnBrk="0" hangingPunct="0">
              <a:defRPr sz="1200" b="1">
                <a:solidFill>
                  <a:srgbClr val="FF0000"/>
                </a:solidFill>
                <a:latin typeface="Arial" panose="020B0604020202020204" pitchFamily="34" charset="0"/>
              </a:defRPr>
            </a:lvl5pPr>
            <a:lvl6pPr marL="25146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6pPr>
            <a:lvl7pPr marL="29718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7pPr>
            <a:lvl8pPr marL="34290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8pPr>
            <a:lvl9pPr marL="38862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9pPr>
          </a:lstStyle>
          <a:p>
            <a:pPr algn="ctr" eaLnBrk="1" hangingPunct="1">
              <a:spcBef>
                <a:spcPct val="50000"/>
              </a:spcBef>
              <a:defRPr/>
            </a:pPr>
            <a:r>
              <a:rPr lang="cs-CZ" altLang="cs-CZ" sz="1000" dirty="0">
                <a:solidFill>
                  <a:srgbClr val="0066FF"/>
                </a:solidFill>
              </a:rPr>
              <a:t>Ing. Radomír Kaňa, Ph.D.</a:t>
            </a:r>
          </a:p>
        </p:txBody>
      </p:sp>
      <p:pic>
        <p:nvPicPr>
          <p:cNvPr id="4" name="Obrázek 3">
            <a:extLst>
              <a:ext uri="{FF2B5EF4-FFF2-40B4-BE49-F238E27FC236}">
                <a16:creationId xmlns:a16="http://schemas.microsoft.com/office/drawing/2014/main" id="{C10CDBEF-881A-44CA-B4BC-CA793539EBC1}"/>
              </a:ext>
            </a:extLst>
          </p:cNvPr>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colorTemperature colorTemp="11500"/>
                    </a14:imgEffect>
                    <a14:imgEffect>
                      <a14:saturation sat="0"/>
                    </a14:imgEffect>
                    <a14:imgEffect>
                      <a14:brightnessContrast bright="-66000" contrast="-38000"/>
                    </a14:imgEffect>
                  </a14:imgLayer>
                </a14:imgProps>
              </a:ext>
            </a:extLst>
          </a:blip>
          <a:stretch>
            <a:fillRect/>
          </a:stretch>
        </p:blipFill>
        <p:spPr>
          <a:xfrm>
            <a:off x="364974" y="843449"/>
            <a:ext cx="11578482" cy="5453205"/>
          </a:xfrm>
          <a:prstGeom prst="rect">
            <a:avLst/>
          </a:prstGeom>
          <a:ln>
            <a:solidFill>
              <a:schemeClr val="accent3">
                <a:lumMod val="95000"/>
              </a:schemeClr>
            </a:solidFill>
          </a:ln>
        </p:spPr>
      </p:pic>
      <p:pic>
        <p:nvPicPr>
          <p:cNvPr id="2" name="Obrázek 1">
            <a:extLst>
              <a:ext uri="{FF2B5EF4-FFF2-40B4-BE49-F238E27FC236}">
                <a16:creationId xmlns:a16="http://schemas.microsoft.com/office/drawing/2014/main" id="{6551AF72-4A30-495B-8458-7875921B4602}"/>
              </a:ext>
            </a:extLst>
          </p:cNvPr>
          <p:cNvPicPr>
            <a:picLocks noChangeAspect="1"/>
          </p:cNvPicPr>
          <p:nvPr userDrawn="1"/>
        </p:nvPicPr>
        <p:blipFill>
          <a:blip r:embed="rId15"/>
          <a:stretch>
            <a:fillRect/>
          </a:stretch>
        </p:blipFill>
        <p:spPr>
          <a:xfrm>
            <a:off x="-818" y="9149"/>
            <a:ext cx="731583" cy="810838"/>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circle/>
  </p:transition>
  <p:hf hdr="0" ftr="0" dt="0"/>
  <p:txStyles>
    <p:titleStyle>
      <a:lvl1pPr algn="ctr" rtl="0" eaLnBrk="0" fontAlgn="base" hangingPunct="0">
        <a:spcBef>
          <a:spcPct val="0"/>
        </a:spcBef>
        <a:spcAft>
          <a:spcPct val="0"/>
        </a:spcAft>
        <a:defRPr sz="2800" b="1">
          <a:solidFill>
            <a:srgbClr val="0066FF"/>
          </a:solidFill>
          <a:latin typeface="+mj-lt"/>
          <a:ea typeface="+mj-ea"/>
          <a:cs typeface="+mj-cs"/>
        </a:defRPr>
      </a:lvl1pPr>
      <a:lvl2pPr algn="ctr" rtl="0" eaLnBrk="0" fontAlgn="base" hangingPunct="0">
        <a:spcBef>
          <a:spcPct val="0"/>
        </a:spcBef>
        <a:spcAft>
          <a:spcPct val="0"/>
        </a:spcAft>
        <a:defRPr sz="2800" b="1">
          <a:solidFill>
            <a:srgbClr val="0066FF"/>
          </a:solidFill>
          <a:latin typeface="Arial" charset="0"/>
        </a:defRPr>
      </a:lvl2pPr>
      <a:lvl3pPr algn="ctr" rtl="0" eaLnBrk="0" fontAlgn="base" hangingPunct="0">
        <a:spcBef>
          <a:spcPct val="0"/>
        </a:spcBef>
        <a:spcAft>
          <a:spcPct val="0"/>
        </a:spcAft>
        <a:defRPr sz="2800" b="1">
          <a:solidFill>
            <a:srgbClr val="0066FF"/>
          </a:solidFill>
          <a:latin typeface="Arial" charset="0"/>
        </a:defRPr>
      </a:lvl3pPr>
      <a:lvl4pPr algn="ctr" rtl="0" eaLnBrk="0" fontAlgn="base" hangingPunct="0">
        <a:spcBef>
          <a:spcPct val="0"/>
        </a:spcBef>
        <a:spcAft>
          <a:spcPct val="0"/>
        </a:spcAft>
        <a:defRPr sz="2800" b="1">
          <a:solidFill>
            <a:srgbClr val="0066FF"/>
          </a:solidFill>
          <a:latin typeface="Arial" charset="0"/>
        </a:defRPr>
      </a:lvl4pPr>
      <a:lvl5pPr algn="ctr" rtl="0" eaLnBrk="0" fontAlgn="base" hangingPunct="0">
        <a:spcBef>
          <a:spcPct val="0"/>
        </a:spcBef>
        <a:spcAft>
          <a:spcPct val="0"/>
        </a:spcAft>
        <a:defRPr sz="2800" b="1">
          <a:solidFill>
            <a:srgbClr val="0066FF"/>
          </a:solidFill>
          <a:latin typeface="Arial" charset="0"/>
        </a:defRPr>
      </a:lvl5pPr>
      <a:lvl6pPr marL="457200" algn="ctr" rtl="0" fontAlgn="base">
        <a:spcBef>
          <a:spcPct val="0"/>
        </a:spcBef>
        <a:spcAft>
          <a:spcPct val="0"/>
        </a:spcAft>
        <a:defRPr sz="2800" b="1">
          <a:solidFill>
            <a:srgbClr val="0066FF"/>
          </a:solidFill>
          <a:latin typeface="Arial" charset="0"/>
        </a:defRPr>
      </a:lvl6pPr>
      <a:lvl7pPr marL="914400" algn="ctr" rtl="0" fontAlgn="base">
        <a:spcBef>
          <a:spcPct val="0"/>
        </a:spcBef>
        <a:spcAft>
          <a:spcPct val="0"/>
        </a:spcAft>
        <a:defRPr sz="2800" b="1">
          <a:solidFill>
            <a:srgbClr val="0066FF"/>
          </a:solidFill>
          <a:latin typeface="Arial" charset="0"/>
        </a:defRPr>
      </a:lvl7pPr>
      <a:lvl8pPr marL="1371600" algn="ctr" rtl="0" fontAlgn="base">
        <a:spcBef>
          <a:spcPct val="0"/>
        </a:spcBef>
        <a:spcAft>
          <a:spcPct val="0"/>
        </a:spcAft>
        <a:defRPr sz="2800" b="1">
          <a:solidFill>
            <a:srgbClr val="0066FF"/>
          </a:solidFill>
          <a:latin typeface="Arial" charset="0"/>
        </a:defRPr>
      </a:lvl8pPr>
      <a:lvl9pPr marL="1828800" algn="ctr" rtl="0" fontAlgn="base">
        <a:spcBef>
          <a:spcPct val="0"/>
        </a:spcBef>
        <a:spcAft>
          <a:spcPct val="0"/>
        </a:spcAft>
        <a:defRPr sz="2800" b="1">
          <a:solidFill>
            <a:srgbClr val="0066FF"/>
          </a:solidFill>
          <a:latin typeface="Arial" charset="0"/>
        </a:defRPr>
      </a:lvl9pPr>
    </p:titleStyle>
    <p:bodyStyle>
      <a:lvl1pPr marL="342900" indent="-342900" algn="l" rtl="0" eaLnBrk="0" fontAlgn="base" hangingPunct="0">
        <a:spcBef>
          <a:spcPct val="50000"/>
        </a:spcBef>
        <a:spcAft>
          <a:spcPct val="0"/>
        </a:spcAft>
        <a:buFont typeface="Wingdings" panose="05000000000000000000" pitchFamily="2" charset="2"/>
        <a:buChar char="§"/>
        <a:defRPr sz="3200">
          <a:solidFill>
            <a:srgbClr val="FF0000"/>
          </a:solidFill>
          <a:latin typeface="+mn-lt"/>
          <a:ea typeface="+mn-ea"/>
          <a:cs typeface="+mn-cs"/>
        </a:defRPr>
      </a:lvl1pPr>
      <a:lvl2pPr marL="742950" indent="-285750" algn="l" rtl="0" eaLnBrk="0" fontAlgn="base" hangingPunct="0">
        <a:spcBef>
          <a:spcPct val="50000"/>
        </a:spcBef>
        <a:spcAft>
          <a:spcPct val="0"/>
        </a:spcAft>
        <a:buChar char="–"/>
        <a:defRPr sz="2400" b="1">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25.03.2023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62787270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Do2G4zcrDq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8945F50-24FB-4892-83A1-9709C7411060}"/>
              </a:ext>
            </a:extLst>
          </p:cNvPr>
          <p:cNvSpPr>
            <a:spLocks noGrp="1" noChangeArrowheads="1"/>
          </p:cNvSpPr>
          <p:nvPr>
            <p:ph type="title"/>
          </p:nvPr>
        </p:nvSpPr>
        <p:spPr/>
        <p:txBody>
          <a:bodyPr/>
          <a:lstStyle/>
          <a:p>
            <a:pPr eaLnBrk="1" hangingPunct="1"/>
            <a:r>
              <a:rPr lang="cs-CZ" altLang="cs-CZ" sz="3200" dirty="0" err="1">
                <a:effectLst>
                  <a:outerShdw blurRad="38100" dist="38100" dir="2700000" algn="tl">
                    <a:srgbClr val="000000">
                      <a:alpha val="43137"/>
                    </a:srgbClr>
                  </a:outerShdw>
                </a:effectLst>
              </a:rPr>
              <a:t>Customs</a:t>
            </a:r>
            <a:r>
              <a:rPr lang="cs-CZ" altLang="cs-CZ" sz="3200" dirty="0">
                <a:effectLst>
                  <a:outerShdw blurRad="38100" dist="38100" dir="2700000" algn="tl">
                    <a:srgbClr val="000000">
                      <a:alpha val="43137"/>
                    </a:srgbClr>
                  </a:outerShdw>
                </a:effectLst>
              </a:rPr>
              <a:t> Union</a:t>
            </a:r>
          </a:p>
        </p:txBody>
      </p:sp>
      <p:pic>
        <p:nvPicPr>
          <p:cNvPr id="36867" name="Picture 5" descr="Nový sken-20041122161728-00002">
            <a:extLst>
              <a:ext uri="{FF2B5EF4-FFF2-40B4-BE49-F238E27FC236}">
                <a16:creationId xmlns:a16="http://schemas.microsoft.com/office/drawing/2014/main" id="{75835EED-448E-4CED-AD17-BF7376620AC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32176" y="908050"/>
            <a:ext cx="5616575"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C83B5CDB-E72B-4183-BFDA-2C1C82C25C04}"/>
              </a:ext>
            </a:extLst>
          </p:cNvPr>
          <p:cNvSpPr>
            <a:spLocks noGrp="1" noChangeArrowheads="1"/>
          </p:cNvSpPr>
          <p:nvPr>
            <p:ph type="title"/>
          </p:nvPr>
        </p:nvSpPr>
        <p:spPr/>
        <p:txBody>
          <a:bodyPr/>
          <a:lstStyle/>
          <a:p>
            <a:pPr eaLnBrk="1" hangingPunct="1"/>
            <a:r>
              <a:rPr lang="cs-CZ" altLang="cs-CZ" sz="3200" dirty="0" err="1">
                <a:effectLst>
                  <a:outerShdw blurRad="38100" dist="38100" dir="2700000" algn="tl">
                    <a:srgbClr val="000000">
                      <a:alpha val="43137"/>
                    </a:srgbClr>
                  </a:outerShdw>
                </a:effectLst>
              </a:rPr>
              <a:t>Customs</a:t>
            </a:r>
            <a:r>
              <a:rPr lang="cs-CZ" altLang="cs-CZ" sz="3200" dirty="0">
                <a:effectLst>
                  <a:outerShdw blurRad="38100" dist="38100" dir="2700000" algn="tl">
                    <a:srgbClr val="000000">
                      <a:alpha val="43137"/>
                    </a:srgbClr>
                  </a:outerShdw>
                </a:effectLst>
              </a:rPr>
              <a:t> Union</a:t>
            </a:r>
          </a:p>
        </p:txBody>
      </p:sp>
      <p:sp>
        <p:nvSpPr>
          <p:cNvPr id="3" name="Zástupný symbol pro obsah 2">
            <a:extLst>
              <a:ext uri="{FF2B5EF4-FFF2-40B4-BE49-F238E27FC236}">
                <a16:creationId xmlns:a16="http://schemas.microsoft.com/office/drawing/2014/main" id="{44076397-EB29-4070-A299-605CB84D7CDD}"/>
              </a:ext>
            </a:extLst>
          </p:cNvPr>
          <p:cNvSpPr>
            <a:spLocks noGrp="1"/>
          </p:cNvSpPr>
          <p:nvPr>
            <p:ph idx="1"/>
          </p:nvPr>
        </p:nvSpPr>
        <p:spPr/>
        <p:txBody>
          <a:bodyPr/>
          <a:lstStyle/>
          <a:p>
            <a:pPr marL="0" indent="0">
              <a:buNone/>
              <a:defRPr/>
            </a:pPr>
            <a:r>
              <a:rPr lang="cs-CZ" dirty="0"/>
              <a:t>… i</a:t>
            </a:r>
            <a:r>
              <a:rPr lang="en-US" dirty="0"/>
              <a:t>t has long been recognized that </a:t>
            </a:r>
            <a:r>
              <a:rPr lang="en-US" b="1" dirty="0">
                <a:effectLst>
                  <a:outerShdw blurRad="38100" dist="38100" dir="2700000" algn="tl">
                    <a:srgbClr val="000000">
                      <a:alpha val="43137"/>
                    </a:srgbClr>
                  </a:outerShdw>
                </a:effectLst>
              </a:rPr>
              <a:t>tariff barriers generally reduce the quantity of trade between countries. </a:t>
            </a:r>
            <a:r>
              <a:rPr lang="en-US" dirty="0"/>
              <a:t>Under most circumstances this reduction in trade protects certain domestic producers, but it also translates into higher costs for consumers in both the importing and the exporting country </a:t>
            </a:r>
            <a:endParaRPr lang="cs-CZ" dirty="0"/>
          </a:p>
          <a:p>
            <a:pPr marL="0" indent="0">
              <a:buNone/>
              <a:defRPr/>
            </a:pPr>
            <a:r>
              <a:rPr lang="cs-CZ" dirty="0"/>
              <a:t>m</a:t>
            </a:r>
            <a:r>
              <a:rPr lang="en-US" dirty="0"/>
              <a:t>any governments attempt to resolve this problem by protecting politically </a:t>
            </a:r>
            <a:r>
              <a:rPr lang="en-US" dirty="0" err="1"/>
              <a:t>favoured</a:t>
            </a:r>
            <a:r>
              <a:rPr lang="en-US" dirty="0"/>
              <a:t> producers while also reducing consumer costs. Customs unions, along with other forms of partial economic integration, offer one means of achieving that balance.</a:t>
            </a:r>
            <a:endParaRPr lang="cs-CZ" dirty="0"/>
          </a:p>
          <a:p>
            <a:pPr marL="0" indent="0">
              <a:buNone/>
              <a:defRPr/>
            </a:pPr>
            <a:r>
              <a:rPr lang="en-US" b="1" dirty="0">
                <a:solidFill>
                  <a:schemeClr val="tx1"/>
                </a:solidFill>
                <a:effectLst>
                  <a:outerShdw blurRad="38100" dist="38100" dir="2700000" algn="tl">
                    <a:srgbClr val="000000">
                      <a:alpha val="43137"/>
                    </a:srgbClr>
                  </a:outerShdw>
                </a:effectLst>
              </a:rPr>
              <a:t>Customs Union</a:t>
            </a:r>
            <a:r>
              <a:rPr lang="cs-CZ" b="1" dirty="0">
                <a:effectLst>
                  <a:outerShdw blurRad="38100" dist="38100" dir="2700000" algn="tl">
                    <a:srgbClr val="000000">
                      <a:alpha val="43137"/>
                    </a:srgbClr>
                  </a:outerShdw>
                </a:effectLst>
              </a:rPr>
              <a:t> </a:t>
            </a:r>
            <a:r>
              <a:rPr lang="cs-CZ" b="1" dirty="0"/>
              <a:t>- </a:t>
            </a:r>
            <a:r>
              <a:rPr lang="en-US" dirty="0"/>
              <a:t>a trade agreement by which a </a:t>
            </a:r>
            <a:r>
              <a:rPr lang="en-US" dirty="0">
                <a:effectLst>
                  <a:outerShdw blurRad="38100" dist="38100" dir="2700000" algn="tl">
                    <a:srgbClr val="000000">
                      <a:alpha val="43137"/>
                    </a:srgbClr>
                  </a:outerShdw>
                </a:effectLst>
              </a:rPr>
              <a:t>group of countries charges a </a:t>
            </a:r>
            <a:r>
              <a:rPr lang="en-US" b="1" dirty="0">
                <a:effectLst>
                  <a:outerShdw blurRad="38100" dist="38100" dir="2700000" algn="tl">
                    <a:srgbClr val="000000">
                      <a:alpha val="43137"/>
                    </a:srgbClr>
                  </a:outerShdw>
                </a:effectLst>
              </a:rPr>
              <a:t>common set of tariffs to the rest of the world while granting free trade among themselves</a:t>
            </a:r>
            <a:r>
              <a:rPr lang="en-US" dirty="0"/>
              <a:t>. It is a partial form of economic integration that offers </a:t>
            </a:r>
            <a:r>
              <a:rPr lang="cs-CZ" dirty="0"/>
              <a:t>a </a:t>
            </a:r>
            <a:r>
              <a:rPr lang="en-US" dirty="0"/>
              <a:t>step between free-trade </a:t>
            </a:r>
            <a:r>
              <a:rPr lang="cs-CZ" dirty="0" err="1"/>
              <a:t>areas</a:t>
            </a:r>
            <a:r>
              <a:rPr lang="en-US" dirty="0"/>
              <a:t> and common markets </a:t>
            </a:r>
            <a:endParaRPr lang="cs-CZ" dirty="0"/>
          </a:p>
        </p:txBody>
      </p:sp>
    </p:spTree>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3D03601-0BEB-417E-A358-0DFA1F694567}"/>
              </a:ext>
            </a:extLst>
          </p:cNvPr>
          <p:cNvSpPr>
            <a:spLocks noGrp="1" noChangeArrowheads="1"/>
          </p:cNvSpPr>
          <p:nvPr>
            <p:ph type="title"/>
          </p:nvPr>
        </p:nvSpPr>
        <p:spPr/>
        <p:txBody>
          <a:bodyPr/>
          <a:lstStyle/>
          <a:p>
            <a:pPr eaLnBrk="1" hangingPunct="1"/>
            <a:r>
              <a:rPr lang="cs-CZ" altLang="cs-CZ" sz="3200" dirty="0" err="1">
                <a:effectLst>
                  <a:outerShdw blurRad="38100" dist="38100" dir="2700000" algn="tl">
                    <a:srgbClr val="000000">
                      <a:alpha val="43137"/>
                    </a:srgbClr>
                  </a:outerShdw>
                </a:effectLst>
              </a:rPr>
              <a:t>Common</a:t>
            </a:r>
            <a:r>
              <a:rPr lang="cs-CZ" altLang="cs-CZ" sz="3200" dirty="0">
                <a:effectLst>
                  <a:outerShdw blurRad="38100" dist="38100" dir="2700000" algn="tl">
                    <a:srgbClr val="000000">
                      <a:alpha val="43137"/>
                    </a:srgbClr>
                  </a:outerShdw>
                </a:effectLst>
              </a:rPr>
              <a:t> Market</a:t>
            </a:r>
          </a:p>
        </p:txBody>
      </p:sp>
      <p:pic>
        <p:nvPicPr>
          <p:cNvPr id="38915" name="Picture 4" descr="Nový sken-20041125173333-00001">
            <a:extLst>
              <a:ext uri="{FF2B5EF4-FFF2-40B4-BE49-F238E27FC236}">
                <a16:creationId xmlns:a16="http://schemas.microsoft.com/office/drawing/2014/main" id="{2486044A-FE08-498E-B2EB-7DD268BFE127}"/>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503712" y="836712"/>
            <a:ext cx="5329139" cy="55601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97952FC9-E68A-4F52-BAB9-25ECD8A73FAB}"/>
              </a:ext>
            </a:extLst>
          </p:cNvPr>
          <p:cNvSpPr>
            <a:spLocks noGrp="1" noChangeArrowheads="1"/>
          </p:cNvSpPr>
          <p:nvPr>
            <p:ph type="title"/>
          </p:nvPr>
        </p:nvSpPr>
        <p:spPr/>
        <p:txBody>
          <a:bodyPr/>
          <a:lstStyle/>
          <a:p>
            <a:pPr eaLnBrk="1" hangingPunct="1"/>
            <a:r>
              <a:rPr lang="cs-CZ" altLang="cs-CZ" sz="3200" dirty="0" err="1">
                <a:effectLst>
                  <a:outerShdw blurRad="38100" dist="38100" dir="2700000" algn="tl">
                    <a:srgbClr val="000000">
                      <a:alpha val="43137"/>
                    </a:srgbClr>
                  </a:outerShdw>
                </a:effectLst>
              </a:rPr>
              <a:t>Common</a:t>
            </a:r>
            <a:r>
              <a:rPr lang="cs-CZ" altLang="cs-CZ" sz="3200" dirty="0">
                <a:effectLst>
                  <a:outerShdw blurRad="38100" dist="38100" dir="2700000" algn="tl">
                    <a:srgbClr val="000000">
                      <a:alpha val="43137"/>
                    </a:srgbClr>
                  </a:outerShdw>
                </a:effectLst>
              </a:rPr>
              <a:t> Market</a:t>
            </a:r>
          </a:p>
        </p:txBody>
      </p:sp>
      <p:sp>
        <p:nvSpPr>
          <p:cNvPr id="3" name="Zástupný symbol pro obsah 2">
            <a:extLst>
              <a:ext uri="{FF2B5EF4-FFF2-40B4-BE49-F238E27FC236}">
                <a16:creationId xmlns:a16="http://schemas.microsoft.com/office/drawing/2014/main" id="{E24076F4-0E91-4ED8-A5A7-D7A685151857}"/>
              </a:ext>
            </a:extLst>
          </p:cNvPr>
          <p:cNvSpPr>
            <a:spLocks noGrp="1"/>
          </p:cNvSpPr>
          <p:nvPr>
            <p:ph idx="1"/>
          </p:nvPr>
        </p:nvSpPr>
        <p:spPr/>
        <p:txBody>
          <a:bodyPr/>
          <a:lstStyle/>
          <a:p>
            <a:pPr marL="0" indent="0">
              <a:buNone/>
              <a:defRPr/>
            </a:pPr>
            <a:r>
              <a:rPr lang="en-US" sz="2800" dirty="0">
                <a:effectLst>
                  <a:outerShdw blurRad="38100" dist="38100" dir="2700000" algn="tl">
                    <a:srgbClr val="000000">
                      <a:alpha val="43137"/>
                    </a:srgbClr>
                  </a:outerShdw>
                </a:effectLst>
              </a:rPr>
              <a:t>formed by countries within a geographical area to promote </a:t>
            </a:r>
            <a:r>
              <a:rPr lang="en-US" sz="2800" b="1" dirty="0">
                <a:effectLst>
                  <a:outerShdw blurRad="38100" dist="38100" dir="2700000" algn="tl">
                    <a:srgbClr val="000000">
                      <a:alpha val="43137"/>
                    </a:srgbClr>
                  </a:outerShdw>
                </a:effectLst>
              </a:rPr>
              <a:t>duty free trade</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goods</a:t>
            </a:r>
            <a:r>
              <a:rPr lang="cs-CZ" sz="2800" b="1" dirty="0">
                <a:effectLst>
                  <a:outerShdw blurRad="38100" dist="38100" dir="2700000" algn="tl">
                    <a:srgbClr val="000000">
                      <a:alpha val="43137"/>
                    </a:srgbClr>
                  </a:outerShdw>
                </a:effectLst>
              </a:rPr>
              <a:t> and </a:t>
            </a:r>
            <a:r>
              <a:rPr lang="cs-CZ" sz="2800" b="1" dirty="0" err="1">
                <a:effectLst>
                  <a:outerShdw blurRad="38100" dist="38100" dir="2700000" algn="tl">
                    <a:srgbClr val="000000">
                      <a:alpha val="43137"/>
                    </a:srgbClr>
                  </a:outerShdw>
                </a:effectLst>
              </a:rPr>
              <a:t>services</a:t>
            </a:r>
            <a:r>
              <a:rPr lang="cs-CZ" sz="2800" b="1" dirty="0">
                <a:effectLst>
                  <a:outerShdw blurRad="38100" dist="38100" dir="2700000" algn="tl">
                    <a:srgbClr val="000000">
                      <a:alpha val="43137"/>
                    </a:srgbClr>
                  </a:outerShdw>
                </a:effectLst>
              </a:rPr>
              <a:t>)</a:t>
            </a:r>
            <a:r>
              <a:rPr lang="en-US" sz="2800" b="1" dirty="0">
                <a:effectLst>
                  <a:outerShdw blurRad="38100" dist="38100" dir="2700000" algn="tl">
                    <a:srgbClr val="000000">
                      <a:alpha val="43137"/>
                    </a:srgbClr>
                  </a:outerShdw>
                </a:effectLst>
              </a:rPr>
              <a:t> and free movement of labor and capital among its members</a:t>
            </a:r>
            <a:endParaRPr lang="cs-CZ" sz="2800" b="1" dirty="0">
              <a:effectLst>
                <a:outerShdw blurRad="38100" dist="38100" dir="2700000" algn="tl">
                  <a:srgbClr val="000000">
                    <a:alpha val="43137"/>
                  </a:srgbClr>
                </a:outerShdw>
              </a:effectLst>
            </a:endParaRPr>
          </a:p>
          <a:p>
            <a:pPr marL="0" indent="0">
              <a:buNone/>
              <a:defRPr/>
            </a:pPr>
            <a:r>
              <a:rPr lang="en-US" sz="2800" dirty="0"/>
              <a:t>A </a:t>
            </a:r>
            <a:r>
              <a:rPr lang="en-US" sz="2800" b="1" dirty="0">
                <a:effectLst>
                  <a:outerShdw blurRad="38100" dist="38100" dir="2700000" algn="tl">
                    <a:srgbClr val="000000">
                      <a:alpha val="43137"/>
                    </a:srgbClr>
                  </a:outerShdw>
                </a:effectLst>
              </a:rPr>
              <a:t>common market </a:t>
            </a:r>
            <a:r>
              <a:rPr lang="cs-CZ" sz="2800" dirty="0" err="1"/>
              <a:t>could</a:t>
            </a:r>
            <a:r>
              <a:rPr lang="cs-CZ" sz="2800" dirty="0"/>
              <a:t> </a:t>
            </a:r>
            <a:r>
              <a:rPr lang="cs-CZ" sz="2800" dirty="0" err="1"/>
              <a:t>be</a:t>
            </a:r>
            <a:r>
              <a:rPr lang="cs-CZ" sz="2800" dirty="0"/>
              <a:t>…</a:t>
            </a:r>
            <a:r>
              <a:rPr lang="en-US" sz="2800" dirty="0"/>
              <a:t> a first stage towards a </a:t>
            </a:r>
            <a:r>
              <a:rPr lang="en-US" sz="2800" b="1" i="1" dirty="0">
                <a:effectLst>
                  <a:outerShdw blurRad="38100" dist="38100" dir="2700000" algn="tl">
                    <a:srgbClr val="000000">
                      <a:alpha val="43137"/>
                    </a:srgbClr>
                  </a:outerShdw>
                </a:effectLst>
              </a:rPr>
              <a:t>single market</a:t>
            </a:r>
            <a:r>
              <a:rPr lang="cs-CZ" sz="2800" b="1" i="1" dirty="0">
                <a:effectLst>
                  <a:outerShdw blurRad="38100" dist="38100" dir="2700000" algn="tl">
                    <a:srgbClr val="000000">
                      <a:alpha val="43137"/>
                    </a:srgbClr>
                  </a:outerShdw>
                </a:effectLst>
              </a:rPr>
              <a:t> </a:t>
            </a:r>
            <a:r>
              <a:rPr lang="cs-CZ" sz="2800" dirty="0"/>
              <a:t>(in </a:t>
            </a:r>
            <a:r>
              <a:rPr lang="cs-CZ" sz="2800" dirty="0" err="1"/>
              <a:t>the</a:t>
            </a:r>
            <a:r>
              <a:rPr lang="cs-CZ" sz="2800" dirty="0"/>
              <a:t> case </a:t>
            </a:r>
            <a:r>
              <a:rPr lang="cs-CZ" sz="2800" dirty="0" err="1"/>
              <a:t>of</a:t>
            </a:r>
            <a:r>
              <a:rPr lang="cs-CZ" sz="2800" dirty="0"/>
              <a:t> EU)</a:t>
            </a:r>
            <a:r>
              <a:rPr lang="en-US" sz="2800" dirty="0"/>
              <a:t>, and may be limited initially to a free trade area with relatively free movement of capital and of services, but </a:t>
            </a:r>
            <a:r>
              <a:rPr lang="en-US" sz="2800" dirty="0">
                <a:effectLst>
                  <a:outerShdw blurRad="38100" dist="38100" dir="2700000" algn="tl">
                    <a:srgbClr val="000000">
                      <a:alpha val="43137"/>
                    </a:srgbClr>
                  </a:outerShdw>
                </a:effectLst>
              </a:rPr>
              <a:t>not so advanced in reduction of the rest of the trade barriers</a:t>
            </a:r>
            <a:r>
              <a:rPr lang="cs-CZ" sz="2800" dirty="0">
                <a:effectLst>
                  <a:outerShdw blurRad="38100" dist="38100" dir="2700000" algn="tl">
                    <a:srgbClr val="000000">
                      <a:alpha val="43137"/>
                    </a:srgbClr>
                  </a:outerShdw>
                </a:effectLst>
              </a:rPr>
              <a:t> (non-</a:t>
            </a:r>
            <a:r>
              <a:rPr lang="cs-CZ" sz="2800" dirty="0" err="1">
                <a:effectLst>
                  <a:outerShdw blurRad="38100" dist="38100" dir="2700000" algn="tl">
                    <a:srgbClr val="000000">
                      <a:alpha val="43137"/>
                    </a:srgbClr>
                  </a:outerShdw>
                </a:effectLst>
              </a:rPr>
              <a:t>tariff</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barriers</a:t>
            </a:r>
            <a:r>
              <a:rPr lang="cs-CZ" sz="2800" dirty="0">
                <a:effectLst>
                  <a:outerShdw blurRad="38100" dist="38100" dir="2700000" algn="tl">
                    <a:srgbClr val="000000">
                      <a:alpha val="43137"/>
                    </a:srgbClr>
                  </a:outerShdw>
                </a:effectLst>
              </a:rPr>
              <a:t>)</a:t>
            </a:r>
            <a:br>
              <a:rPr lang="en-US" dirty="0">
                <a:effectLst>
                  <a:outerShdw blurRad="38100" dist="38100" dir="2700000" algn="tl">
                    <a:srgbClr val="000000">
                      <a:alpha val="43137"/>
                    </a:srgbClr>
                  </a:outerShdw>
                </a:effectLst>
              </a:rPr>
            </a:br>
            <a:br>
              <a:rPr lang="en-US" dirty="0"/>
            </a:br>
            <a:endParaRPr lang="en-US" dirty="0"/>
          </a:p>
          <a:p>
            <a:pPr marL="0" indent="0">
              <a:buNone/>
              <a:defRPr/>
            </a:pPr>
            <a:endParaRPr lang="cs-CZ" dirty="0"/>
          </a:p>
        </p:txBody>
      </p:sp>
    </p:spTree>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CD55BC2-ADB5-4EBD-A198-0FCE62BA7805}"/>
              </a:ext>
            </a:extLst>
          </p:cNvPr>
          <p:cNvSpPr>
            <a:spLocks noGrp="1" noChangeArrowheads="1"/>
          </p:cNvSpPr>
          <p:nvPr>
            <p:ph type="title"/>
          </p:nvPr>
        </p:nvSpPr>
        <p:spPr/>
        <p:txBody>
          <a:bodyPr/>
          <a:lstStyle/>
          <a:p>
            <a:pPr eaLnBrk="1" hangingPunct="1"/>
            <a:r>
              <a:rPr lang="cs-CZ" altLang="cs-CZ" sz="3200" dirty="0" err="1">
                <a:effectLst>
                  <a:outerShdw blurRad="38100" dist="38100" dir="2700000" algn="tl">
                    <a:srgbClr val="000000">
                      <a:alpha val="43137"/>
                    </a:srgbClr>
                  </a:outerShdw>
                </a:effectLst>
              </a:rPr>
              <a:t>Economic</a:t>
            </a:r>
            <a:r>
              <a:rPr lang="cs-CZ" altLang="cs-CZ" sz="3200" dirty="0">
                <a:effectLst>
                  <a:outerShdw blurRad="38100" dist="38100" dir="2700000" algn="tl">
                    <a:srgbClr val="000000">
                      <a:alpha val="43137"/>
                    </a:srgbClr>
                  </a:outerShdw>
                </a:effectLst>
              </a:rPr>
              <a:t> Union</a:t>
            </a:r>
          </a:p>
        </p:txBody>
      </p:sp>
      <p:pic>
        <p:nvPicPr>
          <p:cNvPr id="40963" name="Picture 4" descr="Nový sken-20041125174033-00001">
            <a:extLst>
              <a:ext uri="{FF2B5EF4-FFF2-40B4-BE49-F238E27FC236}">
                <a16:creationId xmlns:a16="http://schemas.microsoft.com/office/drawing/2014/main" id="{5AD7F860-37FB-43EF-8FFE-F055F58A142D}"/>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648076" y="836614"/>
            <a:ext cx="5184775" cy="532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87EC05C1-AF92-4DF0-A0FC-969599AD70FD}"/>
              </a:ext>
            </a:extLst>
          </p:cNvPr>
          <p:cNvSpPr>
            <a:spLocks noGrp="1" noChangeArrowheads="1"/>
          </p:cNvSpPr>
          <p:nvPr>
            <p:ph type="title"/>
          </p:nvPr>
        </p:nvSpPr>
        <p:spPr/>
        <p:txBody>
          <a:bodyPr/>
          <a:lstStyle/>
          <a:p>
            <a:pPr eaLnBrk="1" hangingPunct="1"/>
            <a:r>
              <a:rPr lang="cs-CZ" altLang="cs-CZ" sz="3200" dirty="0" err="1">
                <a:effectLst>
                  <a:outerShdw blurRad="38100" dist="38100" dir="2700000" algn="tl">
                    <a:srgbClr val="000000">
                      <a:alpha val="43137"/>
                    </a:srgbClr>
                  </a:outerShdw>
                </a:effectLst>
              </a:rPr>
              <a:t>Economic</a:t>
            </a:r>
            <a:r>
              <a:rPr lang="cs-CZ" altLang="cs-CZ" sz="3200" dirty="0">
                <a:effectLst>
                  <a:outerShdw blurRad="38100" dist="38100" dir="2700000" algn="tl">
                    <a:srgbClr val="000000">
                      <a:alpha val="43137"/>
                    </a:srgbClr>
                  </a:outerShdw>
                </a:effectLst>
              </a:rPr>
              <a:t> Union</a:t>
            </a:r>
          </a:p>
        </p:txBody>
      </p:sp>
      <p:sp>
        <p:nvSpPr>
          <p:cNvPr id="41987" name="Zástupný symbol pro obsah 2">
            <a:extLst>
              <a:ext uri="{FF2B5EF4-FFF2-40B4-BE49-F238E27FC236}">
                <a16:creationId xmlns:a16="http://schemas.microsoft.com/office/drawing/2014/main" id="{EC05A715-4D6B-405D-825C-C84843EB349E}"/>
              </a:ext>
            </a:extLst>
          </p:cNvPr>
          <p:cNvSpPr>
            <a:spLocks noGrp="1"/>
          </p:cNvSpPr>
          <p:nvPr>
            <p:ph idx="1"/>
          </p:nvPr>
        </p:nvSpPr>
        <p:spPr/>
        <p:txBody>
          <a:bodyPr/>
          <a:lstStyle/>
          <a:p>
            <a:pPr marL="0" indent="0">
              <a:buNone/>
              <a:defRPr/>
            </a:pPr>
            <a:r>
              <a:rPr lang="en-US" altLang="cs-CZ" sz="2800" dirty="0"/>
              <a:t>An agreement between two or more countries that </a:t>
            </a:r>
            <a:r>
              <a:rPr lang="en-US" altLang="cs-CZ" sz="2800" dirty="0">
                <a:effectLst>
                  <a:outerShdw blurRad="38100" dist="38100" dir="2700000" algn="tl">
                    <a:srgbClr val="000000">
                      <a:alpha val="43137"/>
                    </a:srgbClr>
                  </a:outerShdw>
                </a:effectLst>
              </a:rPr>
              <a:t>allows the free movement of capital, labor, and all goods and services, and involves the</a:t>
            </a:r>
            <a:r>
              <a:rPr lang="en-US" altLang="cs-CZ" sz="2800" dirty="0"/>
              <a:t> </a:t>
            </a:r>
            <a:r>
              <a:rPr lang="en-US" altLang="cs-CZ" sz="2800" b="1" dirty="0">
                <a:effectLst>
                  <a:outerShdw blurRad="38100" dist="38100" dir="2700000" algn="tl">
                    <a:srgbClr val="000000">
                      <a:alpha val="43137"/>
                    </a:srgbClr>
                  </a:outerShdw>
                </a:effectLst>
              </a:rPr>
              <a:t>harmonization and unification </a:t>
            </a:r>
            <a:r>
              <a:rPr lang="cs-CZ" altLang="cs-CZ" sz="2800" b="1" dirty="0" err="1">
                <a:effectLst>
                  <a:outerShdw blurRad="38100" dist="38100" dir="2700000" algn="tl">
                    <a:srgbClr val="000000">
                      <a:alpha val="43137"/>
                    </a:srgbClr>
                  </a:outerShdw>
                </a:effectLst>
              </a:rPr>
              <a:t>of</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selected</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economic</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policies</a:t>
            </a:r>
            <a:r>
              <a:rPr lang="cs-CZ" altLang="cs-CZ" sz="2800" b="1" dirty="0">
                <a:effectLst>
                  <a:outerShdw blurRad="38100" dist="38100" dir="2700000" algn="tl">
                    <a:srgbClr val="000000">
                      <a:alpha val="43137"/>
                    </a:srgbClr>
                  </a:outerShdw>
                </a:effectLst>
              </a:rPr>
              <a:t> – </a:t>
            </a:r>
            <a:r>
              <a:rPr lang="cs-CZ" altLang="cs-CZ" sz="2800" b="1" dirty="0" err="1">
                <a:effectLst>
                  <a:outerShdw blurRad="38100" dist="38100" dir="2700000" algn="tl">
                    <a:srgbClr val="000000">
                      <a:alpha val="43137"/>
                    </a:srgbClr>
                  </a:outerShdw>
                </a:effectLst>
              </a:rPr>
              <a:t>monetary</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policy</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fiscal</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policy</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agriculture</a:t>
            </a:r>
            <a:r>
              <a:rPr lang="cs-CZ" altLang="cs-CZ" sz="2800" b="1" dirty="0">
                <a:effectLst>
                  <a:outerShdw blurRad="38100" dist="38100" dir="2700000" algn="tl">
                    <a:srgbClr val="000000">
                      <a:alpha val="43137"/>
                    </a:srgbClr>
                  </a:outerShdw>
                </a:effectLst>
              </a:rPr>
              <a:t>, </a:t>
            </a:r>
            <a:r>
              <a:rPr lang="cs-CZ" altLang="cs-CZ" sz="2800" b="1" dirty="0" err="1">
                <a:effectLst>
                  <a:outerShdw blurRad="38100" dist="38100" dir="2700000" algn="tl">
                    <a:srgbClr val="000000">
                      <a:alpha val="43137"/>
                    </a:srgbClr>
                  </a:outerShdw>
                </a:effectLst>
              </a:rPr>
              <a:t>fisheries</a:t>
            </a:r>
            <a:r>
              <a:rPr lang="cs-CZ" altLang="cs-CZ" sz="2800" b="1" dirty="0">
                <a:effectLst>
                  <a:outerShdw blurRad="38100" dist="38100" dir="2700000" algn="tl">
                    <a:srgbClr val="000000">
                      <a:alpha val="43137"/>
                    </a:srgbClr>
                  </a:outerShdw>
                </a:effectLst>
              </a:rPr>
              <a:t>, transport …</a:t>
            </a:r>
          </a:p>
          <a:p>
            <a:pPr marL="0" indent="0">
              <a:buNone/>
              <a:defRPr/>
            </a:pPr>
            <a:r>
              <a:rPr lang="en-US" altLang="cs-CZ" sz="2800" dirty="0"/>
              <a:t>Purposes for establishing an economic union normally include increasing economic efficiency and </a:t>
            </a:r>
            <a:r>
              <a:rPr lang="en-US" altLang="cs-CZ" sz="2800" dirty="0">
                <a:effectLst>
                  <a:outerShdw blurRad="38100" dist="38100" dir="2700000" algn="tl">
                    <a:srgbClr val="000000">
                      <a:alpha val="43137"/>
                    </a:srgbClr>
                  </a:outerShdw>
                </a:effectLst>
              </a:rPr>
              <a:t>establishing closer political and cultural ties between the member </a:t>
            </a:r>
            <a:r>
              <a:rPr lang="cs-CZ" altLang="cs-CZ" sz="2800" dirty="0" err="1">
                <a:effectLst>
                  <a:outerShdw blurRad="38100" dist="38100" dir="2700000" algn="tl">
                    <a:srgbClr val="000000">
                      <a:alpha val="43137"/>
                    </a:srgbClr>
                  </a:outerShdw>
                </a:effectLst>
              </a:rPr>
              <a:t>states</a:t>
            </a:r>
            <a:endParaRPr lang="cs-CZ" altLang="cs-CZ" sz="2800" b="1"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E7E23B7-B4F6-4E5C-B4BE-48A9A7704117}"/>
              </a:ext>
            </a:extLst>
          </p:cNvPr>
          <p:cNvSpPr>
            <a:spLocks noGrp="1" noChangeArrowheads="1"/>
          </p:cNvSpPr>
          <p:nvPr>
            <p:ph type="title"/>
          </p:nvPr>
        </p:nvSpPr>
        <p:spPr/>
        <p:txBody>
          <a:bodyPr/>
          <a:lstStyle/>
          <a:p>
            <a:pPr eaLnBrk="1" hangingPunct="1"/>
            <a:r>
              <a:rPr lang="cs-CZ" altLang="cs-CZ" sz="3200" dirty="0" err="1">
                <a:effectLst>
                  <a:outerShdw blurRad="38100" dist="38100" dir="2700000" algn="tl">
                    <a:srgbClr val="000000">
                      <a:alpha val="43137"/>
                    </a:srgbClr>
                  </a:outerShdw>
                </a:effectLst>
              </a:rPr>
              <a:t>Political</a:t>
            </a:r>
            <a:r>
              <a:rPr lang="cs-CZ" altLang="cs-CZ" sz="3200" dirty="0">
                <a:effectLst>
                  <a:outerShdw blurRad="38100" dist="38100" dir="2700000" algn="tl">
                    <a:srgbClr val="000000">
                      <a:alpha val="43137"/>
                    </a:srgbClr>
                  </a:outerShdw>
                </a:effectLst>
              </a:rPr>
              <a:t> Union</a:t>
            </a:r>
          </a:p>
        </p:txBody>
      </p:sp>
      <p:pic>
        <p:nvPicPr>
          <p:cNvPr id="43011" name="Picture 4" descr="Nový sken-20041125174225-00002">
            <a:extLst>
              <a:ext uri="{FF2B5EF4-FFF2-40B4-BE49-F238E27FC236}">
                <a16:creationId xmlns:a16="http://schemas.microsoft.com/office/drawing/2014/main" id="{E6E5081D-DA47-4202-851B-C64AAA6E5FB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992249" y="836712"/>
            <a:ext cx="5912039" cy="54726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309DB94A-A89E-4E6B-B2C6-AFB74E6E6F5B}"/>
              </a:ext>
            </a:extLst>
          </p:cNvPr>
          <p:cNvSpPr>
            <a:spLocks noGrp="1" noChangeArrowheads="1"/>
          </p:cNvSpPr>
          <p:nvPr>
            <p:ph type="title"/>
          </p:nvPr>
        </p:nvSpPr>
        <p:spPr/>
        <p:txBody>
          <a:bodyPr/>
          <a:lstStyle/>
          <a:p>
            <a:pPr eaLnBrk="1" hangingPunct="1"/>
            <a:r>
              <a:rPr lang="cs-CZ" altLang="cs-CZ" sz="3200" dirty="0" err="1">
                <a:effectLst>
                  <a:outerShdw blurRad="38100" dist="38100" dir="2700000" algn="tl">
                    <a:srgbClr val="000000">
                      <a:alpha val="43137"/>
                    </a:srgbClr>
                  </a:outerShdw>
                </a:effectLst>
              </a:rPr>
              <a:t>Political</a:t>
            </a:r>
            <a:r>
              <a:rPr lang="cs-CZ" altLang="cs-CZ" sz="3200" dirty="0">
                <a:effectLst>
                  <a:outerShdw blurRad="38100" dist="38100" dir="2700000" algn="tl">
                    <a:srgbClr val="000000">
                      <a:alpha val="43137"/>
                    </a:srgbClr>
                  </a:outerShdw>
                </a:effectLst>
              </a:rPr>
              <a:t> Union</a:t>
            </a:r>
          </a:p>
        </p:txBody>
      </p:sp>
      <p:sp>
        <p:nvSpPr>
          <p:cNvPr id="44035" name="Zástupný symbol pro obsah 2">
            <a:extLst>
              <a:ext uri="{FF2B5EF4-FFF2-40B4-BE49-F238E27FC236}">
                <a16:creationId xmlns:a16="http://schemas.microsoft.com/office/drawing/2014/main" id="{95DA3ABC-AC1B-4349-9922-CDDB063B5366}"/>
              </a:ext>
            </a:extLst>
          </p:cNvPr>
          <p:cNvSpPr>
            <a:spLocks noGrp="1"/>
          </p:cNvSpPr>
          <p:nvPr>
            <p:ph idx="1"/>
          </p:nvPr>
        </p:nvSpPr>
        <p:spPr/>
        <p:txBody>
          <a:bodyPr/>
          <a:lstStyle/>
          <a:p>
            <a:pPr marL="0" indent="0">
              <a:buNone/>
              <a:defRPr/>
            </a:pPr>
            <a:r>
              <a:rPr lang="en-US" altLang="cs-CZ" sz="2800" b="1" dirty="0">
                <a:effectLst>
                  <a:outerShdw blurRad="38100" dist="38100" dir="2700000" algn="tl">
                    <a:srgbClr val="000000">
                      <a:alpha val="43137"/>
                    </a:srgbClr>
                  </a:outerShdw>
                </a:effectLst>
              </a:rPr>
              <a:t>type of </a:t>
            </a:r>
            <a:r>
              <a:rPr lang="cs-CZ" altLang="cs-CZ" sz="2800" b="1" dirty="0">
                <a:effectLst>
                  <a:outerShdw blurRad="38100" dist="38100" dir="2700000" algn="tl">
                    <a:srgbClr val="000000">
                      <a:alpha val="43137"/>
                    </a:srgbClr>
                  </a:outerShdw>
                </a:effectLst>
              </a:rPr>
              <a:t>„</a:t>
            </a:r>
            <a:r>
              <a:rPr lang="en-US" altLang="cs-CZ" sz="2800" b="1" dirty="0">
                <a:effectLst>
                  <a:outerShdw blurRad="38100" dist="38100" dir="2700000" algn="tl">
                    <a:srgbClr val="000000">
                      <a:alpha val="43137"/>
                    </a:srgbClr>
                  </a:outerShdw>
                </a:effectLst>
              </a:rPr>
              <a:t>state</a:t>
            </a:r>
            <a:r>
              <a:rPr lang="cs-CZ" altLang="cs-CZ" sz="2800" b="1" dirty="0">
                <a:effectLst>
                  <a:outerShdw blurRad="38100" dist="38100" dir="2700000" algn="tl">
                    <a:srgbClr val="000000">
                      <a:alpha val="43137"/>
                    </a:srgbClr>
                  </a:outerShdw>
                </a:effectLst>
              </a:rPr>
              <a:t>“ </a:t>
            </a:r>
            <a:r>
              <a:rPr lang="cs-CZ" altLang="cs-CZ" sz="2800" dirty="0"/>
              <a:t>(</a:t>
            </a:r>
            <a:r>
              <a:rPr lang="cs-CZ" altLang="cs-CZ" sz="2800" i="1" dirty="0" err="1"/>
              <a:t>or</a:t>
            </a:r>
            <a:r>
              <a:rPr lang="cs-CZ" altLang="cs-CZ" sz="2800" i="1" dirty="0"/>
              <a:t> </a:t>
            </a:r>
            <a:r>
              <a:rPr lang="en-US" altLang="cs-CZ" sz="2800" i="1" dirty="0"/>
              <a:t>consolidated group of nations</a:t>
            </a:r>
            <a:r>
              <a:rPr lang="cs-CZ" altLang="cs-CZ" sz="2800" dirty="0"/>
              <a:t>)</a:t>
            </a:r>
            <a:r>
              <a:rPr lang="en-US" altLang="cs-CZ" sz="2800" dirty="0"/>
              <a:t> which is composed of or created out of smaller states. Unlike a </a:t>
            </a:r>
            <a:r>
              <a:rPr lang="en-US" altLang="cs-CZ" sz="2800" i="1" dirty="0"/>
              <a:t>personal union</a:t>
            </a:r>
            <a:r>
              <a:rPr lang="en-US" altLang="cs-CZ" sz="2800" dirty="0"/>
              <a:t>, the individual states </a:t>
            </a:r>
            <a:r>
              <a:rPr lang="en-US" altLang="cs-CZ" sz="2800" b="1" dirty="0"/>
              <a:t>share a </a:t>
            </a:r>
            <a:r>
              <a:rPr lang="cs-CZ" altLang="cs-CZ" sz="2800" b="1" dirty="0" err="1"/>
              <a:t>kind</a:t>
            </a:r>
            <a:r>
              <a:rPr lang="cs-CZ" altLang="cs-CZ" sz="2800" b="1" dirty="0"/>
              <a:t> </a:t>
            </a:r>
            <a:r>
              <a:rPr lang="cs-CZ" altLang="cs-CZ" sz="2800" b="1" dirty="0" err="1"/>
              <a:t>of</a:t>
            </a:r>
            <a:r>
              <a:rPr lang="cs-CZ" altLang="cs-CZ" sz="2800" b="1" dirty="0"/>
              <a:t> </a:t>
            </a:r>
            <a:r>
              <a:rPr lang="en-US" altLang="cs-CZ" sz="2800" b="1" dirty="0"/>
              <a:t>central government </a:t>
            </a:r>
            <a:r>
              <a:rPr lang="en-US" altLang="cs-CZ" sz="2800" dirty="0"/>
              <a:t>and the union is recognized internationally as a single political entity.</a:t>
            </a:r>
            <a:endParaRPr lang="cs-CZ" altLang="cs-CZ" sz="2800" dirty="0"/>
          </a:p>
          <a:p>
            <a:pPr marL="0" indent="0">
              <a:buNone/>
              <a:defRPr/>
            </a:pPr>
            <a:r>
              <a:rPr lang="en-US" altLang="cs-CZ" sz="2800" dirty="0">
                <a:effectLst>
                  <a:outerShdw blurRad="38100" dist="38100" dir="2700000" algn="tl">
                    <a:srgbClr val="000000">
                      <a:alpha val="43137"/>
                    </a:srgbClr>
                  </a:outerShdw>
                </a:effectLst>
              </a:rPr>
              <a:t> </a:t>
            </a:r>
            <a:r>
              <a:rPr lang="cs-CZ" altLang="cs-CZ" sz="2800" dirty="0">
                <a:effectLst>
                  <a:outerShdw blurRad="38100" dist="38100" dir="2700000" algn="tl">
                    <a:srgbClr val="000000">
                      <a:alpha val="43137"/>
                    </a:srgbClr>
                  </a:outerShdw>
                </a:effectLst>
              </a:rPr>
              <a:t>… a</a:t>
            </a:r>
            <a:r>
              <a:rPr lang="en-US" altLang="cs-CZ" sz="2800" dirty="0">
                <a:effectLst>
                  <a:outerShdw blurRad="38100" dist="38100" dir="2700000" algn="tl">
                    <a:srgbClr val="000000">
                      <a:alpha val="43137"/>
                    </a:srgbClr>
                  </a:outerShdw>
                </a:effectLst>
              </a:rPr>
              <a:t> political union may also be called a legislative union or </a:t>
            </a:r>
            <a:r>
              <a:rPr lang="en-US" altLang="cs-CZ" sz="2800" dirty="0" err="1">
                <a:effectLst>
                  <a:outerShdw blurRad="38100" dist="38100" dir="2700000" algn="tl">
                    <a:srgbClr val="000000">
                      <a:alpha val="43137"/>
                    </a:srgbClr>
                  </a:outerShdw>
                </a:effectLst>
              </a:rPr>
              <a:t>st</a:t>
            </a:r>
            <a:r>
              <a:rPr lang="cs-CZ" altLang="cs-CZ" sz="2800" dirty="0" err="1">
                <a:effectLst>
                  <a:outerShdw blurRad="38100" dist="38100" dir="2700000" algn="tl">
                    <a:srgbClr val="000000">
                      <a:alpha val="43137"/>
                    </a:srgbClr>
                  </a:outerShdw>
                </a:effectLst>
              </a:rPr>
              <a:t>ate</a:t>
            </a:r>
            <a:r>
              <a:rPr lang="cs-CZ" altLang="cs-CZ" sz="2800" dirty="0">
                <a:effectLst>
                  <a:outerShdw blurRad="38100" dist="38100" dir="2700000" algn="tl">
                    <a:srgbClr val="000000">
                      <a:alpha val="43137"/>
                    </a:srgbClr>
                  </a:outerShdw>
                </a:effectLst>
              </a:rPr>
              <a:t> union</a:t>
            </a:r>
          </a:p>
          <a:p>
            <a:pPr marL="0" indent="0">
              <a:buNone/>
              <a:defRPr/>
            </a:pPr>
            <a:br>
              <a:rPr lang="en-US" altLang="cs-CZ" dirty="0"/>
            </a:br>
            <a:endParaRPr lang="en-US" altLang="cs-CZ" dirty="0"/>
          </a:p>
        </p:txBody>
      </p:sp>
    </p:spTree>
  </p:cSld>
  <p:clrMapOvr>
    <a:masterClrMapping/>
  </p:clrMapOvr>
  <p:transition spd="med">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6522744-EF90-4455-80B8-4DE8F2C22AD3}"/>
              </a:ext>
            </a:extLst>
          </p:cNvPr>
          <p:cNvSpPr>
            <a:spLocks noGrp="1" noChangeArrowheads="1"/>
          </p:cNvSpPr>
          <p:nvPr>
            <p:ph type="title"/>
          </p:nvPr>
        </p:nvSpPr>
        <p:spPr/>
        <p:txBody>
          <a:bodyPr/>
          <a:lstStyle/>
          <a:p>
            <a:pPr eaLnBrk="1" hangingPunct="1"/>
            <a:endParaRPr lang="cs-CZ" altLang="cs-CZ"/>
          </a:p>
        </p:txBody>
      </p:sp>
      <p:sp>
        <p:nvSpPr>
          <p:cNvPr id="91139" name="Rectangle 3">
            <a:extLst>
              <a:ext uri="{FF2B5EF4-FFF2-40B4-BE49-F238E27FC236}">
                <a16:creationId xmlns:a16="http://schemas.microsoft.com/office/drawing/2014/main" id="{5BF0A113-7E40-46BF-8AAE-E1A8BCDEBA7A}"/>
              </a:ext>
            </a:extLst>
          </p:cNvPr>
          <p:cNvSpPr>
            <a:spLocks noGrp="1" noChangeArrowheads="1"/>
          </p:cNvSpPr>
          <p:nvPr>
            <p:ph type="body" idx="1"/>
          </p:nvPr>
        </p:nvSpPr>
        <p:spPr/>
        <p:txBody>
          <a:bodyPr/>
          <a:lstStyle/>
          <a:p>
            <a:pPr marL="609600" indent="-609600" algn="ctr" eaLnBrk="1" hangingPunct="1">
              <a:lnSpc>
                <a:spcPct val="80000"/>
              </a:lnSpc>
              <a:buNone/>
              <a:defRPr/>
            </a:pPr>
            <a:r>
              <a:rPr lang="cs-CZ" sz="3200" b="1" u="sng" dirty="0">
                <a:solidFill>
                  <a:schemeClr val="tx1"/>
                </a:solidFill>
                <a:effectLst>
                  <a:outerShdw blurRad="38100" dist="38100" dir="2700000" algn="tl">
                    <a:srgbClr val="FFFFFF"/>
                  </a:outerShdw>
                </a:effectLst>
                <a:highlight>
                  <a:srgbClr val="FFFF00"/>
                </a:highlight>
              </a:rPr>
              <a:t>New model</a:t>
            </a:r>
          </a:p>
          <a:p>
            <a:pPr marL="609600" indent="-609600" eaLnBrk="1" hangingPunct="1">
              <a:lnSpc>
                <a:spcPct val="80000"/>
              </a:lnSpc>
              <a:buFont typeface="Wingdings" panose="05000000000000000000" pitchFamily="2" charset="2"/>
              <a:buAutoNum type="arabicPeriod"/>
              <a:defRPr/>
            </a:pPr>
            <a:r>
              <a:rPr lang="cs-CZ" sz="2800" dirty="0">
                <a:effectLst>
                  <a:outerShdw blurRad="38100" dist="38100" dir="2700000" algn="tl">
                    <a:srgbClr val="000000"/>
                  </a:outerShdw>
                </a:effectLst>
              </a:rPr>
              <a:t>Free </a:t>
            </a:r>
            <a:r>
              <a:rPr lang="cs-CZ" sz="2800" dirty="0" err="1">
                <a:effectLst>
                  <a:outerShdw blurRad="38100" dist="38100" dir="2700000" algn="tl">
                    <a:srgbClr val="000000"/>
                  </a:outerShdw>
                </a:effectLst>
              </a:rPr>
              <a:t>Trade</a:t>
            </a:r>
            <a:r>
              <a:rPr lang="cs-CZ" sz="2800" dirty="0">
                <a:effectLst>
                  <a:outerShdw blurRad="38100" dist="38100" dir="2700000" algn="tl">
                    <a:srgbClr val="000000"/>
                  </a:outerShdw>
                </a:effectLst>
              </a:rPr>
              <a:t> Area -  FTA</a:t>
            </a:r>
            <a:r>
              <a:rPr lang="cs-CZ" sz="2800" dirty="0"/>
              <a:t> – </a:t>
            </a:r>
            <a:r>
              <a:rPr lang="cs-CZ" sz="2800" dirty="0" err="1">
                <a:solidFill>
                  <a:schemeClr val="tx1"/>
                </a:solidFill>
              </a:rPr>
              <a:t>like</a:t>
            </a:r>
            <a:r>
              <a:rPr lang="cs-CZ" sz="2800" dirty="0">
                <a:solidFill>
                  <a:schemeClr val="tx1"/>
                </a:solidFill>
              </a:rPr>
              <a:t> </a:t>
            </a:r>
            <a:r>
              <a:rPr lang="cs-CZ" sz="2800" dirty="0" err="1">
                <a:solidFill>
                  <a:schemeClr val="tx1"/>
                </a:solidFill>
              </a:rPr>
              <a:t>old</a:t>
            </a:r>
            <a:r>
              <a:rPr lang="cs-CZ" sz="2800" dirty="0">
                <a:solidFill>
                  <a:schemeClr val="tx1"/>
                </a:solidFill>
              </a:rPr>
              <a:t> model</a:t>
            </a:r>
            <a:r>
              <a:rPr lang="cs-CZ" sz="2800" dirty="0"/>
              <a:t>  </a:t>
            </a:r>
          </a:p>
          <a:p>
            <a:pPr marL="609600" indent="-609600" eaLnBrk="1" hangingPunct="1">
              <a:lnSpc>
                <a:spcPct val="80000"/>
              </a:lnSpc>
              <a:buFont typeface="Wingdings" panose="05000000000000000000" pitchFamily="2" charset="2"/>
              <a:buAutoNum type="arabicPeriod"/>
              <a:defRPr/>
            </a:pPr>
            <a:r>
              <a:rPr lang="cs-CZ" sz="2800" dirty="0" err="1">
                <a:effectLst>
                  <a:outerShdw blurRad="38100" dist="38100" dir="2700000" algn="tl">
                    <a:srgbClr val="000000"/>
                  </a:outerShdw>
                </a:effectLst>
              </a:rPr>
              <a:t>Customs</a:t>
            </a:r>
            <a:r>
              <a:rPr lang="cs-CZ" sz="2800" dirty="0">
                <a:effectLst>
                  <a:outerShdw blurRad="38100" dist="38100" dir="2700000" algn="tl">
                    <a:srgbClr val="000000"/>
                  </a:outerShdw>
                </a:effectLst>
              </a:rPr>
              <a:t> Union – CU</a:t>
            </a:r>
            <a:r>
              <a:rPr lang="cs-CZ" sz="2800" dirty="0"/>
              <a:t> – </a:t>
            </a:r>
            <a:r>
              <a:rPr lang="cs-CZ" sz="2800" dirty="0" err="1">
                <a:solidFill>
                  <a:schemeClr val="tx1"/>
                </a:solidFill>
              </a:rPr>
              <a:t>like</a:t>
            </a:r>
            <a:r>
              <a:rPr lang="cs-CZ" sz="2800" dirty="0">
                <a:solidFill>
                  <a:schemeClr val="tx1"/>
                </a:solidFill>
              </a:rPr>
              <a:t> </a:t>
            </a:r>
            <a:r>
              <a:rPr lang="cs-CZ" sz="2800" dirty="0" err="1">
                <a:solidFill>
                  <a:schemeClr val="tx1"/>
                </a:solidFill>
              </a:rPr>
              <a:t>old</a:t>
            </a:r>
            <a:r>
              <a:rPr lang="cs-CZ" sz="2800" dirty="0">
                <a:solidFill>
                  <a:schemeClr val="tx1"/>
                </a:solidFill>
              </a:rPr>
              <a:t> model</a:t>
            </a:r>
          </a:p>
          <a:p>
            <a:pPr marL="609600" indent="-609600" eaLnBrk="1" hangingPunct="1">
              <a:lnSpc>
                <a:spcPct val="80000"/>
              </a:lnSpc>
              <a:buFont typeface="Wingdings" panose="05000000000000000000" pitchFamily="2" charset="2"/>
              <a:buAutoNum type="arabicPeriod"/>
              <a:defRPr/>
            </a:pPr>
            <a:r>
              <a:rPr lang="cs-CZ" sz="2800" dirty="0" err="1">
                <a:effectLst>
                  <a:outerShdw blurRad="38100" dist="38100" dir="2700000" algn="tl">
                    <a:srgbClr val="000000"/>
                  </a:outerShdw>
                </a:effectLst>
              </a:rPr>
              <a:t>Primary</a:t>
            </a:r>
            <a:r>
              <a:rPr lang="cs-CZ" sz="2800" dirty="0">
                <a:effectLst>
                  <a:outerShdw blurRad="38100" dist="38100" dir="2700000" algn="tl">
                    <a:srgbClr val="000000"/>
                  </a:outerShdw>
                </a:effectLst>
              </a:rPr>
              <a:t> </a:t>
            </a:r>
            <a:r>
              <a:rPr lang="cs-CZ" sz="2800" dirty="0" err="1">
                <a:effectLst>
                  <a:outerShdw blurRad="38100" dist="38100" dir="2700000" algn="tl">
                    <a:srgbClr val="000000"/>
                  </a:outerShdw>
                </a:effectLst>
              </a:rPr>
              <a:t>Economic</a:t>
            </a:r>
            <a:r>
              <a:rPr lang="cs-CZ" sz="2800" dirty="0">
                <a:effectLst>
                  <a:outerShdw blurRad="38100" dist="38100" dir="2700000" algn="tl">
                    <a:srgbClr val="000000"/>
                  </a:outerShdw>
                </a:effectLst>
              </a:rPr>
              <a:t> Union – PEU</a:t>
            </a:r>
            <a:r>
              <a:rPr lang="cs-CZ" sz="2800" dirty="0"/>
              <a:t> – </a:t>
            </a:r>
            <a:r>
              <a:rPr lang="cs-CZ" sz="2800" dirty="0" err="1">
                <a:solidFill>
                  <a:schemeClr val="tx1"/>
                </a:solidFill>
              </a:rPr>
              <a:t>with</a:t>
            </a:r>
            <a:r>
              <a:rPr lang="cs-CZ" sz="2800" dirty="0">
                <a:solidFill>
                  <a:schemeClr val="tx1"/>
                </a:solidFill>
              </a:rPr>
              <a:t> </a:t>
            </a:r>
            <a:r>
              <a:rPr lang="cs-CZ" sz="2800" dirty="0" err="1">
                <a:solidFill>
                  <a:schemeClr val="tx1"/>
                </a:solidFill>
              </a:rPr>
              <a:t>nontariff</a:t>
            </a:r>
            <a:r>
              <a:rPr lang="cs-CZ" sz="2800" dirty="0">
                <a:solidFill>
                  <a:schemeClr val="tx1"/>
                </a:solidFill>
              </a:rPr>
              <a:t> </a:t>
            </a:r>
            <a:r>
              <a:rPr lang="cs-CZ" sz="2800" dirty="0" err="1">
                <a:solidFill>
                  <a:schemeClr val="tx1"/>
                </a:solidFill>
              </a:rPr>
              <a:t>barriers</a:t>
            </a:r>
            <a:r>
              <a:rPr lang="cs-CZ" sz="2800" dirty="0">
                <a:solidFill>
                  <a:schemeClr val="tx1"/>
                </a:solidFill>
              </a:rPr>
              <a:t> (</a:t>
            </a:r>
            <a:r>
              <a:rPr lang="cs-CZ" sz="2800" dirty="0" err="1">
                <a:solidFill>
                  <a:schemeClr val="tx1"/>
                </a:solidFill>
              </a:rPr>
              <a:t>ntbs</a:t>
            </a:r>
            <a:r>
              <a:rPr lang="cs-CZ" sz="2800" dirty="0">
                <a:solidFill>
                  <a:schemeClr val="tx1"/>
                </a:solidFill>
              </a:rPr>
              <a:t>)</a:t>
            </a:r>
          </a:p>
          <a:p>
            <a:pPr marL="609600" indent="-609600" eaLnBrk="1" hangingPunct="1">
              <a:lnSpc>
                <a:spcPct val="80000"/>
              </a:lnSpc>
              <a:buFont typeface="Wingdings" panose="05000000000000000000" pitchFamily="2" charset="2"/>
              <a:buAutoNum type="arabicPeriod"/>
              <a:defRPr/>
            </a:pPr>
            <a:r>
              <a:rPr lang="cs-CZ" sz="2800" dirty="0" err="1">
                <a:effectLst>
                  <a:outerShdw blurRad="38100" dist="38100" dir="2700000" algn="tl">
                    <a:srgbClr val="000000"/>
                  </a:outerShdw>
                </a:effectLst>
              </a:rPr>
              <a:t>Advanced</a:t>
            </a:r>
            <a:r>
              <a:rPr lang="cs-CZ" sz="2800" dirty="0">
                <a:effectLst>
                  <a:outerShdw blurRad="38100" dist="38100" dir="2700000" algn="tl">
                    <a:srgbClr val="000000"/>
                  </a:outerShdw>
                </a:effectLst>
              </a:rPr>
              <a:t> </a:t>
            </a:r>
            <a:r>
              <a:rPr lang="cs-CZ" sz="2800" dirty="0" err="1">
                <a:effectLst>
                  <a:outerShdw blurRad="38100" dist="38100" dir="2700000" algn="tl">
                    <a:srgbClr val="000000"/>
                  </a:outerShdw>
                </a:effectLst>
              </a:rPr>
              <a:t>Economic</a:t>
            </a:r>
            <a:r>
              <a:rPr lang="cs-CZ" sz="2800" dirty="0">
                <a:effectLst>
                  <a:outerShdw blurRad="38100" dist="38100" dir="2700000" algn="tl">
                    <a:srgbClr val="000000"/>
                  </a:outerShdw>
                </a:effectLst>
              </a:rPr>
              <a:t> Union – AEU</a:t>
            </a:r>
            <a:r>
              <a:rPr lang="cs-CZ" sz="2800" dirty="0"/>
              <a:t> – </a:t>
            </a:r>
            <a:r>
              <a:rPr lang="cs-CZ" sz="2800" dirty="0" err="1">
                <a:solidFill>
                  <a:schemeClr val="tx1"/>
                </a:solidFill>
              </a:rPr>
              <a:t>without</a:t>
            </a:r>
            <a:r>
              <a:rPr lang="cs-CZ" sz="2800" dirty="0">
                <a:solidFill>
                  <a:schemeClr val="tx1"/>
                </a:solidFill>
              </a:rPr>
              <a:t> </a:t>
            </a:r>
            <a:r>
              <a:rPr lang="cs-CZ" sz="2800" dirty="0" err="1">
                <a:solidFill>
                  <a:schemeClr val="tx1"/>
                </a:solidFill>
              </a:rPr>
              <a:t>nontariff</a:t>
            </a:r>
            <a:r>
              <a:rPr lang="cs-CZ" sz="2800" dirty="0">
                <a:solidFill>
                  <a:schemeClr val="tx1"/>
                </a:solidFill>
              </a:rPr>
              <a:t> </a:t>
            </a:r>
            <a:r>
              <a:rPr lang="cs-CZ" sz="2800" dirty="0" err="1">
                <a:solidFill>
                  <a:schemeClr val="tx1"/>
                </a:solidFill>
              </a:rPr>
              <a:t>barriers</a:t>
            </a:r>
            <a:endParaRPr lang="cs-CZ" sz="2800" dirty="0">
              <a:solidFill>
                <a:schemeClr val="tx1"/>
              </a:solidFill>
            </a:endParaRPr>
          </a:p>
          <a:p>
            <a:pPr marL="609600" indent="-609600" eaLnBrk="1" hangingPunct="1">
              <a:lnSpc>
                <a:spcPct val="80000"/>
              </a:lnSpc>
              <a:buFont typeface="Wingdings" panose="05000000000000000000" pitchFamily="2" charset="2"/>
              <a:buAutoNum type="arabicPeriod"/>
              <a:defRPr/>
            </a:pPr>
            <a:r>
              <a:rPr lang="cs-CZ" sz="2800" dirty="0">
                <a:effectLst>
                  <a:outerShdw blurRad="38100" dist="38100" dir="2700000" algn="tl">
                    <a:srgbClr val="000000"/>
                  </a:outerShdw>
                </a:effectLst>
              </a:rPr>
              <a:t>Formative </a:t>
            </a:r>
            <a:r>
              <a:rPr lang="cs-CZ" sz="2800" dirty="0" err="1">
                <a:effectLst>
                  <a:outerShdw blurRad="38100" dist="38100" dir="2700000" algn="tl">
                    <a:srgbClr val="000000"/>
                  </a:outerShdw>
                </a:effectLst>
              </a:rPr>
              <a:t>Economic</a:t>
            </a:r>
            <a:r>
              <a:rPr lang="cs-CZ" sz="2800" dirty="0">
                <a:effectLst>
                  <a:outerShdw blurRad="38100" dist="38100" dir="2700000" algn="tl">
                    <a:srgbClr val="000000"/>
                  </a:outerShdw>
                </a:effectLst>
              </a:rPr>
              <a:t> and </a:t>
            </a:r>
            <a:r>
              <a:rPr lang="cs-CZ" sz="2800" dirty="0" err="1">
                <a:effectLst>
                  <a:outerShdw blurRad="38100" dist="38100" dir="2700000" algn="tl">
                    <a:srgbClr val="000000"/>
                  </a:outerShdw>
                </a:effectLst>
              </a:rPr>
              <a:t>Monetary</a:t>
            </a:r>
            <a:r>
              <a:rPr lang="cs-CZ" sz="2800" dirty="0">
                <a:effectLst>
                  <a:outerShdw blurRad="38100" dist="38100" dir="2700000" algn="tl">
                    <a:srgbClr val="000000"/>
                  </a:outerShdw>
                </a:effectLst>
              </a:rPr>
              <a:t> Union – FEMU</a:t>
            </a:r>
            <a:r>
              <a:rPr lang="cs-CZ" sz="2800" dirty="0"/>
              <a:t> – </a:t>
            </a:r>
            <a:r>
              <a:rPr lang="cs-CZ" sz="2800" dirty="0" err="1">
                <a:solidFill>
                  <a:schemeClr val="tx1"/>
                </a:solidFill>
              </a:rPr>
              <a:t>e.g</a:t>
            </a:r>
            <a:r>
              <a:rPr lang="cs-CZ" sz="2800" dirty="0">
                <a:solidFill>
                  <a:schemeClr val="tx1"/>
                </a:solidFill>
              </a:rPr>
              <a:t>. </a:t>
            </a:r>
            <a:r>
              <a:rPr lang="cs-CZ" sz="2800" dirty="0" err="1">
                <a:solidFill>
                  <a:schemeClr val="tx1"/>
                </a:solidFill>
              </a:rPr>
              <a:t>without</a:t>
            </a:r>
            <a:r>
              <a:rPr lang="cs-CZ" sz="2800" dirty="0">
                <a:solidFill>
                  <a:schemeClr val="tx1"/>
                </a:solidFill>
              </a:rPr>
              <a:t> </a:t>
            </a:r>
            <a:r>
              <a:rPr lang="cs-CZ" sz="2800" dirty="0" err="1">
                <a:solidFill>
                  <a:schemeClr val="tx1"/>
                </a:solidFill>
              </a:rPr>
              <a:t>common</a:t>
            </a:r>
            <a:r>
              <a:rPr lang="cs-CZ" sz="2800" dirty="0">
                <a:solidFill>
                  <a:schemeClr val="tx1"/>
                </a:solidFill>
              </a:rPr>
              <a:t> </a:t>
            </a:r>
            <a:r>
              <a:rPr lang="cs-CZ" sz="2800" dirty="0" err="1">
                <a:solidFill>
                  <a:schemeClr val="tx1"/>
                </a:solidFill>
              </a:rPr>
              <a:t>fiscal</a:t>
            </a:r>
            <a:r>
              <a:rPr lang="cs-CZ" sz="2800" dirty="0">
                <a:solidFill>
                  <a:schemeClr val="tx1"/>
                </a:solidFill>
              </a:rPr>
              <a:t> </a:t>
            </a:r>
            <a:r>
              <a:rPr lang="cs-CZ" sz="2800" dirty="0" err="1">
                <a:solidFill>
                  <a:schemeClr val="tx1"/>
                </a:solidFill>
              </a:rPr>
              <a:t>policy</a:t>
            </a:r>
            <a:endParaRPr lang="cs-CZ" sz="2800" dirty="0">
              <a:solidFill>
                <a:schemeClr val="tx1"/>
              </a:solidFill>
            </a:endParaRPr>
          </a:p>
          <a:p>
            <a:pPr marL="609600" indent="-609600" eaLnBrk="1" hangingPunct="1">
              <a:lnSpc>
                <a:spcPct val="80000"/>
              </a:lnSpc>
              <a:buFont typeface="Wingdings" panose="05000000000000000000" pitchFamily="2" charset="2"/>
              <a:buAutoNum type="arabicPeriod"/>
              <a:defRPr/>
            </a:pPr>
            <a:r>
              <a:rPr lang="cs-CZ" sz="2800" dirty="0" err="1">
                <a:effectLst>
                  <a:outerShdw blurRad="38100" dist="38100" dir="2700000" algn="tl">
                    <a:srgbClr val="000000"/>
                  </a:outerShdw>
                </a:effectLst>
              </a:rPr>
              <a:t>Complete</a:t>
            </a:r>
            <a:r>
              <a:rPr lang="cs-CZ" sz="2800" dirty="0">
                <a:effectLst>
                  <a:outerShdw blurRad="38100" dist="38100" dir="2700000" algn="tl">
                    <a:srgbClr val="000000"/>
                  </a:outerShdw>
                </a:effectLst>
              </a:rPr>
              <a:t> </a:t>
            </a:r>
            <a:r>
              <a:rPr lang="cs-CZ" sz="2800" dirty="0" err="1">
                <a:effectLst>
                  <a:outerShdw blurRad="38100" dist="38100" dir="2700000" algn="tl">
                    <a:srgbClr val="000000"/>
                  </a:outerShdw>
                </a:effectLst>
              </a:rPr>
              <a:t>Economic</a:t>
            </a:r>
            <a:r>
              <a:rPr lang="cs-CZ" sz="2800" dirty="0">
                <a:effectLst>
                  <a:outerShdw blurRad="38100" dist="38100" dir="2700000" algn="tl">
                    <a:srgbClr val="000000"/>
                  </a:outerShdw>
                </a:effectLst>
              </a:rPr>
              <a:t> and </a:t>
            </a:r>
            <a:r>
              <a:rPr lang="cs-CZ" sz="2800" dirty="0" err="1">
                <a:effectLst>
                  <a:outerShdw blurRad="38100" dist="38100" dir="2700000" algn="tl">
                    <a:srgbClr val="000000"/>
                  </a:outerShdw>
                </a:effectLst>
              </a:rPr>
              <a:t>Monetary</a:t>
            </a:r>
            <a:r>
              <a:rPr lang="cs-CZ" sz="2800" dirty="0">
                <a:effectLst>
                  <a:outerShdw blurRad="38100" dist="38100" dir="2700000" algn="tl">
                    <a:srgbClr val="000000"/>
                  </a:outerShdw>
                </a:effectLst>
              </a:rPr>
              <a:t> Union – CEMU</a:t>
            </a:r>
            <a:r>
              <a:rPr lang="cs-CZ" sz="2800" dirty="0"/>
              <a:t> – </a:t>
            </a:r>
            <a:r>
              <a:rPr lang="cs-CZ" sz="2800" dirty="0" err="1">
                <a:solidFill>
                  <a:schemeClr val="tx1"/>
                </a:solidFill>
              </a:rPr>
              <a:t>with</a:t>
            </a:r>
            <a:r>
              <a:rPr lang="cs-CZ" sz="2800" dirty="0">
                <a:solidFill>
                  <a:schemeClr val="tx1"/>
                </a:solidFill>
              </a:rPr>
              <a:t> </a:t>
            </a:r>
            <a:r>
              <a:rPr lang="cs-CZ" sz="2800" dirty="0" err="1">
                <a:solidFill>
                  <a:schemeClr val="tx1"/>
                </a:solidFill>
              </a:rPr>
              <a:t>common</a:t>
            </a:r>
            <a:r>
              <a:rPr lang="cs-CZ" sz="2800" dirty="0">
                <a:solidFill>
                  <a:schemeClr val="tx1"/>
                </a:solidFill>
              </a:rPr>
              <a:t> </a:t>
            </a:r>
            <a:r>
              <a:rPr lang="cs-CZ" sz="2800" dirty="0" err="1">
                <a:solidFill>
                  <a:schemeClr val="tx1"/>
                </a:solidFill>
              </a:rPr>
              <a:t>fiscal</a:t>
            </a:r>
            <a:r>
              <a:rPr lang="cs-CZ" sz="2800" dirty="0">
                <a:solidFill>
                  <a:schemeClr val="tx1"/>
                </a:solidFill>
              </a:rPr>
              <a:t> </a:t>
            </a:r>
            <a:r>
              <a:rPr lang="cs-CZ" sz="2800" dirty="0" err="1">
                <a:solidFill>
                  <a:schemeClr val="tx1"/>
                </a:solidFill>
              </a:rPr>
              <a:t>policy</a:t>
            </a:r>
            <a:endParaRPr lang="cs-CZ" sz="2800" dirty="0">
              <a:solidFill>
                <a:schemeClr val="tx1"/>
              </a:solidFill>
            </a:endParaRPr>
          </a:p>
          <a:p>
            <a:pPr marL="609600" indent="-609600" eaLnBrk="1" hangingPunct="1">
              <a:lnSpc>
                <a:spcPct val="80000"/>
              </a:lnSpc>
              <a:buFont typeface="Wingdings" panose="05000000000000000000" pitchFamily="2" charset="2"/>
              <a:buAutoNum type="arabicPeriod"/>
              <a:defRPr/>
            </a:pPr>
            <a:r>
              <a:rPr lang="cs-CZ" sz="2800" dirty="0" err="1">
                <a:effectLst>
                  <a:outerShdw blurRad="38100" dist="38100" dir="2700000" algn="tl">
                    <a:srgbClr val="000000"/>
                  </a:outerShdw>
                </a:effectLst>
              </a:rPr>
              <a:t>Economic</a:t>
            </a:r>
            <a:r>
              <a:rPr lang="cs-CZ" sz="2800" dirty="0">
                <a:effectLst>
                  <a:outerShdw blurRad="38100" dist="38100" dir="2700000" algn="tl">
                    <a:srgbClr val="000000"/>
                  </a:outerShdw>
                </a:effectLst>
              </a:rPr>
              <a:t> and </a:t>
            </a:r>
            <a:r>
              <a:rPr lang="cs-CZ" sz="2800" dirty="0" err="1">
                <a:effectLst>
                  <a:outerShdw blurRad="38100" dist="38100" dir="2700000" algn="tl">
                    <a:srgbClr val="000000"/>
                  </a:outerShdw>
                </a:effectLst>
              </a:rPr>
              <a:t>Political</a:t>
            </a:r>
            <a:r>
              <a:rPr lang="cs-CZ" sz="2800" dirty="0">
                <a:effectLst>
                  <a:outerShdw blurRad="38100" dist="38100" dir="2700000" algn="tl">
                    <a:srgbClr val="000000"/>
                  </a:outerShdw>
                </a:effectLst>
              </a:rPr>
              <a:t> union – EPU</a:t>
            </a:r>
            <a:r>
              <a:rPr lang="cs-CZ" sz="2800" dirty="0"/>
              <a:t> – </a:t>
            </a:r>
            <a:r>
              <a:rPr lang="cs-CZ" sz="2800" dirty="0" err="1">
                <a:solidFill>
                  <a:schemeClr val="tx1"/>
                </a:solidFill>
              </a:rPr>
              <a:t>like</a:t>
            </a:r>
            <a:r>
              <a:rPr lang="cs-CZ" sz="2800" dirty="0">
                <a:solidFill>
                  <a:schemeClr val="tx1"/>
                </a:solidFill>
              </a:rPr>
              <a:t> </a:t>
            </a:r>
            <a:r>
              <a:rPr lang="cs-CZ" sz="2800" dirty="0" err="1">
                <a:solidFill>
                  <a:schemeClr val="tx1"/>
                </a:solidFill>
              </a:rPr>
              <a:t>old</a:t>
            </a:r>
            <a:r>
              <a:rPr lang="cs-CZ" sz="2800" dirty="0">
                <a:solidFill>
                  <a:schemeClr val="tx1"/>
                </a:solidFill>
              </a:rPr>
              <a:t> model</a:t>
            </a:r>
          </a:p>
          <a:p>
            <a:pPr marL="609600" indent="-609600" eaLnBrk="1" hangingPunct="1">
              <a:lnSpc>
                <a:spcPct val="80000"/>
              </a:lnSpc>
              <a:defRPr/>
            </a:pPr>
            <a:endParaRPr lang="cs-CZ" dirty="0"/>
          </a:p>
        </p:txBody>
      </p:sp>
    </p:spTree>
  </p:cSld>
  <p:clrMapOvr>
    <a:masterClrMapping/>
  </p:clrMapOvr>
  <p:transition spd="med">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3F429-3333-415E-80CC-F47CC5F340E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F6DF60A-BBF5-4503-8D3E-18D06837F4AB}"/>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200" b="1" dirty="0"/>
              <a:t>THANK YOU FOR YOUR ATTENTION</a:t>
            </a:r>
          </a:p>
        </p:txBody>
      </p:sp>
    </p:spTree>
    <p:extLst>
      <p:ext uri="{BB962C8B-B14F-4D97-AF65-F5344CB8AC3E}">
        <p14:creationId xmlns:p14="http://schemas.microsoft.com/office/powerpoint/2010/main" val="3667880596"/>
      </p:ext>
    </p:extLst>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2CB65E-246F-4175-84D9-5624DA1740E9}"/>
              </a:ext>
            </a:extLst>
          </p:cNvPr>
          <p:cNvSpPr>
            <a:spLocks noGrp="1" noChangeArrowheads="1"/>
          </p:cNvSpPr>
          <p:nvPr>
            <p:ph type="ctrTitle"/>
          </p:nvPr>
        </p:nvSpPr>
        <p:spPr>
          <a:xfrm>
            <a:off x="2200496" y="908720"/>
            <a:ext cx="7848600" cy="3972457"/>
          </a:xfrm>
        </p:spPr>
        <p:txBody>
          <a:bodyPr/>
          <a:lstStyle/>
          <a:p>
            <a:br>
              <a:rPr lang="cs-CZ" sz="3200" dirty="0">
                <a:solidFill>
                  <a:schemeClr val="tx1">
                    <a:lumMod val="95000"/>
                    <a:lumOff val="5000"/>
                  </a:schemeClr>
                </a:solidFill>
              </a:rPr>
            </a:br>
            <a:r>
              <a:rPr lang="cs-CZ" sz="4000" dirty="0" err="1"/>
              <a:t>Theory</a:t>
            </a:r>
            <a:r>
              <a:rPr lang="cs-CZ" sz="4000" dirty="0"/>
              <a:t> </a:t>
            </a:r>
            <a:r>
              <a:rPr lang="cs-CZ" sz="4000" dirty="0" err="1"/>
              <a:t>of</a:t>
            </a:r>
            <a:r>
              <a:rPr lang="cs-CZ" sz="4000" dirty="0"/>
              <a:t> International </a:t>
            </a:r>
            <a:r>
              <a:rPr lang="cs-CZ" sz="4000" dirty="0" err="1"/>
              <a:t>Economic</a:t>
            </a:r>
            <a:r>
              <a:rPr lang="cs-CZ" sz="4000" dirty="0"/>
              <a:t> </a:t>
            </a:r>
            <a:r>
              <a:rPr lang="cs-CZ" sz="4000" dirty="0" err="1"/>
              <a:t>Integration</a:t>
            </a:r>
            <a:r>
              <a:rPr lang="cs-CZ" sz="4000" dirty="0"/>
              <a:t> II – </a:t>
            </a:r>
            <a:r>
              <a:rPr lang="cs-CZ" sz="4000" dirty="0" err="1"/>
              <a:t>Stages</a:t>
            </a:r>
            <a:r>
              <a:rPr lang="cs-CZ" sz="4000" dirty="0"/>
              <a:t> </a:t>
            </a:r>
            <a:r>
              <a:rPr lang="cs-CZ" sz="4000" dirty="0" err="1"/>
              <a:t>of</a:t>
            </a:r>
            <a:r>
              <a:rPr lang="cs-CZ" sz="4000" dirty="0"/>
              <a:t> </a:t>
            </a:r>
            <a:r>
              <a:rPr lang="cs-CZ" sz="4000"/>
              <a:t>Integration.</a:t>
            </a:r>
            <a:endParaRPr lang="cs-CZ" altLang="cs-CZ" sz="4000" dirty="0">
              <a:effectLst>
                <a:outerShdw blurRad="38100" dist="38100" dir="2700000" algn="tl">
                  <a:srgbClr val="000000">
                    <a:alpha val="43137"/>
                  </a:srgbClr>
                </a:outerShdw>
              </a:effectLst>
            </a:endParaRPr>
          </a:p>
        </p:txBody>
      </p:sp>
      <p:sp>
        <p:nvSpPr>
          <p:cNvPr id="5123" name="Rectangle 3">
            <a:extLst>
              <a:ext uri="{FF2B5EF4-FFF2-40B4-BE49-F238E27FC236}">
                <a16:creationId xmlns:a16="http://schemas.microsoft.com/office/drawing/2014/main" id="{CC6B0684-0193-4667-9B12-1A2E14B3520E}"/>
              </a:ext>
            </a:extLst>
          </p:cNvPr>
          <p:cNvSpPr>
            <a:spLocks noGrp="1" noChangeArrowheads="1"/>
          </p:cNvSpPr>
          <p:nvPr>
            <p:ph type="subTitle" idx="1"/>
          </p:nvPr>
        </p:nvSpPr>
        <p:spPr>
          <a:xfrm>
            <a:off x="2238729" y="4829623"/>
            <a:ext cx="7775575" cy="1584325"/>
          </a:xfrm>
        </p:spPr>
        <p:txBody>
          <a:bodyPr/>
          <a:lstStyle/>
          <a:p>
            <a:pPr eaLnBrk="1" hangingPunct="1"/>
            <a:r>
              <a:rPr lang="cs-CZ" altLang="cs-CZ" sz="3600" b="1" dirty="0">
                <a:solidFill>
                  <a:srgbClr val="0066FF"/>
                </a:solidFill>
              </a:rPr>
              <a:t>Radomír Kaňa</a:t>
            </a:r>
          </a:p>
          <a:p>
            <a:pPr eaLnBrk="1" hangingPunct="1"/>
            <a:r>
              <a:rPr lang="cs-CZ" altLang="cs-CZ" sz="2400" b="1" i="1" dirty="0">
                <a:solidFill>
                  <a:schemeClr val="tx1"/>
                </a:solidFill>
              </a:rPr>
              <a:t>Department </a:t>
            </a:r>
            <a:r>
              <a:rPr lang="cs-CZ" altLang="cs-CZ" sz="2400" b="1" i="1" dirty="0" err="1">
                <a:solidFill>
                  <a:schemeClr val="tx1"/>
                </a:solidFill>
              </a:rPr>
              <a:t>of</a:t>
            </a:r>
            <a:r>
              <a:rPr lang="cs-CZ" altLang="cs-CZ" sz="2400" b="1" i="1" dirty="0">
                <a:solidFill>
                  <a:schemeClr val="tx1"/>
                </a:solidFill>
              </a:rPr>
              <a:t> International </a:t>
            </a:r>
            <a:r>
              <a:rPr lang="cs-CZ" altLang="cs-CZ" sz="2400" b="1" i="1" dirty="0" err="1">
                <a:solidFill>
                  <a:schemeClr val="tx1"/>
                </a:solidFill>
              </a:rPr>
              <a:t>Economic</a:t>
            </a:r>
            <a:r>
              <a:rPr lang="cs-CZ" altLang="cs-CZ" sz="2400" b="1" i="1" dirty="0">
                <a:solidFill>
                  <a:schemeClr val="tx1"/>
                </a:solidFill>
              </a:rPr>
              <a:t> Relations</a:t>
            </a:r>
          </a:p>
          <a:p>
            <a:pPr eaLnBrk="1" hangingPunct="1"/>
            <a:endParaRPr lang="cs-CZ" altLang="cs-CZ" i="1" dirty="0"/>
          </a:p>
          <a:p>
            <a:pPr eaLnBrk="1" hangingPunct="1"/>
            <a:endParaRPr lang="cs-CZ" altLang="cs-CZ" dirty="0">
              <a:solidFill>
                <a:srgbClr val="0066FF"/>
              </a:solidFill>
            </a:endParaRPr>
          </a:p>
        </p:txBody>
      </p:sp>
      <p:sp>
        <p:nvSpPr>
          <p:cNvPr id="5124" name="Text Box 6">
            <a:extLst>
              <a:ext uri="{FF2B5EF4-FFF2-40B4-BE49-F238E27FC236}">
                <a16:creationId xmlns:a16="http://schemas.microsoft.com/office/drawing/2014/main" id="{F2F96C1D-C8EA-4895-9611-27A8C10E5435}"/>
              </a:ext>
            </a:extLst>
          </p:cNvPr>
          <p:cNvSpPr txBox="1">
            <a:spLocks noChangeArrowheads="1"/>
          </p:cNvSpPr>
          <p:nvPr/>
        </p:nvSpPr>
        <p:spPr bwMode="auto">
          <a:xfrm>
            <a:off x="3000376" y="6165851"/>
            <a:ext cx="6048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cs-CZ" altLang="cs-CZ" sz="1000">
              <a:solidFill>
                <a:schemeClr val="tx1"/>
              </a:solidFill>
            </a:endParaRPr>
          </a:p>
        </p:txBody>
      </p:sp>
    </p:spTree>
  </p:cSld>
  <p:clrMapOvr>
    <a:masterClrMapping/>
  </p:clrMapOvr>
  <p:transition spd="med">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09F10A5-0ED1-4F22-95B0-71C4407D1410}"/>
              </a:ext>
            </a:extLst>
          </p:cNvPr>
          <p:cNvSpPr>
            <a:spLocks noGrp="1" noChangeArrowheads="1"/>
          </p:cNvSpPr>
          <p:nvPr>
            <p:ph type="title"/>
          </p:nvPr>
        </p:nvSpPr>
        <p:spPr/>
        <p:txBody>
          <a:bodyPr/>
          <a:lstStyle/>
          <a:p>
            <a:pPr eaLnBrk="1" hangingPunct="1"/>
            <a:endParaRPr lang="cs-CZ" altLang="cs-CZ"/>
          </a:p>
        </p:txBody>
      </p:sp>
      <p:sp>
        <p:nvSpPr>
          <p:cNvPr id="82947" name="Rectangle 3">
            <a:extLst>
              <a:ext uri="{FF2B5EF4-FFF2-40B4-BE49-F238E27FC236}">
                <a16:creationId xmlns:a16="http://schemas.microsoft.com/office/drawing/2014/main" id="{5019F6BE-8125-4314-8367-BDC5615D57BD}"/>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GB" sz="2800" b="1" dirty="0">
                <a:solidFill>
                  <a:schemeClr val="tx1"/>
                </a:solidFill>
                <a:effectLst>
                  <a:outerShdw blurRad="38100" dist="38100" dir="2700000" algn="tl">
                    <a:srgbClr val="000000">
                      <a:alpha val="43137"/>
                    </a:srgbClr>
                  </a:outerShdw>
                </a:effectLst>
              </a:rPr>
              <a:t>Stages</a:t>
            </a:r>
            <a:r>
              <a:rPr lang="cs-CZ" sz="2800" b="1" dirty="0">
                <a:solidFill>
                  <a:schemeClr val="tx1"/>
                </a:solidFill>
                <a:effectLst>
                  <a:outerShdw blurRad="38100" dist="38100" dir="2700000" algn="tl">
                    <a:srgbClr val="000000">
                      <a:alpha val="43137"/>
                    </a:srgbClr>
                  </a:outerShdw>
                </a:effectLst>
              </a:rPr>
              <a:t>/</a:t>
            </a:r>
            <a:r>
              <a:rPr lang="cs-CZ" sz="2800" b="1" dirty="0" err="1">
                <a:solidFill>
                  <a:schemeClr val="tx1"/>
                </a:solidFill>
                <a:effectLst>
                  <a:outerShdw blurRad="38100" dist="38100" dir="2700000" algn="tl">
                    <a:srgbClr val="000000">
                      <a:alpha val="43137"/>
                    </a:srgbClr>
                  </a:outerShdw>
                </a:effectLst>
              </a:rPr>
              <a:t>levels</a:t>
            </a:r>
            <a:r>
              <a:rPr lang="en-GB" sz="2800" dirty="0">
                <a:solidFill>
                  <a:schemeClr val="tx1"/>
                </a:solidFill>
                <a:effectLst>
                  <a:outerShdw blurRad="38100" dist="38100" dir="2700000" algn="tl">
                    <a:srgbClr val="000000">
                      <a:alpha val="43137"/>
                    </a:srgbClr>
                  </a:outerShdw>
                </a:effectLst>
              </a:rPr>
              <a:t> </a:t>
            </a:r>
            <a:r>
              <a:rPr lang="en-GB" sz="2800" b="1" dirty="0">
                <a:solidFill>
                  <a:schemeClr val="tx1"/>
                </a:solidFill>
                <a:effectLst>
                  <a:outerShdw blurRad="38100" dist="38100" dir="2700000" algn="tl">
                    <a:srgbClr val="000000">
                      <a:alpha val="43137"/>
                    </a:srgbClr>
                  </a:outerShdw>
                </a:effectLst>
              </a:rPr>
              <a:t>of international economic integration</a:t>
            </a:r>
            <a:r>
              <a:rPr lang="cs-CZ" sz="2800" b="1" dirty="0">
                <a:solidFill>
                  <a:schemeClr val="tx1"/>
                </a:solidFill>
                <a:effectLst>
                  <a:outerShdw blurRad="38100" dist="38100" dir="2700000" algn="tl">
                    <a:srgbClr val="000000">
                      <a:alpha val="43137"/>
                    </a:srgbClr>
                  </a:outerShdw>
                </a:effectLst>
              </a:rPr>
              <a:t> </a:t>
            </a:r>
          </a:p>
          <a:p>
            <a:pPr eaLnBrk="1" hangingPunct="1">
              <a:defRPr/>
            </a:pPr>
            <a:r>
              <a:rPr lang="cs-CZ" sz="2800" b="1" dirty="0" err="1">
                <a:effectLst>
                  <a:outerShdw blurRad="38100" dist="38100" dir="2700000" algn="tl">
                    <a:srgbClr val="000000"/>
                  </a:outerShdw>
                </a:effectLst>
              </a:rPr>
              <a:t>Traditional</a:t>
            </a:r>
            <a:r>
              <a:rPr lang="cs-CZ" sz="2800" b="1" dirty="0">
                <a:effectLst>
                  <a:outerShdw blurRad="38100" dist="38100" dir="2700000" algn="tl">
                    <a:srgbClr val="000000"/>
                  </a:outerShdw>
                </a:effectLst>
              </a:rPr>
              <a:t> </a:t>
            </a:r>
            <a:r>
              <a:rPr lang="cs-CZ" sz="2800" b="1" dirty="0" err="1">
                <a:effectLst>
                  <a:outerShdw blurRad="38100" dist="38100" dir="2700000" algn="tl">
                    <a:srgbClr val="000000"/>
                  </a:outerShdw>
                </a:effectLst>
              </a:rPr>
              <a:t>division</a:t>
            </a:r>
            <a:r>
              <a:rPr lang="cs-CZ" sz="2800" dirty="0"/>
              <a:t> – </a:t>
            </a:r>
            <a:r>
              <a:rPr lang="cs-CZ" sz="2800" dirty="0" err="1"/>
              <a:t>reflects</a:t>
            </a:r>
            <a:r>
              <a:rPr lang="cs-CZ" sz="2800" dirty="0"/>
              <a:t> </a:t>
            </a:r>
            <a:r>
              <a:rPr lang="cs-CZ" sz="2800" dirty="0" err="1"/>
              <a:t>the</a:t>
            </a:r>
            <a:r>
              <a:rPr lang="cs-CZ" sz="2800" dirty="0"/>
              <a:t> </a:t>
            </a:r>
            <a:r>
              <a:rPr lang="cs-CZ" sz="2800" dirty="0" err="1"/>
              <a:t>situation</a:t>
            </a:r>
            <a:r>
              <a:rPr lang="cs-CZ" sz="2800" dirty="0"/>
              <a:t> in </a:t>
            </a:r>
            <a:r>
              <a:rPr lang="cs-CZ" sz="2800" dirty="0" err="1"/>
              <a:t>integration</a:t>
            </a:r>
            <a:r>
              <a:rPr lang="cs-CZ" sz="2800" dirty="0"/>
              <a:t> </a:t>
            </a:r>
            <a:r>
              <a:rPr lang="cs-CZ" sz="2800" dirty="0" err="1"/>
              <a:t>processes</a:t>
            </a:r>
            <a:r>
              <a:rPr lang="cs-CZ" sz="2800" dirty="0"/>
              <a:t> </a:t>
            </a:r>
            <a:r>
              <a:rPr lang="cs-CZ" sz="2800" dirty="0" err="1"/>
              <a:t>during</a:t>
            </a:r>
            <a:r>
              <a:rPr lang="cs-CZ" sz="2800" dirty="0"/>
              <a:t> </a:t>
            </a:r>
            <a:r>
              <a:rPr lang="cs-CZ" sz="2800" dirty="0" err="1"/>
              <a:t>the</a:t>
            </a:r>
            <a:r>
              <a:rPr lang="cs-CZ" sz="2800" dirty="0"/>
              <a:t> 1950s and 1960s</a:t>
            </a:r>
          </a:p>
          <a:p>
            <a:pPr eaLnBrk="1" hangingPunct="1">
              <a:defRPr/>
            </a:pPr>
            <a:r>
              <a:rPr lang="cs-CZ" sz="2800" b="1" dirty="0">
                <a:effectLst>
                  <a:outerShdw blurRad="38100" dist="38100" dir="2700000" algn="tl">
                    <a:srgbClr val="000000"/>
                  </a:outerShdw>
                </a:effectLst>
              </a:rPr>
              <a:t>New model</a:t>
            </a:r>
            <a:r>
              <a:rPr lang="cs-CZ" sz="2800" dirty="0"/>
              <a:t> – </a:t>
            </a:r>
            <a:r>
              <a:rPr lang="cs-CZ" sz="2800" dirty="0" err="1"/>
              <a:t>reflects</a:t>
            </a:r>
            <a:r>
              <a:rPr lang="cs-CZ" sz="2800" dirty="0"/>
              <a:t> </a:t>
            </a:r>
            <a:r>
              <a:rPr lang="cs-CZ" sz="2800" dirty="0" err="1"/>
              <a:t>changes</a:t>
            </a:r>
            <a:r>
              <a:rPr lang="cs-CZ" sz="2800" dirty="0"/>
              <a:t> in </a:t>
            </a:r>
            <a:r>
              <a:rPr lang="cs-CZ" sz="2800" dirty="0" err="1"/>
              <a:t>European</a:t>
            </a:r>
            <a:r>
              <a:rPr lang="cs-CZ" sz="2800" dirty="0"/>
              <a:t> </a:t>
            </a:r>
            <a:r>
              <a:rPr lang="cs-CZ" sz="2800" dirty="0" err="1"/>
              <a:t>integration</a:t>
            </a:r>
            <a:endParaRPr lang="cs-CZ" sz="2800" dirty="0"/>
          </a:p>
        </p:txBody>
      </p:sp>
      <p:sp>
        <p:nvSpPr>
          <p:cNvPr id="2" name="TextovéPole 1">
            <a:extLst>
              <a:ext uri="{FF2B5EF4-FFF2-40B4-BE49-F238E27FC236}">
                <a16:creationId xmlns:a16="http://schemas.microsoft.com/office/drawing/2014/main" id="{3C5E18E3-8D44-40D0-A624-A55030E43E6E}"/>
              </a:ext>
            </a:extLst>
          </p:cNvPr>
          <p:cNvSpPr txBox="1"/>
          <p:nvPr/>
        </p:nvSpPr>
        <p:spPr>
          <a:xfrm>
            <a:off x="370900" y="5629096"/>
            <a:ext cx="10981684" cy="369332"/>
          </a:xfrm>
          <a:prstGeom prst="rect">
            <a:avLst/>
          </a:prstGeom>
          <a:noFill/>
        </p:spPr>
        <p:txBody>
          <a:bodyPr wrap="square" rtlCol="0">
            <a:spAutoFit/>
          </a:bodyPr>
          <a:lstStyle/>
          <a:p>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https://www.youtube.com/watch?v=Do2G4zcrDqY</a:t>
            </a: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 </a:t>
            </a:r>
            <a:r>
              <a:rPr lang="cs-CZ" sz="1800" u="sng" dirty="0" err="1">
                <a:effectLst/>
                <a:latin typeface="Calibri" panose="020F0502020204030204" pitchFamily="34" charset="0"/>
                <a:ea typeface="Calibri" panose="020F0502020204030204" pitchFamily="34" charset="0"/>
                <a:cs typeface="Times New Roman" panose="02020603050405020304" pitchFamily="18" charset="0"/>
              </a:rPr>
              <a:t>see</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 </a:t>
            </a:r>
            <a:r>
              <a:rPr lang="cs-CZ" sz="1800" u="sng"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 video </a:t>
            </a:r>
            <a:r>
              <a:rPr lang="cs-CZ" sz="1800" u="sng" dirty="0" err="1">
                <a:effectLst/>
                <a:latin typeface="Calibri" panose="020F0502020204030204" pitchFamily="34" charset="0"/>
                <a:ea typeface="Calibri" panose="020F0502020204030204" pitchFamily="34" charset="0"/>
                <a:cs typeface="Times New Roman" panose="02020603050405020304" pitchFamily="18" charset="0"/>
              </a:rPr>
              <a:t>about</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 </a:t>
            </a:r>
            <a:r>
              <a:rPr lang="cs-CZ" sz="1800" u="sng" dirty="0" err="1">
                <a:effectLst/>
                <a:latin typeface="Calibri" panose="020F0502020204030204" pitchFamily="34" charset="0"/>
                <a:ea typeface="Calibri" panose="020F0502020204030204" pitchFamily="34" charset="0"/>
                <a:cs typeface="Times New Roman" panose="02020603050405020304" pitchFamily="18" charset="0"/>
              </a:rPr>
              <a:t>levels</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a:t>
            </a:r>
            <a:r>
              <a:rPr lang="cs-CZ" sz="1800" u="sng" dirty="0" err="1">
                <a:effectLst/>
                <a:latin typeface="Calibri" panose="020F0502020204030204" pitchFamily="34" charset="0"/>
                <a:ea typeface="Calibri" panose="020F0502020204030204" pitchFamily="34" charset="0"/>
                <a:cs typeface="Times New Roman" panose="02020603050405020304" pitchFamily="18" charset="0"/>
              </a:rPr>
              <a:t>stages</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 </a:t>
            </a:r>
            <a:r>
              <a:rPr lang="cs-CZ" sz="1800" u="sng"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 </a:t>
            </a:r>
            <a:r>
              <a:rPr lang="cs-CZ" sz="1800" u="sng" dirty="0" err="1">
                <a:effectLst/>
                <a:latin typeface="Calibri" panose="020F0502020204030204" pitchFamily="34" charset="0"/>
                <a:ea typeface="Calibri" panose="020F0502020204030204" pitchFamily="34" charset="0"/>
                <a:cs typeface="Times New Roman" panose="02020603050405020304" pitchFamily="18" charset="0"/>
              </a:rPr>
              <a:t>integration</a:t>
            </a:r>
            <a:endParaRPr lang="cs-CZ" dirty="0"/>
          </a:p>
        </p:txBody>
      </p:sp>
    </p:spTree>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9E8C175-DE43-4A4D-B859-BCD8B9C94421}"/>
              </a:ext>
            </a:extLst>
          </p:cNvPr>
          <p:cNvSpPr>
            <a:spLocks noGrp="1" noChangeArrowheads="1"/>
          </p:cNvSpPr>
          <p:nvPr>
            <p:ph type="title"/>
          </p:nvPr>
        </p:nvSpPr>
        <p:spPr/>
        <p:txBody>
          <a:bodyPr/>
          <a:lstStyle/>
          <a:p>
            <a:pPr eaLnBrk="1" hangingPunct="1"/>
            <a:endParaRPr lang="cs-CZ" altLang="cs-CZ"/>
          </a:p>
        </p:txBody>
      </p:sp>
      <p:sp>
        <p:nvSpPr>
          <p:cNvPr id="83971" name="Rectangle 3">
            <a:extLst>
              <a:ext uri="{FF2B5EF4-FFF2-40B4-BE49-F238E27FC236}">
                <a16:creationId xmlns:a16="http://schemas.microsoft.com/office/drawing/2014/main" id="{F4F3BD5F-6EC2-4EDD-8857-CFD70970B6C4}"/>
              </a:ext>
            </a:extLst>
          </p:cNvPr>
          <p:cNvSpPr>
            <a:spLocks noGrp="1" noChangeArrowheads="1"/>
          </p:cNvSpPr>
          <p:nvPr>
            <p:ph type="body" idx="1"/>
          </p:nvPr>
        </p:nvSpPr>
        <p:spPr/>
        <p:txBody>
          <a:bodyPr/>
          <a:lstStyle/>
          <a:p>
            <a:pPr marL="609600" indent="-609600" eaLnBrk="1" hangingPunct="1">
              <a:buNone/>
              <a:defRPr/>
            </a:pPr>
            <a:r>
              <a:rPr lang="cs-CZ" sz="3600" b="1" dirty="0"/>
              <a:t>	</a:t>
            </a:r>
            <a:r>
              <a:rPr lang="cs-CZ" sz="3600" b="1" dirty="0" err="1">
                <a:solidFill>
                  <a:schemeClr val="tx1"/>
                </a:solidFill>
              </a:rPr>
              <a:t>Traditional</a:t>
            </a:r>
            <a:r>
              <a:rPr lang="cs-CZ" sz="3600" b="1" dirty="0">
                <a:solidFill>
                  <a:schemeClr val="tx1"/>
                </a:solidFill>
              </a:rPr>
              <a:t> </a:t>
            </a:r>
            <a:r>
              <a:rPr lang="cs-CZ" sz="3600" b="1" dirty="0" err="1">
                <a:solidFill>
                  <a:schemeClr val="tx1"/>
                </a:solidFill>
              </a:rPr>
              <a:t>division</a:t>
            </a:r>
            <a:r>
              <a:rPr lang="cs-CZ" sz="3600" b="1" dirty="0">
                <a:solidFill>
                  <a:schemeClr val="tx1"/>
                </a:solidFill>
              </a:rPr>
              <a:t> („</a:t>
            </a:r>
            <a:r>
              <a:rPr lang="cs-CZ" sz="3600" b="1" dirty="0" err="1">
                <a:solidFill>
                  <a:schemeClr val="tx1"/>
                </a:solidFill>
              </a:rPr>
              <a:t>old</a:t>
            </a:r>
            <a:r>
              <a:rPr lang="cs-CZ" sz="3600" b="1" dirty="0">
                <a:solidFill>
                  <a:schemeClr val="tx1"/>
                </a:solidFill>
              </a:rPr>
              <a:t> model“)</a:t>
            </a:r>
          </a:p>
          <a:p>
            <a:pPr marL="609600" indent="-609600" eaLnBrk="1" hangingPunct="1">
              <a:buFont typeface="Wingdings" panose="05000000000000000000" pitchFamily="2" charset="2"/>
              <a:buAutoNum type="arabicPeriod"/>
              <a:defRPr/>
            </a:pPr>
            <a:r>
              <a:rPr lang="cs-CZ" sz="2800" b="1" dirty="0">
                <a:effectLst>
                  <a:outerShdw blurRad="38100" dist="38100" dir="2700000" algn="tl">
                    <a:srgbClr val="000000">
                      <a:alpha val="43137"/>
                    </a:srgbClr>
                  </a:outerShdw>
                </a:effectLst>
              </a:rPr>
              <a:t>Free </a:t>
            </a:r>
            <a:r>
              <a:rPr lang="cs-CZ" sz="2800" b="1" dirty="0" err="1">
                <a:effectLst>
                  <a:outerShdw blurRad="38100" dist="38100" dir="2700000" algn="tl">
                    <a:srgbClr val="000000">
                      <a:alpha val="43137"/>
                    </a:srgbClr>
                  </a:outerShdw>
                </a:effectLst>
              </a:rPr>
              <a:t>Trade</a:t>
            </a:r>
            <a:r>
              <a:rPr lang="cs-CZ" sz="2800" b="1" dirty="0">
                <a:effectLst>
                  <a:outerShdw blurRad="38100" dist="38100" dir="2700000" algn="tl">
                    <a:srgbClr val="000000">
                      <a:alpha val="43137"/>
                    </a:srgbClr>
                  </a:outerShdw>
                </a:effectLst>
              </a:rPr>
              <a:t> Area -  FTA  </a:t>
            </a:r>
          </a:p>
          <a:p>
            <a:pPr marL="609600" indent="-609600" eaLnBrk="1" hangingPunct="1">
              <a:buFont typeface="Wingdings" panose="05000000000000000000" pitchFamily="2" charset="2"/>
              <a:buAutoNum type="arabicPeriod"/>
              <a:defRPr/>
            </a:pPr>
            <a:r>
              <a:rPr lang="cs-CZ" sz="2800" b="1" dirty="0" err="1">
                <a:effectLst>
                  <a:outerShdw blurRad="38100" dist="38100" dir="2700000" algn="tl">
                    <a:srgbClr val="000000">
                      <a:alpha val="43137"/>
                    </a:srgbClr>
                  </a:outerShdw>
                </a:effectLst>
              </a:rPr>
              <a:t>Customs</a:t>
            </a:r>
            <a:r>
              <a:rPr lang="cs-CZ" sz="2800" b="1" dirty="0">
                <a:effectLst>
                  <a:outerShdw blurRad="38100" dist="38100" dir="2700000" algn="tl">
                    <a:srgbClr val="000000">
                      <a:alpha val="43137"/>
                    </a:srgbClr>
                  </a:outerShdw>
                </a:effectLst>
              </a:rPr>
              <a:t> Union - CU </a:t>
            </a:r>
            <a:endParaRPr lang="cs-CZ" sz="2800" b="1" u="sng" dirty="0">
              <a:effectLst>
                <a:outerShdw blurRad="38100" dist="38100" dir="2700000" algn="tl">
                  <a:srgbClr val="000000">
                    <a:alpha val="43137"/>
                  </a:srgbClr>
                </a:outerShdw>
              </a:effectLst>
            </a:endParaRPr>
          </a:p>
          <a:p>
            <a:pPr marL="609600" indent="-609600" eaLnBrk="1" hangingPunct="1">
              <a:buFont typeface="Wingdings" panose="05000000000000000000" pitchFamily="2" charset="2"/>
              <a:buAutoNum type="arabicPeriod"/>
              <a:defRPr/>
            </a:pPr>
            <a:r>
              <a:rPr lang="cs-CZ" sz="2800" b="1" dirty="0" err="1">
                <a:effectLst>
                  <a:outerShdw blurRad="38100" dist="38100" dir="2700000" algn="tl">
                    <a:srgbClr val="000000">
                      <a:alpha val="43137"/>
                    </a:srgbClr>
                  </a:outerShdw>
                </a:effectLst>
              </a:rPr>
              <a:t>Common</a:t>
            </a:r>
            <a:r>
              <a:rPr lang="cs-CZ" sz="2800" b="1" dirty="0">
                <a:effectLst>
                  <a:outerShdw blurRad="38100" dist="38100" dir="2700000" algn="tl">
                    <a:srgbClr val="000000">
                      <a:alpha val="43137"/>
                    </a:srgbClr>
                  </a:outerShdw>
                </a:effectLst>
              </a:rPr>
              <a:t> Market - CM</a:t>
            </a:r>
            <a:endParaRPr lang="cs-CZ" sz="2800" b="1" u="sng" dirty="0">
              <a:effectLst>
                <a:outerShdw blurRad="38100" dist="38100" dir="2700000" algn="tl">
                  <a:srgbClr val="000000">
                    <a:alpha val="43137"/>
                  </a:srgbClr>
                </a:outerShdw>
              </a:effectLst>
            </a:endParaRPr>
          </a:p>
          <a:p>
            <a:pPr marL="609600" indent="-609600" eaLnBrk="1" hangingPunct="1">
              <a:buFont typeface="Wingdings" panose="05000000000000000000" pitchFamily="2" charset="2"/>
              <a:buAutoNum type="arabicPeriod"/>
              <a:defRPr/>
            </a:pPr>
            <a:r>
              <a:rPr lang="cs-CZ" sz="2800" b="1" dirty="0" err="1">
                <a:effectLst>
                  <a:outerShdw blurRad="38100" dist="38100" dir="2700000" algn="tl">
                    <a:srgbClr val="000000">
                      <a:alpha val="43137"/>
                    </a:srgbClr>
                  </a:outerShdw>
                </a:effectLst>
              </a:rPr>
              <a:t>Economic</a:t>
            </a:r>
            <a:r>
              <a:rPr lang="cs-CZ" sz="2800" b="1" dirty="0">
                <a:effectLst>
                  <a:outerShdw blurRad="38100" dist="38100" dir="2700000" algn="tl">
                    <a:srgbClr val="000000">
                      <a:alpha val="43137"/>
                    </a:srgbClr>
                  </a:outerShdw>
                </a:effectLst>
              </a:rPr>
              <a:t> Union, </a:t>
            </a:r>
            <a:r>
              <a:rPr lang="cs-CZ" sz="2800" b="1" dirty="0" err="1">
                <a:effectLst>
                  <a:outerShdw blurRad="38100" dist="38100" dir="2700000" algn="tl">
                    <a:srgbClr val="000000">
                      <a:alpha val="43137"/>
                    </a:srgbClr>
                  </a:outerShdw>
                </a:effectLst>
              </a:rPr>
              <a:t>Economic</a:t>
            </a:r>
            <a:r>
              <a:rPr lang="cs-CZ" sz="2800" b="1" dirty="0">
                <a:effectLst>
                  <a:outerShdw blurRad="38100" dist="38100" dir="2700000" algn="tl">
                    <a:srgbClr val="000000">
                      <a:alpha val="43137"/>
                    </a:srgbClr>
                  </a:outerShdw>
                </a:effectLst>
              </a:rPr>
              <a:t> and </a:t>
            </a:r>
            <a:r>
              <a:rPr lang="cs-CZ" sz="2800" b="1" dirty="0" err="1">
                <a:effectLst>
                  <a:outerShdw blurRad="38100" dist="38100" dir="2700000" algn="tl">
                    <a:srgbClr val="000000">
                      <a:alpha val="43137"/>
                    </a:srgbClr>
                  </a:outerShdw>
                </a:effectLst>
              </a:rPr>
              <a:t>Monetary</a:t>
            </a:r>
            <a:r>
              <a:rPr lang="cs-CZ" sz="2800" b="1" dirty="0">
                <a:effectLst>
                  <a:outerShdw blurRad="38100" dist="38100" dir="2700000" algn="tl">
                    <a:srgbClr val="000000">
                      <a:alpha val="43137"/>
                    </a:srgbClr>
                  </a:outerShdw>
                </a:effectLst>
              </a:rPr>
              <a:t> Union – EU, EMU</a:t>
            </a:r>
            <a:endParaRPr lang="cs-CZ" sz="2800" b="1" u="sng" dirty="0">
              <a:effectLst>
                <a:outerShdw blurRad="38100" dist="38100" dir="2700000" algn="tl">
                  <a:srgbClr val="000000">
                    <a:alpha val="43137"/>
                  </a:srgbClr>
                </a:outerShdw>
              </a:effectLst>
            </a:endParaRPr>
          </a:p>
          <a:p>
            <a:pPr marL="609600" indent="-609600" eaLnBrk="1" hangingPunct="1">
              <a:buFont typeface="Wingdings" panose="05000000000000000000" pitchFamily="2" charset="2"/>
              <a:buAutoNum type="arabicPeriod"/>
              <a:defRPr/>
            </a:pPr>
            <a:r>
              <a:rPr lang="cs-CZ" sz="2800" b="1" dirty="0" err="1">
                <a:effectLst>
                  <a:outerShdw blurRad="38100" dist="38100" dir="2700000" algn="tl">
                    <a:srgbClr val="000000">
                      <a:alpha val="43137"/>
                    </a:srgbClr>
                  </a:outerShdw>
                </a:effectLst>
              </a:rPr>
              <a:t>Political</a:t>
            </a:r>
            <a:r>
              <a:rPr lang="cs-CZ" sz="2800" b="1" dirty="0">
                <a:effectLst>
                  <a:outerShdw blurRad="38100" dist="38100" dir="2700000" algn="tl">
                    <a:srgbClr val="000000">
                      <a:alpha val="43137"/>
                    </a:srgbClr>
                  </a:outerShdw>
                </a:effectLst>
              </a:rPr>
              <a:t> Union - PU </a:t>
            </a:r>
          </a:p>
        </p:txBody>
      </p:sp>
    </p:spTree>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67FFB71-AAC1-4CCD-BDAC-E7DE5CA07D2C}"/>
              </a:ext>
            </a:extLst>
          </p:cNvPr>
          <p:cNvSpPr>
            <a:spLocks noGrp="1" noChangeArrowheads="1"/>
          </p:cNvSpPr>
          <p:nvPr>
            <p:ph type="title"/>
          </p:nvPr>
        </p:nvSpPr>
        <p:spPr/>
        <p:txBody>
          <a:bodyPr/>
          <a:lstStyle/>
          <a:p>
            <a:pPr eaLnBrk="1" hangingPunct="1"/>
            <a:endParaRPr lang="cs-CZ" altLang="cs-CZ"/>
          </a:p>
        </p:txBody>
      </p:sp>
      <p:sp>
        <p:nvSpPr>
          <p:cNvPr id="84995" name="Rectangle 3">
            <a:extLst>
              <a:ext uri="{FF2B5EF4-FFF2-40B4-BE49-F238E27FC236}">
                <a16:creationId xmlns:a16="http://schemas.microsoft.com/office/drawing/2014/main" id="{843F04A1-1AAC-469B-9A26-7009EA0D163B}"/>
              </a:ext>
            </a:extLst>
          </p:cNvPr>
          <p:cNvSpPr>
            <a:spLocks noGrp="1" noChangeArrowheads="1"/>
          </p:cNvSpPr>
          <p:nvPr>
            <p:ph type="body" idx="1"/>
          </p:nvPr>
        </p:nvSpPr>
        <p:spPr/>
        <p:txBody>
          <a:bodyPr/>
          <a:lstStyle/>
          <a:p>
            <a:pPr marL="609600" indent="-609600" algn="ctr" eaLnBrk="1" hangingPunct="1">
              <a:lnSpc>
                <a:spcPct val="80000"/>
              </a:lnSpc>
              <a:buNone/>
              <a:defRPr/>
            </a:pPr>
            <a:r>
              <a:rPr lang="cs-CZ" sz="3600" b="1" dirty="0">
                <a:solidFill>
                  <a:schemeClr val="tx1"/>
                </a:solidFill>
                <a:effectLst>
                  <a:outerShdw blurRad="38100" dist="38100" dir="2700000" algn="tl">
                    <a:srgbClr val="FFFFFF"/>
                  </a:outerShdw>
                </a:effectLst>
              </a:rPr>
              <a:t>New model</a:t>
            </a:r>
          </a:p>
          <a:p>
            <a:pPr marL="609600" indent="-609600" eaLnBrk="1" hangingPunct="1">
              <a:lnSpc>
                <a:spcPct val="80000"/>
              </a:lnSpc>
              <a:buFont typeface="Wingdings" panose="05000000000000000000" pitchFamily="2" charset="2"/>
              <a:buAutoNum type="arabicPeriod"/>
              <a:defRPr/>
            </a:pPr>
            <a:r>
              <a:rPr lang="cs-CZ" sz="2800" b="1" dirty="0">
                <a:effectLst>
                  <a:outerShdw blurRad="38100" dist="38100" dir="2700000" algn="tl">
                    <a:srgbClr val="000000"/>
                  </a:outerShdw>
                </a:effectLst>
              </a:rPr>
              <a:t>Free </a:t>
            </a:r>
            <a:r>
              <a:rPr lang="cs-CZ" sz="2800" b="1" dirty="0" err="1">
                <a:effectLst>
                  <a:outerShdw blurRad="38100" dist="38100" dir="2700000" algn="tl">
                    <a:srgbClr val="000000"/>
                  </a:outerShdw>
                </a:effectLst>
              </a:rPr>
              <a:t>Trade</a:t>
            </a:r>
            <a:r>
              <a:rPr lang="cs-CZ" sz="2800" b="1" dirty="0">
                <a:effectLst>
                  <a:outerShdw blurRad="38100" dist="38100" dir="2700000" algn="tl">
                    <a:srgbClr val="000000"/>
                  </a:outerShdw>
                </a:effectLst>
              </a:rPr>
              <a:t> Area -  FTA  </a:t>
            </a:r>
          </a:p>
          <a:p>
            <a:pPr marL="609600" indent="-609600" eaLnBrk="1" hangingPunct="1">
              <a:lnSpc>
                <a:spcPct val="80000"/>
              </a:lnSpc>
              <a:buFont typeface="Wingdings" panose="05000000000000000000" pitchFamily="2" charset="2"/>
              <a:buAutoNum type="arabicPeriod"/>
              <a:defRPr/>
            </a:pPr>
            <a:r>
              <a:rPr lang="cs-CZ" sz="2800" b="1" dirty="0" err="1">
                <a:effectLst>
                  <a:outerShdw blurRad="38100" dist="38100" dir="2700000" algn="tl">
                    <a:srgbClr val="000000"/>
                  </a:outerShdw>
                </a:effectLst>
              </a:rPr>
              <a:t>Customs</a:t>
            </a:r>
            <a:r>
              <a:rPr lang="cs-CZ" sz="2800" b="1" dirty="0">
                <a:effectLst>
                  <a:outerShdw blurRad="38100" dist="38100" dir="2700000" algn="tl">
                    <a:srgbClr val="000000"/>
                  </a:outerShdw>
                </a:effectLst>
              </a:rPr>
              <a:t> Union – CU</a:t>
            </a:r>
          </a:p>
          <a:p>
            <a:pPr marL="609600" indent="-609600" eaLnBrk="1" hangingPunct="1">
              <a:lnSpc>
                <a:spcPct val="80000"/>
              </a:lnSpc>
              <a:buFont typeface="Wingdings" panose="05000000000000000000" pitchFamily="2" charset="2"/>
              <a:buAutoNum type="arabicPeriod"/>
              <a:defRPr/>
            </a:pPr>
            <a:r>
              <a:rPr lang="cs-CZ" sz="2800" b="1" dirty="0" err="1">
                <a:effectLst>
                  <a:outerShdw blurRad="38100" dist="38100" dir="2700000" algn="tl">
                    <a:srgbClr val="000000"/>
                  </a:outerShdw>
                </a:effectLst>
              </a:rPr>
              <a:t>Primary</a:t>
            </a:r>
            <a:r>
              <a:rPr lang="cs-CZ" sz="2800" b="1" dirty="0">
                <a:effectLst>
                  <a:outerShdw blurRad="38100" dist="38100" dir="2700000" algn="tl">
                    <a:srgbClr val="000000"/>
                  </a:outerShdw>
                </a:effectLst>
              </a:rPr>
              <a:t> </a:t>
            </a:r>
            <a:r>
              <a:rPr lang="cs-CZ" sz="2800" b="1" dirty="0" err="1">
                <a:effectLst>
                  <a:outerShdw blurRad="38100" dist="38100" dir="2700000" algn="tl">
                    <a:srgbClr val="000000"/>
                  </a:outerShdw>
                </a:effectLst>
              </a:rPr>
              <a:t>Economic</a:t>
            </a:r>
            <a:r>
              <a:rPr lang="cs-CZ" sz="2800" b="1" dirty="0">
                <a:effectLst>
                  <a:outerShdw blurRad="38100" dist="38100" dir="2700000" algn="tl">
                    <a:srgbClr val="000000"/>
                  </a:outerShdw>
                </a:effectLst>
              </a:rPr>
              <a:t> Union – PEU</a:t>
            </a:r>
          </a:p>
          <a:p>
            <a:pPr marL="609600" indent="-609600" eaLnBrk="1" hangingPunct="1">
              <a:lnSpc>
                <a:spcPct val="80000"/>
              </a:lnSpc>
              <a:buFont typeface="Wingdings" panose="05000000000000000000" pitchFamily="2" charset="2"/>
              <a:buAutoNum type="arabicPeriod"/>
              <a:defRPr/>
            </a:pPr>
            <a:r>
              <a:rPr lang="cs-CZ" sz="2800" b="1" dirty="0" err="1">
                <a:effectLst>
                  <a:outerShdw blurRad="38100" dist="38100" dir="2700000" algn="tl">
                    <a:srgbClr val="000000"/>
                  </a:outerShdw>
                </a:effectLst>
              </a:rPr>
              <a:t>Advanced</a:t>
            </a:r>
            <a:r>
              <a:rPr lang="cs-CZ" sz="2800" b="1" dirty="0">
                <a:effectLst>
                  <a:outerShdw blurRad="38100" dist="38100" dir="2700000" algn="tl">
                    <a:srgbClr val="000000"/>
                  </a:outerShdw>
                </a:effectLst>
              </a:rPr>
              <a:t> </a:t>
            </a:r>
            <a:r>
              <a:rPr lang="cs-CZ" sz="2800" b="1" dirty="0" err="1">
                <a:effectLst>
                  <a:outerShdw blurRad="38100" dist="38100" dir="2700000" algn="tl">
                    <a:srgbClr val="000000"/>
                  </a:outerShdw>
                </a:effectLst>
              </a:rPr>
              <a:t>Economic</a:t>
            </a:r>
            <a:r>
              <a:rPr lang="cs-CZ" sz="2800" b="1" dirty="0">
                <a:effectLst>
                  <a:outerShdw blurRad="38100" dist="38100" dir="2700000" algn="tl">
                    <a:srgbClr val="000000"/>
                  </a:outerShdw>
                </a:effectLst>
              </a:rPr>
              <a:t> Union – AEU</a:t>
            </a:r>
          </a:p>
          <a:p>
            <a:pPr marL="609600" indent="-609600" eaLnBrk="1" hangingPunct="1">
              <a:lnSpc>
                <a:spcPct val="80000"/>
              </a:lnSpc>
              <a:buFont typeface="Wingdings" panose="05000000000000000000" pitchFamily="2" charset="2"/>
              <a:buAutoNum type="arabicPeriod"/>
              <a:defRPr/>
            </a:pPr>
            <a:r>
              <a:rPr lang="cs-CZ" sz="2800" b="1" dirty="0">
                <a:effectLst>
                  <a:outerShdw blurRad="38100" dist="38100" dir="2700000" algn="tl">
                    <a:srgbClr val="000000"/>
                  </a:outerShdw>
                </a:effectLst>
              </a:rPr>
              <a:t>Formative </a:t>
            </a:r>
            <a:r>
              <a:rPr lang="cs-CZ" sz="2800" b="1" dirty="0" err="1">
                <a:effectLst>
                  <a:outerShdw blurRad="38100" dist="38100" dir="2700000" algn="tl">
                    <a:srgbClr val="000000"/>
                  </a:outerShdw>
                </a:effectLst>
              </a:rPr>
              <a:t>Economic</a:t>
            </a:r>
            <a:r>
              <a:rPr lang="cs-CZ" sz="2800" b="1" dirty="0">
                <a:effectLst>
                  <a:outerShdw blurRad="38100" dist="38100" dir="2700000" algn="tl">
                    <a:srgbClr val="000000"/>
                  </a:outerShdw>
                </a:effectLst>
              </a:rPr>
              <a:t> and </a:t>
            </a:r>
            <a:r>
              <a:rPr lang="cs-CZ" sz="2800" b="1" dirty="0" err="1">
                <a:effectLst>
                  <a:outerShdw blurRad="38100" dist="38100" dir="2700000" algn="tl">
                    <a:srgbClr val="000000"/>
                  </a:outerShdw>
                </a:effectLst>
              </a:rPr>
              <a:t>Monetary</a:t>
            </a:r>
            <a:r>
              <a:rPr lang="cs-CZ" sz="2800" b="1" dirty="0">
                <a:effectLst>
                  <a:outerShdw blurRad="38100" dist="38100" dir="2700000" algn="tl">
                    <a:srgbClr val="000000"/>
                  </a:outerShdw>
                </a:effectLst>
              </a:rPr>
              <a:t> Union – FEMU</a:t>
            </a:r>
          </a:p>
          <a:p>
            <a:pPr marL="609600" indent="-609600" eaLnBrk="1" hangingPunct="1">
              <a:lnSpc>
                <a:spcPct val="80000"/>
              </a:lnSpc>
              <a:buFont typeface="Wingdings" panose="05000000000000000000" pitchFamily="2" charset="2"/>
              <a:buAutoNum type="arabicPeriod"/>
              <a:defRPr/>
            </a:pPr>
            <a:r>
              <a:rPr lang="cs-CZ" sz="2800" b="1" dirty="0" err="1">
                <a:effectLst>
                  <a:outerShdw blurRad="38100" dist="38100" dir="2700000" algn="tl">
                    <a:srgbClr val="000000"/>
                  </a:outerShdw>
                </a:effectLst>
              </a:rPr>
              <a:t>Complete</a:t>
            </a:r>
            <a:r>
              <a:rPr lang="cs-CZ" sz="2800" b="1" dirty="0">
                <a:effectLst>
                  <a:outerShdw blurRad="38100" dist="38100" dir="2700000" algn="tl">
                    <a:srgbClr val="000000"/>
                  </a:outerShdw>
                </a:effectLst>
              </a:rPr>
              <a:t> </a:t>
            </a:r>
            <a:r>
              <a:rPr lang="cs-CZ" sz="2800" b="1" dirty="0" err="1">
                <a:effectLst>
                  <a:outerShdw blurRad="38100" dist="38100" dir="2700000" algn="tl">
                    <a:srgbClr val="000000"/>
                  </a:outerShdw>
                </a:effectLst>
              </a:rPr>
              <a:t>Economic</a:t>
            </a:r>
            <a:r>
              <a:rPr lang="cs-CZ" sz="2800" b="1" dirty="0">
                <a:effectLst>
                  <a:outerShdw blurRad="38100" dist="38100" dir="2700000" algn="tl">
                    <a:srgbClr val="000000"/>
                  </a:outerShdw>
                </a:effectLst>
              </a:rPr>
              <a:t> and </a:t>
            </a:r>
            <a:r>
              <a:rPr lang="cs-CZ" sz="2800" b="1" dirty="0" err="1">
                <a:effectLst>
                  <a:outerShdw blurRad="38100" dist="38100" dir="2700000" algn="tl">
                    <a:srgbClr val="000000"/>
                  </a:outerShdw>
                </a:effectLst>
              </a:rPr>
              <a:t>Monetary</a:t>
            </a:r>
            <a:r>
              <a:rPr lang="cs-CZ" sz="2800" b="1" dirty="0">
                <a:effectLst>
                  <a:outerShdw blurRad="38100" dist="38100" dir="2700000" algn="tl">
                    <a:srgbClr val="000000"/>
                  </a:outerShdw>
                </a:effectLst>
              </a:rPr>
              <a:t> Union – CEMU</a:t>
            </a:r>
          </a:p>
          <a:p>
            <a:pPr marL="609600" indent="-609600" eaLnBrk="1" hangingPunct="1">
              <a:lnSpc>
                <a:spcPct val="80000"/>
              </a:lnSpc>
              <a:buFont typeface="Wingdings" panose="05000000000000000000" pitchFamily="2" charset="2"/>
              <a:buAutoNum type="arabicPeriod"/>
              <a:defRPr/>
            </a:pPr>
            <a:r>
              <a:rPr lang="cs-CZ" sz="2800" b="1" dirty="0" err="1">
                <a:effectLst>
                  <a:outerShdw blurRad="38100" dist="38100" dir="2700000" algn="tl">
                    <a:srgbClr val="000000"/>
                  </a:outerShdw>
                </a:effectLst>
              </a:rPr>
              <a:t>Economic</a:t>
            </a:r>
            <a:r>
              <a:rPr lang="cs-CZ" sz="2800" b="1" dirty="0">
                <a:effectLst>
                  <a:outerShdw blurRad="38100" dist="38100" dir="2700000" algn="tl">
                    <a:srgbClr val="000000"/>
                  </a:outerShdw>
                </a:effectLst>
              </a:rPr>
              <a:t> and </a:t>
            </a:r>
            <a:r>
              <a:rPr lang="cs-CZ" sz="2800" b="1" dirty="0" err="1">
                <a:effectLst>
                  <a:outerShdw blurRad="38100" dist="38100" dir="2700000" algn="tl">
                    <a:srgbClr val="000000"/>
                  </a:outerShdw>
                </a:effectLst>
              </a:rPr>
              <a:t>Political</a:t>
            </a:r>
            <a:r>
              <a:rPr lang="cs-CZ" sz="2800" b="1" dirty="0">
                <a:effectLst>
                  <a:outerShdw blurRad="38100" dist="38100" dir="2700000" algn="tl">
                    <a:srgbClr val="000000"/>
                  </a:outerShdw>
                </a:effectLst>
              </a:rPr>
              <a:t> union - EPU</a:t>
            </a:r>
          </a:p>
          <a:p>
            <a:pPr marL="609600" indent="-609600" eaLnBrk="1" hangingPunct="1">
              <a:lnSpc>
                <a:spcPct val="80000"/>
              </a:lnSpc>
              <a:buFont typeface="Wingdings" panose="05000000000000000000" pitchFamily="2" charset="2"/>
              <a:buAutoNum type="arabicPeriod"/>
              <a:defRPr/>
            </a:pPr>
            <a:endParaRPr lang="cs-CZ" sz="2800" dirty="0"/>
          </a:p>
        </p:txBody>
      </p:sp>
    </p:spTree>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B69C94FA-84DE-4AA8-99CA-F28DBEC96293}"/>
              </a:ext>
            </a:extLst>
          </p:cNvPr>
          <p:cNvSpPr>
            <a:spLocks noGrp="1" noChangeArrowheads="1"/>
          </p:cNvSpPr>
          <p:nvPr>
            <p:ph type="title"/>
          </p:nvPr>
        </p:nvSpPr>
        <p:spPr/>
        <p:txBody>
          <a:bodyPr/>
          <a:lstStyle/>
          <a:p>
            <a:endParaRPr lang="cs-CZ" altLang="cs-CZ"/>
          </a:p>
        </p:txBody>
      </p:sp>
      <p:sp>
        <p:nvSpPr>
          <p:cNvPr id="3" name="Zástupný symbol pro obsah 2">
            <a:extLst>
              <a:ext uri="{FF2B5EF4-FFF2-40B4-BE49-F238E27FC236}">
                <a16:creationId xmlns:a16="http://schemas.microsoft.com/office/drawing/2014/main" id="{E8E79097-1106-4F29-9D4F-EE67693FFD53}"/>
              </a:ext>
            </a:extLst>
          </p:cNvPr>
          <p:cNvSpPr>
            <a:spLocks noGrp="1"/>
          </p:cNvSpPr>
          <p:nvPr>
            <p:ph idx="1"/>
          </p:nvPr>
        </p:nvSpPr>
        <p:spPr/>
        <p:txBody>
          <a:bodyPr/>
          <a:lstStyle/>
          <a:p>
            <a:pPr marL="0" indent="0" algn="ctr">
              <a:buNone/>
              <a:defRPr/>
            </a:pPr>
            <a:r>
              <a:rPr lang="cs-CZ" sz="2600" b="1" dirty="0">
                <a:solidFill>
                  <a:schemeClr val="tx1"/>
                </a:solidFill>
                <a:effectLst>
                  <a:outerShdw blurRad="38100" dist="38100" dir="2700000" algn="tl">
                    <a:srgbClr val="000000">
                      <a:alpha val="43137"/>
                    </a:srgbClr>
                  </a:outerShdw>
                </a:effectLst>
              </a:rPr>
              <a:t>… in </a:t>
            </a:r>
            <a:r>
              <a:rPr lang="cs-CZ" sz="2600" b="1" dirty="0" err="1">
                <a:solidFill>
                  <a:schemeClr val="tx1"/>
                </a:solidFill>
                <a:effectLst>
                  <a:outerShdw blurRad="38100" dist="38100" dir="2700000" algn="tl">
                    <a:srgbClr val="000000">
                      <a:alpha val="43137"/>
                    </a:srgbClr>
                  </a:outerShdw>
                </a:effectLst>
              </a:rPr>
              <a:t>some</a:t>
            </a:r>
            <a:r>
              <a:rPr lang="cs-CZ" sz="2600" b="1" dirty="0">
                <a:solidFill>
                  <a:schemeClr val="tx1"/>
                </a:solidFill>
                <a:effectLst>
                  <a:outerShdw blurRad="38100" dist="38100" dir="2700000" algn="tl">
                    <a:srgbClr val="000000">
                      <a:alpha val="43137"/>
                    </a:srgbClr>
                  </a:outerShdw>
                </a:effectLst>
              </a:rPr>
              <a:t> </a:t>
            </a:r>
            <a:r>
              <a:rPr lang="cs-CZ" sz="2600" b="1" dirty="0" err="1">
                <a:solidFill>
                  <a:schemeClr val="tx1"/>
                </a:solidFill>
                <a:effectLst>
                  <a:outerShdw blurRad="38100" dist="38100" dir="2700000" algn="tl">
                    <a:srgbClr val="000000">
                      <a:alpha val="43137"/>
                    </a:srgbClr>
                  </a:outerShdw>
                </a:effectLst>
              </a:rPr>
              <a:t>publications</a:t>
            </a:r>
            <a:r>
              <a:rPr lang="cs-CZ" sz="2600" b="1" dirty="0">
                <a:solidFill>
                  <a:schemeClr val="tx1"/>
                </a:solidFill>
                <a:effectLst>
                  <a:outerShdw blurRad="38100" dist="38100" dir="2700000" algn="tl">
                    <a:srgbClr val="000000">
                      <a:alpha val="43137"/>
                    </a:srgbClr>
                  </a:outerShdw>
                </a:effectLst>
              </a:rPr>
              <a:t>…</a:t>
            </a:r>
            <a:r>
              <a:rPr lang="cs-CZ" sz="2600" b="1" dirty="0" err="1">
                <a:solidFill>
                  <a:schemeClr val="tx1"/>
                </a:solidFill>
                <a:effectLst>
                  <a:outerShdw blurRad="38100" dist="38100" dir="2700000" algn="tl">
                    <a:srgbClr val="000000">
                      <a:alpha val="43137"/>
                    </a:srgbClr>
                  </a:outerShdw>
                </a:effectLst>
              </a:rPr>
              <a:t>before</a:t>
            </a:r>
            <a:r>
              <a:rPr lang="cs-CZ" sz="2600" b="1" dirty="0">
                <a:solidFill>
                  <a:schemeClr val="tx1"/>
                </a:solidFill>
                <a:effectLst>
                  <a:outerShdw blurRad="38100" dist="38100" dir="2700000" algn="tl">
                    <a:srgbClr val="000000">
                      <a:alpha val="43137"/>
                    </a:srgbClr>
                  </a:outerShdw>
                </a:effectLst>
              </a:rPr>
              <a:t> „Free </a:t>
            </a:r>
            <a:r>
              <a:rPr lang="cs-CZ" sz="2600" b="1" dirty="0" err="1">
                <a:solidFill>
                  <a:schemeClr val="tx1"/>
                </a:solidFill>
                <a:effectLst>
                  <a:outerShdw blurRad="38100" dist="38100" dir="2700000" algn="tl">
                    <a:srgbClr val="000000">
                      <a:alpha val="43137"/>
                    </a:srgbClr>
                  </a:outerShdw>
                </a:effectLst>
              </a:rPr>
              <a:t>Trade</a:t>
            </a:r>
            <a:r>
              <a:rPr lang="cs-CZ" sz="2600" b="1" dirty="0">
                <a:solidFill>
                  <a:schemeClr val="tx1"/>
                </a:solidFill>
                <a:effectLst>
                  <a:outerShdw blurRad="38100" dist="38100" dir="2700000" algn="tl">
                    <a:srgbClr val="000000">
                      <a:alpha val="43137"/>
                    </a:srgbClr>
                  </a:outerShdw>
                </a:effectLst>
              </a:rPr>
              <a:t> Area“ </a:t>
            </a:r>
            <a:r>
              <a:rPr lang="cs-CZ" sz="2600" b="1" dirty="0" err="1">
                <a:solidFill>
                  <a:schemeClr val="tx1"/>
                </a:solidFill>
                <a:effectLst>
                  <a:outerShdw blurRad="38100" dist="38100" dir="2700000" algn="tl">
                    <a:srgbClr val="000000">
                      <a:alpha val="43137"/>
                    </a:srgbClr>
                  </a:outerShdw>
                </a:effectLst>
              </a:rPr>
              <a:t>is</a:t>
            </a:r>
            <a:r>
              <a:rPr lang="cs-CZ" sz="2600" b="1" dirty="0">
                <a:solidFill>
                  <a:schemeClr val="tx1"/>
                </a:solidFill>
                <a:effectLst>
                  <a:outerShdw blurRad="38100" dist="38100" dir="2700000" algn="tl">
                    <a:srgbClr val="000000">
                      <a:alpha val="43137"/>
                    </a:srgbClr>
                  </a:outerShdw>
                </a:effectLst>
              </a:rPr>
              <a:t> </a:t>
            </a:r>
            <a:r>
              <a:rPr lang="cs-CZ" sz="2600" b="1" dirty="0" err="1">
                <a:solidFill>
                  <a:schemeClr val="tx1"/>
                </a:solidFill>
                <a:effectLst>
                  <a:outerShdw blurRad="38100" dist="38100" dir="2700000" algn="tl">
                    <a:srgbClr val="000000">
                      <a:alpha val="43137"/>
                    </a:srgbClr>
                  </a:outerShdw>
                </a:effectLst>
              </a:rPr>
              <a:t>mentioned</a:t>
            </a:r>
            <a:r>
              <a:rPr lang="cs-CZ" sz="2600" b="1" dirty="0">
                <a:solidFill>
                  <a:schemeClr val="tx1"/>
                </a:solidFill>
                <a:effectLst>
                  <a:outerShdw blurRad="38100" dist="38100" dir="2700000" algn="tl">
                    <a:srgbClr val="000000">
                      <a:alpha val="43137"/>
                    </a:srgbClr>
                  </a:outerShdw>
                </a:effectLst>
              </a:rPr>
              <a:t>…</a:t>
            </a:r>
          </a:p>
          <a:p>
            <a:pPr marL="0" indent="0">
              <a:buNone/>
              <a:defRPr/>
            </a:pPr>
            <a:r>
              <a:rPr lang="cs-CZ" sz="2000" dirty="0"/>
              <a:t>	</a:t>
            </a:r>
            <a:r>
              <a:rPr lang="en-US" dirty="0">
                <a:effectLst>
                  <a:outerShdw blurRad="38100" dist="38100" dir="2700000" algn="tl">
                    <a:srgbClr val="000000">
                      <a:alpha val="43137"/>
                    </a:srgbClr>
                  </a:outerShdw>
                </a:effectLst>
              </a:rPr>
              <a:t>A </a:t>
            </a:r>
            <a:r>
              <a:rPr lang="en-US" b="1" dirty="0">
                <a:effectLst>
                  <a:outerShdw blurRad="38100" dist="38100" dir="2700000" algn="tl">
                    <a:srgbClr val="000000">
                      <a:alpha val="43137"/>
                    </a:srgbClr>
                  </a:outerShdw>
                </a:effectLst>
              </a:rPr>
              <a:t>Preferential trade area</a:t>
            </a:r>
            <a:r>
              <a:rPr lang="en-US" dirty="0">
                <a:effectLst>
                  <a:outerShdw blurRad="38100" dist="38100" dir="2700000" algn="tl">
                    <a:srgbClr val="000000">
                      <a:alpha val="43137"/>
                    </a:srgbClr>
                  </a:outerShdw>
                </a:effectLst>
              </a:rPr>
              <a:t> (also </a:t>
            </a:r>
            <a:r>
              <a:rPr lang="en-US" b="1" dirty="0">
                <a:effectLst>
                  <a:outerShdw blurRad="38100" dist="38100" dir="2700000" algn="tl">
                    <a:srgbClr val="000000">
                      <a:alpha val="43137"/>
                    </a:srgbClr>
                  </a:outerShdw>
                </a:effectLst>
              </a:rPr>
              <a:t>Preferential trade agreement</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PTA</a:t>
            </a:r>
            <a:r>
              <a:rPr lang="en-US" dirty="0">
                <a:effectLst>
                  <a:outerShdw blurRad="38100" dist="38100" dir="2700000" algn="tl">
                    <a:srgbClr val="000000">
                      <a:alpha val="43137"/>
                    </a:srgbClr>
                  </a:outerShdw>
                </a:effectLst>
              </a:rPr>
              <a:t>) is a trading bloc which gives </a:t>
            </a:r>
            <a:r>
              <a:rPr lang="en-US" b="1" u="sng" dirty="0">
                <a:effectLst>
                  <a:outerShdw blurRad="38100" dist="38100" dir="2700000" algn="tl">
                    <a:srgbClr val="000000">
                      <a:alpha val="43137"/>
                    </a:srgbClr>
                  </a:outerShdw>
                </a:effectLst>
              </a:rPr>
              <a:t>preferential access to certain products from the participating countries</a:t>
            </a:r>
            <a:r>
              <a:rPr lang="en-US" b="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This is done by reducing tariffs, but not by abolishing them completely. </a:t>
            </a:r>
            <a:endParaRPr lang="cs-CZ" dirty="0">
              <a:effectLst>
                <a:outerShdw blurRad="38100" dist="38100" dir="2700000" algn="tl">
                  <a:srgbClr val="000000">
                    <a:alpha val="43137"/>
                  </a:srgbClr>
                </a:outerShdw>
              </a:effectLst>
            </a:endParaRPr>
          </a:p>
          <a:p>
            <a:pPr marL="0" indent="0">
              <a:buNone/>
              <a:defRPr/>
            </a:pPr>
            <a:r>
              <a:rPr lang="cs-CZ"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A PTA can be established through a trade pact. </a:t>
            </a:r>
            <a:r>
              <a:rPr lang="en-US" dirty="0">
                <a:effectLst>
                  <a:outerShdw blurRad="38100" dist="38100" dir="2700000" algn="tl">
                    <a:srgbClr val="000000">
                      <a:alpha val="43137"/>
                    </a:srgbClr>
                  </a:outerShdw>
                </a:effectLst>
              </a:rPr>
              <a:t>The line between a PTA and a Free trade area (FTA) may be blurred, as almost any PTA has a main goal of becoming a FTA in accordance with the General Agreement on Tariffs and Trade.</a:t>
            </a:r>
          </a:p>
          <a:p>
            <a:pPr marL="0" indent="0">
              <a:buNone/>
              <a:defRPr/>
            </a:pPr>
            <a:r>
              <a:rPr lang="cs-CZ"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These tariff preferences have created numerous departures from the normal trade relations principle, namely that World Trade Organization (WTO) members should apply the same tariff to imports from other WTO members</a:t>
            </a:r>
          </a:p>
          <a:p>
            <a:pPr>
              <a:defRPr/>
            </a:pPr>
            <a:endParaRPr lang="cs-CZ" dirty="0"/>
          </a:p>
        </p:txBody>
      </p:sp>
    </p:spTree>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A03C8CC-8FA0-4C3D-92F3-ED30E3BC02AC}"/>
              </a:ext>
            </a:extLst>
          </p:cNvPr>
          <p:cNvSpPr>
            <a:spLocks noGrp="1" noChangeArrowheads="1"/>
          </p:cNvSpPr>
          <p:nvPr>
            <p:ph type="title"/>
          </p:nvPr>
        </p:nvSpPr>
        <p:spPr/>
        <p:txBody>
          <a:bodyPr/>
          <a:lstStyle/>
          <a:p>
            <a:pPr eaLnBrk="1" hangingPunct="1"/>
            <a:r>
              <a:rPr lang="cs-CZ" altLang="cs-CZ" sz="3200" dirty="0">
                <a:effectLst>
                  <a:outerShdw blurRad="38100" dist="38100" dir="2700000" algn="tl">
                    <a:srgbClr val="000000">
                      <a:alpha val="43137"/>
                    </a:srgbClr>
                  </a:outerShdw>
                </a:effectLst>
              </a:rPr>
              <a:t>Free </a:t>
            </a:r>
            <a:r>
              <a:rPr lang="cs-CZ" altLang="cs-CZ" sz="3200" dirty="0" err="1">
                <a:effectLst>
                  <a:outerShdw blurRad="38100" dist="38100" dir="2700000" algn="tl">
                    <a:srgbClr val="000000">
                      <a:alpha val="43137"/>
                    </a:srgbClr>
                  </a:outerShdw>
                </a:effectLst>
              </a:rPr>
              <a:t>Trade</a:t>
            </a:r>
            <a:r>
              <a:rPr lang="cs-CZ" altLang="cs-CZ" sz="3200" dirty="0">
                <a:effectLst>
                  <a:outerShdw blurRad="38100" dist="38100" dir="2700000" algn="tl">
                    <a:srgbClr val="000000">
                      <a:alpha val="43137"/>
                    </a:srgbClr>
                  </a:outerShdw>
                </a:effectLst>
              </a:rPr>
              <a:t> Area</a:t>
            </a:r>
          </a:p>
        </p:txBody>
      </p:sp>
      <p:pic>
        <p:nvPicPr>
          <p:cNvPr id="33795" name="Picture 4" descr="Nový sken-20041122161531-00001">
            <a:extLst>
              <a:ext uri="{FF2B5EF4-FFF2-40B4-BE49-F238E27FC236}">
                <a16:creationId xmlns:a16="http://schemas.microsoft.com/office/drawing/2014/main" id="{471E370E-BCF0-4242-AE72-9512AFCDC5D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71664" y="812372"/>
            <a:ext cx="6580638" cy="54969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771E56A4-E75B-494B-930F-5A7F4AAC6580}"/>
              </a:ext>
            </a:extLst>
          </p:cNvPr>
          <p:cNvSpPr>
            <a:spLocks noGrp="1" noChangeArrowheads="1"/>
          </p:cNvSpPr>
          <p:nvPr>
            <p:ph type="title"/>
          </p:nvPr>
        </p:nvSpPr>
        <p:spPr/>
        <p:txBody>
          <a:bodyPr/>
          <a:lstStyle/>
          <a:p>
            <a:pPr eaLnBrk="1" hangingPunct="1"/>
            <a:r>
              <a:rPr lang="cs-CZ" altLang="cs-CZ" sz="3200" dirty="0">
                <a:effectLst>
                  <a:outerShdw blurRad="38100" dist="38100" dir="2700000" algn="tl">
                    <a:srgbClr val="000000">
                      <a:alpha val="43137"/>
                    </a:srgbClr>
                  </a:outerShdw>
                </a:effectLst>
              </a:rPr>
              <a:t>Free </a:t>
            </a:r>
            <a:r>
              <a:rPr lang="cs-CZ" altLang="cs-CZ" sz="3200" dirty="0" err="1">
                <a:effectLst>
                  <a:outerShdw blurRad="38100" dist="38100" dir="2700000" algn="tl">
                    <a:srgbClr val="000000">
                      <a:alpha val="43137"/>
                    </a:srgbClr>
                  </a:outerShdw>
                </a:effectLst>
              </a:rPr>
              <a:t>Trade</a:t>
            </a:r>
            <a:r>
              <a:rPr lang="cs-CZ" altLang="cs-CZ" sz="3200" dirty="0">
                <a:effectLst>
                  <a:outerShdw blurRad="38100" dist="38100" dir="2700000" algn="tl">
                    <a:srgbClr val="000000">
                      <a:alpha val="43137"/>
                    </a:srgbClr>
                  </a:outerShdw>
                </a:effectLst>
              </a:rPr>
              <a:t> Area</a:t>
            </a:r>
          </a:p>
        </p:txBody>
      </p:sp>
      <p:sp>
        <p:nvSpPr>
          <p:cNvPr id="34819" name="Zástupný symbol pro obsah 2">
            <a:extLst>
              <a:ext uri="{FF2B5EF4-FFF2-40B4-BE49-F238E27FC236}">
                <a16:creationId xmlns:a16="http://schemas.microsoft.com/office/drawing/2014/main" id="{7E873C94-7062-4AE9-9EE7-85F55780D6D1}"/>
              </a:ext>
            </a:extLst>
          </p:cNvPr>
          <p:cNvSpPr>
            <a:spLocks noGrp="1" noChangeArrowheads="1"/>
          </p:cNvSpPr>
          <p:nvPr>
            <p:ph idx="1"/>
          </p:nvPr>
        </p:nvSpPr>
        <p:spPr/>
        <p:txBody>
          <a:bodyPr/>
          <a:lstStyle/>
          <a:p>
            <a:pPr marL="0" indent="0">
              <a:buNone/>
            </a:pPr>
            <a:r>
              <a:rPr lang="en-US" altLang="cs-CZ" sz="2800" dirty="0">
                <a:effectLst>
                  <a:outerShdw blurRad="38100" dist="38100" dir="2700000" algn="tl">
                    <a:srgbClr val="000000">
                      <a:alpha val="43137"/>
                    </a:srgbClr>
                  </a:outerShdw>
                </a:effectLst>
              </a:rPr>
              <a:t>A </a:t>
            </a:r>
            <a:r>
              <a:rPr lang="en-US" altLang="cs-CZ" sz="2800" b="1" dirty="0">
                <a:effectLst>
                  <a:outerShdw blurRad="38100" dist="38100" dir="2700000" algn="tl">
                    <a:srgbClr val="000000">
                      <a:alpha val="43137"/>
                    </a:srgbClr>
                  </a:outerShdw>
                </a:effectLst>
                <a:highlight>
                  <a:srgbClr val="FFFF00"/>
                </a:highlight>
              </a:rPr>
              <a:t>free-trade area</a:t>
            </a:r>
            <a:r>
              <a:rPr lang="en-US" altLang="cs-CZ" sz="2800" dirty="0">
                <a:effectLst>
                  <a:outerShdw blurRad="38100" dist="38100" dir="2700000" algn="tl">
                    <a:srgbClr val="000000">
                      <a:alpha val="43137"/>
                    </a:srgbClr>
                  </a:outerShdw>
                </a:effectLst>
                <a:highlight>
                  <a:srgbClr val="FFFF00"/>
                </a:highlight>
              </a:rPr>
              <a:t> </a:t>
            </a:r>
            <a:r>
              <a:rPr lang="en-US" altLang="cs-CZ" sz="2800" dirty="0">
                <a:effectLst>
                  <a:outerShdw blurRad="38100" dist="38100" dir="2700000" algn="tl">
                    <a:srgbClr val="000000">
                      <a:alpha val="43137"/>
                    </a:srgbClr>
                  </a:outerShdw>
                </a:effectLst>
              </a:rPr>
              <a:t>is a trade bloc whose member countries have signed a </a:t>
            </a:r>
            <a:r>
              <a:rPr lang="en-US" altLang="cs-CZ" sz="2800" b="1" dirty="0">
                <a:effectLst>
                  <a:outerShdw blurRad="38100" dist="38100" dir="2700000" algn="tl">
                    <a:srgbClr val="000000">
                      <a:alpha val="43137"/>
                    </a:srgbClr>
                  </a:outerShdw>
                </a:effectLst>
              </a:rPr>
              <a:t>free-trade agreement</a:t>
            </a:r>
            <a:r>
              <a:rPr lang="en-US" altLang="cs-CZ" sz="2800" dirty="0">
                <a:effectLst>
                  <a:outerShdw blurRad="38100" dist="38100" dir="2700000" algn="tl">
                    <a:srgbClr val="000000">
                      <a:alpha val="43137"/>
                    </a:srgbClr>
                  </a:outerShdw>
                </a:effectLst>
              </a:rPr>
              <a:t> (</a:t>
            </a:r>
            <a:r>
              <a:rPr lang="en-US" altLang="cs-CZ" sz="2800" b="1" dirty="0">
                <a:effectLst>
                  <a:outerShdw blurRad="38100" dist="38100" dir="2700000" algn="tl">
                    <a:srgbClr val="000000">
                      <a:alpha val="43137"/>
                    </a:srgbClr>
                  </a:outerShdw>
                </a:effectLst>
              </a:rPr>
              <a:t>FTA</a:t>
            </a:r>
            <a:r>
              <a:rPr lang="en-US" altLang="cs-CZ" sz="2800" dirty="0">
                <a:effectLst>
                  <a:outerShdw blurRad="38100" dist="38100" dir="2700000" algn="tl">
                    <a:srgbClr val="000000">
                      <a:alpha val="43137"/>
                    </a:srgbClr>
                  </a:outerShdw>
                </a:effectLst>
              </a:rPr>
              <a:t>), which eliminates tariffs, </a:t>
            </a:r>
            <a:r>
              <a:rPr lang="cs-CZ" altLang="cs-CZ" sz="2800" dirty="0">
                <a:effectLst>
                  <a:outerShdw blurRad="38100" dist="38100" dir="2700000" algn="tl">
                    <a:srgbClr val="000000">
                      <a:alpha val="43137"/>
                    </a:srgbClr>
                  </a:outerShdw>
                </a:effectLst>
              </a:rPr>
              <a:t>(</a:t>
            </a:r>
            <a:r>
              <a:rPr lang="cs-CZ" altLang="cs-CZ" sz="2800" dirty="0" err="1">
                <a:effectLst>
                  <a:outerShdw blurRad="38100" dist="38100" dir="2700000" algn="tl">
                    <a:srgbClr val="000000">
                      <a:alpha val="43137"/>
                    </a:srgbClr>
                  </a:outerShdw>
                </a:effectLst>
              </a:rPr>
              <a:t>or</a:t>
            </a:r>
            <a:r>
              <a:rPr lang="cs-CZ" altLang="cs-CZ" sz="2800" dirty="0">
                <a:effectLst>
                  <a:outerShdw blurRad="38100" dist="38100" dir="2700000" algn="tl">
                    <a:srgbClr val="000000">
                      <a:alpha val="43137"/>
                    </a:srgbClr>
                  </a:outerShdw>
                </a:effectLst>
              </a:rPr>
              <a:t> </a:t>
            </a:r>
            <a:r>
              <a:rPr lang="en-US" altLang="cs-CZ" sz="2800" dirty="0">
                <a:effectLst>
                  <a:outerShdw blurRad="38100" dist="38100" dir="2700000" algn="tl">
                    <a:srgbClr val="000000">
                      <a:alpha val="43137"/>
                    </a:srgbClr>
                  </a:outerShdw>
                </a:effectLst>
              </a:rPr>
              <a:t>import quotas</a:t>
            </a:r>
            <a:r>
              <a:rPr lang="cs-CZ" altLang="cs-CZ" sz="2800" dirty="0">
                <a:effectLst>
                  <a:outerShdw blurRad="38100" dist="38100" dir="2700000" algn="tl">
                    <a:srgbClr val="000000">
                      <a:alpha val="43137"/>
                    </a:srgbClr>
                  </a:outerShdw>
                </a:effectLst>
              </a:rPr>
              <a:t>)</a:t>
            </a:r>
            <a:r>
              <a:rPr lang="en-US" altLang="cs-CZ" sz="2800" dirty="0">
                <a:effectLst>
                  <a:outerShdw blurRad="38100" dist="38100" dir="2700000" algn="tl">
                    <a:srgbClr val="000000">
                      <a:alpha val="43137"/>
                    </a:srgbClr>
                  </a:outerShdw>
                </a:effectLst>
              </a:rPr>
              <a:t> and preferences on most goods traded between them. </a:t>
            </a:r>
            <a:endParaRPr lang="cs-CZ" altLang="cs-CZ" sz="2800" dirty="0">
              <a:effectLst>
                <a:outerShdw blurRad="38100" dist="38100" dir="2700000" algn="tl">
                  <a:srgbClr val="000000">
                    <a:alpha val="43137"/>
                  </a:srgbClr>
                </a:outerShdw>
              </a:effectLst>
            </a:endParaRPr>
          </a:p>
          <a:p>
            <a:pPr marL="0" indent="0">
              <a:buNone/>
            </a:pPr>
            <a:r>
              <a:rPr lang="en-US" altLang="cs-CZ" sz="2800" dirty="0">
                <a:effectLst>
                  <a:outerShdw blurRad="38100" dist="38100" dir="2700000" algn="tl">
                    <a:srgbClr val="000000">
                      <a:alpha val="43137"/>
                    </a:srgbClr>
                  </a:outerShdw>
                </a:effectLst>
              </a:rPr>
              <a:t>It can be considered the </a:t>
            </a:r>
            <a:r>
              <a:rPr lang="cs-CZ" altLang="cs-CZ" sz="2800" dirty="0" err="1">
                <a:effectLst>
                  <a:outerShdw blurRad="38100" dist="38100" dir="2700000" algn="tl">
                    <a:srgbClr val="000000">
                      <a:alpha val="43137"/>
                    </a:srgbClr>
                  </a:outerShdw>
                </a:effectLst>
              </a:rPr>
              <a:t>first</a:t>
            </a:r>
            <a:r>
              <a:rPr lang="en-US" altLang="cs-CZ" sz="2800" dirty="0">
                <a:effectLst>
                  <a:outerShdw blurRad="38100" dist="38100" dir="2700000" algn="tl">
                    <a:srgbClr val="000000">
                      <a:alpha val="43137"/>
                    </a:srgbClr>
                  </a:outerShdw>
                </a:effectLst>
              </a:rPr>
              <a:t> stage of economic integration. Countries choose this kind of economic integration if their economical structures are complementary. If their economical structures are competitive, it is likely there will be no incentive for a FTA, or only selected areas of goods and services will be covered to fulfill the economic interests between the two signatories of FTA. </a:t>
            </a:r>
            <a:endParaRPr lang="cs-CZ" altLang="cs-CZ" sz="2800"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5DA055E9-AF7C-43EB-8C37-F43B65B4BC07}"/>
              </a:ext>
            </a:extLst>
          </p:cNvPr>
          <p:cNvSpPr>
            <a:spLocks noGrp="1" noChangeArrowheads="1"/>
          </p:cNvSpPr>
          <p:nvPr>
            <p:ph type="title"/>
          </p:nvPr>
        </p:nvSpPr>
        <p:spPr/>
        <p:txBody>
          <a:bodyPr/>
          <a:lstStyle/>
          <a:p>
            <a:pPr eaLnBrk="1" hangingPunct="1"/>
            <a:r>
              <a:rPr lang="cs-CZ" altLang="cs-CZ" sz="3200" dirty="0">
                <a:effectLst>
                  <a:outerShdw blurRad="38100" dist="38100" dir="2700000" algn="tl">
                    <a:srgbClr val="000000">
                      <a:alpha val="43137"/>
                    </a:srgbClr>
                  </a:outerShdw>
                </a:effectLst>
              </a:rPr>
              <a:t>Free </a:t>
            </a:r>
            <a:r>
              <a:rPr lang="cs-CZ" altLang="cs-CZ" sz="3200" dirty="0" err="1">
                <a:effectLst>
                  <a:outerShdw blurRad="38100" dist="38100" dir="2700000" algn="tl">
                    <a:srgbClr val="000000">
                      <a:alpha val="43137"/>
                    </a:srgbClr>
                  </a:outerShdw>
                </a:effectLst>
              </a:rPr>
              <a:t>Trade</a:t>
            </a:r>
            <a:r>
              <a:rPr lang="cs-CZ" altLang="cs-CZ" sz="3200" dirty="0">
                <a:effectLst>
                  <a:outerShdw blurRad="38100" dist="38100" dir="2700000" algn="tl">
                    <a:srgbClr val="000000">
                      <a:alpha val="43137"/>
                    </a:srgbClr>
                  </a:outerShdw>
                </a:effectLst>
              </a:rPr>
              <a:t> Area</a:t>
            </a:r>
          </a:p>
        </p:txBody>
      </p:sp>
      <p:sp>
        <p:nvSpPr>
          <p:cNvPr id="37891" name="Zástupný symbol pro obsah 2">
            <a:extLst>
              <a:ext uri="{FF2B5EF4-FFF2-40B4-BE49-F238E27FC236}">
                <a16:creationId xmlns:a16="http://schemas.microsoft.com/office/drawing/2014/main" id="{7CEA396F-2D49-4343-B02B-2923B56419D2}"/>
              </a:ext>
            </a:extLst>
          </p:cNvPr>
          <p:cNvSpPr>
            <a:spLocks noGrp="1"/>
          </p:cNvSpPr>
          <p:nvPr>
            <p:ph idx="1"/>
          </p:nvPr>
        </p:nvSpPr>
        <p:spPr/>
        <p:txBody>
          <a:bodyPr/>
          <a:lstStyle/>
          <a:p>
            <a:pPr>
              <a:defRPr/>
            </a:pPr>
            <a:r>
              <a:rPr lang="en-US" altLang="cs-CZ" sz="2800" b="1" dirty="0">
                <a:effectLst>
                  <a:outerShdw blurRad="38100" dist="38100" dir="2700000" algn="tl">
                    <a:srgbClr val="000000">
                      <a:alpha val="43137"/>
                    </a:srgbClr>
                  </a:outerShdw>
                </a:effectLst>
              </a:rPr>
              <a:t>Members of a free-trade area do not have a common external tariff, </a:t>
            </a:r>
            <a:r>
              <a:rPr lang="en-US" altLang="cs-CZ" sz="2800" dirty="0">
                <a:effectLst>
                  <a:outerShdw blurRad="38100" dist="38100" dir="2700000" algn="tl">
                    <a:srgbClr val="000000">
                      <a:alpha val="43137"/>
                    </a:srgbClr>
                  </a:outerShdw>
                </a:effectLst>
              </a:rPr>
              <a:t>which means they have different quotas and customs, as well as other policies with respect to non-members. </a:t>
            </a:r>
            <a:endParaRPr lang="cs-CZ" altLang="cs-CZ" sz="2800" dirty="0">
              <a:effectLst>
                <a:outerShdw blurRad="38100" dist="38100" dir="2700000" algn="tl">
                  <a:srgbClr val="000000">
                    <a:alpha val="43137"/>
                  </a:srgbClr>
                </a:outerShdw>
              </a:effectLst>
            </a:endParaRPr>
          </a:p>
          <a:p>
            <a:pPr>
              <a:defRPr/>
            </a:pPr>
            <a:r>
              <a:rPr lang="en-US" altLang="cs-CZ" sz="2800" dirty="0">
                <a:effectLst>
                  <a:outerShdw blurRad="38100" dist="38100" dir="2700000" algn="tl">
                    <a:srgbClr val="000000">
                      <a:alpha val="43137"/>
                    </a:srgbClr>
                  </a:outerShdw>
                </a:effectLst>
              </a:rPr>
              <a:t>To avoid tariff evasion (through re-exportation) </a:t>
            </a:r>
            <a:r>
              <a:rPr lang="en-US" altLang="cs-CZ" sz="2800" b="1" dirty="0">
                <a:effectLst>
                  <a:outerShdw blurRad="38100" dist="38100" dir="2700000" algn="tl">
                    <a:srgbClr val="000000">
                      <a:alpha val="43137"/>
                    </a:srgbClr>
                  </a:outerShdw>
                </a:effectLst>
              </a:rPr>
              <a:t>the countries use the system of certification of origin most commonly called rules of origin,</a:t>
            </a:r>
            <a:r>
              <a:rPr lang="en-US" altLang="cs-CZ" sz="2800" dirty="0">
                <a:effectLst>
                  <a:outerShdw blurRad="38100" dist="38100" dir="2700000" algn="tl">
                    <a:srgbClr val="000000">
                      <a:alpha val="43137"/>
                    </a:srgbClr>
                  </a:outerShdw>
                </a:effectLst>
              </a:rPr>
              <a:t> where there is a requirement for the minimum extent of local material inputs and local transformations adding value to the goods.</a:t>
            </a:r>
            <a:r>
              <a:rPr lang="cs-CZ" altLang="cs-CZ" sz="2800" dirty="0">
                <a:effectLst>
                  <a:outerShdw blurRad="38100" dist="38100" dir="2700000" algn="tl">
                    <a:srgbClr val="000000">
                      <a:alpha val="43137"/>
                    </a:srgbClr>
                  </a:outerShdw>
                </a:effectLst>
              </a:rPr>
              <a:t> </a:t>
            </a:r>
            <a:r>
              <a:rPr lang="en-US" altLang="cs-CZ" sz="2800" dirty="0">
                <a:effectLst>
                  <a:outerShdw blurRad="38100" dist="38100" dir="2700000" algn="tl">
                    <a:srgbClr val="000000">
                      <a:alpha val="43137"/>
                    </a:srgbClr>
                  </a:outerShdw>
                </a:effectLst>
              </a:rPr>
              <a:t>Only goods that meet these minimum requirements are entitled to the special treatment envisioned by the free trade area provisions.</a:t>
            </a:r>
            <a:endParaRPr lang="cs-CZ" altLang="cs-CZ" sz="2800" dirty="0">
              <a:effectLst>
                <a:outerShdw blurRad="38100" dist="38100" dir="2700000" algn="tl">
                  <a:srgbClr val="000000">
                    <a:alpha val="43137"/>
                  </a:srgbClr>
                </a:outerShdw>
              </a:effectLst>
            </a:endParaRPr>
          </a:p>
          <a:p>
            <a:pPr>
              <a:defRPr/>
            </a:pPr>
            <a:endParaRPr lang="cs-CZ" altLang="cs-CZ" dirty="0"/>
          </a:p>
        </p:txBody>
      </p:sp>
    </p:spTree>
  </p:cSld>
  <p:clrMapOvr>
    <a:masterClrMapping/>
  </p:clrMapOvr>
  <p:transition spd="med">
    <p:circle/>
  </p:transition>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6191</TotalTime>
  <Words>960</Words>
  <Application>Microsoft Office PowerPoint</Application>
  <PresentationFormat>Širokoúhlá obrazovka</PresentationFormat>
  <Paragraphs>64</Paragraphs>
  <Slides>20</Slides>
  <Notes>1</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20</vt:i4>
      </vt:variant>
    </vt:vector>
  </HeadingPairs>
  <TitlesOfParts>
    <vt:vector size="27" baseType="lpstr">
      <vt:lpstr>Arial</vt:lpstr>
      <vt:lpstr>Calibri</vt:lpstr>
      <vt:lpstr>Open Sans</vt:lpstr>
      <vt:lpstr>Wingdings</vt:lpstr>
      <vt:lpstr>Yanone Kaffeesatz</vt:lpstr>
      <vt:lpstr>Výchozí návrh</vt:lpstr>
      <vt:lpstr>Motyw pakietu Office</vt:lpstr>
      <vt:lpstr>Prezentace aplikace PowerPoint</vt:lpstr>
      <vt:lpstr> Theory of International Economic Integration II – Stages of Integration.</vt:lpstr>
      <vt:lpstr>Prezentace aplikace PowerPoint</vt:lpstr>
      <vt:lpstr>Prezentace aplikace PowerPoint</vt:lpstr>
      <vt:lpstr>Prezentace aplikace PowerPoint</vt:lpstr>
      <vt:lpstr>Prezentace aplikace PowerPoint</vt:lpstr>
      <vt:lpstr>Free Trade Area</vt:lpstr>
      <vt:lpstr>Free Trade Area</vt:lpstr>
      <vt:lpstr>Free Trade Area</vt:lpstr>
      <vt:lpstr>Customs Union</vt:lpstr>
      <vt:lpstr>Customs Union</vt:lpstr>
      <vt:lpstr>Common Market</vt:lpstr>
      <vt:lpstr>Common Market</vt:lpstr>
      <vt:lpstr>Economic Union</vt:lpstr>
      <vt:lpstr>Economic Union</vt:lpstr>
      <vt:lpstr>Political Union</vt:lpstr>
      <vt:lpstr>Political Union</vt:lpstr>
      <vt:lpstr>Prezentace aplikace PowerPoint</vt:lpstr>
      <vt:lpstr>Prezentace aplikace PowerPoint</vt:lpstr>
      <vt:lpstr>Prezentace aplikace PowerPoint</vt:lpstr>
    </vt:vector>
  </TitlesOfParts>
  <Company>EkF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a práce v EU</dc:title>
  <dc:creator>radomir.kana@vsb.cz</dc:creator>
  <cp:lastModifiedBy>Kana Radomir</cp:lastModifiedBy>
  <cp:revision>340</cp:revision>
  <dcterms:created xsi:type="dcterms:W3CDTF">2006-09-27T13:08:02Z</dcterms:created>
  <dcterms:modified xsi:type="dcterms:W3CDTF">2023-03-25T20:15:12Z</dcterms:modified>
</cp:coreProperties>
</file>