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44"/>
  </p:notesMasterIdLst>
  <p:handoutMasterIdLst>
    <p:handoutMasterId r:id="rId45"/>
  </p:handoutMasterIdLst>
  <p:sldIdLst>
    <p:sldId id="257" r:id="rId3"/>
    <p:sldId id="274" r:id="rId4"/>
    <p:sldId id="607" r:id="rId5"/>
    <p:sldId id="606" r:id="rId6"/>
    <p:sldId id="605" r:id="rId7"/>
    <p:sldId id="609" r:id="rId8"/>
    <p:sldId id="610" r:id="rId9"/>
    <p:sldId id="612" r:id="rId10"/>
    <p:sldId id="613" r:id="rId11"/>
    <p:sldId id="614" r:id="rId12"/>
    <p:sldId id="616" r:id="rId13"/>
    <p:sldId id="615" r:id="rId14"/>
    <p:sldId id="618" r:id="rId15"/>
    <p:sldId id="559" r:id="rId16"/>
    <p:sldId id="701" r:id="rId17"/>
    <p:sldId id="623" r:id="rId18"/>
    <p:sldId id="620" r:id="rId19"/>
    <p:sldId id="622" r:id="rId20"/>
    <p:sldId id="626" r:id="rId21"/>
    <p:sldId id="625" r:id="rId22"/>
    <p:sldId id="627" r:id="rId23"/>
    <p:sldId id="562" r:id="rId24"/>
    <p:sldId id="629" r:id="rId25"/>
    <p:sldId id="632" r:id="rId26"/>
    <p:sldId id="637" r:id="rId27"/>
    <p:sldId id="630" r:id="rId28"/>
    <p:sldId id="638" r:id="rId29"/>
    <p:sldId id="628" r:id="rId30"/>
    <p:sldId id="634" r:id="rId31"/>
    <p:sldId id="631" r:id="rId32"/>
    <p:sldId id="570" r:id="rId33"/>
    <p:sldId id="640" r:id="rId34"/>
    <p:sldId id="700" r:id="rId35"/>
    <p:sldId id="639" r:id="rId36"/>
    <p:sldId id="565" r:id="rId37"/>
    <p:sldId id="533" r:id="rId38"/>
    <p:sldId id="569" r:id="rId39"/>
    <p:sldId id="597" r:id="rId40"/>
    <p:sldId id="577" r:id="rId41"/>
    <p:sldId id="439" r:id="rId42"/>
    <p:sldId id="258" r:id="rId43"/>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0066FF"/>
    <a:srgbClr val="3333FF"/>
    <a:srgbClr val="FFCCCC"/>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718" autoAdjust="0"/>
  </p:normalViewPr>
  <p:slideViewPr>
    <p:cSldViewPr>
      <p:cViewPr varScale="1">
        <p:scale>
          <a:sx n="113" d="100"/>
          <a:sy n="113" d="100"/>
        </p:scale>
        <p:origin x="120" y="1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25.03.2023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s.wikipedia.org/wiki/Soubor:Baroness_Ashton_headshot.jp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1043B24-9E14-42C6-BDB9-337E9A9A625F}"/>
              </a:ext>
            </a:extLst>
          </p:cNvPr>
          <p:cNvSpPr>
            <a:spLocks noGrp="1"/>
          </p:cNvSpPr>
          <p:nvPr>
            <p:ph type="title"/>
          </p:nvPr>
        </p:nvSpPr>
        <p:spPr>
          <a:xfrm>
            <a:off x="1127448" y="256117"/>
            <a:ext cx="10808435" cy="580595"/>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Council</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of</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European</a:t>
            </a:r>
            <a:r>
              <a:rPr lang="cs-CZ" altLang="cs-CZ" sz="3200" dirty="0">
                <a:effectLst>
                  <a:outerShdw blurRad="38100" dist="38100" dir="2700000" algn="tl">
                    <a:srgbClr val="000000">
                      <a:alpha val="43137"/>
                    </a:srgbClr>
                  </a:outerShdw>
                </a:effectLst>
                <a:latin typeface="+mn-lt"/>
              </a:rPr>
              <a:t> Union</a:t>
            </a:r>
            <a:endParaRPr lang="en-US" altLang="cs-CZ" sz="3200"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C1DEE028-3162-42FD-B362-0CDF268FF817}"/>
              </a:ext>
            </a:extLst>
          </p:cNvPr>
          <p:cNvSpPr txBox="1">
            <a:spLocks noChangeArrowheads="1"/>
          </p:cNvSpPr>
          <p:nvPr/>
        </p:nvSpPr>
        <p:spPr bwMode="auto">
          <a:xfrm>
            <a:off x="256117" y="836712"/>
            <a:ext cx="11343216" cy="6044573"/>
          </a:xfrm>
          <a:prstGeom prst="rect">
            <a:avLst/>
          </a:prstGeom>
          <a:noFill/>
          <a:ln w="9525">
            <a:noFill/>
            <a:miter lim="800000"/>
            <a:headEnd/>
            <a:tailEnd/>
          </a:ln>
        </p:spPr>
        <p:txBody>
          <a:bodyPr/>
          <a:lstStyle/>
          <a:p>
            <a:pPr>
              <a:defRPr/>
            </a:pPr>
            <a:r>
              <a:rPr lang="en-US" sz="2133" dirty="0">
                <a:solidFill>
                  <a:schemeClr val="tx1"/>
                </a:solidFill>
                <a:highlight>
                  <a:srgbClr val="FFFFCC"/>
                </a:highlight>
              </a:rPr>
              <a:t>THE 10 CONFIGURATIONS OF THE COUNCIL</a:t>
            </a:r>
            <a:r>
              <a:rPr lang="en-US" sz="2133" dirty="0"/>
              <a:t>	</a:t>
            </a:r>
          </a:p>
          <a:p>
            <a:pPr>
              <a:defRPr/>
            </a:pPr>
            <a:r>
              <a:rPr lang="en-US" sz="2133" dirty="0"/>
              <a:t>One representative of each Member State government at ministerial level, with the composition varying according to the subject </a:t>
            </a:r>
            <a:r>
              <a:rPr lang="en-US" sz="2133" dirty="0" err="1"/>
              <a:t>discusse</a:t>
            </a:r>
            <a:r>
              <a:rPr lang="cs-CZ" sz="2133" dirty="0"/>
              <a:t>d.</a:t>
            </a:r>
            <a:r>
              <a:rPr lang="en-US" sz="2133" i="1" dirty="0"/>
              <a:t> </a:t>
            </a:r>
            <a:endParaRPr lang="cs-CZ" sz="2133" i="1" dirty="0"/>
          </a:p>
          <a:p>
            <a:pPr>
              <a:defRPr/>
            </a:pPr>
            <a:r>
              <a:rPr lang="en-US" sz="2133" i="1" dirty="0">
                <a:effectLst>
                  <a:outerShdw blurRad="38100" dist="38100" dir="2700000" algn="tl">
                    <a:srgbClr val="000000">
                      <a:alpha val="43137"/>
                    </a:srgbClr>
                  </a:outerShdw>
                </a:effectLst>
              </a:rPr>
              <a:t>Chaired by the High Representative of the Union for Foreign Affairs and Security Policy</a:t>
            </a:r>
          </a:p>
          <a:p>
            <a:pPr marL="457189" indent="-457189">
              <a:buFont typeface="+mj-lt"/>
              <a:buAutoNum type="arabicParenR"/>
              <a:defRPr/>
            </a:pPr>
            <a:r>
              <a:rPr lang="cs-CZ" sz="2133" dirty="0" err="1"/>
              <a:t>Foreign</a:t>
            </a:r>
            <a:r>
              <a:rPr lang="cs-CZ" sz="2133" dirty="0"/>
              <a:t> </a:t>
            </a:r>
            <a:r>
              <a:rPr lang="cs-CZ" sz="2133" dirty="0" err="1"/>
              <a:t>Affairs</a:t>
            </a:r>
            <a:endParaRPr lang="cs-CZ" sz="2133" i="1" dirty="0"/>
          </a:p>
          <a:p>
            <a:pPr>
              <a:spcBef>
                <a:spcPts val="600"/>
              </a:spcBef>
              <a:defRPr/>
            </a:pPr>
            <a:r>
              <a:rPr lang="en-US" sz="2133" i="1" dirty="0">
                <a:effectLst>
                  <a:outerShdw blurRad="38100" dist="38100" dir="2700000" algn="tl">
                    <a:srgbClr val="000000">
                      <a:alpha val="43137"/>
                    </a:srgbClr>
                  </a:outerShdw>
                </a:effectLst>
              </a:rPr>
              <a:t>Chaired by the Member State holding the presidency of the Council:</a:t>
            </a:r>
          </a:p>
          <a:p>
            <a:pPr marL="457189" indent="-457189">
              <a:buFont typeface="+mj-lt"/>
              <a:buAutoNum type="arabicParenR" startAt="2"/>
              <a:defRPr/>
            </a:pPr>
            <a:r>
              <a:rPr lang="cs-CZ" sz="2133" dirty="0"/>
              <a:t>General </a:t>
            </a:r>
            <a:r>
              <a:rPr lang="cs-CZ" sz="2133" dirty="0" err="1"/>
              <a:t>Affairs</a:t>
            </a:r>
            <a:endParaRPr lang="cs-CZ" sz="2133" dirty="0"/>
          </a:p>
          <a:p>
            <a:pPr marL="457189" indent="-457189">
              <a:buFont typeface="+mj-lt"/>
              <a:buAutoNum type="arabicParenR" startAt="2"/>
              <a:defRPr/>
            </a:pPr>
            <a:r>
              <a:rPr lang="cs-CZ" sz="2133" dirty="0" err="1"/>
              <a:t>Economic</a:t>
            </a:r>
            <a:r>
              <a:rPr lang="cs-CZ" sz="2133" dirty="0"/>
              <a:t> and </a:t>
            </a:r>
            <a:r>
              <a:rPr lang="cs-CZ" sz="2133" dirty="0" err="1"/>
              <a:t>Financial</a:t>
            </a:r>
            <a:r>
              <a:rPr lang="cs-CZ" sz="2133" dirty="0"/>
              <a:t> </a:t>
            </a:r>
            <a:r>
              <a:rPr lang="cs-CZ" sz="2133" dirty="0" err="1"/>
              <a:t>Affairs</a:t>
            </a:r>
            <a:endParaRPr lang="cs-CZ" sz="2133" dirty="0"/>
          </a:p>
          <a:p>
            <a:pPr marL="457189" indent="-457189">
              <a:buFont typeface="+mj-lt"/>
              <a:buAutoNum type="arabicParenR" startAt="2"/>
              <a:defRPr/>
            </a:pPr>
            <a:r>
              <a:rPr lang="cs-CZ" sz="2133" dirty="0"/>
              <a:t>Justice and </a:t>
            </a:r>
            <a:r>
              <a:rPr lang="cs-CZ" sz="2133" dirty="0" err="1"/>
              <a:t>Home</a:t>
            </a:r>
            <a:r>
              <a:rPr lang="cs-CZ" sz="2133" dirty="0"/>
              <a:t> </a:t>
            </a:r>
            <a:r>
              <a:rPr lang="cs-CZ" sz="2133" dirty="0" err="1"/>
              <a:t>Affairs</a:t>
            </a:r>
            <a:endParaRPr lang="cs-CZ" sz="2133" dirty="0"/>
          </a:p>
          <a:p>
            <a:pPr marL="457189" indent="-457189">
              <a:buFont typeface="+mj-lt"/>
              <a:buAutoNum type="arabicParenR" startAt="2"/>
              <a:defRPr/>
            </a:pPr>
            <a:r>
              <a:rPr lang="en-US" sz="2133" dirty="0"/>
              <a:t>Employment, Social Policy, Health and Consumer Affairs</a:t>
            </a:r>
            <a:endParaRPr lang="cs-CZ" sz="2133" dirty="0"/>
          </a:p>
          <a:p>
            <a:pPr marL="457189" indent="-457189">
              <a:buFont typeface="+mj-lt"/>
              <a:buAutoNum type="arabicParenR" startAt="2"/>
              <a:defRPr/>
            </a:pPr>
            <a:r>
              <a:rPr lang="cs-CZ" sz="2133" dirty="0" err="1"/>
              <a:t>Competitiveness</a:t>
            </a:r>
            <a:endParaRPr lang="cs-CZ" sz="2133" dirty="0"/>
          </a:p>
          <a:p>
            <a:pPr marL="457189" indent="-457189">
              <a:buFont typeface="+mj-lt"/>
              <a:buAutoNum type="arabicParenR" startAt="2"/>
              <a:defRPr/>
            </a:pPr>
            <a:r>
              <a:rPr lang="cs-CZ" sz="2133" dirty="0"/>
              <a:t>Transport, </a:t>
            </a:r>
            <a:r>
              <a:rPr lang="cs-CZ" sz="2133" dirty="0" err="1"/>
              <a:t>Telecommunications</a:t>
            </a:r>
            <a:r>
              <a:rPr lang="cs-CZ" sz="2133" dirty="0"/>
              <a:t> and </a:t>
            </a:r>
            <a:r>
              <a:rPr lang="cs-CZ" sz="2133" dirty="0" err="1"/>
              <a:t>Energy</a:t>
            </a:r>
            <a:endParaRPr lang="cs-CZ" sz="2133" dirty="0"/>
          </a:p>
          <a:p>
            <a:pPr marL="457189" indent="-457189">
              <a:buFont typeface="+mj-lt"/>
              <a:buAutoNum type="arabicParenR" startAt="2"/>
              <a:defRPr/>
            </a:pPr>
            <a:r>
              <a:rPr lang="cs-CZ" sz="2133" dirty="0" err="1"/>
              <a:t>Agriculture</a:t>
            </a:r>
            <a:r>
              <a:rPr lang="cs-CZ" sz="2133" dirty="0"/>
              <a:t> and </a:t>
            </a:r>
            <a:r>
              <a:rPr lang="cs-CZ" sz="2133" dirty="0" err="1"/>
              <a:t>Fisheries</a:t>
            </a:r>
            <a:endParaRPr lang="cs-CZ" sz="2133" dirty="0"/>
          </a:p>
          <a:p>
            <a:pPr marL="457189" indent="-457189">
              <a:buFont typeface="+mj-lt"/>
              <a:buAutoNum type="arabicParenR" startAt="2"/>
              <a:defRPr/>
            </a:pPr>
            <a:r>
              <a:rPr lang="cs-CZ" sz="2133" dirty="0" err="1"/>
              <a:t>Environment</a:t>
            </a:r>
            <a:endParaRPr lang="cs-CZ" sz="2133" dirty="0"/>
          </a:p>
          <a:p>
            <a:pPr marL="457189" indent="-457189">
              <a:buFont typeface="+mj-lt"/>
              <a:buAutoNum type="arabicParenR" startAt="2"/>
              <a:defRPr/>
            </a:pPr>
            <a:r>
              <a:rPr lang="en-US" sz="2133" dirty="0"/>
              <a:t>Education, Youth, Culture and Sport</a:t>
            </a:r>
          </a:p>
          <a:p>
            <a:pPr>
              <a:defRPr/>
            </a:pPr>
            <a:r>
              <a:rPr lang="cs-CZ" sz="1600" dirty="0"/>
              <a:t>	</a:t>
            </a:r>
          </a:p>
          <a:p>
            <a:pPr>
              <a:defRPr/>
            </a:pPr>
            <a:endParaRPr lang="en-US" sz="1600" dirty="0"/>
          </a:p>
        </p:txBody>
      </p:sp>
      <p:pic>
        <p:nvPicPr>
          <p:cNvPr id="14340" name="Obrázek 4">
            <a:extLst>
              <a:ext uri="{FF2B5EF4-FFF2-40B4-BE49-F238E27FC236}">
                <a16:creationId xmlns:a16="http://schemas.microsoft.com/office/drawing/2014/main" id="{836B273C-878F-4BBC-AA1B-17C45EEC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183" y="4869160"/>
            <a:ext cx="5092700" cy="142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FB139282-5201-4283-9F93-BECF3DB29FDF}"/>
              </a:ext>
            </a:extLst>
          </p:cNvPr>
          <p:cNvSpPr>
            <a:spLocks noGrp="1"/>
          </p:cNvSpPr>
          <p:nvPr>
            <p:ph type="title"/>
          </p:nvPr>
        </p:nvSpPr>
        <p:spPr>
          <a:xfrm>
            <a:off x="1055440" y="281517"/>
            <a:ext cx="10431711" cy="555195"/>
          </a:xfrm>
        </p:spPr>
        <p:txBody>
          <a:bodyPr/>
          <a:lstStyle/>
          <a:p>
            <a:pPr>
              <a:defRPr/>
            </a:pPr>
            <a:r>
              <a:rPr lang="en-US" altLang="cs-CZ" sz="3200" dirty="0">
                <a:effectLst>
                  <a:outerShdw blurRad="38100" dist="38100" dir="2700000" algn="tl">
                    <a:srgbClr val="000000">
                      <a:alpha val="43137"/>
                    </a:srgbClr>
                  </a:outerShdw>
                </a:effectLst>
                <a:latin typeface="+mn-lt"/>
              </a:rPr>
              <a:t>The presidency of the Council</a:t>
            </a:r>
          </a:p>
        </p:txBody>
      </p:sp>
      <p:sp>
        <p:nvSpPr>
          <p:cNvPr id="8" name="Rectangle 10">
            <a:extLst>
              <a:ext uri="{FF2B5EF4-FFF2-40B4-BE49-F238E27FC236}">
                <a16:creationId xmlns:a16="http://schemas.microsoft.com/office/drawing/2014/main" id="{9D49989E-BA1F-4F93-AFDD-12B1BF19DDD9}"/>
              </a:ext>
            </a:extLst>
          </p:cNvPr>
          <p:cNvSpPr txBox="1">
            <a:spLocks noChangeArrowheads="1"/>
          </p:cNvSpPr>
          <p:nvPr/>
        </p:nvSpPr>
        <p:spPr bwMode="auto">
          <a:xfrm>
            <a:off x="263352" y="836713"/>
            <a:ext cx="11632315" cy="5472607"/>
          </a:xfrm>
          <a:prstGeom prst="rect">
            <a:avLst/>
          </a:prstGeom>
          <a:noFill/>
          <a:ln w="9525">
            <a:noFill/>
            <a:miter lim="800000"/>
            <a:headEnd/>
            <a:tailEnd/>
          </a:ln>
        </p:spPr>
        <p:txBody>
          <a:bodyPr/>
          <a:lstStyle/>
          <a:p>
            <a:pPr marL="380990" indent="-380990">
              <a:spcAft>
                <a:spcPts val="600"/>
              </a:spcAft>
              <a:buFont typeface="Arial" panose="020B0604020202020204" pitchFamily="34" charset="0"/>
              <a:buChar char="•"/>
              <a:defRPr/>
            </a:pPr>
            <a:r>
              <a:rPr lang="cs-CZ" sz="1933" dirty="0" err="1">
                <a:highlight>
                  <a:srgbClr val="FFFFCC"/>
                </a:highlight>
              </a:rPr>
              <a:t>Presidency</a:t>
            </a:r>
            <a:r>
              <a:rPr lang="cs-CZ" sz="1933" dirty="0">
                <a:highlight>
                  <a:srgbClr val="FFFFCC"/>
                </a:highlight>
              </a:rPr>
              <a:t> </a:t>
            </a:r>
            <a:r>
              <a:rPr lang="en-US" sz="1933" dirty="0">
                <a:highlight>
                  <a:srgbClr val="FFFFCC"/>
                </a:highlight>
              </a:rPr>
              <a:t>is held by each Member State in turn for 6 months</a:t>
            </a:r>
            <a:r>
              <a:rPr lang="cs-CZ" sz="1933" dirty="0">
                <a:highlight>
                  <a:srgbClr val="FFFFCC"/>
                </a:highlight>
              </a:rPr>
              <a:t> </a:t>
            </a:r>
            <a:r>
              <a:rPr lang="cs-CZ" sz="1933" dirty="0"/>
              <a:t>(</a:t>
            </a:r>
            <a:r>
              <a:rPr lang="en-US" sz="1933" dirty="0"/>
              <a:t>with the exception of the ‘Foreign Affairs Council’, which is chaired by the High Representative of the Union for Foreign Affairs and Security Policy</a:t>
            </a:r>
            <a:r>
              <a:rPr lang="cs-CZ" sz="1933" dirty="0"/>
              <a:t>)</a:t>
            </a:r>
            <a:r>
              <a:rPr lang="en-US" sz="1933" dirty="0"/>
              <a:t>. </a:t>
            </a:r>
            <a:endParaRPr lang="cs-CZ" sz="1933" dirty="0"/>
          </a:p>
          <a:p>
            <a:pPr marL="380990" indent="-380990">
              <a:spcAft>
                <a:spcPts val="600"/>
              </a:spcAft>
              <a:buFont typeface="Arial" panose="020B0604020202020204" pitchFamily="34" charset="0"/>
              <a:buChar char="•"/>
              <a:defRPr/>
            </a:pPr>
            <a:r>
              <a:rPr lang="cs-CZ" sz="1933" dirty="0"/>
              <a:t>E</a:t>
            </a:r>
            <a:r>
              <a:rPr lang="en-US" sz="1933" dirty="0"/>
              <a:t>ach presidency bases its action on a work </a:t>
            </a:r>
            <a:r>
              <a:rPr lang="en-US" sz="1933" dirty="0" err="1"/>
              <a:t>programme</a:t>
            </a:r>
            <a:r>
              <a:rPr lang="en-US" sz="1933" dirty="0"/>
              <a:t> agreed with the next two presidencies and therefore valid for a period of 18 months (‘</a:t>
            </a:r>
            <a:r>
              <a:rPr lang="cs-CZ" sz="1933" dirty="0"/>
              <a:t>trio/</a:t>
            </a:r>
            <a:r>
              <a:rPr lang="en-US" sz="1933" dirty="0"/>
              <a:t>team presidency’). </a:t>
            </a:r>
            <a:endParaRPr lang="cs-CZ" sz="1933" dirty="0"/>
          </a:p>
          <a:p>
            <a:pPr marL="380990" indent="-380990">
              <a:spcAft>
                <a:spcPts val="600"/>
              </a:spcAft>
              <a:buFont typeface="Arial" panose="020B0604020202020204" pitchFamily="34" charset="0"/>
              <a:buChar char="•"/>
              <a:defRPr/>
            </a:pPr>
            <a:r>
              <a:rPr lang="en-US" sz="1933" dirty="0"/>
              <a:t>The presidency is mainly responsible for overall coordination of the work of the Council and the committees providing it with input. </a:t>
            </a:r>
            <a:endParaRPr lang="cs-CZ" sz="1933" dirty="0"/>
          </a:p>
          <a:p>
            <a:pPr marL="380990" indent="-380990">
              <a:spcAft>
                <a:spcPts val="600"/>
              </a:spcAft>
              <a:buFont typeface="Arial" panose="020B0604020202020204" pitchFamily="34" charset="0"/>
              <a:buChar char="•"/>
              <a:defRPr/>
            </a:pPr>
            <a:r>
              <a:rPr lang="cs-CZ" sz="1933" dirty="0"/>
              <a:t>T</a:t>
            </a:r>
            <a:r>
              <a:rPr lang="en-US" sz="1933" dirty="0">
                <a:highlight>
                  <a:srgbClr val="FFFFCC"/>
                </a:highlight>
              </a:rPr>
              <a:t>wo main tasks: </a:t>
            </a:r>
            <a:r>
              <a:rPr lang="en-US" sz="1933" dirty="0"/>
              <a:t>(</a:t>
            </a:r>
            <a:r>
              <a:rPr lang="en-US" sz="1933" dirty="0" err="1"/>
              <a:t>i</a:t>
            </a:r>
            <a:r>
              <a:rPr lang="en-US" sz="1933" dirty="0"/>
              <a:t>) planning and chairing meetings in the Council and its preparatory bodies and  (ii) representing the Council, mediating and brokering compromises between the EU member states and between EU institutions such as the Council, European Commission and European Parliament.</a:t>
            </a:r>
            <a:endParaRPr lang="cs-CZ" sz="1933" dirty="0"/>
          </a:p>
          <a:p>
            <a:pPr marL="380990" indent="-380990">
              <a:spcAft>
                <a:spcPts val="600"/>
              </a:spcAft>
              <a:buFont typeface="Arial" panose="020B0604020202020204" pitchFamily="34" charset="0"/>
              <a:buChar char="•"/>
              <a:defRPr/>
            </a:pPr>
            <a:r>
              <a:rPr lang="cs-CZ" sz="1933" dirty="0"/>
              <a:t>T</a:t>
            </a:r>
            <a:r>
              <a:rPr lang="en-US" sz="1933" dirty="0"/>
              <a:t>he Member State holding the Council presidency enjoys an enhanced role on the world stage, and small Member States in particular are thus given an opportunity to rub shoulders with the ‘major players’ and make their mark in European politics.</a:t>
            </a:r>
            <a:endParaRPr lang="cs-CZ" sz="1933" dirty="0"/>
          </a:p>
          <a:p>
            <a:pPr marL="380990" indent="-380990">
              <a:spcAft>
                <a:spcPts val="600"/>
              </a:spcAft>
              <a:buFont typeface="Arial" panose="020B0604020202020204" pitchFamily="34" charset="0"/>
              <a:buChar char="•"/>
              <a:defRPr/>
            </a:pPr>
            <a:r>
              <a:rPr lang="en-US" sz="1933" dirty="0"/>
              <a:t>The Council’s work is prepared by a considerable number of preparatory bodies  composed of representatives from the Member States. The most important of the preparatory bodies is the </a:t>
            </a:r>
            <a:r>
              <a:rPr lang="en-US" sz="1933" i="1" dirty="0"/>
              <a:t>Permanent Representatives Committee (‘</a:t>
            </a:r>
            <a:r>
              <a:rPr lang="en-US" sz="1933" i="1" dirty="0" err="1"/>
              <a:t>Coreper</a:t>
            </a:r>
            <a:r>
              <a:rPr lang="en-US" sz="1933" i="1" dirty="0"/>
              <a:t> I and II’)</a:t>
            </a:r>
            <a:r>
              <a:rPr lang="cs-CZ" sz="1933" i="1" dirty="0"/>
              <a:t>.</a:t>
            </a:r>
            <a:endParaRPr lang="en-US" sz="1933" dirty="0"/>
          </a:p>
          <a:p>
            <a:pPr>
              <a:defRPr/>
            </a:pPr>
            <a:endParaRPr lang="en-US" sz="1600" dirty="0"/>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6B197001-6031-4DAB-A7F8-340645B640DD}"/>
              </a:ext>
            </a:extLst>
          </p:cNvPr>
          <p:cNvSpPr>
            <a:spLocks noGrp="1"/>
          </p:cNvSpPr>
          <p:nvPr>
            <p:ph type="title"/>
          </p:nvPr>
        </p:nvSpPr>
        <p:spPr>
          <a:xfrm>
            <a:off x="839415" y="281517"/>
            <a:ext cx="11017225" cy="546100"/>
          </a:xfrm>
        </p:spPr>
        <p:txBody>
          <a:bodyPr/>
          <a:lstStyle/>
          <a:p>
            <a:pPr>
              <a:defRPr/>
            </a:pPr>
            <a:r>
              <a:rPr lang="en-US" altLang="cs-CZ" sz="3200" dirty="0">
                <a:effectLst>
                  <a:outerShdw blurRad="38100" dist="38100" dir="2700000" algn="tl">
                    <a:srgbClr val="000000">
                      <a:alpha val="43137"/>
                    </a:srgbClr>
                  </a:outerShdw>
                </a:effectLst>
                <a:latin typeface="+mn-lt"/>
              </a:rPr>
              <a:t>The presidency of the Council</a:t>
            </a:r>
          </a:p>
        </p:txBody>
      </p:sp>
      <p:sp>
        <p:nvSpPr>
          <p:cNvPr id="8" name="Rectangle 10">
            <a:extLst>
              <a:ext uri="{FF2B5EF4-FFF2-40B4-BE49-F238E27FC236}">
                <a16:creationId xmlns:a16="http://schemas.microsoft.com/office/drawing/2014/main" id="{5C2D5B48-FE07-479E-B1DB-68F339F9B77D}"/>
              </a:ext>
            </a:extLst>
          </p:cNvPr>
          <p:cNvSpPr txBox="1">
            <a:spLocks noChangeArrowheads="1"/>
          </p:cNvSpPr>
          <p:nvPr/>
        </p:nvSpPr>
        <p:spPr bwMode="auto">
          <a:xfrm>
            <a:off x="479376" y="1844824"/>
            <a:ext cx="11935883" cy="3108178"/>
          </a:xfrm>
          <a:prstGeom prst="rect">
            <a:avLst/>
          </a:prstGeom>
          <a:noFill/>
          <a:ln w="9525">
            <a:noFill/>
            <a:miter lim="800000"/>
            <a:headEnd/>
            <a:tailEnd/>
          </a:ln>
        </p:spPr>
        <p:txBody>
          <a:bodyPr/>
          <a:lstStyle/>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a:defRPr/>
            </a:pPr>
            <a:endParaRPr lang="cs-CZ" sz="2133" dirty="0"/>
          </a:p>
        </p:txBody>
      </p:sp>
      <p:pic>
        <p:nvPicPr>
          <p:cNvPr id="16389" name="Obrázek 6">
            <a:extLst>
              <a:ext uri="{FF2B5EF4-FFF2-40B4-BE49-F238E27FC236}">
                <a16:creationId xmlns:a16="http://schemas.microsoft.com/office/drawing/2014/main" id="{0BC4AC55-CFB2-405D-97B5-731358AF7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069"/>
          <a:stretch>
            <a:fillRect/>
          </a:stretch>
        </p:blipFill>
        <p:spPr bwMode="auto">
          <a:xfrm>
            <a:off x="0" y="1623326"/>
            <a:ext cx="6152620" cy="37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Obrázek 9">
            <a:extLst>
              <a:ext uri="{FF2B5EF4-FFF2-40B4-BE49-F238E27FC236}">
                <a16:creationId xmlns:a16="http://schemas.microsoft.com/office/drawing/2014/main" id="{668A01E5-FDFE-4593-96C3-7CC2B06E0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931"/>
          <a:stretch>
            <a:fillRect/>
          </a:stretch>
        </p:blipFill>
        <p:spPr bwMode="auto">
          <a:xfrm>
            <a:off x="6152620" y="1623326"/>
            <a:ext cx="6039380" cy="37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rázek 8">
            <a:extLst>
              <a:ext uri="{FF2B5EF4-FFF2-40B4-BE49-F238E27FC236}">
                <a16:creationId xmlns:a16="http://schemas.microsoft.com/office/drawing/2014/main" id="{446B370F-DF4A-4520-A140-345DA6897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863601"/>
            <a:ext cx="4337049" cy="7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F00D5EC1-4D5F-40E3-9284-46CF2B9DCCB8}"/>
              </a:ext>
            </a:extLst>
          </p:cNvPr>
          <p:cNvSpPr>
            <a:spLocks noGrp="1"/>
          </p:cNvSpPr>
          <p:nvPr>
            <p:ph type="title"/>
          </p:nvPr>
        </p:nvSpPr>
        <p:spPr>
          <a:xfrm>
            <a:off x="839415" y="281517"/>
            <a:ext cx="11089233" cy="555195"/>
          </a:xfrm>
        </p:spPr>
        <p:txBody>
          <a:bodyPr/>
          <a:lstStyle/>
          <a:p>
            <a:pPr>
              <a:defRPr/>
            </a:pPr>
            <a:r>
              <a:rPr lang="en-US" altLang="cs-CZ" sz="3200" dirty="0">
                <a:effectLst>
                  <a:outerShdw blurRad="38100" dist="38100" dir="2700000" algn="tl">
                    <a:srgbClr val="000000">
                      <a:alpha val="43137"/>
                    </a:srgbClr>
                  </a:outerShdw>
                </a:effectLst>
                <a:latin typeface="+mn-lt"/>
              </a:rPr>
              <a:t>Negotiations and decision-making in the Council</a:t>
            </a:r>
          </a:p>
        </p:txBody>
      </p:sp>
      <p:sp>
        <p:nvSpPr>
          <p:cNvPr id="8" name="Rectangle 10">
            <a:extLst>
              <a:ext uri="{FF2B5EF4-FFF2-40B4-BE49-F238E27FC236}">
                <a16:creationId xmlns:a16="http://schemas.microsoft.com/office/drawing/2014/main" id="{3B65C4E1-ACAD-48CF-8A8A-B7463239F884}"/>
              </a:ext>
            </a:extLst>
          </p:cNvPr>
          <p:cNvSpPr txBox="1">
            <a:spLocks noChangeArrowheads="1"/>
          </p:cNvSpPr>
          <p:nvPr/>
        </p:nvSpPr>
        <p:spPr bwMode="auto">
          <a:xfrm>
            <a:off x="407368" y="836712"/>
            <a:ext cx="11768010" cy="5472608"/>
          </a:xfrm>
          <a:prstGeom prst="rect">
            <a:avLst/>
          </a:prstGeom>
          <a:noFill/>
          <a:ln w="9525">
            <a:noFill/>
            <a:miter lim="800000"/>
            <a:headEnd/>
            <a:tailEnd/>
          </a:ln>
        </p:spPr>
        <p:txBody>
          <a:bodyPr/>
          <a:lstStyle/>
          <a:p>
            <a:pPr marL="380990" indent="-380990">
              <a:spcAft>
                <a:spcPts val="800"/>
              </a:spcAft>
              <a:buFont typeface="Arial" panose="020B0604020202020204" pitchFamily="34" charset="0"/>
              <a:buChar char="•"/>
              <a:defRPr/>
            </a:pPr>
            <a:r>
              <a:rPr lang="en-US" sz="2100" b="0" dirty="0">
                <a:effectLst>
                  <a:outerShdw blurRad="38100" dist="38100" dir="2700000" algn="tl">
                    <a:srgbClr val="000000">
                      <a:alpha val="43137"/>
                    </a:srgbClr>
                  </a:outerShdw>
                </a:effectLst>
              </a:rPr>
              <a:t>Under the EU treaties, the majority rule is applied in </a:t>
            </a:r>
            <a:r>
              <a:rPr lang="en-US" sz="2100" b="0" u="sng" dirty="0">
                <a:effectLst>
                  <a:outerShdw blurRad="38100" dist="38100" dir="2700000" algn="tl">
                    <a:srgbClr val="000000">
                      <a:alpha val="43137"/>
                    </a:srgbClr>
                  </a:outerShdw>
                </a:effectLst>
              </a:rPr>
              <a:t>Council voting </a:t>
            </a:r>
            <a:r>
              <a:rPr lang="en-US" sz="2100" b="0" dirty="0">
                <a:effectLst>
                  <a:outerShdw blurRad="38100" dist="38100" dir="2700000" algn="tl">
                    <a:srgbClr val="000000">
                      <a:alpha val="43137"/>
                    </a:srgbClr>
                  </a:outerShdw>
                </a:effectLst>
              </a:rPr>
              <a:t>— as a general rule, a qualified majority is sufficient (</a:t>
            </a:r>
            <a:r>
              <a:rPr lang="en-US" sz="2100" b="0" u="sng" dirty="0">
                <a:effectLst>
                  <a:outerShdw blurRad="38100" dist="38100" dir="2700000" algn="tl">
                    <a:srgbClr val="000000">
                      <a:alpha val="43137"/>
                    </a:srgbClr>
                  </a:outerShdw>
                </a:effectLst>
              </a:rPr>
              <a:t>Article 16(3) TEU</a:t>
            </a:r>
            <a:r>
              <a:rPr lang="en-US" sz="2100" b="0" dirty="0">
                <a:effectLst>
                  <a:outerShdw blurRad="38100" dist="38100" dir="2700000" algn="tl">
                    <a:srgbClr val="000000">
                      <a:alpha val="43137"/>
                    </a:srgbClr>
                  </a:outerShdw>
                </a:effectLst>
              </a:rPr>
              <a:t>).</a:t>
            </a:r>
            <a:endParaRPr lang="cs-CZ" sz="2100" b="0" dirty="0">
              <a:effectLst>
                <a:outerShdw blurRad="38100" dist="38100" dir="2700000" algn="tl">
                  <a:srgbClr val="000000">
                    <a:alpha val="43137"/>
                  </a:srgbClr>
                </a:outerShdw>
              </a:effectLst>
            </a:endParaRPr>
          </a:p>
          <a:p>
            <a:pPr marL="380990" indent="-380990">
              <a:spcAft>
                <a:spcPts val="800"/>
              </a:spcAft>
              <a:buFont typeface="Arial" panose="020B0604020202020204" pitchFamily="34" charset="0"/>
              <a:buChar char="•"/>
              <a:defRPr/>
            </a:pPr>
            <a:r>
              <a:rPr lang="en-US" sz="2100" b="0" dirty="0">
                <a:effectLst>
                  <a:outerShdw blurRad="38100" dist="38100" dir="2700000" algn="tl">
                    <a:srgbClr val="000000">
                      <a:alpha val="43137"/>
                    </a:srgbClr>
                  </a:outerShdw>
                </a:effectLst>
                <a:highlight>
                  <a:srgbClr val="FFFFCC"/>
                </a:highlight>
              </a:rPr>
              <a:t>According to the double majority system, a qualified majority is achieved when the Commission proposal is supported by at least 55 % of the members of the Council, comprising at least 16 Member States representing at least 65 % of the EU population (</a:t>
            </a:r>
            <a:r>
              <a:rPr lang="en-US" sz="2100" b="0" u="sng" dirty="0">
                <a:effectLst>
                  <a:outerShdw blurRad="38100" dist="38100" dir="2700000" algn="tl">
                    <a:srgbClr val="000000">
                      <a:alpha val="43137"/>
                    </a:srgbClr>
                  </a:outerShdw>
                </a:effectLst>
                <a:highlight>
                  <a:srgbClr val="FFFFCC"/>
                </a:highlight>
              </a:rPr>
              <a:t>Article 16(4) TEU</a:t>
            </a:r>
            <a:r>
              <a:rPr lang="en-US" sz="2100" b="0" dirty="0">
                <a:effectLst>
                  <a:outerShdw blurRad="38100" dist="38100" dir="2700000" algn="tl">
                    <a:srgbClr val="000000">
                      <a:alpha val="43137"/>
                    </a:srgbClr>
                  </a:outerShdw>
                </a:effectLst>
                <a:highlight>
                  <a:srgbClr val="FFFFCC"/>
                </a:highlight>
              </a:rPr>
              <a:t>).</a:t>
            </a:r>
            <a:endParaRPr lang="cs-CZ" sz="2100" b="0" dirty="0">
              <a:effectLst>
                <a:outerShdw blurRad="38100" dist="38100" dir="2700000" algn="tl">
                  <a:srgbClr val="000000">
                    <a:alpha val="43137"/>
                  </a:srgbClr>
                </a:outerShdw>
              </a:effectLst>
              <a:highlight>
                <a:srgbClr val="FFFFCC"/>
              </a:highlight>
            </a:endParaRPr>
          </a:p>
          <a:p>
            <a:pPr marL="380990" indent="-380990">
              <a:spcAft>
                <a:spcPts val="800"/>
              </a:spcAft>
              <a:buFont typeface="Arial" panose="020B0604020202020204" pitchFamily="34" charset="0"/>
              <a:buChar char="•"/>
              <a:defRPr/>
            </a:pPr>
            <a:r>
              <a:rPr lang="en-US" sz="2100" b="0" dirty="0">
                <a:effectLst>
                  <a:outerShdw blurRad="38100" dist="38100" dir="2700000" algn="tl">
                    <a:srgbClr val="000000">
                      <a:alpha val="43137"/>
                    </a:srgbClr>
                  </a:outerShdw>
                </a:effectLst>
              </a:rPr>
              <a:t>A simple majority, where each Council member has one vote, is applied only in certain areas, particularly procedural issues. (The simple majority for 28 Member States is achieved with 15 votes.)</a:t>
            </a:r>
            <a:endParaRPr lang="cs-CZ" sz="2100" b="0" dirty="0">
              <a:effectLst>
                <a:outerShdw blurRad="38100" dist="38100" dir="2700000" algn="tl">
                  <a:srgbClr val="000000">
                    <a:alpha val="43137"/>
                  </a:srgbClr>
                </a:outerShdw>
              </a:effectLst>
            </a:endParaRPr>
          </a:p>
          <a:p>
            <a:pPr marL="380990" indent="-380990">
              <a:spcAft>
                <a:spcPts val="800"/>
              </a:spcAft>
              <a:buFont typeface="Arial" panose="020B0604020202020204" pitchFamily="34" charset="0"/>
              <a:buChar char="•"/>
              <a:defRPr/>
            </a:pPr>
            <a:r>
              <a:rPr lang="en-US" sz="2100" b="0" dirty="0">
                <a:effectLst>
                  <a:outerShdw blurRad="38100" dist="38100" dir="2700000" algn="tl">
                    <a:srgbClr val="000000">
                      <a:alpha val="43137"/>
                    </a:srgbClr>
                  </a:outerShdw>
                </a:effectLst>
              </a:rPr>
              <a:t>To prevent less populous Member States from blocking the adoption of a decision, a blocking minority must consist of at least four Member States representing at least 35 % of the EU population</a:t>
            </a:r>
            <a:r>
              <a:rPr lang="cs-CZ" sz="2100" b="0" dirty="0">
                <a:effectLst>
                  <a:outerShdw blurRad="38100" dist="38100" dir="2700000" algn="tl">
                    <a:srgbClr val="000000">
                      <a:alpha val="43137"/>
                    </a:srgbClr>
                  </a:outerShdw>
                </a:effectLst>
              </a:rPr>
              <a:t>.</a:t>
            </a:r>
          </a:p>
          <a:p>
            <a:pPr marL="380990" indent="-380990">
              <a:spcAft>
                <a:spcPts val="800"/>
              </a:spcAft>
              <a:buFont typeface="Arial" panose="020B0604020202020204" pitchFamily="34" charset="0"/>
              <a:buChar char="•"/>
              <a:defRPr/>
            </a:pPr>
            <a:r>
              <a:rPr lang="cs-CZ" sz="2100" b="0" dirty="0">
                <a:effectLst>
                  <a:outerShdw blurRad="38100" dist="38100" dir="2700000" algn="tl">
                    <a:srgbClr val="000000">
                      <a:alpha val="43137"/>
                    </a:srgbClr>
                  </a:outerShdw>
                </a:effectLst>
              </a:rPr>
              <a:t>I</a:t>
            </a:r>
            <a:r>
              <a:rPr lang="en-US" sz="2100" b="0" dirty="0">
                <a:effectLst>
                  <a:outerShdw blurRad="38100" dist="38100" dir="2700000" algn="tl">
                    <a:srgbClr val="000000">
                      <a:alpha val="43137"/>
                    </a:srgbClr>
                  </a:outerShdw>
                </a:effectLst>
              </a:rPr>
              <a:t>n sensitive political areas, the treaties require unanimity</a:t>
            </a:r>
            <a:r>
              <a:rPr lang="cs-CZ" sz="2100" b="0"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taxes, social security and social protection of workers, principles for common foreign and security policy and implementing or certain decisions in the area of police and judicial cooperation in criminal matters.</a:t>
            </a:r>
            <a:r>
              <a:rPr lang="cs-CZ" sz="2100" b="0" dirty="0">
                <a:effectLst>
                  <a:outerShdw blurRad="38100" dist="38100" dir="2700000" algn="tl">
                    <a:srgbClr val="000000">
                      <a:alpha val="43137"/>
                    </a:srgbClr>
                  </a:outerShdw>
                </a:effectLst>
              </a:rPr>
              <a:t>)</a:t>
            </a:r>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marL="380990" indent="-380990">
              <a:buFont typeface="Arial" panose="020B0604020202020204" pitchFamily="34" charset="0"/>
              <a:buChar char="•"/>
              <a:defRPr/>
            </a:pPr>
            <a:endParaRPr lang="cs-CZ" sz="2133" dirty="0"/>
          </a:p>
          <a:p>
            <a:pPr>
              <a:defRPr/>
            </a:pPr>
            <a:endParaRPr lang="cs-CZ" sz="2133" dirty="0"/>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B046A0E2-5544-4783-9A0A-636D3C6DA0E8}"/>
              </a:ext>
            </a:extLst>
          </p:cNvPr>
          <p:cNvSpPr>
            <a:spLocks noGrp="1"/>
          </p:cNvSpPr>
          <p:nvPr>
            <p:ph type="title"/>
          </p:nvPr>
        </p:nvSpPr>
        <p:spPr>
          <a:xfrm>
            <a:off x="695400" y="260351"/>
            <a:ext cx="11305256" cy="504353"/>
          </a:xfrm>
        </p:spPr>
        <p:txBody>
          <a:bodyPr/>
          <a:lstStyle/>
          <a:p>
            <a:pPr>
              <a:defRPr/>
            </a:pPr>
            <a:r>
              <a:rPr lang="en-US" altLang="cs-CZ" sz="2400" dirty="0">
                <a:effectLst>
                  <a:outerShdw blurRad="38100" dist="38100" dir="2700000" algn="tl">
                    <a:srgbClr val="000000">
                      <a:alpha val="43137"/>
                    </a:srgbClr>
                  </a:outerShdw>
                </a:effectLst>
                <a:latin typeface="+mn-lt"/>
              </a:rPr>
              <a:t>The High Representative of the Union for Foreign Affairs and Security Policy</a:t>
            </a:r>
          </a:p>
        </p:txBody>
      </p:sp>
      <p:sp>
        <p:nvSpPr>
          <p:cNvPr id="8" name="Rectangle 10">
            <a:extLst>
              <a:ext uri="{FF2B5EF4-FFF2-40B4-BE49-F238E27FC236}">
                <a16:creationId xmlns:a16="http://schemas.microsoft.com/office/drawing/2014/main" id="{9E3BD37C-ED16-4899-85D3-E2FAF38165D1}"/>
              </a:ext>
            </a:extLst>
          </p:cNvPr>
          <p:cNvSpPr txBox="1">
            <a:spLocks noChangeArrowheads="1"/>
          </p:cNvSpPr>
          <p:nvPr/>
        </p:nvSpPr>
        <p:spPr bwMode="auto">
          <a:xfrm>
            <a:off x="335360" y="836712"/>
            <a:ext cx="10042658" cy="6002239"/>
          </a:xfrm>
          <a:prstGeom prst="rect">
            <a:avLst/>
          </a:prstGeom>
          <a:noFill/>
          <a:ln w="9525">
            <a:noFill/>
            <a:miter lim="800000"/>
            <a:headEnd/>
            <a:tailEnd/>
          </a:ln>
        </p:spPr>
        <p:txBody>
          <a:bodyPr/>
          <a:lstStyle/>
          <a:p>
            <a:pPr marL="380990" indent="-380990">
              <a:spcAft>
                <a:spcPts val="800"/>
              </a:spcAft>
              <a:buFont typeface="Arial" panose="020B0604020202020204" pitchFamily="34" charset="0"/>
              <a:buChar char="•"/>
              <a:defRPr/>
            </a:pPr>
            <a:r>
              <a:rPr lang="en-US" sz="2000" dirty="0">
                <a:effectLst>
                  <a:outerShdw blurRad="38100" dist="38100" dir="2700000" algn="tl">
                    <a:srgbClr val="000000">
                      <a:alpha val="43137"/>
                    </a:srgbClr>
                  </a:outerShdw>
                </a:effectLst>
                <a:highlight>
                  <a:srgbClr val="FFFFCC"/>
                </a:highlight>
              </a:rPr>
              <a:t>The High Representative is appointed by the European Council, acting by a qualified majority, with the agreement of the President of the Commission. </a:t>
            </a:r>
            <a:endParaRPr lang="cs-CZ" sz="2000" dirty="0">
              <a:effectLst>
                <a:outerShdw blurRad="38100" dist="38100" dir="2700000" algn="tl">
                  <a:srgbClr val="000000">
                    <a:alpha val="43137"/>
                  </a:srgbClr>
                </a:outerShdw>
              </a:effectLst>
              <a:highlight>
                <a:srgbClr val="FFFFCC"/>
              </a:highlight>
            </a:endParaRPr>
          </a:p>
          <a:p>
            <a:pPr marL="380990" indent="-380990">
              <a:spcAft>
                <a:spcPts val="800"/>
              </a:spcAft>
              <a:buFont typeface="Arial" panose="020B0604020202020204" pitchFamily="34" charset="0"/>
              <a:buChar char="•"/>
              <a:defRPr/>
            </a:pPr>
            <a:r>
              <a:rPr lang="cs-CZ" sz="2000" dirty="0">
                <a:effectLst>
                  <a:outerShdw blurRad="38100" dist="38100" dir="2700000" algn="tl">
                    <a:srgbClr val="000000">
                      <a:alpha val="43137"/>
                    </a:srgbClr>
                  </a:outerShdw>
                </a:effectLst>
              </a:rPr>
              <a:t>HE/</a:t>
            </a:r>
            <a:r>
              <a:rPr lang="en-US" sz="2000" dirty="0">
                <a:effectLst>
                  <a:outerShdw blurRad="38100" dist="38100" dir="2700000" algn="tl">
                    <a:srgbClr val="000000">
                      <a:alpha val="43137"/>
                    </a:srgbClr>
                  </a:outerShdw>
                </a:effectLst>
              </a:rPr>
              <a:t>She ensures the consistency of the EU's external action</a:t>
            </a:r>
            <a:r>
              <a:rPr lang="cs-CZ"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is in charge, within the Commission, of responsibilities incumbent to her mission in external relations and of coordinating other aspects of the EU's external action.</a:t>
            </a:r>
            <a:endParaRPr lang="cs-CZ" sz="2000" dirty="0">
              <a:effectLst>
                <a:outerShdw blurRad="38100" dist="38100" dir="2700000" algn="tl">
                  <a:srgbClr val="000000">
                    <a:alpha val="43137"/>
                  </a:srgbClr>
                </a:outerShdw>
              </a:effectLst>
            </a:endParaRPr>
          </a:p>
          <a:p>
            <a:pPr marL="380990" indent="-380990">
              <a:spcAft>
                <a:spcPts val="800"/>
              </a:spcAft>
              <a:buFont typeface="Arial" panose="020B0604020202020204" pitchFamily="34" charset="0"/>
              <a:buChar char="•"/>
              <a:defRPr/>
            </a:pPr>
            <a:r>
              <a:rPr lang="en-US" sz="2000" dirty="0">
                <a:effectLst>
                  <a:outerShdw blurRad="38100" dist="38100" dir="2700000" algn="tl">
                    <a:srgbClr val="000000">
                      <a:alpha val="43137"/>
                    </a:srgbClr>
                  </a:outerShdw>
                </a:effectLst>
              </a:rPr>
              <a:t>He or she is assisted by a European External Action Service (EEAS), which was newly created in 2011 and was formed by a merger of the foreign policy departments of the Commission and the Council and the integration of diplomats from the national diplomatic services.</a:t>
            </a:r>
            <a:endParaRPr lang="cs-CZ" sz="2000" dirty="0">
              <a:effectLst>
                <a:outerShdw blurRad="38100" dist="38100" dir="2700000" algn="tl">
                  <a:srgbClr val="000000">
                    <a:alpha val="43137"/>
                  </a:srgbClr>
                </a:outerShdw>
              </a:effectLst>
            </a:endParaRPr>
          </a:p>
          <a:p>
            <a:pPr marL="380990" indent="-380990">
              <a:spcAft>
                <a:spcPts val="800"/>
              </a:spcAft>
              <a:buFont typeface="Arial" panose="020B0604020202020204" pitchFamily="34" charset="0"/>
              <a:buChar char="•"/>
              <a:defRPr/>
            </a:pPr>
            <a:r>
              <a:rPr lang="en-US" sz="2000" dirty="0">
                <a:effectLst>
                  <a:outerShdw blurRad="38100" dist="38100" dir="2700000" algn="tl">
                    <a:srgbClr val="000000">
                      <a:alpha val="43137"/>
                    </a:srgbClr>
                  </a:outerShdw>
                </a:effectLst>
              </a:rPr>
              <a:t>The first holder was Javier Solana, Secretary General of the Council of the European Union. The Lisbon Treaty maintains the function of the High Representative for Foreign Affairs and Security Policy. Federica Mogherini was appointed to the post for the 2014-2020 period. She succeeds Catherine Ashton who held the post between 2009 and 2014.</a:t>
            </a:r>
            <a:r>
              <a:rPr lang="cs-CZ" sz="2000" dirty="0">
                <a:effectLst>
                  <a:outerShdw blurRad="38100" dist="38100" dir="2700000" algn="tl">
                    <a:srgbClr val="000000">
                      <a:alpha val="43137"/>
                    </a:srgbClr>
                  </a:outerShdw>
                </a:effectLst>
              </a:rPr>
              <a:t> </a:t>
            </a:r>
            <a:r>
              <a:rPr lang="cs-CZ" sz="2000" i="1" dirty="0" err="1">
                <a:effectLst>
                  <a:outerShdw blurRad="38100" dist="38100" dir="2700000" algn="tl">
                    <a:srgbClr val="000000">
                      <a:alpha val="43137"/>
                    </a:srgbClr>
                  </a:outerShdw>
                </a:effectLst>
                <a:highlight>
                  <a:srgbClr val="FFFFCC"/>
                </a:highlight>
              </a:rPr>
              <a:t>Since</a:t>
            </a:r>
            <a:r>
              <a:rPr lang="cs-CZ" sz="2000" i="1" dirty="0">
                <a:effectLst>
                  <a:outerShdw blurRad="38100" dist="38100" dir="2700000" algn="tl">
                    <a:srgbClr val="000000">
                      <a:alpha val="43137"/>
                    </a:srgbClr>
                  </a:outerShdw>
                </a:effectLst>
                <a:highlight>
                  <a:srgbClr val="FFFFCC"/>
                </a:highlight>
              </a:rPr>
              <a:t> </a:t>
            </a:r>
            <a:r>
              <a:rPr lang="cs-CZ" sz="2000" i="1" dirty="0" err="1">
                <a:effectLst>
                  <a:outerShdw blurRad="38100" dist="38100" dir="2700000" algn="tl">
                    <a:srgbClr val="000000">
                      <a:alpha val="43137"/>
                    </a:srgbClr>
                  </a:outerShdw>
                </a:effectLst>
                <a:highlight>
                  <a:srgbClr val="FFFFCC"/>
                </a:highlight>
              </a:rPr>
              <a:t>November</a:t>
            </a:r>
            <a:r>
              <a:rPr lang="cs-CZ" sz="2000" i="1" dirty="0">
                <a:effectLst>
                  <a:outerShdw blurRad="38100" dist="38100" dir="2700000" algn="tl">
                    <a:srgbClr val="000000">
                      <a:alpha val="43137"/>
                    </a:srgbClr>
                  </a:outerShdw>
                </a:effectLst>
                <a:highlight>
                  <a:srgbClr val="FFFFCC"/>
                </a:highlight>
              </a:rPr>
              <a:t> 2019 </a:t>
            </a:r>
            <a:r>
              <a:rPr lang="cs-CZ" sz="2000" i="1" dirty="0" err="1">
                <a:effectLst>
                  <a:outerShdw blurRad="38100" dist="38100" dir="2700000" algn="tl">
                    <a:srgbClr val="000000">
                      <a:alpha val="43137"/>
                    </a:srgbClr>
                  </a:outerShdw>
                </a:effectLst>
                <a:highlight>
                  <a:srgbClr val="FFFFCC"/>
                </a:highlight>
              </a:rPr>
              <a:t>Josep</a:t>
            </a:r>
            <a:r>
              <a:rPr lang="cs-CZ" sz="2000" i="1" dirty="0">
                <a:effectLst>
                  <a:outerShdw blurRad="38100" dist="38100" dir="2700000" algn="tl">
                    <a:srgbClr val="000000">
                      <a:alpha val="43137"/>
                    </a:srgbClr>
                  </a:outerShdw>
                </a:effectLst>
                <a:highlight>
                  <a:srgbClr val="FFFFCC"/>
                </a:highlight>
              </a:rPr>
              <a:t> </a:t>
            </a:r>
            <a:r>
              <a:rPr lang="cs-CZ" sz="2000" i="1" dirty="0" err="1">
                <a:effectLst>
                  <a:outerShdw blurRad="38100" dist="38100" dir="2700000" algn="tl">
                    <a:srgbClr val="000000">
                      <a:alpha val="43137"/>
                    </a:srgbClr>
                  </a:outerShdw>
                </a:effectLst>
                <a:highlight>
                  <a:srgbClr val="FFFFCC"/>
                </a:highlight>
              </a:rPr>
              <a:t>Borrell</a:t>
            </a:r>
            <a:r>
              <a:rPr lang="cs-CZ" sz="2000" i="1" dirty="0">
                <a:effectLst>
                  <a:outerShdw blurRad="38100" dist="38100" dir="2700000" algn="tl">
                    <a:srgbClr val="000000">
                      <a:alpha val="43137"/>
                    </a:srgbClr>
                  </a:outerShdw>
                </a:effectLst>
                <a:highlight>
                  <a:srgbClr val="FFFFCC"/>
                </a:highlight>
              </a:rPr>
              <a:t> </a:t>
            </a:r>
            <a:r>
              <a:rPr lang="cs-CZ" sz="2000" i="1" dirty="0" err="1">
                <a:effectLst>
                  <a:outerShdw blurRad="38100" dist="38100" dir="2700000" algn="tl">
                    <a:srgbClr val="000000">
                      <a:alpha val="43137"/>
                    </a:srgbClr>
                  </a:outerShdw>
                </a:effectLst>
                <a:highlight>
                  <a:srgbClr val="FFFFCC"/>
                </a:highlight>
              </a:rPr>
              <a:t>is</a:t>
            </a:r>
            <a:r>
              <a:rPr lang="cs-CZ" sz="2000" i="1" dirty="0">
                <a:effectLst>
                  <a:outerShdw blurRad="38100" dist="38100" dir="2700000" algn="tl">
                    <a:srgbClr val="000000">
                      <a:alpha val="43137"/>
                    </a:srgbClr>
                  </a:outerShdw>
                </a:effectLst>
                <a:highlight>
                  <a:srgbClr val="FFFFCC"/>
                </a:highlight>
              </a:rPr>
              <a:t> no</a:t>
            </a:r>
            <a:r>
              <a:rPr lang="en-US" sz="2000" i="1" dirty="0" err="1">
                <a:effectLst>
                  <a:outerShdw blurRad="38100" dist="38100" dir="2700000" algn="tl">
                    <a:srgbClr val="000000">
                      <a:alpha val="43137"/>
                    </a:srgbClr>
                  </a:outerShdw>
                </a:effectLst>
                <a:highlight>
                  <a:srgbClr val="FFFFCC"/>
                </a:highlight>
              </a:rPr>
              <a:t>minated</a:t>
            </a:r>
            <a:r>
              <a:rPr lang="cs-CZ" sz="2000" i="1" dirty="0">
                <a:effectLst>
                  <a:outerShdw blurRad="38100" dist="38100" dir="2700000" algn="tl">
                    <a:srgbClr val="000000">
                      <a:alpha val="43137"/>
                    </a:srgbClr>
                  </a:outerShdw>
                </a:effectLst>
                <a:highlight>
                  <a:srgbClr val="FFFFCC"/>
                </a:highlight>
              </a:rPr>
              <a:t>.</a:t>
            </a:r>
          </a:p>
          <a:p>
            <a:pPr marL="380990" indent="-380990">
              <a:buFont typeface="Arial" panose="020B0604020202020204" pitchFamily="34" charset="0"/>
              <a:buChar char="•"/>
              <a:defRPr/>
            </a:pPr>
            <a:endParaRPr lang="cs-CZ" sz="2133" dirty="0"/>
          </a:p>
        </p:txBody>
      </p:sp>
      <p:pic>
        <p:nvPicPr>
          <p:cNvPr id="19460" name="Picture 2" descr="http://upload.wikimedia.org/wikipedia/commons/thumb/2/25/Baroness_Ashton_headshot.jpg/220px-Baroness_Ashton_headshot.jpg">
            <a:hlinkClick r:id="rId2"/>
            <a:extLst>
              <a:ext uri="{FF2B5EF4-FFF2-40B4-BE49-F238E27FC236}">
                <a16:creationId xmlns:a16="http://schemas.microsoft.com/office/drawing/2014/main" id="{EE0FF6C5-9085-44A2-9A83-81E63F537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528" y="836712"/>
            <a:ext cx="1110789" cy="156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Obrázek 2">
            <a:extLst>
              <a:ext uri="{FF2B5EF4-FFF2-40B4-BE49-F238E27FC236}">
                <a16:creationId xmlns:a16="http://schemas.microsoft.com/office/drawing/2014/main" id="{0C038808-B5CE-4108-8FF2-931AD34A0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8528" y="2397776"/>
            <a:ext cx="1080120" cy="137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F16EE6E5-58D2-4E1B-B276-3988C2299CB3}"/>
              </a:ext>
            </a:extLst>
          </p:cNvPr>
          <p:cNvPicPr>
            <a:picLocks noChangeAspect="1"/>
          </p:cNvPicPr>
          <p:nvPr/>
        </p:nvPicPr>
        <p:blipFill>
          <a:blip r:embed="rId5"/>
          <a:stretch>
            <a:fillRect/>
          </a:stretch>
        </p:blipFill>
        <p:spPr>
          <a:xfrm>
            <a:off x="10272465" y="4119251"/>
            <a:ext cx="1660860" cy="2208999"/>
          </a:xfrm>
          <a:prstGeom prst="rect">
            <a:avLst/>
          </a:prstGeom>
        </p:spPr>
      </p:pic>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B013E-484A-412A-AB88-1FB81C8B2A9F}"/>
              </a:ext>
            </a:extLst>
          </p:cNvPr>
          <p:cNvSpPr>
            <a:spLocks noGrp="1"/>
          </p:cNvSpPr>
          <p:nvPr>
            <p:ph type="title"/>
          </p:nvPr>
        </p:nvSpPr>
        <p:spPr/>
        <p:txBody>
          <a:bodyPr/>
          <a:lstStyle/>
          <a:p>
            <a:r>
              <a:rPr lang="en-US" altLang="cs-CZ" sz="2800" dirty="0">
                <a:effectLst>
                  <a:outerShdw blurRad="38100" dist="38100" dir="2700000" algn="tl">
                    <a:srgbClr val="000000">
                      <a:alpha val="43137"/>
                    </a:srgbClr>
                  </a:outerShdw>
                </a:effectLst>
                <a:latin typeface="+mn-lt"/>
              </a:rPr>
              <a:t>The European Commission</a:t>
            </a:r>
            <a:endParaRPr lang="cs-CZ" dirty="0"/>
          </a:p>
        </p:txBody>
      </p:sp>
      <p:sp>
        <p:nvSpPr>
          <p:cNvPr id="3" name="Zástupný obsah 2">
            <a:extLst>
              <a:ext uri="{FF2B5EF4-FFF2-40B4-BE49-F238E27FC236}">
                <a16:creationId xmlns:a16="http://schemas.microsoft.com/office/drawing/2014/main" id="{06428ABF-000F-4974-8B95-F229A3A9CFFA}"/>
              </a:ext>
            </a:extLst>
          </p:cNvPr>
          <p:cNvSpPr>
            <a:spLocks noGrp="1"/>
          </p:cNvSpPr>
          <p:nvPr>
            <p:ph idx="1"/>
          </p:nvPr>
        </p:nvSpPr>
        <p:spPr/>
        <p:txBody>
          <a:bodyPr/>
          <a:lstStyle/>
          <a:p>
            <a:pPr marL="0" indent="0">
              <a:buNone/>
            </a:pPr>
            <a:r>
              <a:rPr lang="en-US" dirty="0">
                <a:effectLst>
                  <a:outerShdw blurRad="38100" dist="38100" dir="2700000" algn="tl">
                    <a:srgbClr val="000000">
                      <a:alpha val="43137"/>
                    </a:srgbClr>
                  </a:outerShdw>
                </a:effectLst>
              </a:rPr>
              <a:t>The European Commission (EC) is part of the executive of the European Union (EU), together with the European Council. </a:t>
            </a:r>
            <a:endParaRPr lang="cs-CZ"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It operates as a cabinet government, with </a:t>
            </a:r>
            <a:r>
              <a:rPr lang="en-US" b="1" dirty="0">
                <a:effectLst>
                  <a:outerShdw blurRad="38100" dist="38100" dir="2700000" algn="tl">
                    <a:srgbClr val="000000">
                      <a:alpha val="43137"/>
                    </a:srgbClr>
                  </a:outerShdw>
                </a:effectLst>
                <a:highlight>
                  <a:srgbClr val="FFFFCC"/>
                </a:highlight>
              </a:rPr>
              <a:t>27 members of the Commission </a:t>
            </a:r>
            <a:r>
              <a:rPr lang="en-US" dirty="0">
                <a:effectLst>
                  <a:outerShdw blurRad="38100" dist="38100" dir="2700000" algn="tl">
                    <a:srgbClr val="000000">
                      <a:alpha val="43137"/>
                    </a:srgbClr>
                  </a:outerShdw>
                </a:effectLst>
              </a:rPr>
              <a:t>(directorial system, informally known as "Commissioners") headed by a President.</a:t>
            </a:r>
            <a:endParaRPr lang="cs-CZ"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It includes an administrative body of about 32,000 European civil servants. </a:t>
            </a:r>
            <a:r>
              <a:rPr lang="en-US" i="1" dirty="0">
                <a:effectLst>
                  <a:outerShdw blurRad="38100" dist="38100" dir="2700000" algn="tl">
                    <a:srgbClr val="000000">
                      <a:alpha val="43137"/>
                    </a:srgbClr>
                  </a:outerShdw>
                </a:effectLst>
              </a:rPr>
              <a:t>The Commission is divided into departments known as Directorates-General (DGs) that can be likened to departments or ministries each headed by a Director-General who is responsible to a Commissioner.</a:t>
            </a:r>
          </a:p>
          <a:p>
            <a:pPr marL="0" indent="0">
              <a:buNone/>
            </a:pPr>
            <a:r>
              <a:rPr lang="en-US" dirty="0">
                <a:effectLst>
                  <a:outerShdw blurRad="38100" dist="38100" dir="2700000" algn="tl">
                    <a:srgbClr val="000000">
                      <a:alpha val="43137"/>
                    </a:srgbClr>
                  </a:outerShdw>
                </a:effectLst>
              </a:rPr>
              <a:t>There is one member per member state, but members are bound by their oath of office to represent the general interest of the EU as a whole rather than their home state. </a:t>
            </a:r>
            <a:endParaRPr lang="cs-CZ"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5109972"/>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C474BC6C-FAEA-462D-A4CF-5BDC47C0A8CE}"/>
              </a:ext>
            </a:extLst>
          </p:cNvPr>
          <p:cNvSpPr>
            <a:spLocks noGrp="1"/>
          </p:cNvSpPr>
          <p:nvPr>
            <p:ph type="title"/>
          </p:nvPr>
        </p:nvSpPr>
        <p:spPr>
          <a:xfrm>
            <a:off x="1055440" y="188640"/>
            <a:ext cx="10612760" cy="648072"/>
          </a:xfrm>
        </p:spPr>
        <p:txBody>
          <a:bodyPr/>
          <a:lstStyle/>
          <a:p>
            <a:r>
              <a:rPr lang="en-US" altLang="cs-CZ" sz="3200" dirty="0">
                <a:effectLst>
                  <a:outerShdw blurRad="38100" dist="38100" dir="2700000" algn="tl">
                    <a:srgbClr val="000000">
                      <a:alpha val="43137"/>
                    </a:srgbClr>
                  </a:outerShdw>
                </a:effectLst>
                <a:latin typeface="+mn-lt"/>
              </a:rPr>
              <a:t>The European Commission</a:t>
            </a:r>
            <a:endParaRPr lang="en-US" altLang="cs-CZ" dirty="0"/>
          </a:p>
        </p:txBody>
      </p:sp>
      <p:pic>
        <p:nvPicPr>
          <p:cNvPr id="21507" name="Picture 5" descr="Výsledek obrázku pro eu commission">
            <a:extLst>
              <a:ext uri="{FF2B5EF4-FFF2-40B4-BE49-F238E27FC236}">
                <a16:creationId xmlns:a16="http://schemas.microsoft.com/office/drawing/2014/main" id="{1FA1FE16-EF55-4CF1-A42E-0CC34520F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857" y="5505253"/>
            <a:ext cx="2887133" cy="133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Obrázek 7">
            <a:extLst>
              <a:ext uri="{FF2B5EF4-FFF2-40B4-BE49-F238E27FC236}">
                <a16:creationId xmlns:a16="http://schemas.microsoft.com/office/drawing/2014/main" id="{48FAA825-2743-4F3B-A889-AA1438ED2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384"/>
          <a:stretch>
            <a:fillRect/>
          </a:stretch>
        </p:blipFill>
        <p:spPr bwMode="auto">
          <a:xfrm>
            <a:off x="7010" y="776000"/>
            <a:ext cx="7704856" cy="60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CDF2A692-2BE0-4467-9202-EAE4753197E0}"/>
              </a:ext>
            </a:extLst>
          </p:cNvPr>
          <p:cNvSpPr>
            <a:spLocks noGrp="1"/>
          </p:cNvSpPr>
          <p:nvPr>
            <p:ph type="title"/>
          </p:nvPr>
        </p:nvSpPr>
        <p:spPr>
          <a:xfrm>
            <a:off x="1487487" y="116632"/>
            <a:ext cx="10238845" cy="720080"/>
          </a:xfrm>
        </p:spPr>
        <p:txBody>
          <a:bodyPr/>
          <a:lstStyle/>
          <a:p>
            <a:r>
              <a:rPr lang="en-US" altLang="cs-CZ" sz="3200" dirty="0">
                <a:effectLst>
                  <a:outerShdw blurRad="38100" dist="38100" dir="2700000" algn="tl">
                    <a:srgbClr val="000000">
                      <a:alpha val="43137"/>
                    </a:srgbClr>
                  </a:outerShdw>
                </a:effectLst>
                <a:latin typeface="+mn-lt"/>
              </a:rPr>
              <a:t>The </a:t>
            </a:r>
            <a:r>
              <a:rPr lang="cs-CZ" altLang="cs-CZ" sz="3200" dirty="0">
                <a:effectLst>
                  <a:outerShdw blurRad="38100" dist="38100" dir="2700000" algn="tl">
                    <a:srgbClr val="000000">
                      <a:alpha val="43137"/>
                    </a:srgbClr>
                  </a:outerShdw>
                </a:effectLst>
                <a:latin typeface="+mn-lt"/>
              </a:rPr>
              <a:t>President </a:t>
            </a:r>
            <a:r>
              <a:rPr lang="cs-CZ" altLang="cs-CZ" sz="3200" dirty="0" err="1">
                <a:effectLst>
                  <a:outerShdw blurRad="38100" dist="38100" dir="2700000" algn="tl">
                    <a:srgbClr val="000000">
                      <a:alpha val="43137"/>
                    </a:srgbClr>
                  </a:outerShdw>
                </a:effectLst>
                <a:latin typeface="+mn-lt"/>
              </a:rPr>
              <a:t>of</a:t>
            </a:r>
            <a:r>
              <a:rPr lang="cs-CZ" altLang="cs-CZ" sz="3200" dirty="0">
                <a:effectLst>
                  <a:outerShdw blurRad="38100" dist="38100" dir="2700000" algn="tl">
                    <a:srgbClr val="000000">
                      <a:alpha val="43137"/>
                    </a:srgbClr>
                  </a:outerShdw>
                </a:effectLst>
                <a:latin typeface="+mn-lt"/>
              </a:rPr>
              <a:t> </a:t>
            </a:r>
            <a:r>
              <a:rPr lang="en-US" altLang="cs-CZ" sz="3200" dirty="0">
                <a:effectLst>
                  <a:outerShdw blurRad="38100" dist="38100" dir="2700000" algn="tl">
                    <a:srgbClr val="000000">
                      <a:alpha val="43137"/>
                    </a:srgbClr>
                  </a:outerShdw>
                </a:effectLst>
                <a:latin typeface="+mn-lt"/>
              </a:rPr>
              <a:t>European Commission</a:t>
            </a:r>
            <a:endParaRPr lang="en-US" altLang="cs-CZ" dirty="0"/>
          </a:p>
        </p:txBody>
      </p:sp>
      <p:sp>
        <p:nvSpPr>
          <p:cNvPr id="22531" name="Zástupný symbol pro obsah 2">
            <a:extLst>
              <a:ext uri="{FF2B5EF4-FFF2-40B4-BE49-F238E27FC236}">
                <a16:creationId xmlns:a16="http://schemas.microsoft.com/office/drawing/2014/main" id="{93C9D597-5660-4AAE-A047-503799D50C4C}"/>
              </a:ext>
            </a:extLst>
          </p:cNvPr>
          <p:cNvSpPr>
            <a:spLocks noGrp="1"/>
          </p:cNvSpPr>
          <p:nvPr>
            <p:ph idx="1"/>
          </p:nvPr>
        </p:nvSpPr>
        <p:spPr>
          <a:xfrm>
            <a:off x="335360" y="836712"/>
            <a:ext cx="11568773" cy="5472608"/>
          </a:xfrm>
        </p:spPr>
        <p:txBody>
          <a:bodyPr/>
          <a:lstStyle/>
          <a:p>
            <a:r>
              <a:rPr lang="en-US" altLang="cs-CZ" sz="2300" u="sng" dirty="0">
                <a:effectLst>
                  <a:outerShdw blurRad="38100" dist="38100" dir="2700000" algn="tl">
                    <a:srgbClr val="000000">
                      <a:alpha val="43137"/>
                    </a:srgbClr>
                  </a:outerShdw>
                </a:effectLst>
                <a:highlight>
                  <a:srgbClr val="FFFFCC"/>
                </a:highlight>
              </a:rPr>
              <a:t>The Commission is led by a President</a:t>
            </a:r>
            <a:r>
              <a:rPr lang="en-US" altLang="cs-CZ" sz="2300" dirty="0">
                <a:effectLst>
                  <a:outerShdw blurRad="38100" dist="38100" dir="2700000" algn="tl">
                    <a:srgbClr val="000000">
                      <a:alpha val="43137"/>
                    </a:srgbClr>
                  </a:outerShdw>
                </a:effectLst>
                <a:highlight>
                  <a:srgbClr val="FFFFCC"/>
                </a:highlight>
              </a:rPr>
              <a:t>, </a:t>
            </a:r>
            <a:r>
              <a:rPr lang="en-US" altLang="cs-CZ" sz="2300" dirty="0">
                <a:effectLst>
                  <a:outerShdw blurRad="38100" dist="38100" dir="2700000" algn="tl">
                    <a:srgbClr val="000000">
                      <a:alpha val="43137"/>
                    </a:srgbClr>
                  </a:outerShdw>
                </a:effectLst>
              </a:rPr>
              <a:t>who has a strong position within the Commission. The President is no longer merely ‘first among equals’ but enjoys a prominent position in that he or she lays down guidelines within which the Commission is to work and also decides on the internal </a:t>
            </a:r>
            <a:r>
              <a:rPr lang="en-US" altLang="cs-CZ" sz="2300" dirty="0" err="1">
                <a:effectLst>
                  <a:outerShdw blurRad="38100" dist="38100" dir="2700000" algn="tl">
                    <a:srgbClr val="000000">
                      <a:alpha val="43137"/>
                    </a:srgbClr>
                  </a:outerShdw>
                </a:effectLst>
              </a:rPr>
              <a:t>organisation</a:t>
            </a:r>
            <a:r>
              <a:rPr lang="en-US" altLang="cs-CZ" sz="2300" dirty="0">
                <a:effectLst>
                  <a:outerShdw blurRad="38100" dist="38100" dir="2700000" algn="tl">
                    <a:srgbClr val="000000">
                      <a:alpha val="43137"/>
                    </a:srgbClr>
                  </a:outerShdw>
                </a:effectLst>
              </a:rPr>
              <a:t> of the Commission</a:t>
            </a:r>
            <a:r>
              <a:rPr lang="cs-CZ" altLang="cs-CZ" sz="2300" dirty="0">
                <a:effectLst>
                  <a:outerShdw blurRad="38100" dist="38100" dir="2700000" algn="tl">
                    <a:srgbClr val="000000">
                      <a:alpha val="43137"/>
                    </a:srgbClr>
                  </a:outerShdw>
                </a:effectLst>
              </a:rPr>
              <a:t>.</a:t>
            </a:r>
          </a:p>
          <a:p>
            <a:r>
              <a:rPr lang="en-US" altLang="cs-CZ" sz="2300" dirty="0">
                <a:effectLst>
                  <a:outerShdw blurRad="38100" dist="38100" dir="2700000" algn="tl">
                    <a:srgbClr val="000000">
                      <a:alpha val="43137"/>
                    </a:srgbClr>
                  </a:outerShdw>
                </a:effectLst>
              </a:rPr>
              <a:t>The President and Members of the Commission are appointed for a term of 5 years using </a:t>
            </a:r>
            <a:r>
              <a:rPr lang="en-US" altLang="cs-CZ" sz="2300" b="1" dirty="0">
                <a:effectLst>
                  <a:outerShdw blurRad="38100" dist="38100" dir="2700000" algn="tl">
                    <a:srgbClr val="000000">
                      <a:alpha val="43137"/>
                    </a:srgbClr>
                  </a:outerShdw>
                </a:effectLst>
              </a:rPr>
              <a:t>the investiture procedure</a:t>
            </a:r>
            <a:r>
              <a:rPr lang="cs-CZ" altLang="cs-CZ" sz="2300" b="1" dirty="0">
                <a:effectLst>
                  <a:outerShdw blurRad="38100" dist="38100" dir="2700000" algn="tl">
                    <a:srgbClr val="000000">
                      <a:alpha val="43137"/>
                    </a:srgbClr>
                  </a:outerShdw>
                </a:effectLst>
              </a:rPr>
              <a:t>.</a:t>
            </a:r>
          </a:p>
          <a:p>
            <a:r>
              <a:rPr lang="en-US" altLang="cs-CZ" sz="2300" dirty="0">
                <a:effectLst>
                  <a:outerShdw blurRad="38100" dist="38100" dir="2700000" algn="tl">
                    <a:srgbClr val="000000">
                      <a:alpha val="43137"/>
                    </a:srgbClr>
                  </a:outerShdw>
                </a:effectLst>
              </a:rPr>
              <a:t>The Presidential candidate selects potential Vice-Presidents and Commissioners based on suggestions from the EU countries. The list of nominees has to be approved by national leaders in the European Council.</a:t>
            </a:r>
          </a:p>
          <a:p>
            <a:r>
              <a:rPr lang="en-US" altLang="cs-CZ" sz="2300" dirty="0">
                <a:effectLst>
                  <a:outerShdw blurRad="38100" dist="38100" dir="2700000" algn="tl">
                    <a:srgbClr val="000000">
                      <a:alpha val="43137"/>
                    </a:srgbClr>
                  </a:outerShdw>
                </a:effectLst>
              </a:rPr>
              <a:t>Each nominee appears before the European Parliament to explain their vision and answer questions. Parliament then votes on whether to accept the nominees as a team. Finally, they are appointed by the European Council, by a qualified majority.</a:t>
            </a:r>
          </a:p>
          <a:p>
            <a:endParaRPr lang="en-US" altLang="cs-CZ" dirty="0"/>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61A772FF-A50E-4566-9C72-CA756FF76D17}"/>
              </a:ext>
            </a:extLst>
          </p:cNvPr>
          <p:cNvSpPr>
            <a:spLocks noGrp="1"/>
          </p:cNvSpPr>
          <p:nvPr>
            <p:ph type="title"/>
          </p:nvPr>
        </p:nvSpPr>
        <p:spPr>
          <a:xfrm>
            <a:off x="839415" y="116632"/>
            <a:ext cx="11089233" cy="720080"/>
          </a:xfrm>
        </p:spPr>
        <p:txBody>
          <a:bodyPr/>
          <a:lstStyle/>
          <a:p>
            <a:r>
              <a:rPr lang="en-US" altLang="cs-CZ" sz="3200" dirty="0">
                <a:effectLst>
                  <a:outerShdw blurRad="38100" dist="38100" dir="2700000" algn="tl">
                    <a:srgbClr val="000000">
                      <a:alpha val="43137"/>
                    </a:srgbClr>
                  </a:outerShdw>
                </a:effectLst>
                <a:latin typeface="+mn-lt"/>
              </a:rPr>
              <a:t>What does the</a:t>
            </a:r>
            <a:r>
              <a:rPr lang="cs-CZ" altLang="cs-CZ" sz="3200" dirty="0">
                <a:effectLst>
                  <a:outerShdw blurRad="38100" dist="38100" dir="2700000" algn="tl">
                    <a:srgbClr val="000000">
                      <a:alpha val="43137"/>
                    </a:srgbClr>
                  </a:outerShdw>
                </a:effectLst>
                <a:latin typeface="+mn-lt"/>
              </a:rPr>
              <a:t> </a:t>
            </a:r>
            <a:r>
              <a:rPr lang="en-US" altLang="cs-CZ" sz="3200" dirty="0">
                <a:effectLst>
                  <a:outerShdw blurRad="38100" dist="38100" dir="2700000" algn="tl">
                    <a:srgbClr val="000000">
                      <a:alpha val="43137"/>
                    </a:srgbClr>
                  </a:outerShdw>
                </a:effectLst>
                <a:latin typeface="+mn-lt"/>
              </a:rPr>
              <a:t>European Commission do</a:t>
            </a:r>
            <a:r>
              <a:rPr lang="cs-CZ" altLang="cs-CZ" sz="3200" dirty="0">
                <a:effectLst>
                  <a:outerShdw blurRad="38100" dist="38100" dir="2700000" algn="tl">
                    <a:srgbClr val="000000">
                      <a:alpha val="43137"/>
                    </a:srgbClr>
                  </a:outerShdw>
                </a:effectLst>
                <a:latin typeface="+mn-lt"/>
              </a:rPr>
              <a:t>?</a:t>
            </a:r>
            <a:endParaRPr lang="en-US" altLang="cs-CZ" sz="5333" dirty="0"/>
          </a:p>
        </p:txBody>
      </p:sp>
      <p:sp>
        <p:nvSpPr>
          <p:cNvPr id="3" name="Zástupný symbol pro obsah 2">
            <a:extLst>
              <a:ext uri="{FF2B5EF4-FFF2-40B4-BE49-F238E27FC236}">
                <a16:creationId xmlns:a16="http://schemas.microsoft.com/office/drawing/2014/main" id="{8A66688C-B883-407D-AD5E-F8A4ED3291D9}"/>
              </a:ext>
            </a:extLst>
          </p:cNvPr>
          <p:cNvSpPr>
            <a:spLocks noGrp="1"/>
          </p:cNvSpPr>
          <p:nvPr>
            <p:ph idx="1"/>
          </p:nvPr>
        </p:nvSpPr>
        <p:spPr>
          <a:xfrm>
            <a:off x="334434" y="836713"/>
            <a:ext cx="12386733" cy="5472608"/>
          </a:xfrm>
        </p:spPr>
        <p:txBody>
          <a:bodyPr/>
          <a:lstStyle/>
          <a:p>
            <a:pPr marL="0" indent="0">
              <a:spcBef>
                <a:spcPts val="600"/>
              </a:spcBef>
              <a:buNone/>
              <a:defRPr/>
            </a:pPr>
            <a:r>
              <a:rPr lang="en-US" sz="2000" b="1" dirty="0">
                <a:effectLst>
                  <a:outerShdw blurRad="38100" dist="38100" dir="2700000" algn="tl">
                    <a:srgbClr val="000000">
                      <a:alpha val="43137"/>
                    </a:srgbClr>
                  </a:outerShdw>
                </a:effectLst>
                <a:highlight>
                  <a:srgbClr val="FFFF00"/>
                </a:highlight>
              </a:rPr>
              <a:t>Proposes new laws</a:t>
            </a:r>
          </a:p>
          <a:p>
            <a:pPr>
              <a:spcBef>
                <a:spcPts val="600"/>
              </a:spcBef>
              <a:defRPr/>
            </a:pPr>
            <a:r>
              <a:rPr lang="en-US" sz="2000" dirty="0">
                <a:effectLst>
                  <a:outerShdw blurRad="38100" dist="38100" dir="2700000" algn="tl">
                    <a:srgbClr val="000000">
                      <a:alpha val="43137"/>
                    </a:srgbClr>
                  </a:outerShdw>
                </a:effectLst>
              </a:rPr>
              <a:t>is the sole EU institution tabling laws for adoption by the Parliament and the Council that:</a:t>
            </a:r>
          </a:p>
          <a:p>
            <a:pPr>
              <a:spcBef>
                <a:spcPts val="600"/>
              </a:spcBef>
              <a:defRPr/>
            </a:pPr>
            <a:r>
              <a:rPr lang="en-US" sz="2000" dirty="0">
                <a:effectLst>
                  <a:outerShdw blurRad="38100" dist="38100" dir="2700000" algn="tl">
                    <a:srgbClr val="000000">
                      <a:alpha val="43137"/>
                    </a:srgbClr>
                  </a:outerShdw>
                </a:effectLst>
              </a:rPr>
              <a:t>protect the interests of the EU and its citizens on issues that can't be dealt with effectively at national level;</a:t>
            </a:r>
          </a:p>
          <a:p>
            <a:pPr>
              <a:spcBef>
                <a:spcPts val="600"/>
              </a:spcBef>
              <a:defRPr/>
            </a:pPr>
            <a:r>
              <a:rPr lang="en-US" sz="2000" dirty="0">
                <a:effectLst>
                  <a:outerShdw blurRad="38100" dist="38100" dir="2700000" algn="tl">
                    <a:srgbClr val="000000">
                      <a:alpha val="43137"/>
                    </a:srgbClr>
                  </a:outerShdw>
                </a:effectLst>
              </a:rPr>
              <a:t>get technical details right by consulting experts and the public.</a:t>
            </a:r>
          </a:p>
          <a:p>
            <a:pPr marL="0" indent="0">
              <a:spcBef>
                <a:spcPts val="600"/>
              </a:spcBef>
              <a:buNone/>
              <a:defRPr/>
            </a:pPr>
            <a:r>
              <a:rPr lang="en-US" sz="2000" b="1" dirty="0">
                <a:effectLst>
                  <a:outerShdw blurRad="38100" dist="38100" dir="2700000" algn="tl">
                    <a:srgbClr val="000000">
                      <a:alpha val="43137"/>
                    </a:srgbClr>
                  </a:outerShdw>
                </a:effectLst>
                <a:highlight>
                  <a:srgbClr val="FFFF00"/>
                </a:highlight>
              </a:rPr>
              <a:t>Manages EU policies &amp; allocates EU funding</a:t>
            </a:r>
          </a:p>
          <a:p>
            <a:pPr>
              <a:spcBef>
                <a:spcPts val="600"/>
              </a:spcBef>
              <a:defRPr/>
            </a:pPr>
            <a:r>
              <a:rPr lang="en-US" sz="2000" dirty="0">
                <a:effectLst>
                  <a:outerShdw blurRad="38100" dist="38100" dir="2700000" algn="tl">
                    <a:srgbClr val="000000">
                      <a:alpha val="43137"/>
                    </a:srgbClr>
                  </a:outerShdw>
                </a:effectLst>
              </a:rPr>
              <a:t>Sets EU spending priorities, together with the Council and Parliament.</a:t>
            </a:r>
          </a:p>
          <a:p>
            <a:pPr>
              <a:spcBef>
                <a:spcPts val="600"/>
              </a:spcBef>
              <a:defRPr/>
            </a:pPr>
            <a:r>
              <a:rPr lang="en-US" sz="2000" dirty="0">
                <a:effectLst>
                  <a:outerShdw blurRad="38100" dist="38100" dir="2700000" algn="tl">
                    <a:srgbClr val="000000">
                      <a:alpha val="43137"/>
                    </a:srgbClr>
                  </a:outerShdw>
                </a:effectLst>
              </a:rPr>
              <a:t>Draws up annual budgets for approval by the Parliament and Council.</a:t>
            </a:r>
          </a:p>
          <a:p>
            <a:pPr>
              <a:spcBef>
                <a:spcPts val="600"/>
              </a:spcBef>
              <a:defRPr/>
            </a:pPr>
            <a:r>
              <a:rPr lang="en-US" sz="2000" dirty="0">
                <a:effectLst>
                  <a:outerShdw blurRad="38100" dist="38100" dir="2700000" algn="tl">
                    <a:srgbClr val="000000">
                      <a:alpha val="43137"/>
                    </a:srgbClr>
                  </a:outerShdw>
                </a:effectLst>
              </a:rPr>
              <a:t>Supervises how the money is spent, under scrutiny by the Court of Auditors.</a:t>
            </a:r>
          </a:p>
          <a:p>
            <a:pPr marL="0" indent="0">
              <a:spcBef>
                <a:spcPts val="600"/>
              </a:spcBef>
              <a:buNone/>
              <a:defRPr/>
            </a:pPr>
            <a:r>
              <a:rPr lang="en-US" sz="2000" b="1" dirty="0">
                <a:effectLst>
                  <a:outerShdw blurRad="38100" dist="38100" dir="2700000" algn="tl">
                    <a:srgbClr val="000000">
                      <a:alpha val="43137"/>
                    </a:srgbClr>
                  </a:outerShdw>
                </a:effectLst>
                <a:highlight>
                  <a:srgbClr val="FFFF00"/>
                </a:highlight>
              </a:rPr>
              <a:t>Enforces EU law</a:t>
            </a:r>
          </a:p>
          <a:p>
            <a:pPr>
              <a:spcBef>
                <a:spcPts val="600"/>
              </a:spcBef>
              <a:defRPr/>
            </a:pPr>
            <a:r>
              <a:rPr lang="en-US" sz="2000" dirty="0">
                <a:effectLst>
                  <a:outerShdw blurRad="38100" dist="38100" dir="2700000" algn="tl">
                    <a:srgbClr val="000000">
                      <a:alpha val="43137"/>
                    </a:srgbClr>
                  </a:outerShdw>
                </a:effectLst>
              </a:rPr>
              <a:t>Together with the Court of Justice, ensures that EU law is properly applied in all the member countries.</a:t>
            </a:r>
          </a:p>
          <a:p>
            <a:pPr marL="0" indent="0">
              <a:spcBef>
                <a:spcPts val="600"/>
              </a:spcBef>
              <a:buNone/>
              <a:defRPr/>
            </a:pPr>
            <a:r>
              <a:rPr lang="en-US" sz="2000" b="1" dirty="0">
                <a:effectLst>
                  <a:outerShdw blurRad="38100" dist="38100" dir="2700000" algn="tl">
                    <a:srgbClr val="000000">
                      <a:alpha val="43137"/>
                    </a:srgbClr>
                  </a:outerShdw>
                </a:effectLst>
                <a:highlight>
                  <a:srgbClr val="FFFF00"/>
                </a:highlight>
              </a:rPr>
              <a:t>Represents the EU internationally</a:t>
            </a:r>
          </a:p>
          <a:p>
            <a:pPr>
              <a:spcBef>
                <a:spcPts val="600"/>
              </a:spcBef>
              <a:defRPr/>
            </a:pPr>
            <a:r>
              <a:rPr lang="en-US" sz="2000" dirty="0">
                <a:effectLst>
                  <a:outerShdw blurRad="38100" dist="38100" dir="2700000" algn="tl">
                    <a:srgbClr val="000000">
                      <a:alpha val="43137"/>
                    </a:srgbClr>
                  </a:outerShdw>
                </a:effectLst>
              </a:rPr>
              <a:t>Speaks on behalf of all EU countries in international bodies, </a:t>
            </a:r>
            <a:r>
              <a:rPr lang="cs-CZ" sz="2000" dirty="0" err="1">
                <a:effectLst>
                  <a:outerShdw blurRad="38100" dist="38100" dir="2700000" algn="tl">
                    <a:srgbClr val="000000">
                      <a:alpha val="43137"/>
                    </a:srgbClr>
                  </a:outerShdw>
                </a:effectLst>
              </a:rPr>
              <a:t>mainly</a:t>
            </a:r>
            <a:r>
              <a:rPr lang="en-US" sz="2000" dirty="0">
                <a:effectLst>
                  <a:outerShdw blurRad="38100" dist="38100" dir="2700000" algn="tl">
                    <a:srgbClr val="000000">
                      <a:alpha val="43137"/>
                    </a:srgbClr>
                  </a:outerShdw>
                </a:effectLst>
              </a:rPr>
              <a:t> in areas of trade policy and humanitarian aid.</a:t>
            </a:r>
          </a:p>
          <a:p>
            <a:pPr>
              <a:spcBef>
                <a:spcPts val="600"/>
              </a:spcBef>
              <a:defRPr/>
            </a:pPr>
            <a:r>
              <a:rPr lang="en-US" sz="2000" dirty="0">
                <a:effectLst>
                  <a:outerShdw blurRad="38100" dist="38100" dir="2700000" algn="tl">
                    <a:srgbClr val="000000">
                      <a:alpha val="43137"/>
                    </a:srgbClr>
                  </a:outerShdw>
                </a:effectLst>
              </a:rPr>
              <a:t>Negotiates international agreements for the EU.</a:t>
            </a:r>
          </a:p>
          <a:p>
            <a:pPr>
              <a:defRPr/>
            </a:pPr>
            <a:endParaRPr lang="en-US" dirty="0"/>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1F0DB7C4-3C0B-48FB-A90A-0D172DD95094}"/>
              </a:ext>
            </a:extLst>
          </p:cNvPr>
          <p:cNvSpPr>
            <a:spLocks noGrp="1"/>
          </p:cNvSpPr>
          <p:nvPr>
            <p:ph type="title"/>
          </p:nvPr>
        </p:nvSpPr>
        <p:spPr>
          <a:xfrm>
            <a:off x="1199456" y="188640"/>
            <a:ext cx="10756776" cy="648072"/>
          </a:xfrm>
        </p:spPr>
        <p:txBody>
          <a:bodyPr/>
          <a:lstStyle/>
          <a:p>
            <a:r>
              <a:rPr lang="cs-CZ" altLang="cs-CZ" sz="3200" dirty="0">
                <a:effectLst>
                  <a:outerShdw blurRad="38100" dist="38100" dir="2700000" algn="tl">
                    <a:srgbClr val="000000">
                      <a:alpha val="43137"/>
                    </a:srgbClr>
                  </a:outerShdw>
                </a:effectLst>
                <a:latin typeface="+mn-lt"/>
              </a:rPr>
              <a:t>T</a:t>
            </a:r>
            <a:r>
              <a:rPr lang="en-US" altLang="cs-CZ" sz="3200" dirty="0">
                <a:effectLst>
                  <a:outerShdw blurRad="38100" dist="38100" dir="2700000" algn="tl">
                    <a:srgbClr val="000000">
                      <a:alpha val="43137"/>
                    </a:srgbClr>
                  </a:outerShdw>
                </a:effectLst>
                <a:latin typeface="+mn-lt"/>
              </a:rPr>
              <a:t>he</a:t>
            </a:r>
            <a:r>
              <a:rPr lang="cs-CZ" altLang="cs-CZ" sz="3200" dirty="0">
                <a:effectLst>
                  <a:outerShdw blurRad="38100" dist="38100" dir="2700000" algn="tl">
                    <a:srgbClr val="000000">
                      <a:alpha val="43137"/>
                    </a:srgbClr>
                  </a:outerShdw>
                </a:effectLst>
                <a:latin typeface="+mn-lt"/>
              </a:rPr>
              <a:t> </a:t>
            </a:r>
            <a:r>
              <a:rPr lang="en-US" altLang="cs-CZ" sz="3200" dirty="0">
                <a:effectLst>
                  <a:outerShdw blurRad="38100" dist="38100" dir="2700000" algn="tl">
                    <a:srgbClr val="000000">
                      <a:alpha val="43137"/>
                    </a:srgbClr>
                  </a:outerShdw>
                </a:effectLst>
                <a:latin typeface="+mn-lt"/>
              </a:rPr>
              <a:t>European Commission </a:t>
            </a:r>
            <a:r>
              <a:rPr lang="cs-CZ" altLang="cs-CZ" sz="3200" dirty="0">
                <a:effectLst>
                  <a:outerShdw blurRad="38100" dist="38100" dir="2700000" algn="tl">
                    <a:srgbClr val="000000">
                      <a:alpha val="43137"/>
                    </a:srgbClr>
                  </a:outerShdw>
                </a:effectLst>
                <a:latin typeface="+mn-lt"/>
              </a:rPr>
              <a:t>2019-2024</a:t>
            </a:r>
            <a:endParaRPr lang="en-US" altLang="cs-CZ" dirty="0"/>
          </a:p>
        </p:txBody>
      </p:sp>
      <p:sp>
        <p:nvSpPr>
          <p:cNvPr id="24579" name="Zástupný symbol pro obsah 2">
            <a:extLst>
              <a:ext uri="{FF2B5EF4-FFF2-40B4-BE49-F238E27FC236}">
                <a16:creationId xmlns:a16="http://schemas.microsoft.com/office/drawing/2014/main" id="{6D19C216-CFD7-4EEC-9C43-8382D222BF8D}"/>
              </a:ext>
            </a:extLst>
          </p:cNvPr>
          <p:cNvSpPr>
            <a:spLocks noGrp="1"/>
          </p:cNvSpPr>
          <p:nvPr>
            <p:ph idx="1"/>
          </p:nvPr>
        </p:nvSpPr>
        <p:spPr>
          <a:xfrm>
            <a:off x="335360" y="836713"/>
            <a:ext cx="11856641" cy="5472608"/>
          </a:xfrm>
        </p:spPr>
        <p:txBody>
          <a:bodyPr/>
          <a:lstStyle/>
          <a:p>
            <a:r>
              <a:rPr lang="en-US" altLang="cs-CZ" dirty="0">
                <a:effectLst>
                  <a:outerShdw blurRad="38100" dist="38100" dir="2700000" algn="tl">
                    <a:srgbClr val="000000">
                      <a:alpha val="43137"/>
                    </a:srgbClr>
                  </a:outerShdw>
                </a:effectLst>
              </a:rPr>
              <a:t>On September 10, </a:t>
            </a:r>
            <a:r>
              <a:rPr lang="en-US" altLang="cs-CZ" b="1" dirty="0">
                <a:effectLst>
                  <a:outerShdw blurRad="38100" dist="38100" dir="2700000" algn="tl">
                    <a:srgbClr val="000000">
                      <a:alpha val="43137"/>
                    </a:srgbClr>
                  </a:outerShdw>
                </a:effectLst>
                <a:highlight>
                  <a:srgbClr val="FFFF00"/>
                </a:highlight>
              </a:rPr>
              <a:t>Ursula von der Leyen</a:t>
            </a:r>
            <a:r>
              <a:rPr lang="en-US" altLang="cs-CZ" dirty="0">
                <a:effectLst>
                  <a:outerShdw blurRad="38100" dist="38100" dir="2700000" algn="tl">
                    <a:srgbClr val="000000">
                      <a:alpha val="43137"/>
                    </a:srgbClr>
                  </a:outerShdw>
                </a:effectLst>
              </a:rPr>
              <a:t>, President-elect of the European Commission, presented her new team.</a:t>
            </a:r>
            <a:endParaRPr lang="cs-CZ" altLang="cs-CZ" dirty="0">
              <a:effectLst>
                <a:outerShdw blurRad="38100" dist="38100" dir="2700000" algn="tl">
                  <a:srgbClr val="000000">
                    <a:alpha val="43137"/>
                  </a:srgbClr>
                </a:outerShdw>
              </a:effectLst>
            </a:endParaRPr>
          </a:p>
          <a:p>
            <a:r>
              <a:rPr lang="en-US" altLang="cs-CZ" dirty="0">
                <a:effectLst>
                  <a:outerShdw blurRad="38100" dist="38100" dir="2700000" algn="tl">
                    <a:srgbClr val="000000">
                      <a:alpha val="43137"/>
                    </a:srgbClr>
                  </a:outerShdw>
                </a:effectLst>
              </a:rPr>
              <a:t>Twenty-three out of 26 candidates were confirmed by the European Parliament after two weeks of committee hearings. </a:t>
            </a:r>
            <a:endParaRPr lang="cs-CZ" altLang="cs-CZ" dirty="0">
              <a:effectLst>
                <a:outerShdw blurRad="38100" dist="38100" dir="2700000" algn="tl">
                  <a:srgbClr val="000000">
                    <a:alpha val="43137"/>
                  </a:srgbClr>
                </a:outerShdw>
              </a:effectLst>
            </a:endParaRPr>
          </a:p>
          <a:p>
            <a:r>
              <a:rPr lang="cs-CZ" altLang="cs-CZ" dirty="0">
                <a:effectLst>
                  <a:outerShdw blurRad="38100" dist="38100" dir="2700000" algn="tl">
                    <a:srgbClr val="000000">
                      <a:alpha val="43137"/>
                    </a:srgbClr>
                  </a:outerShdw>
                </a:effectLst>
              </a:rPr>
              <a:t>Von der </a:t>
            </a:r>
            <a:r>
              <a:rPr lang="cs-CZ" altLang="cs-CZ" dirty="0" err="1">
                <a:effectLst>
                  <a:outerShdw blurRad="38100" dist="38100" dir="2700000" algn="tl">
                    <a:srgbClr val="000000">
                      <a:alpha val="43137"/>
                    </a:srgbClr>
                  </a:outerShdw>
                </a:effectLst>
              </a:rPr>
              <a:t>Leyen’s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eventual</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Commission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will</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have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three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executive</a:t>
            </a:r>
            <a:r>
              <a:rPr lang="cs-CZ" altLang="cs-CZ" dirty="0">
                <a:effectLst>
                  <a:outerShdw blurRad="38100" dist="38100" dir="2700000" algn="tl">
                    <a:srgbClr val="000000">
                      <a:alpha val="43137"/>
                    </a:srgbClr>
                  </a:outerShdw>
                </a:effectLst>
              </a:rPr>
              <a:t> vice-</a:t>
            </a:r>
            <a:r>
              <a:rPr lang="cs-CZ" altLang="cs-CZ" dirty="0" err="1">
                <a:effectLst>
                  <a:outerShdw blurRad="38100" dist="38100" dir="2700000" algn="tl">
                    <a:srgbClr val="000000">
                      <a:alpha val="43137"/>
                    </a:srgbClr>
                  </a:outerShdw>
                </a:effectLst>
              </a:rPr>
              <a:t>presidents</a:t>
            </a:r>
            <a:r>
              <a:rPr lang="cs-CZ" altLang="cs-CZ" dirty="0">
                <a:effectLst>
                  <a:outerShdw blurRad="38100" dist="38100" dir="2700000" algn="tl">
                    <a:srgbClr val="000000">
                      <a:alpha val="43137"/>
                    </a:srgbClr>
                  </a:outerShdw>
                </a:effectLst>
              </a:rPr>
              <a:t> in Frans </a:t>
            </a:r>
            <a:r>
              <a:rPr lang="cs-CZ" altLang="cs-CZ" dirty="0" err="1">
                <a:effectLst>
                  <a:outerShdw blurRad="38100" dist="38100" dir="2700000" algn="tl">
                    <a:srgbClr val="000000">
                      <a:alpha val="43137"/>
                    </a:srgbClr>
                  </a:outerShdw>
                </a:effectLst>
              </a:rPr>
              <a:t>Timmermans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Margrethe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Vestager</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Valdis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Dombrokvskis</a:t>
            </a:r>
            <a:r>
              <a:rPr lang="cs-CZ" altLang="cs-CZ" dirty="0">
                <a:effectLst>
                  <a:outerShdw blurRad="38100" dist="38100" dir="2700000" algn="tl">
                    <a:srgbClr val="000000">
                      <a:alpha val="43137"/>
                    </a:srgbClr>
                  </a:outerShdw>
                </a:effectLst>
              </a:rPr>
              <a:t>. They </a:t>
            </a:r>
            <a:r>
              <a:rPr lang="cs-CZ" altLang="cs-CZ" dirty="0" err="1">
                <a:effectLst>
                  <a:outerShdw blurRad="38100" dist="38100" dir="2700000" algn="tl">
                    <a:srgbClr val="000000">
                      <a:alpha val="43137"/>
                    </a:srgbClr>
                  </a:outerShdw>
                </a:effectLst>
              </a:rPr>
              <a:t>will</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also</a:t>
            </a:r>
            <a:r>
              <a:rPr lang="cs-CZ" altLang="cs-CZ" dirty="0">
                <a:effectLst>
                  <a:outerShdw blurRad="38100" dist="38100" dir="2700000" algn="tl">
                    <a:srgbClr val="000000">
                      <a:alpha val="43137"/>
                    </a:srgbClr>
                  </a:outerShdw>
                </a:effectLst>
              </a:rPr>
              <a:t> serve as </a:t>
            </a:r>
            <a:r>
              <a:rPr lang="cs-CZ" altLang="cs-CZ" dirty="0" err="1">
                <a:effectLst>
                  <a:outerShdw blurRad="38100" dist="38100" dir="2700000" algn="tl">
                    <a:srgbClr val="000000">
                      <a:alpha val="43137"/>
                    </a:srgbClr>
                  </a:outerShdw>
                </a:effectLst>
              </a:rPr>
              <a:t>regular</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Commissioners</a:t>
            </a:r>
            <a:r>
              <a:rPr lang="cs-CZ" altLang="cs-CZ" dirty="0">
                <a:effectLst>
                  <a:outerShdw blurRad="38100" dist="38100" dir="2700000" algn="tl">
                    <a:srgbClr val="000000">
                      <a:alpha val="43137"/>
                    </a:srgbClr>
                  </a:outerShdw>
                </a:effectLst>
              </a:rPr>
              <a:t>, not just </a:t>
            </a:r>
            <a:r>
              <a:rPr lang="cs-CZ" altLang="cs-CZ" dirty="0" err="1">
                <a:effectLst>
                  <a:outerShdw blurRad="38100" dist="38100" dir="2700000" algn="tl">
                    <a:srgbClr val="000000">
                      <a:alpha val="43137"/>
                    </a:srgbClr>
                  </a:outerShdw>
                </a:effectLst>
              </a:rPr>
              <a:t>coordinators</a:t>
            </a:r>
            <a:r>
              <a:rPr lang="cs-CZ" altLang="cs-CZ" dirty="0">
                <a:effectLst>
                  <a:outerShdw blurRad="38100" dist="38100" dir="2700000" algn="tl">
                    <a:srgbClr val="000000">
                      <a:alpha val="43137"/>
                    </a:srgbClr>
                  </a:outerShdw>
                </a:effectLst>
              </a:rPr>
              <a:t>.</a:t>
            </a:r>
          </a:p>
          <a:p>
            <a:r>
              <a:rPr lang="cs-CZ" altLang="cs-CZ" dirty="0" err="1">
                <a:effectLst>
                  <a:outerShdw blurRad="38100" dist="38100" dir="2700000" algn="tl">
                    <a:srgbClr val="000000">
                      <a:alpha val="43137"/>
                    </a:srgbClr>
                  </a:outerShdw>
                </a:effectLst>
              </a:rPr>
              <a:t>There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will</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also</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be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five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regular</a:t>
            </a:r>
            <a:r>
              <a:rPr lang="cs-CZ" altLang="cs-CZ" dirty="0">
                <a:effectLst>
                  <a:outerShdw blurRad="38100" dist="38100" dir="2700000" algn="tl">
                    <a:srgbClr val="000000">
                      <a:alpha val="43137"/>
                    </a:srgbClr>
                  </a:outerShdw>
                </a:effectLst>
              </a:rPr>
              <a:t> vice-</a:t>
            </a:r>
            <a:r>
              <a:rPr lang="cs-CZ" altLang="cs-CZ" dirty="0" err="1">
                <a:effectLst>
                  <a:outerShdw blurRad="38100" dist="38100" dir="2700000" algn="tl">
                    <a:srgbClr val="000000">
                      <a:alpha val="43137"/>
                    </a:srgbClr>
                  </a:outerShdw>
                </a:effectLst>
              </a:rPr>
              <a:t>presidents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Josep</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Borrell</a:t>
            </a:r>
            <a:r>
              <a:rPr lang="cs-CZ" altLang="cs-CZ" dirty="0">
                <a:effectLst>
                  <a:outerShdw blurRad="38100" dist="38100" dir="2700000" algn="tl">
                    <a:srgbClr val="000000">
                      <a:alpha val="43137"/>
                    </a:srgbClr>
                  </a:outerShdw>
                </a:effectLst>
              </a:rPr>
              <a:t>, Věra Jourová, </a:t>
            </a:r>
            <a:r>
              <a:rPr lang="cs-CZ" altLang="cs-CZ" dirty="0" err="1">
                <a:effectLst>
                  <a:outerShdw blurRad="38100" dist="38100" dir="2700000" algn="tl">
                    <a:srgbClr val="000000">
                      <a:alpha val="43137"/>
                    </a:srgbClr>
                  </a:outerShdw>
                </a:effectLst>
              </a:rPr>
              <a:t>Margaritis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Schinas</a:t>
            </a:r>
            <a:r>
              <a:rPr lang="cs-CZ" altLang="cs-CZ" dirty="0">
                <a:effectLst>
                  <a:outerShdw blurRad="38100" dist="38100" dir="2700000" algn="tl">
                    <a:srgbClr val="000000">
                      <a:alpha val="43137"/>
                    </a:srgbClr>
                  </a:outerShdw>
                </a:effectLst>
              </a:rPr>
              <a:t>, Maroš </a:t>
            </a:r>
            <a:r>
              <a:rPr lang="cs-CZ" altLang="cs-CZ" dirty="0" err="1">
                <a:effectLst>
                  <a:outerShdw blurRad="38100" dist="38100" dir="2700000" algn="tl">
                    <a:srgbClr val="000000">
                      <a:alpha val="43137"/>
                    </a:srgbClr>
                  </a:outerShdw>
                </a:effectLst>
              </a:rPr>
              <a:t>Šefčovič</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Dubravka</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Šuica</a:t>
            </a:r>
            <a:r>
              <a:rPr lang="cs-CZ" altLang="cs-CZ" dirty="0">
                <a:effectLst>
                  <a:outerShdw blurRad="38100" dist="38100" dir="2700000" algn="tl">
                    <a:srgbClr val="000000">
                      <a:alpha val="43137"/>
                    </a:srgbClr>
                  </a:outerShdw>
                </a:effectLst>
              </a:rPr>
              <a:t>.</a:t>
            </a:r>
          </a:p>
          <a:p>
            <a:r>
              <a:rPr lang="en-US" altLang="cs-CZ" dirty="0">
                <a:effectLst>
                  <a:outerShdw blurRad="38100" dist="38100" dir="2700000" algn="tl">
                    <a:srgbClr val="000000">
                      <a:alpha val="43137"/>
                    </a:srgbClr>
                  </a:outerShdw>
                </a:effectLst>
              </a:rPr>
              <a:t>The European Parliament expects the new EU Commission to start work with at least a month's delay </a:t>
            </a:r>
            <a:r>
              <a:rPr lang="cs-CZ" altLang="cs-CZ" dirty="0">
                <a:effectLst>
                  <a:outerShdw blurRad="38100" dist="38100" dir="2700000" algn="tl">
                    <a:srgbClr val="000000">
                      <a:alpha val="43137"/>
                    </a:srgbClr>
                  </a:outerShdw>
                </a:effectLst>
              </a:rPr>
              <a:t>(</a:t>
            </a:r>
            <a:r>
              <a:rPr lang="en-US" altLang="cs-CZ" dirty="0">
                <a:effectLst>
                  <a:outerShdw blurRad="38100" dist="38100" dir="2700000" algn="tl">
                    <a:srgbClr val="000000">
                      <a:alpha val="43137"/>
                    </a:srgbClr>
                  </a:outerShdw>
                </a:effectLst>
              </a:rPr>
              <a:t>a new deadline of 1 December</a:t>
            </a:r>
            <a:r>
              <a:rPr lang="cs-CZ" altLang="cs-CZ" dirty="0">
                <a:effectLst>
                  <a:outerShdw blurRad="38100" dist="38100" dir="2700000" algn="tl">
                    <a:srgbClr val="000000">
                      <a:alpha val="43137"/>
                    </a:srgbClr>
                  </a:outerShdw>
                </a:effectLst>
              </a:rPr>
              <a:t>).</a:t>
            </a:r>
            <a:endParaRPr lang="en-US" altLang="cs-CZ"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800" dirty="0"/>
              <a:t>EU </a:t>
            </a:r>
            <a:r>
              <a:rPr lang="cs-CZ" sz="4800" dirty="0" err="1"/>
              <a:t>Institutions</a:t>
            </a:r>
            <a:endParaRPr lang="cs-CZ" altLang="cs-CZ" sz="48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C4DC5B5E-A333-46C8-91C8-CABB3ED904C8}"/>
              </a:ext>
            </a:extLst>
          </p:cNvPr>
          <p:cNvSpPr>
            <a:spLocks noGrp="1"/>
          </p:cNvSpPr>
          <p:nvPr>
            <p:ph type="title"/>
          </p:nvPr>
        </p:nvSpPr>
        <p:spPr>
          <a:xfrm>
            <a:off x="983432" y="25007"/>
            <a:ext cx="10972800" cy="792088"/>
          </a:xfrm>
        </p:spPr>
        <p:txBody>
          <a:bodyPr/>
          <a:lstStyle/>
          <a:p>
            <a:r>
              <a:rPr lang="cs-CZ" altLang="cs-CZ" sz="3200" dirty="0">
                <a:effectLst>
                  <a:outerShdw blurRad="38100" dist="38100" dir="2700000" algn="tl">
                    <a:srgbClr val="000000">
                      <a:alpha val="43137"/>
                    </a:srgbClr>
                  </a:outerShdw>
                </a:effectLst>
                <a:latin typeface="+mn-lt"/>
              </a:rPr>
              <a:t>T</a:t>
            </a:r>
            <a:r>
              <a:rPr lang="en-US" altLang="cs-CZ" sz="3200" dirty="0">
                <a:effectLst>
                  <a:outerShdw blurRad="38100" dist="38100" dir="2700000" algn="tl">
                    <a:srgbClr val="000000">
                      <a:alpha val="43137"/>
                    </a:srgbClr>
                  </a:outerShdw>
                </a:effectLst>
                <a:latin typeface="+mn-lt"/>
              </a:rPr>
              <a:t>he</a:t>
            </a:r>
            <a:r>
              <a:rPr lang="cs-CZ" altLang="cs-CZ" sz="3200" dirty="0">
                <a:effectLst>
                  <a:outerShdw blurRad="38100" dist="38100" dir="2700000" algn="tl">
                    <a:srgbClr val="000000">
                      <a:alpha val="43137"/>
                    </a:srgbClr>
                  </a:outerShdw>
                </a:effectLst>
                <a:latin typeface="+mn-lt"/>
              </a:rPr>
              <a:t> </a:t>
            </a:r>
            <a:r>
              <a:rPr lang="en-US" altLang="cs-CZ" sz="3200" dirty="0">
                <a:effectLst>
                  <a:outerShdw blurRad="38100" dist="38100" dir="2700000" algn="tl">
                    <a:srgbClr val="000000">
                      <a:alpha val="43137"/>
                    </a:srgbClr>
                  </a:outerShdw>
                </a:effectLst>
                <a:latin typeface="+mn-lt"/>
              </a:rPr>
              <a:t>European Commission </a:t>
            </a:r>
            <a:r>
              <a:rPr lang="cs-CZ" altLang="cs-CZ" sz="3200" dirty="0">
                <a:effectLst>
                  <a:outerShdw blurRad="38100" dist="38100" dir="2700000" algn="tl">
                    <a:srgbClr val="000000">
                      <a:alpha val="43137"/>
                    </a:srgbClr>
                  </a:outerShdw>
                </a:effectLst>
                <a:latin typeface="+mn-lt"/>
              </a:rPr>
              <a:t>2019-2024</a:t>
            </a:r>
            <a:endParaRPr lang="en-US" altLang="cs-CZ" dirty="0"/>
          </a:p>
        </p:txBody>
      </p:sp>
      <p:sp>
        <p:nvSpPr>
          <p:cNvPr id="25603" name="Zástupný symbol pro obsah 2">
            <a:extLst>
              <a:ext uri="{FF2B5EF4-FFF2-40B4-BE49-F238E27FC236}">
                <a16:creationId xmlns:a16="http://schemas.microsoft.com/office/drawing/2014/main" id="{D832A41F-907E-4C80-AE91-160E7BC6110F}"/>
              </a:ext>
            </a:extLst>
          </p:cNvPr>
          <p:cNvSpPr>
            <a:spLocks noGrp="1"/>
          </p:cNvSpPr>
          <p:nvPr>
            <p:ph idx="1"/>
          </p:nvPr>
        </p:nvSpPr>
        <p:spPr>
          <a:xfrm>
            <a:off x="334434" y="817096"/>
            <a:ext cx="9122833" cy="5492224"/>
          </a:xfrm>
        </p:spPr>
        <p:txBody>
          <a:bodyPr/>
          <a:lstStyle/>
          <a:p>
            <a:r>
              <a:rPr lang="en-US" altLang="cs-CZ" sz="2667" dirty="0">
                <a:effectLst>
                  <a:outerShdw blurRad="38100" dist="38100" dir="2700000" algn="tl">
                    <a:srgbClr val="000000">
                      <a:alpha val="43137"/>
                    </a:srgbClr>
                  </a:outerShdw>
                </a:effectLst>
                <a:highlight>
                  <a:srgbClr val="FFFFCC"/>
                </a:highlight>
              </a:rPr>
              <a:t>Ursula von der Leyen is the first woman to be President-elect of the European Commission. </a:t>
            </a:r>
            <a:endParaRPr lang="cs-CZ" altLang="cs-CZ" sz="2667" dirty="0">
              <a:effectLst>
                <a:outerShdw blurRad="38100" dist="38100" dir="2700000" algn="tl">
                  <a:srgbClr val="000000">
                    <a:alpha val="43137"/>
                  </a:srgbClr>
                </a:outerShdw>
              </a:effectLst>
              <a:highlight>
                <a:srgbClr val="FFFFCC"/>
              </a:highlight>
            </a:endParaRPr>
          </a:p>
          <a:p>
            <a:r>
              <a:rPr lang="en-US" altLang="cs-CZ" sz="2667" dirty="0">
                <a:effectLst>
                  <a:outerShdw blurRad="38100" dist="38100" dir="2700000" algn="tl">
                    <a:srgbClr val="000000">
                      <a:alpha val="43137"/>
                    </a:srgbClr>
                  </a:outerShdw>
                </a:effectLst>
              </a:rPr>
              <a:t>Ursula von der Leyen announced that she will focus on an ambitious climate agenda to make Europe the first climate-neutral continent by 2050. </a:t>
            </a:r>
            <a:endParaRPr lang="cs-CZ" altLang="cs-CZ" sz="2667" dirty="0">
              <a:effectLst>
                <a:outerShdw blurRad="38100" dist="38100" dir="2700000" algn="tl">
                  <a:srgbClr val="000000">
                    <a:alpha val="43137"/>
                  </a:srgbClr>
                </a:outerShdw>
              </a:effectLst>
            </a:endParaRPr>
          </a:p>
          <a:p>
            <a:r>
              <a:rPr lang="en-US" altLang="cs-CZ" sz="2667" dirty="0">
                <a:effectLst>
                  <a:outerShdw blurRad="38100" dist="38100" dir="2700000" algn="tl">
                    <a:srgbClr val="000000">
                      <a:alpha val="43137"/>
                    </a:srgbClr>
                  </a:outerShdw>
                </a:effectLst>
              </a:rPr>
              <a:t>She also committed to working closely with the European Parliament to strengthen democracy and a fair social market economy in Europe. </a:t>
            </a:r>
            <a:endParaRPr lang="cs-CZ" altLang="cs-CZ" sz="2667" dirty="0">
              <a:effectLst>
                <a:outerShdw blurRad="38100" dist="38100" dir="2700000" algn="tl">
                  <a:srgbClr val="000000">
                    <a:alpha val="43137"/>
                  </a:srgbClr>
                </a:outerShdw>
              </a:effectLst>
            </a:endParaRPr>
          </a:p>
          <a:p>
            <a:r>
              <a:rPr lang="en-US" altLang="cs-CZ" sz="2667" dirty="0">
                <a:effectLst>
                  <a:outerShdw blurRad="38100" dist="38100" dir="2700000" algn="tl">
                    <a:srgbClr val="000000">
                      <a:alpha val="43137"/>
                    </a:srgbClr>
                  </a:outerShdw>
                </a:effectLst>
              </a:rPr>
              <a:t>Ursula von der Leyen also gave a very personal insight into her idea of Europe’s path amid global challenges: </a:t>
            </a:r>
            <a:r>
              <a:rPr lang="en-US" altLang="cs-CZ" sz="2667" dirty="0">
                <a:effectLst>
                  <a:outerShdw blurRad="38100" dist="38100" dir="2700000" algn="tl">
                    <a:srgbClr val="000000">
                      <a:alpha val="43137"/>
                    </a:srgbClr>
                  </a:outerShdw>
                </a:effectLst>
                <a:highlight>
                  <a:srgbClr val="FFFFCC"/>
                </a:highlight>
              </a:rPr>
              <a:t>“We need to do it the European way”.</a:t>
            </a:r>
            <a:endParaRPr lang="cs-CZ" altLang="cs-CZ" sz="2667" dirty="0">
              <a:effectLst>
                <a:outerShdw blurRad="38100" dist="38100" dir="2700000" algn="tl">
                  <a:srgbClr val="000000">
                    <a:alpha val="43137"/>
                  </a:srgbClr>
                </a:outerShdw>
              </a:effectLst>
              <a:highlight>
                <a:srgbClr val="FFFFCC"/>
              </a:highlight>
            </a:endParaRPr>
          </a:p>
        </p:txBody>
      </p:sp>
      <p:pic>
        <p:nvPicPr>
          <p:cNvPr id="25604" name="Obrázek 3">
            <a:extLst>
              <a:ext uri="{FF2B5EF4-FFF2-40B4-BE49-F238E27FC236}">
                <a16:creationId xmlns:a16="http://schemas.microsoft.com/office/drawing/2014/main" id="{D569AB14-8AD1-471B-BE67-4E1814C46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83" t="5450" r="30481" b="27779"/>
          <a:stretch>
            <a:fillRect/>
          </a:stretch>
        </p:blipFill>
        <p:spPr bwMode="auto">
          <a:xfrm>
            <a:off x="9120337" y="3848157"/>
            <a:ext cx="3071664" cy="303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AB8DE7B3-6504-41D3-A005-DFF5EE87D478}"/>
              </a:ext>
            </a:extLst>
          </p:cNvPr>
          <p:cNvSpPr>
            <a:spLocks noGrp="1"/>
          </p:cNvSpPr>
          <p:nvPr>
            <p:ph type="title"/>
          </p:nvPr>
        </p:nvSpPr>
        <p:spPr>
          <a:xfrm>
            <a:off x="-21167" y="165100"/>
            <a:ext cx="10972800" cy="1143000"/>
          </a:xfrm>
        </p:spPr>
        <p:txBody>
          <a:bodyPr/>
          <a:lstStyle/>
          <a:p>
            <a:pPr algn="l"/>
            <a:br>
              <a:rPr lang="cs-CZ" altLang="cs-CZ"/>
            </a:br>
            <a:endParaRPr lang="en-US" altLang="cs-CZ"/>
          </a:p>
        </p:txBody>
      </p:sp>
      <p:pic>
        <p:nvPicPr>
          <p:cNvPr id="26627" name="Obrázek 1">
            <a:extLst>
              <a:ext uri="{FF2B5EF4-FFF2-40B4-BE49-F238E27FC236}">
                <a16:creationId xmlns:a16="http://schemas.microsoft.com/office/drawing/2014/main" id="{E98BFA0D-B9C4-462B-BB6E-9468C4D9C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52917"/>
            <a:ext cx="11361092" cy="691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délník 5">
            <a:extLst>
              <a:ext uri="{FF2B5EF4-FFF2-40B4-BE49-F238E27FC236}">
                <a16:creationId xmlns:a16="http://schemas.microsoft.com/office/drawing/2014/main" id="{20D47BCA-E874-4482-8C1F-2EAB471C64E4}"/>
              </a:ext>
            </a:extLst>
          </p:cNvPr>
          <p:cNvSpPr>
            <a:spLocks noChangeArrowheads="1"/>
          </p:cNvSpPr>
          <p:nvPr/>
        </p:nvSpPr>
        <p:spPr bwMode="auto">
          <a:xfrm>
            <a:off x="1127448" y="357717"/>
            <a:ext cx="10825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dirty="0" err="1">
                <a:solidFill>
                  <a:srgbClr val="0066FF"/>
                </a:solidFill>
                <a:effectLst>
                  <a:outerShdw blurRad="38100" dist="38100" dir="2700000" algn="tl">
                    <a:srgbClr val="000000">
                      <a:alpha val="43137"/>
                    </a:srgbClr>
                  </a:outerShdw>
                </a:effectLst>
                <a:latin typeface="+mn-lt"/>
                <a:ea typeface="+mj-ea"/>
                <a:cs typeface="+mj-cs"/>
              </a:rPr>
              <a:t>The</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Parliament</a:t>
            </a:r>
            <a:endParaRPr lang="en-US" altLang="cs-CZ" dirty="0">
              <a:solidFill>
                <a:srgbClr val="0066FF"/>
              </a:solidFill>
              <a:effectLst>
                <a:outerShdw blurRad="38100" dist="38100" dir="2700000" algn="tl">
                  <a:srgbClr val="000000">
                    <a:alpha val="43137"/>
                  </a:srgbClr>
                </a:outerShdw>
              </a:effectLst>
              <a:latin typeface="+mn-lt"/>
              <a:ea typeface="+mj-ea"/>
              <a:cs typeface="+mj-cs"/>
            </a:endParaRPr>
          </a:p>
        </p:txBody>
      </p:sp>
      <p:sp>
        <p:nvSpPr>
          <p:cNvPr id="32771" name="Obdélník 1">
            <a:extLst>
              <a:ext uri="{FF2B5EF4-FFF2-40B4-BE49-F238E27FC236}">
                <a16:creationId xmlns:a16="http://schemas.microsoft.com/office/drawing/2014/main" id="{F811F61A-FFF4-4D81-BFAE-D9824AB6C4F3}"/>
              </a:ext>
            </a:extLst>
          </p:cNvPr>
          <p:cNvSpPr>
            <a:spLocks noChangeArrowheads="1"/>
          </p:cNvSpPr>
          <p:nvPr/>
        </p:nvSpPr>
        <p:spPr bwMode="auto">
          <a:xfrm>
            <a:off x="407368" y="1052736"/>
            <a:ext cx="11280824" cy="4639732"/>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300"/>
              </a:spcBef>
              <a:buFont typeface="Arial" panose="020B0604020202020204" pitchFamily="34" charset="0"/>
              <a:buChar char="•"/>
              <a:defRPr/>
            </a:pPr>
            <a:r>
              <a:rPr lang="en-US" altLang="cs-CZ" sz="2400" b="0" dirty="0">
                <a:solidFill>
                  <a:srgbClr val="FF0000"/>
                </a:solidFill>
                <a:effectLst>
                  <a:outerShdw blurRad="38100" dist="38100" dir="2700000" algn="tl">
                    <a:srgbClr val="000000">
                      <a:alpha val="43137"/>
                    </a:srgbClr>
                  </a:outerShdw>
                </a:effectLst>
                <a:highlight>
                  <a:srgbClr val="FFFFCC"/>
                </a:highlight>
                <a:latin typeface="+mn-lt"/>
              </a:rPr>
              <a:t>The </a:t>
            </a:r>
            <a:r>
              <a:rPr lang="en-US" altLang="cs-CZ" sz="2400" b="0" u="sng" dirty="0">
                <a:solidFill>
                  <a:srgbClr val="FF0000"/>
                </a:solidFill>
                <a:effectLst>
                  <a:outerShdw blurRad="38100" dist="38100" dir="2700000" algn="tl">
                    <a:srgbClr val="000000">
                      <a:alpha val="43137"/>
                    </a:srgbClr>
                  </a:outerShdw>
                </a:effectLst>
                <a:highlight>
                  <a:srgbClr val="FFFFCC"/>
                </a:highlight>
                <a:latin typeface="+mn-lt"/>
              </a:rPr>
              <a:t>European Parliament </a:t>
            </a:r>
            <a:r>
              <a:rPr lang="en-US" altLang="cs-CZ" sz="2400" b="0" dirty="0">
                <a:solidFill>
                  <a:srgbClr val="FF0000"/>
                </a:solidFill>
                <a:effectLst>
                  <a:outerShdw blurRad="38100" dist="38100" dir="2700000" algn="tl">
                    <a:srgbClr val="000000">
                      <a:alpha val="43137"/>
                    </a:srgbClr>
                  </a:outerShdw>
                </a:effectLst>
                <a:highlight>
                  <a:srgbClr val="FFFFCC"/>
                </a:highlight>
                <a:latin typeface="+mn-lt"/>
              </a:rPr>
              <a:t>represents the peoples of the EU Member States.</a:t>
            </a:r>
            <a:endParaRPr lang="cs-CZ" altLang="cs-CZ" sz="2400" b="0" dirty="0">
              <a:solidFill>
                <a:srgbClr val="FF0000"/>
              </a:solidFill>
              <a:effectLst>
                <a:outerShdw blurRad="38100" dist="38100" dir="2700000" algn="tl">
                  <a:srgbClr val="000000">
                    <a:alpha val="43137"/>
                  </a:srgbClr>
                </a:outerShdw>
              </a:effectLst>
              <a:highlight>
                <a:srgbClr val="FFFFCC"/>
              </a:highlight>
              <a:latin typeface="+mn-lt"/>
            </a:endParaRPr>
          </a:p>
          <a:p>
            <a:pPr>
              <a:spcBef>
                <a:spcPts val="300"/>
              </a:spcBef>
              <a:buFont typeface="Arial" panose="020B0604020202020204" pitchFamily="34" charset="0"/>
              <a:buChar char="•"/>
              <a:defRPr/>
            </a:pPr>
            <a:r>
              <a:rPr lang="cs-CZ" sz="2400" b="0" dirty="0" err="1">
                <a:solidFill>
                  <a:srgbClr val="FF0000"/>
                </a:solidFill>
                <a:effectLst>
                  <a:outerShdw blurRad="38100" dist="38100" dir="2700000" algn="tl">
                    <a:srgbClr val="000000">
                      <a:alpha val="43137"/>
                    </a:srgbClr>
                  </a:outerShdw>
                </a:effectLst>
                <a:latin typeface="+mn-lt"/>
              </a:rPr>
              <a:t>Problem</a:t>
            </a:r>
            <a:r>
              <a:rPr lang="cs-CZ" sz="2400" b="0" dirty="0">
                <a:solidFill>
                  <a:srgbClr val="FF0000"/>
                </a:solidFill>
                <a:effectLst>
                  <a:outerShdw blurRad="38100" dist="38100" dir="2700000" algn="tl">
                    <a:srgbClr val="000000">
                      <a:alpha val="43137"/>
                    </a:srgbClr>
                  </a:outerShdw>
                </a:effectLst>
                <a:latin typeface="+mn-lt"/>
              </a:rPr>
              <a:t> </a:t>
            </a:r>
            <a:r>
              <a:rPr lang="cs-CZ" sz="2400" b="0" dirty="0" err="1">
                <a:solidFill>
                  <a:srgbClr val="FF0000"/>
                </a:solidFill>
                <a:effectLst>
                  <a:outerShdw blurRad="38100" dist="38100" dir="2700000" algn="tl">
                    <a:srgbClr val="000000">
                      <a:alpha val="43137"/>
                    </a:srgbClr>
                  </a:outerShdw>
                </a:effectLst>
                <a:latin typeface="+mn-lt"/>
              </a:rPr>
              <a:t>of</a:t>
            </a:r>
            <a:r>
              <a:rPr lang="cs-CZ" sz="2400" b="0" dirty="0">
                <a:solidFill>
                  <a:srgbClr val="FF0000"/>
                </a:solidFill>
                <a:effectLst>
                  <a:outerShdw blurRad="38100" dist="38100" dir="2700000" algn="tl">
                    <a:srgbClr val="000000">
                      <a:alpha val="43137"/>
                    </a:srgbClr>
                  </a:outerShdw>
                </a:effectLst>
                <a:latin typeface="+mn-lt"/>
              </a:rPr>
              <a:t> "</a:t>
            </a:r>
            <a:r>
              <a:rPr lang="cs-CZ" sz="2400" b="0" dirty="0" err="1">
                <a:solidFill>
                  <a:srgbClr val="FF0000"/>
                </a:solidFill>
                <a:effectLst>
                  <a:outerShdw blurRad="38100" dist="38100" dir="2700000" algn="tl">
                    <a:srgbClr val="000000">
                      <a:alpha val="43137"/>
                    </a:srgbClr>
                  </a:outerShdw>
                </a:effectLst>
                <a:latin typeface="+mn-lt"/>
              </a:rPr>
              <a:t>democratic</a:t>
            </a:r>
            <a:r>
              <a:rPr lang="cs-CZ" sz="2400" b="0" dirty="0">
                <a:solidFill>
                  <a:srgbClr val="FF0000"/>
                </a:solidFill>
                <a:effectLst>
                  <a:outerShdw blurRad="38100" dist="38100" dir="2700000" algn="tl">
                    <a:srgbClr val="000000">
                      <a:alpha val="43137"/>
                    </a:srgbClr>
                  </a:outerShdw>
                </a:effectLst>
                <a:latin typeface="+mn-lt"/>
              </a:rPr>
              <a:t> deficit“- up</a:t>
            </a:r>
            <a:r>
              <a:rPr lang="en-US" altLang="cs-CZ" sz="2400" b="0" dirty="0">
                <a:solidFill>
                  <a:srgbClr val="FF0000"/>
                </a:solidFill>
                <a:effectLst>
                  <a:outerShdw blurRad="38100" dist="38100" dir="2700000" algn="tl">
                    <a:srgbClr val="000000">
                      <a:alpha val="43137"/>
                    </a:srgbClr>
                  </a:outerShdw>
                </a:effectLst>
                <a:latin typeface="+mn-lt"/>
              </a:rPr>
              <a:t> to 1979, representatives in the European Parliament were selected from the membership of national parliaments and delegated by them to the European Parliament. </a:t>
            </a:r>
            <a:endParaRPr lang="cs-CZ" altLang="cs-CZ" sz="2400" b="0" dirty="0">
              <a:solidFill>
                <a:srgbClr val="FF0000"/>
              </a:solidFill>
              <a:effectLst>
                <a:outerShdw blurRad="38100" dist="38100" dir="2700000" algn="tl">
                  <a:srgbClr val="000000">
                    <a:alpha val="43137"/>
                  </a:srgbClr>
                </a:outerShdw>
              </a:effectLst>
              <a:latin typeface="+mn-lt"/>
            </a:endParaRPr>
          </a:p>
          <a:p>
            <a:pPr>
              <a:spcBef>
                <a:spcPts val="300"/>
              </a:spcBef>
              <a:buFont typeface="Arial" panose="020B0604020202020204" pitchFamily="34" charset="0"/>
              <a:buChar char="•"/>
              <a:defRPr/>
            </a:pPr>
            <a:r>
              <a:rPr lang="en-US" altLang="cs-CZ" sz="2400" b="0" dirty="0">
                <a:solidFill>
                  <a:srgbClr val="FF0000"/>
                </a:solidFill>
                <a:effectLst>
                  <a:outerShdw blurRad="38100" dist="38100" dir="2700000" algn="tl">
                    <a:srgbClr val="000000">
                      <a:alpha val="43137"/>
                    </a:srgbClr>
                  </a:outerShdw>
                </a:effectLst>
                <a:latin typeface="+mn-lt"/>
              </a:rPr>
              <a:t>The direct general election of Members of Parliament (MEPs) by the peoples of the Member States was provided for in the treaties themselves, but the first direct elections were not held until June 1979, a number of earlier initiatives having been fruitless. Elections are now held every 5 years, which corresponds to the length of a ‘legislative period’. </a:t>
            </a:r>
            <a:endParaRPr lang="cs-CZ" altLang="cs-CZ" sz="2400" b="0" dirty="0">
              <a:solidFill>
                <a:srgbClr val="FF0000"/>
              </a:solidFill>
              <a:effectLst>
                <a:outerShdw blurRad="38100" dist="38100" dir="2700000" algn="tl">
                  <a:srgbClr val="000000">
                    <a:alpha val="43137"/>
                  </a:srgbClr>
                </a:outerShdw>
              </a:effectLst>
              <a:latin typeface="+mn-lt"/>
            </a:endParaRPr>
          </a:p>
          <a:p>
            <a:pPr>
              <a:spcBef>
                <a:spcPts val="300"/>
              </a:spcBef>
              <a:buFont typeface="Arial" panose="020B0604020202020204" pitchFamily="34" charset="0"/>
              <a:buChar char="•"/>
              <a:defRPr/>
            </a:pPr>
            <a:r>
              <a:rPr lang="cs-CZ" altLang="cs-CZ" sz="2400" b="0" dirty="0">
                <a:solidFill>
                  <a:srgbClr val="FF0000"/>
                </a:solidFill>
                <a:effectLst>
                  <a:outerShdw blurRad="38100" dist="38100" dir="2700000" algn="tl">
                    <a:srgbClr val="000000">
                      <a:alpha val="43137"/>
                    </a:srgbClr>
                  </a:outerShdw>
                </a:effectLst>
                <a:latin typeface="+mn-lt"/>
              </a:rPr>
              <a:t>T</a:t>
            </a:r>
            <a:r>
              <a:rPr lang="en-US" altLang="cs-CZ" sz="2400" b="0" dirty="0">
                <a:solidFill>
                  <a:srgbClr val="FF0000"/>
                </a:solidFill>
                <a:effectLst>
                  <a:outerShdw blurRad="38100" dist="38100" dir="2700000" algn="tl">
                    <a:srgbClr val="000000">
                      <a:alpha val="43137"/>
                    </a:srgbClr>
                  </a:outerShdw>
                </a:effectLst>
                <a:latin typeface="+mn-lt"/>
              </a:rPr>
              <a:t>he </a:t>
            </a:r>
            <a:r>
              <a:rPr lang="en-US" altLang="cs-CZ" sz="2400" b="0" u="sng" dirty="0">
                <a:solidFill>
                  <a:srgbClr val="FF0000"/>
                </a:solidFill>
                <a:effectLst>
                  <a:outerShdw blurRad="38100" dist="38100" dir="2700000" algn="tl">
                    <a:srgbClr val="000000">
                      <a:alpha val="43137"/>
                    </a:srgbClr>
                  </a:outerShdw>
                </a:effectLst>
                <a:latin typeface="+mn-lt"/>
              </a:rPr>
              <a:t>rights of the Parliament been continually extended</a:t>
            </a:r>
            <a:r>
              <a:rPr lang="cs-CZ" altLang="cs-CZ" sz="2400" b="0" u="sng" dirty="0">
                <a:solidFill>
                  <a:srgbClr val="FF0000"/>
                </a:solidFill>
                <a:effectLst>
                  <a:outerShdw blurRad="38100" dist="38100" dir="2700000" algn="tl">
                    <a:srgbClr val="000000">
                      <a:alpha val="43137"/>
                    </a:srgbClr>
                  </a:outerShdw>
                </a:effectLst>
                <a:latin typeface="+mn-lt"/>
              </a:rPr>
              <a:t> - </a:t>
            </a:r>
            <a:r>
              <a:rPr lang="en-US" altLang="cs-CZ" sz="2400" b="0" dirty="0">
                <a:solidFill>
                  <a:srgbClr val="FF0000"/>
                </a:solidFill>
                <a:effectLst>
                  <a:outerShdw blurRad="38100" dist="38100" dir="2700000" algn="tl">
                    <a:srgbClr val="000000">
                      <a:alpha val="43137"/>
                    </a:srgbClr>
                  </a:outerShdw>
                </a:effectLst>
                <a:latin typeface="+mn-lt"/>
              </a:rPr>
              <a:t> the Treaty of Lisbon has explicitly established the obligation for action by the EU to adhere to the principle of representative democracy</a:t>
            </a:r>
            <a:r>
              <a:rPr lang="cs-CZ" altLang="cs-CZ" sz="2400" b="0" dirty="0">
                <a:solidFill>
                  <a:srgbClr val="FF0000"/>
                </a:solidFill>
                <a:effectLst>
                  <a:outerShdw blurRad="38100" dist="38100" dir="2700000" algn="tl">
                    <a:srgbClr val="000000">
                      <a:alpha val="43137"/>
                    </a:srgbClr>
                  </a:outerShdw>
                </a:effectLst>
                <a:latin typeface="+mn-lt"/>
              </a:rPr>
              <a:t>.</a:t>
            </a:r>
          </a:p>
        </p:txBody>
      </p:sp>
      <p:pic>
        <p:nvPicPr>
          <p:cNvPr id="27652" name="Picture 5" descr="Výsledek obrázku pro european parliament logo">
            <a:extLst>
              <a:ext uri="{FF2B5EF4-FFF2-40B4-BE49-F238E27FC236}">
                <a16:creationId xmlns:a16="http://schemas.microsoft.com/office/drawing/2014/main" id="{F4378E8A-EBEC-47F0-B4A4-0458BED23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091" y="5202651"/>
            <a:ext cx="2859616" cy="160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délník 5">
            <a:extLst>
              <a:ext uri="{FF2B5EF4-FFF2-40B4-BE49-F238E27FC236}">
                <a16:creationId xmlns:a16="http://schemas.microsoft.com/office/drawing/2014/main" id="{7F1C3D34-FDC2-4461-AC50-5578814AF37D}"/>
              </a:ext>
            </a:extLst>
          </p:cNvPr>
          <p:cNvSpPr>
            <a:spLocks noChangeArrowheads="1"/>
          </p:cNvSpPr>
          <p:nvPr/>
        </p:nvSpPr>
        <p:spPr bwMode="auto">
          <a:xfrm>
            <a:off x="1138389" y="212150"/>
            <a:ext cx="10560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cs-CZ" altLang="cs-CZ" dirty="0" err="1">
                <a:solidFill>
                  <a:srgbClr val="0066FF"/>
                </a:solidFill>
                <a:effectLst>
                  <a:outerShdw blurRad="38100" dist="38100" dir="2700000" algn="tl">
                    <a:srgbClr val="000000">
                      <a:alpha val="43137"/>
                    </a:srgbClr>
                  </a:outerShdw>
                </a:effectLst>
                <a:latin typeface="+mn-lt"/>
                <a:ea typeface="+mj-ea"/>
                <a:cs typeface="+mj-cs"/>
              </a:rPr>
              <a:t>The</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Members</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of</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Parliament</a:t>
            </a:r>
            <a:endParaRPr lang="en-US" altLang="cs-CZ" dirty="0">
              <a:solidFill>
                <a:srgbClr val="0066FF"/>
              </a:solidFill>
              <a:effectLst>
                <a:outerShdw blurRad="38100" dist="38100" dir="2700000" algn="tl">
                  <a:srgbClr val="000000">
                    <a:alpha val="43137"/>
                  </a:srgbClr>
                </a:outerShdw>
              </a:effectLst>
              <a:latin typeface="+mn-lt"/>
              <a:ea typeface="+mj-ea"/>
              <a:cs typeface="+mj-cs"/>
            </a:endParaRPr>
          </a:p>
        </p:txBody>
      </p:sp>
      <p:sp>
        <p:nvSpPr>
          <p:cNvPr id="32771" name="Obdélník 1">
            <a:extLst>
              <a:ext uri="{FF2B5EF4-FFF2-40B4-BE49-F238E27FC236}">
                <a16:creationId xmlns:a16="http://schemas.microsoft.com/office/drawing/2014/main" id="{88282A89-E719-451A-BA56-8F25C51AD7A4}"/>
              </a:ext>
            </a:extLst>
          </p:cNvPr>
          <p:cNvSpPr>
            <a:spLocks noChangeArrowheads="1"/>
          </p:cNvSpPr>
          <p:nvPr/>
        </p:nvSpPr>
        <p:spPr bwMode="auto">
          <a:xfrm>
            <a:off x="335361" y="836712"/>
            <a:ext cx="11593288" cy="4154984"/>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defRPr/>
            </a:pPr>
            <a:r>
              <a:rPr lang="cs-CZ" sz="2400" dirty="0">
                <a:solidFill>
                  <a:srgbClr val="FF0000"/>
                </a:solidFill>
                <a:highlight>
                  <a:srgbClr val="FFFFCC"/>
                </a:highlight>
              </a:rPr>
              <a:t>President</a:t>
            </a:r>
            <a:r>
              <a:rPr lang="en-US" sz="2400" dirty="0">
                <a:solidFill>
                  <a:srgbClr val="FF0000"/>
                </a:solidFill>
                <a:highlight>
                  <a:srgbClr val="FFFFCC"/>
                </a:highlight>
              </a:rPr>
              <a:t>	</a:t>
            </a:r>
            <a:endParaRPr lang="cs-CZ" sz="2400" dirty="0">
              <a:solidFill>
                <a:srgbClr val="FF0000"/>
              </a:solidFill>
              <a:highlight>
                <a:srgbClr val="FFFFCC"/>
              </a:highlight>
            </a:endParaRPr>
          </a:p>
          <a:p>
            <a:pPr>
              <a:buFont typeface="Arial" panose="020B0604020202020204" pitchFamily="34" charset="0"/>
              <a:buChar char="•"/>
              <a:defRPr/>
            </a:pPr>
            <a:r>
              <a:rPr lang="cs-CZ" sz="2400" dirty="0">
                <a:solidFill>
                  <a:srgbClr val="FF0000"/>
                </a:solidFill>
                <a:highlight>
                  <a:srgbClr val="FFFFCC"/>
                </a:highlight>
              </a:rPr>
              <a:t>14 Vice-</a:t>
            </a:r>
            <a:r>
              <a:rPr lang="cs-CZ" sz="2400" dirty="0" err="1">
                <a:solidFill>
                  <a:srgbClr val="FF0000"/>
                </a:solidFill>
                <a:highlight>
                  <a:srgbClr val="FFFFCC"/>
                </a:highlight>
              </a:rPr>
              <a:t>Presidents</a:t>
            </a:r>
            <a:endParaRPr lang="cs-CZ" sz="2400" dirty="0">
              <a:solidFill>
                <a:srgbClr val="FF0000"/>
              </a:solidFill>
              <a:highlight>
                <a:srgbClr val="FFFFCC"/>
              </a:highlight>
            </a:endParaRPr>
          </a:p>
          <a:p>
            <a:pPr>
              <a:buFont typeface="Arial" panose="020B0604020202020204" pitchFamily="34" charset="0"/>
              <a:buChar char="•"/>
              <a:defRPr/>
            </a:pPr>
            <a:r>
              <a:rPr lang="cs-CZ" sz="2400" dirty="0">
                <a:solidFill>
                  <a:srgbClr val="FF0000"/>
                </a:solidFill>
              </a:rPr>
              <a:t>5 </a:t>
            </a:r>
            <a:r>
              <a:rPr lang="cs-CZ" sz="2400" dirty="0" err="1">
                <a:solidFill>
                  <a:srgbClr val="FF0000"/>
                </a:solidFill>
              </a:rPr>
              <a:t>Quaestors</a:t>
            </a:r>
            <a:r>
              <a:rPr lang="cs-CZ" sz="2400" dirty="0">
                <a:solidFill>
                  <a:srgbClr val="FF0000"/>
                </a:solidFill>
              </a:rPr>
              <a:t> (</a:t>
            </a:r>
            <a:r>
              <a:rPr lang="cs-CZ" sz="2400" dirty="0" err="1">
                <a:solidFill>
                  <a:srgbClr val="FF0000"/>
                </a:solidFill>
              </a:rPr>
              <a:t>advisory</a:t>
            </a:r>
            <a:r>
              <a:rPr lang="cs-CZ" sz="2400" dirty="0">
                <a:solidFill>
                  <a:srgbClr val="FF0000"/>
                </a:solidFill>
              </a:rPr>
              <a:t>)	</a:t>
            </a:r>
          </a:p>
          <a:p>
            <a:pPr>
              <a:buFont typeface="Arial" panose="020B0604020202020204" pitchFamily="34" charset="0"/>
              <a:buChar char="•"/>
              <a:defRPr/>
            </a:pPr>
            <a:r>
              <a:rPr lang="en-US" sz="2400" dirty="0">
                <a:solidFill>
                  <a:srgbClr val="FF0000"/>
                </a:solidFill>
              </a:rPr>
              <a:t>The President, Vice-Presidents and Quaestors (Members of the European Parliament entrusted with administrative and financial tasks) make up the Bureau, which is elected by Parliament for terms of 2.5 years. </a:t>
            </a:r>
            <a:endParaRPr lang="cs-CZ" sz="2400" dirty="0">
              <a:solidFill>
                <a:srgbClr val="FF0000"/>
              </a:solidFill>
            </a:endParaRPr>
          </a:p>
          <a:p>
            <a:pPr marL="0" indent="0">
              <a:defRPr/>
            </a:pPr>
            <a:endParaRPr lang="cs-CZ" sz="2400" dirty="0">
              <a:solidFill>
                <a:srgbClr val="FF0000"/>
              </a:solidFill>
            </a:endParaRPr>
          </a:p>
          <a:p>
            <a:pPr>
              <a:buFont typeface="Arial" panose="020B0604020202020204" pitchFamily="34" charset="0"/>
              <a:buChar char="•"/>
              <a:defRPr/>
            </a:pPr>
            <a:r>
              <a:rPr lang="en-US" sz="2400" dirty="0">
                <a:solidFill>
                  <a:srgbClr val="FF0000"/>
                </a:solidFill>
              </a:rPr>
              <a:t>There is also a Conference of Presidents, which consists of the President of the Parliament and the chairmen of the political groups. It is responsible for the </a:t>
            </a:r>
            <a:r>
              <a:rPr lang="en-US" sz="2400" dirty="0" err="1">
                <a:solidFill>
                  <a:srgbClr val="FF0000"/>
                </a:solidFill>
              </a:rPr>
              <a:t>organisation</a:t>
            </a:r>
            <a:r>
              <a:rPr lang="en-US" sz="2400" dirty="0">
                <a:solidFill>
                  <a:srgbClr val="FF0000"/>
                </a:solidFill>
              </a:rPr>
              <a:t> of the Parliament’s work, and relations with the other EU institutions and with non-Union institutions.</a:t>
            </a:r>
            <a:r>
              <a:rPr lang="en-US" sz="2400" dirty="0"/>
              <a:t>	</a:t>
            </a:r>
          </a:p>
        </p:txBody>
      </p:sp>
      <p:pic>
        <p:nvPicPr>
          <p:cNvPr id="28676" name="Picture 2" descr="Výsledek obrázku pro european parliament logo">
            <a:extLst>
              <a:ext uri="{FF2B5EF4-FFF2-40B4-BE49-F238E27FC236}">
                <a16:creationId xmlns:a16="http://schemas.microsoft.com/office/drawing/2014/main" id="{073B85EC-2D13-435F-8120-D775D4696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5168098"/>
            <a:ext cx="3048000" cy="171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délník 5">
            <a:extLst>
              <a:ext uri="{FF2B5EF4-FFF2-40B4-BE49-F238E27FC236}">
                <a16:creationId xmlns:a16="http://schemas.microsoft.com/office/drawing/2014/main" id="{E306AA7C-4C28-4C39-8A62-AD824D87861B}"/>
              </a:ext>
            </a:extLst>
          </p:cNvPr>
          <p:cNvSpPr>
            <a:spLocks noChangeArrowheads="1"/>
          </p:cNvSpPr>
          <p:nvPr/>
        </p:nvSpPr>
        <p:spPr bwMode="auto">
          <a:xfrm>
            <a:off x="1847528" y="260648"/>
            <a:ext cx="10153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cs-CZ" altLang="cs-CZ" dirty="0" err="1">
                <a:solidFill>
                  <a:srgbClr val="0066FF"/>
                </a:solidFill>
                <a:effectLst>
                  <a:outerShdw blurRad="38100" dist="38100" dir="2700000" algn="tl">
                    <a:srgbClr val="000000">
                      <a:alpha val="43137"/>
                    </a:srgbClr>
                  </a:outerShdw>
                </a:effectLst>
                <a:latin typeface="+mn-lt"/>
                <a:ea typeface="+mj-ea"/>
                <a:cs typeface="+mj-cs"/>
              </a:rPr>
              <a:t>The</a:t>
            </a:r>
            <a:r>
              <a:rPr lang="cs-CZ" altLang="cs-CZ" dirty="0">
                <a:solidFill>
                  <a:srgbClr val="0066FF"/>
                </a:solidFill>
                <a:effectLst>
                  <a:outerShdw blurRad="38100" dist="38100" dir="2700000" algn="tl">
                    <a:srgbClr val="000000">
                      <a:alpha val="43137"/>
                    </a:srgbClr>
                  </a:outerShdw>
                </a:effectLst>
                <a:latin typeface="+mn-lt"/>
                <a:ea typeface="+mj-ea"/>
                <a:cs typeface="+mj-cs"/>
              </a:rPr>
              <a:t> President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of</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dirty="0">
                <a:solidFill>
                  <a:srgbClr val="0066FF"/>
                </a:solidFill>
                <a:effectLst>
                  <a:outerShdw blurRad="38100" dist="38100" dir="2700000" algn="tl">
                    <a:srgbClr val="000000">
                      <a:alpha val="43137"/>
                    </a:srgbClr>
                  </a:outerShdw>
                </a:effectLst>
                <a:latin typeface="+mn-lt"/>
                <a:ea typeface="+mj-ea"/>
                <a:cs typeface="+mj-cs"/>
              </a:rPr>
              <a:t> </a:t>
            </a:r>
            <a:r>
              <a:rPr lang="cs-CZ" altLang="cs-CZ" dirty="0" err="1">
                <a:solidFill>
                  <a:srgbClr val="0066FF"/>
                </a:solidFill>
                <a:effectLst>
                  <a:outerShdw blurRad="38100" dist="38100" dir="2700000" algn="tl">
                    <a:srgbClr val="000000">
                      <a:alpha val="43137"/>
                    </a:srgbClr>
                  </a:outerShdw>
                </a:effectLst>
                <a:latin typeface="+mn-lt"/>
                <a:ea typeface="+mj-ea"/>
                <a:cs typeface="+mj-cs"/>
              </a:rPr>
              <a:t>Parliament</a:t>
            </a:r>
            <a:endParaRPr lang="en-US" altLang="cs-CZ" dirty="0">
              <a:solidFill>
                <a:srgbClr val="0066FF"/>
              </a:solidFill>
              <a:effectLst>
                <a:outerShdw blurRad="38100" dist="38100" dir="2700000" algn="tl">
                  <a:srgbClr val="000000">
                    <a:alpha val="43137"/>
                  </a:srgbClr>
                </a:outerShdw>
              </a:effectLst>
              <a:latin typeface="+mn-lt"/>
              <a:ea typeface="+mj-ea"/>
              <a:cs typeface="+mj-cs"/>
            </a:endParaRPr>
          </a:p>
        </p:txBody>
      </p:sp>
      <p:pic>
        <p:nvPicPr>
          <p:cNvPr id="29699" name="Obrázek 1">
            <a:extLst>
              <a:ext uri="{FF2B5EF4-FFF2-40B4-BE49-F238E27FC236}">
                <a16:creationId xmlns:a16="http://schemas.microsoft.com/office/drawing/2014/main" id="{95C40995-2B00-4EBC-9F65-6F1CC3FF7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845423"/>
            <a:ext cx="8257116" cy="538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0E77D072-B621-43CD-BE33-8DF3055504E8}"/>
              </a:ext>
            </a:extLst>
          </p:cNvPr>
          <p:cNvPicPr>
            <a:picLocks noChangeAspect="1"/>
          </p:cNvPicPr>
          <p:nvPr/>
        </p:nvPicPr>
        <p:blipFill>
          <a:blip r:embed="rId3"/>
          <a:stretch>
            <a:fillRect/>
          </a:stretch>
        </p:blipFill>
        <p:spPr>
          <a:xfrm>
            <a:off x="9480376" y="841539"/>
            <a:ext cx="2520280" cy="3562759"/>
          </a:xfrm>
          <a:prstGeom prst="rect">
            <a:avLst/>
          </a:prstGeom>
        </p:spPr>
      </p:pic>
      <p:sp>
        <p:nvSpPr>
          <p:cNvPr id="3" name="TextovéPole 2">
            <a:extLst>
              <a:ext uri="{FF2B5EF4-FFF2-40B4-BE49-F238E27FC236}">
                <a16:creationId xmlns:a16="http://schemas.microsoft.com/office/drawing/2014/main" id="{6734E3DD-0DCF-4CBE-B8C3-1E7B4748AB94}"/>
              </a:ext>
            </a:extLst>
          </p:cNvPr>
          <p:cNvSpPr txBox="1"/>
          <p:nvPr/>
        </p:nvSpPr>
        <p:spPr>
          <a:xfrm>
            <a:off x="9372364" y="4581128"/>
            <a:ext cx="2736304" cy="646331"/>
          </a:xfrm>
          <a:prstGeom prst="rect">
            <a:avLst/>
          </a:prstGeom>
          <a:noFill/>
        </p:spPr>
        <p:txBody>
          <a:bodyPr wrap="square" rtlCol="0">
            <a:spAutoFit/>
          </a:bodyPr>
          <a:lstStyle/>
          <a:p>
            <a:pPr algn="ctr"/>
            <a:r>
              <a:rPr lang="cs-CZ" dirty="0">
                <a:solidFill>
                  <a:schemeClr val="tx1"/>
                </a:solidFill>
                <a:highlight>
                  <a:srgbClr val="FFFFCC"/>
                </a:highlight>
              </a:rPr>
              <a:t>Roberta </a:t>
            </a:r>
            <a:r>
              <a:rPr lang="cs-CZ" dirty="0" err="1">
                <a:solidFill>
                  <a:schemeClr val="tx1"/>
                </a:solidFill>
                <a:highlight>
                  <a:srgbClr val="FFFFCC"/>
                </a:highlight>
              </a:rPr>
              <a:t>Metsola</a:t>
            </a:r>
            <a:endParaRPr lang="cs-CZ" dirty="0">
              <a:solidFill>
                <a:schemeClr val="tx1"/>
              </a:solidFill>
              <a:highlight>
                <a:srgbClr val="FFFFCC"/>
              </a:highlight>
            </a:endParaRPr>
          </a:p>
          <a:p>
            <a:pPr algn="ctr"/>
            <a:r>
              <a:rPr lang="cs-CZ" dirty="0"/>
              <a:t>President </a:t>
            </a:r>
            <a:r>
              <a:rPr lang="cs-CZ" dirty="0" err="1"/>
              <a:t>of</a:t>
            </a:r>
            <a:r>
              <a:rPr lang="cs-CZ" dirty="0"/>
              <a:t> </a:t>
            </a:r>
            <a:r>
              <a:rPr lang="cs-CZ" dirty="0" err="1"/>
              <a:t>the</a:t>
            </a:r>
            <a:r>
              <a:rPr lang="cs-CZ" dirty="0"/>
              <a:t> </a:t>
            </a:r>
            <a:r>
              <a:rPr lang="cs-CZ" dirty="0" err="1"/>
              <a:t>European</a:t>
            </a:r>
            <a:r>
              <a:rPr lang="cs-CZ" dirty="0"/>
              <a:t> </a:t>
            </a:r>
            <a:r>
              <a:rPr lang="cs-CZ" dirty="0" err="1"/>
              <a:t>Parliament</a:t>
            </a:r>
            <a:endParaRPr lang="cs-CZ" dirty="0"/>
          </a:p>
        </p:txBody>
      </p:sp>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délník 5">
            <a:extLst>
              <a:ext uri="{FF2B5EF4-FFF2-40B4-BE49-F238E27FC236}">
                <a16:creationId xmlns:a16="http://schemas.microsoft.com/office/drawing/2014/main" id="{6D724944-0313-45DE-8E1D-E459FCB03D53}"/>
              </a:ext>
            </a:extLst>
          </p:cNvPr>
          <p:cNvSpPr>
            <a:spLocks noChangeArrowheads="1"/>
          </p:cNvSpPr>
          <p:nvPr/>
        </p:nvSpPr>
        <p:spPr bwMode="auto">
          <a:xfrm>
            <a:off x="815974" y="256798"/>
            <a:ext cx="11112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What</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does</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the</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Parliament</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do?</a:t>
            </a:r>
            <a:endParaRPr lang="en-US" altLang="cs-CZ" sz="2800" dirty="0">
              <a:solidFill>
                <a:srgbClr val="0066FF"/>
              </a:solidFill>
              <a:effectLst>
                <a:outerShdw blurRad="38100" dist="38100" dir="2700000" algn="tl">
                  <a:srgbClr val="000000">
                    <a:alpha val="43137"/>
                  </a:srgbClr>
                </a:outerShdw>
              </a:effectLst>
              <a:latin typeface="+mn-lt"/>
              <a:ea typeface="+mj-ea"/>
              <a:cs typeface="+mj-cs"/>
            </a:endParaRPr>
          </a:p>
        </p:txBody>
      </p:sp>
      <p:pic>
        <p:nvPicPr>
          <p:cNvPr id="30723" name="Obrázek 4">
            <a:extLst>
              <a:ext uri="{FF2B5EF4-FFF2-40B4-BE49-F238E27FC236}">
                <a16:creationId xmlns:a16="http://schemas.microsoft.com/office/drawing/2014/main" id="{73C76BB0-17F3-4AE7-808C-5F0EFB1BA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1" y="1278467"/>
            <a:ext cx="4129616" cy="27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délník 8">
            <a:extLst>
              <a:ext uri="{FF2B5EF4-FFF2-40B4-BE49-F238E27FC236}">
                <a16:creationId xmlns:a16="http://schemas.microsoft.com/office/drawing/2014/main" id="{E8869526-C0D5-4DEC-84F4-C4070A53256C}"/>
              </a:ext>
            </a:extLst>
          </p:cNvPr>
          <p:cNvSpPr/>
          <p:nvPr/>
        </p:nvSpPr>
        <p:spPr>
          <a:xfrm>
            <a:off x="407367" y="836712"/>
            <a:ext cx="7625384" cy="4196085"/>
          </a:xfrm>
          <a:prstGeom prst="rect">
            <a:avLst/>
          </a:prstGeom>
        </p:spPr>
        <p:txBody>
          <a:bodyPr wrap="square">
            <a:spAutoFit/>
          </a:bodyPr>
          <a:lstStyle/>
          <a:p>
            <a:pPr algn="ctr">
              <a:defRPr/>
            </a:pPr>
            <a:r>
              <a:rPr lang="en-US" sz="2667" u="sng" dirty="0">
                <a:solidFill>
                  <a:schemeClr val="tx1"/>
                </a:solidFill>
                <a:highlight>
                  <a:srgbClr val="FFFF00"/>
                </a:highlight>
              </a:rPr>
              <a:t>The Parliament has 3 main roles</a:t>
            </a:r>
            <a:r>
              <a:rPr lang="en-US" sz="2667" dirty="0">
                <a:solidFill>
                  <a:schemeClr val="tx1"/>
                </a:solidFill>
                <a:highlight>
                  <a:srgbClr val="FFFF00"/>
                </a:highlight>
              </a:rPr>
              <a:t>:</a:t>
            </a:r>
            <a:endParaRPr lang="cs-CZ" sz="2667" dirty="0">
              <a:solidFill>
                <a:schemeClr val="tx1"/>
              </a:solidFill>
              <a:highlight>
                <a:srgbClr val="FFFF00"/>
              </a:highlight>
            </a:endParaRPr>
          </a:p>
          <a:p>
            <a:pPr>
              <a:defRPr/>
            </a:pPr>
            <a:endParaRPr lang="en-US" sz="2667" dirty="0"/>
          </a:p>
          <a:p>
            <a:pPr>
              <a:defRPr/>
            </a:pPr>
            <a:r>
              <a:rPr lang="cs-CZ" sz="2400" dirty="0">
                <a:highlight>
                  <a:srgbClr val="FFFFCC"/>
                </a:highlight>
              </a:rPr>
              <a:t>1. </a:t>
            </a:r>
            <a:r>
              <a:rPr lang="en-US" sz="2400" dirty="0">
                <a:highlight>
                  <a:srgbClr val="FFFFCC"/>
                </a:highlight>
              </a:rPr>
              <a:t>Legislative</a:t>
            </a:r>
          </a:p>
          <a:p>
            <a:pPr marL="457189" indent="-457189">
              <a:buFont typeface="Arial" panose="020B0604020202020204" pitchFamily="34" charset="0"/>
              <a:buChar char="•"/>
              <a:defRPr/>
            </a:pPr>
            <a:r>
              <a:rPr lang="en-US" sz="2400" dirty="0"/>
              <a:t>Passing EU laws, together with the Council of the EU, based on European Commission proposals</a:t>
            </a:r>
            <a:endParaRPr lang="cs-CZ" sz="2400" dirty="0"/>
          </a:p>
          <a:p>
            <a:pPr marL="457189" indent="-457189">
              <a:buFont typeface="Arial" panose="020B0604020202020204" pitchFamily="34" charset="0"/>
              <a:buChar char="•"/>
              <a:defRPr/>
            </a:pPr>
            <a:r>
              <a:rPr lang="en-US" sz="2400" dirty="0"/>
              <a:t>Deciding on international agreements</a:t>
            </a:r>
            <a:endParaRPr lang="cs-CZ" sz="2400" dirty="0"/>
          </a:p>
          <a:p>
            <a:pPr marL="457189" indent="-457189">
              <a:buFont typeface="Arial" panose="020B0604020202020204" pitchFamily="34" charset="0"/>
              <a:buChar char="•"/>
              <a:defRPr/>
            </a:pPr>
            <a:r>
              <a:rPr lang="en-US" sz="2400" dirty="0"/>
              <a:t>Deciding on enlargements</a:t>
            </a:r>
            <a:endParaRPr lang="cs-CZ" sz="2400" dirty="0"/>
          </a:p>
          <a:p>
            <a:pPr marL="457189" indent="-457189">
              <a:buFont typeface="Arial" panose="020B0604020202020204" pitchFamily="34" charset="0"/>
              <a:buChar char="•"/>
              <a:defRPr/>
            </a:pPr>
            <a:r>
              <a:rPr lang="en-US" sz="2400" dirty="0"/>
              <a:t>Reviewing the Commission's work </a:t>
            </a:r>
            <a:r>
              <a:rPr lang="en-US" sz="2400" dirty="0" err="1"/>
              <a:t>programme</a:t>
            </a:r>
            <a:r>
              <a:rPr lang="en-US" sz="2400" dirty="0"/>
              <a:t> and asking it to propose legislation</a:t>
            </a:r>
          </a:p>
          <a:p>
            <a:pPr>
              <a:defRPr/>
            </a:pPr>
            <a:endParaRPr lang="en-US" sz="2133" dirty="0"/>
          </a:p>
        </p:txBody>
      </p:sp>
    </p:spTree>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délník 5">
            <a:extLst>
              <a:ext uri="{FF2B5EF4-FFF2-40B4-BE49-F238E27FC236}">
                <a16:creationId xmlns:a16="http://schemas.microsoft.com/office/drawing/2014/main" id="{385E3EB0-7E55-4F77-BAE9-828D569895F6}"/>
              </a:ext>
            </a:extLst>
          </p:cNvPr>
          <p:cNvSpPr>
            <a:spLocks noChangeArrowheads="1"/>
          </p:cNvSpPr>
          <p:nvPr/>
        </p:nvSpPr>
        <p:spPr bwMode="auto">
          <a:xfrm>
            <a:off x="839416" y="357718"/>
            <a:ext cx="11089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What</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does</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the</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Parliament</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do?</a:t>
            </a:r>
            <a:endParaRPr lang="en-US" altLang="cs-CZ" sz="2800" dirty="0">
              <a:solidFill>
                <a:srgbClr val="0066FF"/>
              </a:solidFill>
              <a:effectLst>
                <a:outerShdw blurRad="38100" dist="38100" dir="2700000" algn="tl">
                  <a:srgbClr val="000000">
                    <a:alpha val="43137"/>
                  </a:srgbClr>
                </a:outerShdw>
              </a:effectLst>
              <a:latin typeface="+mn-lt"/>
              <a:ea typeface="+mj-ea"/>
              <a:cs typeface="+mj-cs"/>
            </a:endParaRPr>
          </a:p>
        </p:txBody>
      </p:sp>
      <p:sp>
        <p:nvSpPr>
          <p:cNvPr id="9" name="Obdélník 8">
            <a:extLst>
              <a:ext uri="{FF2B5EF4-FFF2-40B4-BE49-F238E27FC236}">
                <a16:creationId xmlns:a16="http://schemas.microsoft.com/office/drawing/2014/main" id="{83546DE2-68D8-405E-A525-CE83C5FB96CB}"/>
              </a:ext>
            </a:extLst>
          </p:cNvPr>
          <p:cNvSpPr/>
          <p:nvPr/>
        </p:nvSpPr>
        <p:spPr>
          <a:xfrm>
            <a:off x="407368" y="880938"/>
            <a:ext cx="11521280" cy="5668155"/>
          </a:xfrm>
          <a:prstGeom prst="rect">
            <a:avLst/>
          </a:prstGeom>
        </p:spPr>
        <p:txBody>
          <a:bodyPr wrap="square">
            <a:spAutoFit/>
          </a:bodyPr>
          <a:lstStyle/>
          <a:p>
            <a:pPr>
              <a:defRPr/>
            </a:pPr>
            <a:r>
              <a:rPr lang="cs-CZ" sz="2400" dirty="0">
                <a:highlight>
                  <a:srgbClr val="FFFFCC"/>
                </a:highlight>
              </a:rPr>
              <a:t>2. </a:t>
            </a:r>
            <a:r>
              <a:rPr lang="en-US" sz="2400" dirty="0">
                <a:highlight>
                  <a:srgbClr val="FFFFCC"/>
                </a:highlight>
              </a:rPr>
              <a:t>Supervisory</a:t>
            </a:r>
          </a:p>
          <a:p>
            <a:pPr marL="380990" indent="-380990">
              <a:buFont typeface="Arial" panose="020B0604020202020204" pitchFamily="34" charset="0"/>
              <a:buChar char="•"/>
              <a:defRPr/>
            </a:pPr>
            <a:r>
              <a:rPr lang="en-US" sz="2400" dirty="0"/>
              <a:t>Democratic scrutiny of all EU institutions</a:t>
            </a:r>
            <a:endParaRPr lang="cs-CZ" sz="2400" dirty="0"/>
          </a:p>
          <a:p>
            <a:pPr marL="380990" indent="-380990">
              <a:buFont typeface="Arial" panose="020B0604020202020204" pitchFamily="34" charset="0"/>
              <a:buChar char="•"/>
              <a:defRPr/>
            </a:pPr>
            <a:r>
              <a:rPr lang="en-US" sz="2400" dirty="0"/>
              <a:t>Electing the Commission President and approving the Commission as a body. Possibility of voting a motion of censure, obliging the Commission to resign</a:t>
            </a:r>
            <a:endParaRPr lang="cs-CZ" sz="2400" dirty="0"/>
          </a:p>
          <a:p>
            <a:pPr marL="380990" indent="-380990">
              <a:buFont typeface="Arial" panose="020B0604020202020204" pitchFamily="34" charset="0"/>
              <a:buChar char="•"/>
              <a:defRPr/>
            </a:pPr>
            <a:r>
              <a:rPr lang="en-US" sz="2400" dirty="0"/>
              <a:t>Granting discharge, i.e. approving the way EU budgets have been spent</a:t>
            </a:r>
            <a:endParaRPr lang="cs-CZ" sz="2400" dirty="0"/>
          </a:p>
          <a:p>
            <a:pPr marL="380990" indent="-380990">
              <a:buFont typeface="Arial" panose="020B0604020202020204" pitchFamily="34" charset="0"/>
              <a:buChar char="•"/>
              <a:defRPr/>
            </a:pPr>
            <a:r>
              <a:rPr lang="en-US" sz="2400" dirty="0"/>
              <a:t>Examining citizens' petitions and setting up inquiries</a:t>
            </a:r>
            <a:endParaRPr lang="cs-CZ" sz="2400" dirty="0"/>
          </a:p>
          <a:p>
            <a:pPr marL="380990" indent="-380990">
              <a:buFont typeface="Arial" panose="020B0604020202020204" pitchFamily="34" charset="0"/>
              <a:buChar char="•"/>
              <a:defRPr/>
            </a:pPr>
            <a:r>
              <a:rPr lang="en-US" sz="2400" dirty="0"/>
              <a:t>Discussing monetary policy with the European Central Bank</a:t>
            </a:r>
            <a:endParaRPr lang="cs-CZ" sz="2400" dirty="0"/>
          </a:p>
          <a:p>
            <a:pPr marL="380990" indent="-380990">
              <a:buFont typeface="Arial" panose="020B0604020202020204" pitchFamily="34" charset="0"/>
              <a:buChar char="•"/>
              <a:defRPr/>
            </a:pPr>
            <a:r>
              <a:rPr lang="en-US" sz="2400" dirty="0"/>
              <a:t>Questioning Commission and Council</a:t>
            </a:r>
            <a:endParaRPr lang="cs-CZ" sz="2400" dirty="0"/>
          </a:p>
          <a:p>
            <a:pPr marL="380990" indent="-380990">
              <a:buFont typeface="Arial" panose="020B0604020202020204" pitchFamily="34" charset="0"/>
              <a:buChar char="•"/>
              <a:defRPr/>
            </a:pPr>
            <a:r>
              <a:rPr lang="en-US" sz="2400" dirty="0"/>
              <a:t>Election observations</a:t>
            </a:r>
            <a:endParaRPr lang="cs-CZ" sz="2400" dirty="0"/>
          </a:p>
          <a:p>
            <a:pPr>
              <a:spcBef>
                <a:spcPts val="600"/>
              </a:spcBef>
              <a:defRPr/>
            </a:pPr>
            <a:r>
              <a:rPr lang="cs-CZ" sz="2400" dirty="0">
                <a:highlight>
                  <a:srgbClr val="FFFFCC"/>
                </a:highlight>
              </a:rPr>
              <a:t>3. </a:t>
            </a:r>
            <a:r>
              <a:rPr lang="en-US" sz="2400" dirty="0">
                <a:highlight>
                  <a:srgbClr val="FFFFCC"/>
                </a:highlight>
              </a:rPr>
              <a:t>Budgetary</a:t>
            </a:r>
          </a:p>
          <a:p>
            <a:pPr marL="380990" indent="-380990">
              <a:buFont typeface="Arial" panose="020B0604020202020204" pitchFamily="34" charset="0"/>
              <a:buChar char="•"/>
              <a:defRPr/>
            </a:pPr>
            <a:r>
              <a:rPr lang="en-US" sz="2400" dirty="0"/>
              <a:t>Establishing the EU budget, together with the Council</a:t>
            </a:r>
            <a:endParaRPr lang="cs-CZ" sz="2400" dirty="0"/>
          </a:p>
          <a:p>
            <a:pPr marL="380990" indent="-380990">
              <a:buFont typeface="Arial" panose="020B0604020202020204" pitchFamily="34" charset="0"/>
              <a:buChar char="•"/>
              <a:defRPr/>
            </a:pPr>
            <a:r>
              <a:rPr lang="en-US" sz="2400" dirty="0"/>
              <a:t>Approving the EU's long-term budget, the "Multiannual Financial Framework"</a:t>
            </a:r>
          </a:p>
          <a:p>
            <a:pPr>
              <a:defRPr/>
            </a:pPr>
            <a:endParaRPr lang="en-US" sz="2133" dirty="0"/>
          </a:p>
        </p:txBody>
      </p:sp>
    </p:spTree>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délník 5">
            <a:extLst>
              <a:ext uri="{FF2B5EF4-FFF2-40B4-BE49-F238E27FC236}">
                <a16:creationId xmlns:a16="http://schemas.microsoft.com/office/drawing/2014/main" id="{56B83468-4CAF-42F4-B090-760748EDE105}"/>
              </a:ext>
            </a:extLst>
          </p:cNvPr>
          <p:cNvSpPr>
            <a:spLocks noChangeArrowheads="1"/>
          </p:cNvSpPr>
          <p:nvPr/>
        </p:nvSpPr>
        <p:spPr bwMode="auto">
          <a:xfrm>
            <a:off x="911424" y="357718"/>
            <a:ext cx="11017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cs-CZ" sz="2800" dirty="0">
                <a:solidFill>
                  <a:srgbClr val="0066FF"/>
                </a:solidFill>
                <a:effectLst>
                  <a:outerShdw blurRad="38100" dist="38100" dir="2700000" algn="tl">
                    <a:srgbClr val="000000">
                      <a:alpha val="43137"/>
                    </a:srgbClr>
                  </a:outerShdw>
                </a:effectLst>
                <a:latin typeface="+mn-lt"/>
                <a:ea typeface="+mj-ea"/>
                <a:cs typeface="+mj-cs"/>
              </a:rPr>
              <a:t>How does the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en-US" altLang="cs-CZ" sz="2800" dirty="0">
                <a:solidFill>
                  <a:srgbClr val="0066FF"/>
                </a:solidFill>
                <a:effectLst>
                  <a:outerShdw blurRad="38100" dist="38100" dir="2700000" algn="tl">
                    <a:srgbClr val="000000">
                      <a:alpha val="43137"/>
                    </a:srgbClr>
                  </a:outerShdw>
                </a:effectLst>
                <a:latin typeface="+mn-lt"/>
                <a:ea typeface="+mj-ea"/>
                <a:cs typeface="+mj-cs"/>
              </a:rPr>
              <a:t>Parliament work</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endParaRPr lang="en-US" altLang="cs-CZ" sz="2800" dirty="0">
              <a:solidFill>
                <a:srgbClr val="0066FF"/>
              </a:solidFill>
              <a:effectLst>
                <a:outerShdw blurRad="38100" dist="38100" dir="2700000" algn="tl">
                  <a:srgbClr val="000000">
                    <a:alpha val="43137"/>
                  </a:srgbClr>
                </a:outerShdw>
              </a:effectLst>
              <a:latin typeface="+mn-lt"/>
              <a:ea typeface="+mj-ea"/>
              <a:cs typeface="+mj-cs"/>
            </a:endParaRPr>
          </a:p>
        </p:txBody>
      </p:sp>
      <p:sp>
        <p:nvSpPr>
          <p:cNvPr id="9" name="Obdélník 8">
            <a:extLst>
              <a:ext uri="{FF2B5EF4-FFF2-40B4-BE49-F238E27FC236}">
                <a16:creationId xmlns:a16="http://schemas.microsoft.com/office/drawing/2014/main" id="{63FAC67A-D88A-4D60-89C6-CE7A686674EC}"/>
              </a:ext>
            </a:extLst>
          </p:cNvPr>
          <p:cNvSpPr/>
          <p:nvPr/>
        </p:nvSpPr>
        <p:spPr>
          <a:xfrm>
            <a:off x="382762" y="858021"/>
            <a:ext cx="11808883" cy="5653727"/>
          </a:xfrm>
          <a:prstGeom prst="rect">
            <a:avLst/>
          </a:prstGeom>
        </p:spPr>
        <p:txBody>
          <a:bodyPr>
            <a:spAutoFit/>
          </a:bodyPr>
          <a:lstStyle/>
          <a:p>
            <a:pPr>
              <a:defRPr/>
            </a:pPr>
            <a:r>
              <a:rPr lang="en-US" sz="2200" u="sng" dirty="0">
                <a:highlight>
                  <a:srgbClr val="FFFFCC"/>
                </a:highlight>
              </a:rPr>
              <a:t>Parliament's work comprises two main stages</a:t>
            </a:r>
            <a:r>
              <a:rPr lang="en-US" sz="2200" dirty="0">
                <a:highlight>
                  <a:srgbClr val="FFFFCC"/>
                </a:highlight>
              </a:rPr>
              <a:t>:</a:t>
            </a:r>
          </a:p>
          <a:p>
            <a:pPr marL="380990" indent="-380990">
              <a:buFont typeface="Arial" panose="020B0604020202020204" pitchFamily="34" charset="0"/>
              <a:buChar char="•"/>
              <a:defRPr/>
            </a:pPr>
            <a:r>
              <a:rPr lang="en-US" sz="2200" dirty="0"/>
              <a:t>Committees - to prepare legislation.</a:t>
            </a:r>
            <a:br>
              <a:rPr lang="en-US" sz="2200" dirty="0"/>
            </a:br>
            <a:r>
              <a:rPr lang="en-US" sz="2200" dirty="0"/>
              <a:t>The Parliament numbers 20 committees and two subcommittees, each handling a particular policy area. The committees examine proposals for legislation, and MEPs and political groups can put forward amendments or propose to reject a bill. These issues are also debated within the political groups.</a:t>
            </a:r>
          </a:p>
          <a:p>
            <a:pPr marL="380990" indent="-380990">
              <a:buFont typeface="Arial" panose="020B0604020202020204" pitchFamily="34" charset="0"/>
              <a:buChar char="•"/>
              <a:defRPr/>
            </a:pPr>
            <a:r>
              <a:rPr lang="en-US" sz="2200" dirty="0"/>
              <a:t>Plenary sessions – to pass legislation.</a:t>
            </a:r>
            <a:br>
              <a:rPr lang="en-US" sz="2200" dirty="0"/>
            </a:br>
            <a:r>
              <a:rPr lang="en-US" sz="2200" dirty="0"/>
              <a:t>This is when all the MEPs gather in the chamber to give a final vote on the proposed legislation and the proposed amendments. Normally held in Strasbourg for four days a month, but sometimes there are additional sessions in Brussels.</a:t>
            </a:r>
            <a:endParaRPr lang="cs-CZ" sz="2200" dirty="0"/>
          </a:p>
          <a:p>
            <a:pPr>
              <a:defRPr/>
            </a:pPr>
            <a:endParaRPr lang="cs-CZ" sz="2200" dirty="0"/>
          </a:p>
          <a:p>
            <a:pPr>
              <a:defRPr/>
            </a:pPr>
            <a:r>
              <a:rPr lang="en-US" sz="2200" dirty="0">
                <a:highlight>
                  <a:srgbClr val="FFFFCC"/>
                </a:highlight>
              </a:rPr>
              <a:t>The Parliament has its seat in </a:t>
            </a:r>
            <a:r>
              <a:rPr lang="en-US" sz="2200" dirty="0">
                <a:solidFill>
                  <a:schemeClr val="tx1"/>
                </a:solidFill>
                <a:highlight>
                  <a:srgbClr val="FFFFCC"/>
                </a:highlight>
              </a:rPr>
              <a:t>Strasbourg,</a:t>
            </a:r>
            <a:r>
              <a:rPr lang="en-US" sz="2200" dirty="0">
                <a:highlight>
                  <a:srgbClr val="FFFFCC"/>
                </a:highlight>
              </a:rPr>
              <a:t> where the 12 periods of monthly plenary sessions, including the budget session, are held. The periods of additional plenary sessions are held in </a:t>
            </a:r>
            <a:r>
              <a:rPr lang="en-US" sz="2200" dirty="0">
                <a:solidFill>
                  <a:schemeClr val="tx1"/>
                </a:solidFill>
                <a:highlight>
                  <a:srgbClr val="FFFFCC"/>
                </a:highlight>
              </a:rPr>
              <a:t>Brussels,</a:t>
            </a:r>
            <a:r>
              <a:rPr lang="en-US" sz="2200" dirty="0">
                <a:highlight>
                  <a:srgbClr val="FFFFCC"/>
                </a:highlight>
              </a:rPr>
              <a:t> where the committees also meet. The Parliament’s Secretariat-General is based in </a:t>
            </a:r>
            <a:r>
              <a:rPr lang="en-US" sz="2200" dirty="0">
                <a:solidFill>
                  <a:schemeClr val="tx1"/>
                </a:solidFill>
                <a:highlight>
                  <a:srgbClr val="FFFFCC"/>
                </a:highlight>
              </a:rPr>
              <a:t>Luxembourg</a:t>
            </a:r>
            <a:r>
              <a:rPr lang="cs-CZ" sz="2200" dirty="0">
                <a:solidFill>
                  <a:schemeClr val="tx1"/>
                </a:solidFill>
                <a:highlight>
                  <a:srgbClr val="FFFFCC"/>
                </a:highlight>
              </a:rPr>
              <a:t>.</a:t>
            </a:r>
            <a:endParaRPr lang="en-US" sz="2200" dirty="0">
              <a:solidFill>
                <a:schemeClr val="tx1"/>
              </a:solidFill>
              <a:highlight>
                <a:srgbClr val="FFFFCC"/>
              </a:highlight>
            </a:endParaRPr>
          </a:p>
          <a:p>
            <a:pPr>
              <a:defRPr/>
            </a:pPr>
            <a:endParaRPr lang="en-US" sz="2133" dirty="0"/>
          </a:p>
        </p:txBody>
      </p:sp>
    </p:spTree>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délník 5">
            <a:extLst>
              <a:ext uri="{FF2B5EF4-FFF2-40B4-BE49-F238E27FC236}">
                <a16:creationId xmlns:a16="http://schemas.microsoft.com/office/drawing/2014/main" id="{F5533FA1-5A8C-4198-A50A-8D1A5304C9B9}"/>
              </a:ext>
            </a:extLst>
          </p:cNvPr>
          <p:cNvSpPr>
            <a:spLocks noChangeArrowheads="1"/>
          </p:cNvSpPr>
          <p:nvPr/>
        </p:nvSpPr>
        <p:spPr bwMode="auto">
          <a:xfrm>
            <a:off x="1343472" y="64393"/>
            <a:ext cx="10585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800" dirty="0">
                <a:solidFill>
                  <a:srgbClr val="FFC000"/>
                </a:solidFill>
              </a:rPr>
              <a:t> </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2019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elections</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en-US" altLang="cs-CZ" sz="2800" dirty="0">
                <a:solidFill>
                  <a:srgbClr val="0066FF"/>
                </a:solidFill>
                <a:effectLst>
                  <a:outerShdw blurRad="38100" dist="38100" dir="2700000" algn="tl">
                    <a:srgbClr val="000000">
                      <a:alpha val="43137"/>
                    </a:srgbClr>
                  </a:outerShdw>
                </a:effectLst>
                <a:latin typeface="+mn-lt"/>
                <a:ea typeface="+mj-ea"/>
                <a:cs typeface="+mj-cs"/>
              </a:rPr>
              <a:t>23 </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a:t>
            </a:r>
            <a:r>
              <a:rPr lang="en-US" altLang="cs-CZ" sz="2800" dirty="0">
                <a:solidFill>
                  <a:srgbClr val="0066FF"/>
                </a:solidFill>
                <a:effectLst>
                  <a:outerShdw blurRad="38100" dist="38100" dir="2700000" algn="tl">
                    <a:srgbClr val="000000">
                      <a:alpha val="43137"/>
                    </a:srgbClr>
                  </a:outerShdw>
                </a:effectLst>
                <a:latin typeface="+mn-lt"/>
                <a:ea typeface="+mj-ea"/>
                <a:cs typeface="+mj-cs"/>
              </a:rPr>
              <a:t> 26 Ma</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y </a:t>
            </a:r>
            <a:endParaRPr lang="en-US" altLang="cs-CZ" sz="2800" dirty="0">
              <a:solidFill>
                <a:srgbClr val="0066FF"/>
              </a:solidFill>
              <a:effectLst>
                <a:outerShdw blurRad="38100" dist="38100" dir="2700000" algn="tl">
                  <a:srgbClr val="000000">
                    <a:alpha val="43137"/>
                  </a:srgbClr>
                </a:outerShdw>
              </a:effectLst>
              <a:latin typeface="+mn-lt"/>
              <a:ea typeface="+mj-ea"/>
              <a:cs typeface="+mj-cs"/>
            </a:endParaRPr>
          </a:p>
        </p:txBody>
      </p:sp>
      <p:pic>
        <p:nvPicPr>
          <p:cNvPr id="33795" name="Obrázek 7">
            <a:extLst>
              <a:ext uri="{FF2B5EF4-FFF2-40B4-BE49-F238E27FC236}">
                <a16:creationId xmlns:a16="http://schemas.microsoft.com/office/drawing/2014/main" id="{B8DCBBF4-B083-42D0-934B-C8CAAB42A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9" r="2731" b="6601"/>
          <a:stretch>
            <a:fillRect/>
          </a:stretch>
        </p:blipFill>
        <p:spPr bwMode="auto">
          <a:xfrm>
            <a:off x="5422900" y="1316568"/>
            <a:ext cx="6722533" cy="55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Obrázek 9">
            <a:extLst>
              <a:ext uri="{FF2B5EF4-FFF2-40B4-BE49-F238E27FC236}">
                <a16:creationId xmlns:a16="http://schemas.microsoft.com/office/drawing/2014/main" id="{32FE1B25-9BF0-4419-96AC-303AD66CC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3" t="13600" r="4231" b="16161"/>
          <a:stretch>
            <a:fillRect/>
          </a:stretch>
        </p:blipFill>
        <p:spPr bwMode="auto">
          <a:xfrm>
            <a:off x="16934" y="1316567"/>
            <a:ext cx="5376333" cy="465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délník 5">
            <a:extLst>
              <a:ext uri="{FF2B5EF4-FFF2-40B4-BE49-F238E27FC236}">
                <a16:creationId xmlns:a16="http://schemas.microsoft.com/office/drawing/2014/main" id="{60967466-C97C-428F-81E9-E86690B6D7B9}"/>
              </a:ext>
            </a:extLst>
          </p:cNvPr>
          <p:cNvSpPr>
            <a:spLocks noChangeArrowheads="1"/>
          </p:cNvSpPr>
          <p:nvPr/>
        </p:nvSpPr>
        <p:spPr bwMode="auto">
          <a:xfrm>
            <a:off x="2135560" y="0"/>
            <a:ext cx="983630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3733" dirty="0">
                <a:solidFill>
                  <a:srgbClr val="FFC000"/>
                </a:solidFill>
              </a:rPr>
              <a:t> </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2019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Seven</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Political</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800" dirty="0" err="1">
                <a:solidFill>
                  <a:srgbClr val="0066FF"/>
                </a:solidFill>
                <a:effectLst>
                  <a:outerShdw blurRad="38100" dist="38100" dir="2700000" algn="tl">
                    <a:srgbClr val="000000">
                      <a:alpha val="43137"/>
                    </a:srgbClr>
                  </a:outerShdw>
                </a:effectLst>
                <a:latin typeface="+mn-lt"/>
                <a:ea typeface="+mj-ea"/>
                <a:cs typeface="+mj-cs"/>
              </a:rPr>
              <a:t>Groups</a:t>
            </a:r>
            <a:r>
              <a:rPr lang="cs-CZ" altLang="cs-CZ" sz="2800" dirty="0">
                <a:solidFill>
                  <a:srgbClr val="0066FF"/>
                </a:solidFill>
                <a:effectLst>
                  <a:outerShdw blurRad="38100" dist="38100" dir="2700000" algn="tl">
                    <a:srgbClr val="000000">
                      <a:alpha val="43137"/>
                    </a:srgbClr>
                  </a:outerShdw>
                </a:effectLst>
                <a:latin typeface="+mn-lt"/>
                <a:ea typeface="+mj-ea"/>
                <a:cs typeface="+mj-cs"/>
              </a:rPr>
              <a:t> </a:t>
            </a:r>
            <a:endParaRPr lang="en-US" altLang="cs-CZ" sz="2800" dirty="0">
              <a:solidFill>
                <a:srgbClr val="0066FF"/>
              </a:solidFill>
              <a:effectLst>
                <a:outerShdw blurRad="38100" dist="38100" dir="2700000" algn="tl">
                  <a:srgbClr val="000000">
                    <a:alpha val="43137"/>
                  </a:srgbClr>
                </a:outerShdw>
              </a:effectLst>
              <a:latin typeface="+mn-lt"/>
              <a:ea typeface="+mj-ea"/>
              <a:cs typeface="+mj-cs"/>
            </a:endParaRPr>
          </a:p>
        </p:txBody>
      </p:sp>
      <p:pic>
        <p:nvPicPr>
          <p:cNvPr id="35843" name="Obrázek 1">
            <a:extLst>
              <a:ext uri="{FF2B5EF4-FFF2-40B4-BE49-F238E27FC236}">
                <a16:creationId xmlns:a16="http://schemas.microsoft.com/office/drawing/2014/main" id="{1D2274C0-F53E-44C8-A67F-3B2FA0C94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18" b="10719"/>
          <a:stretch>
            <a:fillRect/>
          </a:stretch>
        </p:blipFill>
        <p:spPr bwMode="auto">
          <a:xfrm>
            <a:off x="220134" y="732367"/>
            <a:ext cx="11751733" cy="609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B5E38DC3-9D45-4190-97A2-EA9DAB92DD96}"/>
              </a:ext>
            </a:extLst>
          </p:cNvPr>
          <p:cNvSpPr>
            <a:spLocks noGrp="1"/>
          </p:cNvSpPr>
          <p:nvPr>
            <p:ph type="title"/>
          </p:nvPr>
        </p:nvSpPr>
        <p:spPr>
          <a:xfrm>
            <a:off x="1046052" y="141816"/>
            <a:ext cx="11135783" cy="694896"/>
          </a:xfrm>
        </p:spPr>
        <p:txBody>
          <a:bodyPr/>
          <a:lstStyle/>
          <a:p>
            <a:pPr>
              <a:defRPr/>
            </a:pPr>
            <a:r>
              <a:rPr lang="cs-CZ" altLang="cs-CZ" sz="3200" dirty="0">
                <a:effectLst>
                  <a:outerShdw blurRad="38100" dist="38100" dir="2700000" algn="tl">
                    <a:srgbClr val="000000">
                      <a:alpha val="43137"/>
                    </a:srgbClr>
                  </a:outerShdw>
                </a:effectLst>
                <a:latin typeface="+mn-lt"/>
              </a:rPr>
              <a:t>Major and </a:t>
            </a:r>
            <a:r>
              <a:rPr lang="cs-CZ" altLang="cs-CZ" sz="3200" dirty="0" err="1">
                <a:effectLst>
                  <a:outerShdw blurRad="38100" dist="38100" dir="2700000" algn="tl">
                    <a:srgbClr val="000000">
                      <a:alpha val="43137"/>
                    </a:srgbClr>
                  </a:outerShdw>
                </a:effectLst>
                <a:latin typeface="+mn-lt"/>
              </a:rPr>
              <a:t>other</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institutions</a:t>
            </a:r>
            <a:endParaRPr lang="en-US" altLang="cs-CZ" sz="3200"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B5CCA710-14B6-40E9-B6F6-0CC4FDF9C788}"/>
              </a:ext>
            </a:extLst>
          </p:cNvPr>
          <p:cNvSpPr txBox="1">
            <a:spLocks noChangeArrowheads="1"/>
          </p:cNvSpPr>
          <p:nvPr/>
        </p:nvSpPr>
        <p:spPr bwMode="auto">
          <a:xfrm>
            <a:off x="407368" y="836713"/>
            <a:ext cx="11521280" cy="5469468"/>
          </a:xfrm>
          <a:prstGeom prst="rect">
            <a:avLst/>
          </a:prstGeom>
          <a:noFill/>
          <a:ln w="9525">
            <a:noFill/>
            <a:miter lim="800000"/>
            <a:headEnd/>
            <a:tailEnd/>
          </a:ln>
        </p:spPr>
        <p:txBody>
          <a:bodyPr/>
          <a:lstStyle/>
          <a:p>
            <a:pPr marL="457189" indent="-457189">
              <a:buFont typeface="Arial" panose="020B0604020202020204" pitchFamily="34" charset="0"/>
              <a:buChar char="•"/>
              <a:defRPr/>
            </a:pPr>
            <a:r>
              <a:rPr lang="en-US" sz="2800" dirty="0"/>
              <a:t>Council of the European Union</a:t>
            </a:r>
            <a:endParaRPr lang="cs-CZ" sz="2800" dirty="0"/>
          </a:p>
          <a:p>
            <a:pPr marL="457189" indent="-457189">
              <a:buFont typeface="Arial" panose="020B0604020202020204" pitchFamily="34" charset="0"/>
              <a:buChar char="•"/>
              <a:defRPr/>
            </a:pPr>
            <a:r>
              <a:rPr lang="en-US" sz="2800" dirty="0"/>
              <a:t>European Parliament</a:t>
            </a:r>
            <a:endParaRPr lang="cs-CZ" sz="2800" dirty="0"/>
          </a:p>
          <a:p>
            <a:pPr marL="457189" indent="-457189">
              <a:buFont typeface="Arial" panose="020B0604020202020204" pitchFamily="34" charset="0"/>
              <a:buChar char="•"/>
              <a:defRPr/>
            </a:pPr>
            <a:r>
              <a:rPr lang="en-US" sz="2800" dirty="0"/>
              <a:t>European Commission</a:t>
            </a:r>
            <a:endParaRPr lang="cs-CZ" sz="2800" dirty="0"/>
          </a:p>
          <a:p>
            <a:pPr>
              <a:defRPr/>
            </a:pPr>
            <a:r>
              <a:rPr lang="cs-CZ" sz="2800" i="1" dirty="0"/>
              <a:t> </a:t>
            </a:r>
            <a:r>
              <a:rPr lang="cs-CZ" sz="2800" i="1" dirty="0">
                <a:highlight>
                  <a:srgbClr val="FFFF00"/>
                </a:highlight>
              </a:rPr>
              <a:t>= </a:t>
            </a:r>
            <a:r>
              <a:rPr lang="cs-CZ" sz="2800" i="1" dirty="0" err="1">
                <a:highlight>
                  <a:srgbClr val="FFFF00"/>
                </a:highlight>
              </a:rPr>
              <a:t>institutional</a:t>
            </a:r>
            <a:r>
              <a:rPr lang="cs-CZ" sz="2800" i="1" dirty="0">
                <a:highlight>
                  <a:srgbClr val="FFFF00"/>
                </a:highlight>
              </a:rPr>
              <a:t> triangle</a:t>
            </a:r>
          </a:p>
          <a:p>
            <a:pPr>
              <a:defRPr/>
            </a:pPr>
            <a:endParaRPr lang="cs-CZ" sz="2800" dirty="0"/>
          </a:p>
          <a:p>
            <a:pPr>
              <a:defRPr/>
            </a:pPr>
            <a:r>
              <a:rPr lang="cs-CZ" sz="2800" dirty="0"/>
              <a:t>+ </a:t>
            </a:r>
            <a:r>
              <a:rPr lang="en-US" sz="2800" dirty="0"/>
              <a:t>European Council</a:t>
            </a:r>
            <a:endParaRPr lang="cs-CZ" sz="2800" dirty="0"/>
          </a:p>
          <a:p>
            <a:pPr marL="457189" indent="-457189">
              <a:buFont typeface="Arial" panose="020B0604020202020204" pitchFamily="34" charset="0"/>
              <a:buChar char="•"/>
              <a:defRPr/>
            </a:pPr>
            <a:endParaRPr lang="cs-CZ" sz="3733" dirty="0"/>
          </a:p>
        </p:txBody>
      </p:sp>
      <p:pic>
        <p:nvPicPr>
          <p:cNvPr id="7172" name="Obrázek 8">
            <a:extLst>
              <a:ext uri="{FF2B5EF4-FFF2-40B4-BE49-F238E27FC236}">
                <a16:creationId xmlns:a16="http://schemas.microsoft.com/office/drawing/2014/main" id="{BFD10128-297C-45FB-8A23-4B4E46A66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842928"/>
            <a:ext cx="5232400" cy="546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délník 5">
            <a:extLst>
              <a:ext uri="{FF2B5EF4-FFF2-40B4-BE49-F238E27FC236}">
                <a16:creationId xmlns:a16="http://schemas.microsoft.com/office/drawing/2014/main" id="{19E1EE65-1A2F-4469-B38E-60B551F43BF2}"/>
              </a:ext>
            </a:extLst>
          </p:cNvPr>
          <p:cNvSpPr>
            <a:spLocks noChangeArrowheads="1"/>
          </p:cNvSpPr>
          <p:nvPr/>
        </p:nvSpPr>
        <p:spPr bwMode="auto">
          <a:xfrm>
            <a:off x="1559496" y="-315383"/>
            <a:ext cx="8761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800" dirty="0">
                <a:solidFill>
                  <a:srgbClr val="FFC000"/>
                </a:solidFill>
              </a:rPr>
              <a:t> </a:t>
            </a:r>
            <a:r>
              <a:rPr lang="cs-CZ" altLang="cs-CZ" sz="2400" dirty="0">
                <a:solidFill>
                  <a:srgbClr val="0066FF"/>
                </a:solidFill>
                <a:effectLst>
                  <a:outerShdw blurRad="38100" dist="38100" dir="2700000" algn="tl">
                    <a:srgbClr val="000000">
                      <a:alpha val="43137"/>
                    </a:srgbClr>
                  </a:outerShdw>
                </a:effectLst>
                <a:latin typeface="+mn-lt"/>
                <a:ea typeface="+mj-ea"/>
                <a:cs typeface="+mj-cs"/>
              </a:rPr>
              <a:t>2019 </a:t>
            </a:r>
            <a:r>
              <a:rPr lang="cs-CZ" altLang="cs-CZ" sz="2400" dirty="0" err="1">
                <a:solidFill>
                  <a:srgbClr val="0066FF"/>
                </a:solidFill>
                <a:effectLst>
                  <a:outerShdw blurRad="38100" dist="38100" dir="2700000" algn="tl">
                    <a:srgbClr val="000000">
                      <a:alpha val="43137"/>
                    </a:srgbClr>
                  </a:outerShdw>
                </a:effectLst>
                <a:latin typeface="+mn-lt"/>
                <a:ea typeface="+mj-ea"/>
                <a:cs typeface="+mj-cs"/>
              </a:rPr>
              <a:t>European</a:t>
            </a:r>
            <a:r>
              <a:rPr lang="cs-CZ" altLang="cs-CZ" sz="2400" dirty="0">
                <a:solidFill>
                  <a:srgbClr val="0066FF"/>
                </a:solidFill>
                <a:effectLst>
                  <a:outerShdw blurRad="38100" dist="38100" dir="2700000" algn="tl">
                    <a:srgbClr val="000000">
                      <a:alpha val="43137"/>
                    </a:srgbClr>
                  </a:outerShdw>
                </a:effectLst>
                <a:latin typeface="+mn-lt"/>
                <a:ea typeface="+mj-ea"/>
                <a:cs typeface="+mj-cs"/>
              </a:rPr>
              <a:t> </a:t>
            </a:r>
            <a:r>
              <a:rPr lang="cs-CZ" altLang="cs-CZ" sz="2400" dirty="0" err="1">
                <a:solidFill>
                  <a:srgbClr val="0066FF"/>
                </a:solidFill>
                <a:effectLst>
                  <a:outerShdw blurRad="38100" dist="38100" dir="2700000" algn="tl">
                    <a:srgbClr val="000000">
                      <a:alpha val="43137"/>
                    </a:srgbClr>
                  </a:outerShdw>
                </a:effectLst>
                <a:latin typeface="+mn-lt"/>
                <a:ea typeface="+mj-ea"/>
                <a:cs typeface="+mj-cs"/>
              </a:rPr>
              <a:t>elections</a:t>
            </a:r>
            <a:r>
              <a:rPr lang="cs-CZ" altLang="cs-CZ" sz="2400" dirty="0">
                <a:solidFill>
                  <a:srgbClr val="0066FF"/>
                </a:solidFill>
                <a:effectLst>
                  <a:outerShdw blurRad="38100" dist="38100" dir="2700000" algn="tl">
                    <a:srgbClr val="000000">
                      <a:alpha val="43137"/>
                    </a:srgbClr>
                  </a:outerShdw>
                </a:effectLst>
                <a:latin typeface="+mn-lt"/>
                <a:ea typeface="+mj-ea"/>
                <a:cs typeface="+mj-cs"/>
              </a:rPr>
              <a:t> </a:t>
            </a:r>
            <a:endParaRPr lang="en-US" altLang="cs-CZ" sz="2400" dirty="0">
              <a:solidFill>
                <a:srgbClr val="0066FF"/>
              </a:solidFill>
              <a:effectLst>
                <a:outerShdw blurRad="38100" dist="38100" dir="2700000" algn="tl">
                  <a:srgbClr val="000000">
                    <a:alpha val="43137"/>
                  </a:srgbClr>
                </a:outerShdw>
              </a:effectLst>
              <a:latin typeface="+mn-lt"/>
              <a:ea typeface="+mj-ea"/>
              <a:cs typeface="+mj-cs"/>
            </a:endParaRPr>
          </a:p>
        </p:txBody>
      </p:sp>
      <p:pic>
        <p:nvPicPr>
          <p:cNvPr id="36867" name="Obrázek 3">
            <a:extLst>
              <a:ext uri="{FF2B5EF4-FFF2-40B4-BE49-F238E27FC236}">
                <a16:creationId xmlns:a16="http://schemas.microsoft.com/office/drawing/2014/main" id="{F5951FB1-DA10-474B-97F4-51FFA5B1A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17" t="9554" r="5208" b="10339"/>
          <a:stretch>
            <a:fillRect/>
          </a:stretch>
        </p:blipFill>
        <p:spPr bwMode="auto">
          <a:xfrm>
            <a:off x="407369" y="357719"/>
            <a:ext cx="11521280" cy="650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AF852C9C-64FA-41CC-836F-D2CC23361351}"/>
              </a:ext>
            </a:extLst>
          </p:cNvPr>
          <p:cNvSpPr>
            <a:spLocks noGrp="1"/>
          </p:cNvSpPr>
          <p:nvPr>
            <p:ph type="title"/>
          </p:nvPr>
        </p:nvSpPr>
        <p:spPr>
          <a:xfrm>
            <a:off x="767407" y="169333"/>
            <a:ext cx="9663525" cy="667379"/>
          </a:xfrm>
        </p:spPr>
        <p:txBody>
          <a:bodyPr/>
          <a:lstStyle/>
          <a:p>
            <a:r>
              <a:rPr lang="en-US" altLang="cs-CZ" kern="1200" dirty="0">
                <a:effectLst>
                  <a:outerShdw blurRad="38100" dist="38100" dir="2700000" algn="tl">
                    <a:srgbClr val="000000">
                      <a:alpha val="43137"/>
                    </a:srgbClr>
                  </a:outerShdw>
                </a:effectLst>
                <a:latin typeface="+mn-lt"/>
              </a:rPr>
              <a:t>The Court of Justice of the European Union</a:t>
            </a:r>
          </a:p>
        </p:txBody>
      </p:sp>
      <p:sp>
        <p:nvSpPr>
          <p:cNvPr id="2" name="Obdélník 1">
            <a:extLst>
              <a:ext uri="{FF2B5EF4-FFF2-40B4-BE49-F238E27FC236}">
                <a16:creationId xmlns:a16="http://schemas.microsoft.com/office/drawing/2014/main" id="{8E96770E-787F-496C-8CEA-72C0A77DC0B4}"/>
              </a:ext>
            </a:extLst>
          </p:cNvPr>
          <p:cNvSpPr/>
          <p:nvPr/>
        </p:nvSpPr>
        <p:spPr>
          <a:xfrm>
            <a:off x="335360" y="836712"/>
            <a:ext cx="11617458" cy="5027082"/>
          </a:xfrm>
          <a:prstGeom prst="rect">
            <a:avLst/>
          </a:prstGeom>
        </p:spPr>
        <p:txBody>
          <a:bodyPr wrap="square">
            <a:spAutoFit/>
          </a:bodyPr>
          <a:lstStyle/>
          <a:p>
            <a:pPr marL="380990" indent="-380990" algn="just">
              <a:buFont typeface="Arial" panose="020B0604020202020204" pitchFamily="34" charset="0"/>
              <a:buChar char="•"/>
              <a:defRPr/>
            </a:pPr>
            <a:r>
              <a:rPr lang="en-US" sz="2100" b="0" dirty="0">
                <a:effectLst>
                  <a:outerShdw blurRad="38100" dist="38100" dir="2700000" algn="tl">
                    <a:srgbClr val="000000">
                      <a:alpha val="43137"/>
                    </a:srgbClr>
                  </a:outerShdw>
                </a:effectLst>
                <a:latin typeface="EC Square Sans Pro"/>
              </a:rPr>
              <a:t>Ensuring EU law is interpreted and applied the same in every EU country; ensuring countries and EU institutions abide by EU law</a:t>
            </a:r>
            <a:endParaRPr lang="cs-CZ" sz="2100" b="0" dirty="0">
              <a:effectLst>
                <a:outerShdw blurRad="38100" dist="38100" dir="2700000" algn="tl">
                  <a:srgbClr val="000000">
                    <a:alpha val="43137"/>
                  </a:srgbClr>
                </a:outerShdw>
              </a:effectLst>
              <a:latin typeface="EC Square Sans Pro"/>
            </a:endParaRPr>
          </a:p>
          <a:p>
            <a:pPr marL="380990" indent="-380990" algn="just">
              <a:buFont typeface="Arial" panose="020B0604020202020204" pitchFamily="34" charset="0"/>
              <a:buChar char="•"/>
              <a:defRPr/>
            </a:pPr>
            <a:r>
              <a:rPr lang="en-US" sz="2100" b="0" dirty="0">
                <a:effectLst>
                  <a:outerShdw blurRad="38100" dist="38100" dir="2700000" algn="tl">
                    <a:srgbClr val="000000">
                      <a:alpha val="43137"/>
                    </a:srgbClr>
                  </a:outerShdw>
                </a:effectLst>
                <a:highlight>
                  <a:srgbClr val="FFFFCC"/>
                </a:highlight>
              </a:rPr>
              <a:t>The judicial work is now carried out </a:t>
            </a:r>
            <a:r>
              <a:rPr lang="en-US" sz="2100" b="0" u="sng" dirty="0">
                <a:effectLst>
                  <a:outerShdw blurRad="38100" dist="38100" dir="2700000" algn="tl">
                    <a:srgbClr val="000000">
                      <a:alpha val="43137"/>
                    </a:srgbClr>
                  </a:outerShdw>
                </a:effectLst>
                <a:highlight>
                  <a:srgbClr val="FFFFCC"/>
                </a:highlight>
              </a:rPr>
              <a:t>on two levels by:</a:t>
            </a:r>
            <a:endParaRPr lang="cs-CZ" sz="2100" b="0" dirty="0">
              <a:effectLst>
                <a:outerShdw blurRad="38100" dist="38100" dir="2700000" algn="tl">
                  <a:srgbClr val="000000">
                    <a:alpha val="43137"/>
                  </a:srgbClr>
                </a:outerShdw>
              </a:effectLst>
              <a:highlight>
                <a:srgbClr val="FFFFCC"/>
              </a:highlight>
            </a:endParaRPr>
          </a:p>
          <a:p>
            <a:pPr marL="990575" lvl="1" indent="-380990" algn="just">
              <a:buFont typeface="Arial" panose="020B0604020202020204" pitchFamily="34" charset="0"/>
              <a:buChar char="•"/>
              <a:defRPr/>
            </a:pPr>
            <a:r>
              <a:rPr lang="en-US" sz="2100" u="sng" dirty="0">
                <a:solidFill>
                  <a:schemeClr val="tx1"/>
                </a:solidFill>
                <a:effectLst>
                  <a:outerShdw blurRad="38100" dist="38100" dir="2700000" algn="tl">
                    <a:srgbClr val="000000">
                      <a:alpha val="43137"/>
                    </a:srgbClr>
                  </a:outerShdw>
                </a:effectLst>
              </a:rPr>
              <a:t>the CJEU</a:t>
            </a:r>
            <a:r>
              <a:rPr lang="en-US" sz="2100" dirty="0">
                <a:solidFill>
                  <a:schemeClr val="tx1"/>
                </a:solidFill>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as the highest instance in the legal order of the Union (</a:t>
            </a:r>
            <a:r>
              <a:rPr lang="en-US" sz="2100" b="0" u="sng" dirty="0">
                <a:effectLst>
                  <a:outerShdw blurRad="38100" dist="38100" dir="2700000" algn="tl">
                    <a:srgbClr val="000000">
                      <a:alpha val="43137"/>
                    </a:srgbClr>
                  </a:outerShdw>
                </a:effectLst>
              </a:rPr>
              <a:t>Article 253 TFEU</a:t>
            </a:r>
            <a:r>
              <a:rPr lang="en-US" sz="2100" b="0" dirty="0">
                <a:effectLst>
                  <a:outerShdw blurRad="38100" dist="38100" dir="2700000" algn="tl">
                    <a:srgbClr val="000000">
                      <a:alpha val="43137"/>
                    </a:srgbClr>
                  </a:outerShdw>
                </a:effectLst>
              </a:rPr>
              <a:t>)</a:t>
            </a:r>
            <a:r>
              <a:rPr lang="cs-CZ" sz="2100" b="0" dirty="0">
                <a:effectLst>
                  <a:outerShdw blurRad="38100" dist="38100" dir="2700000" algn="tl">
                    <a:srgbClr val="000000">
                      <a:alpha val="43137"/>
                    </a:srgbClr>
                  </a:outerShdw>
                </a:effectLst>
              </a:rPr>
              <a:t> - </a:t>
            </a:r>
            <a:r>
              <a:rPr lang="en-US" sz="2100" b="0" dirty="0">
                <a:effectLst>
                  <a:outerShdw blurRad="38100" dist="38100" dir="2700000" algn="tl">
                    <a:srgbClr val="000000">
                      <a:alpha val="43137"/>
                    </a:srgbClr>
                  </a:outerShdw>
                </a:effectLst>
              </a:rPr>
              <a:t>1 judge from each EU country, plus 11 advocates general</a:t>
            </a:r>
            <a:r>
              <a:rPr lang="cs-CZ" sz="2100" b="0"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deals with requests for preliminary rulings from national courts, certain actions for annulment and appeals.</a:t>
            </a:r>
            <a:endParaRPr lang="cs-CZ" sz="2100" b="0" dirty="0">
              <a:effectLst>
                <a:outerShdw blurRad="38100" dist="38100" dir="2700000" algn="tl">
                  <a:srgbClr val="000000">
                    <a:alpha val="43137"/>
                  </a:srgbClr>
                </a:outerShdw>
              </a:effectLst>
            </a:endParaRPr>
          </a:p>
          <a:p>
            <a:pPr lvl="1" algn="just">
              <a:defRPr/>
            </a:pPr>
            <a:endParaRPr lang="cs-CZ" sz="2100" b="0" dirty="0">
              <a:effectLst>
                <a:outerShdw blurRad="38100" dist="38100" dir="2700000" algn="tl">
                  <a:srgbClr val="000000">
                    <a:alpha val="43137"/>
                  </a:srgbClr>
                </a:outerShdw>
              </a:effectLst>
            </a:endParaRPr>
          </a:p>
          <a:p>
            <a:pPr marL="990575" lvl="1" indent="-380990" algn="just">
              <a:buFont typeface="Arial" panose="020B0604020202020204" pitchFamily="34" charset="0"/>
              <a:buChar char="•"/>
              <a:defRPr/>
            </a:pPr>
            <a:r>
              <a:rPr lang="en-US" sz="2100" u="sng" dirty="0">
                <a:solidFill>
                  <a:schemeClr val="tx1"/>
                </a:solidFill>
                <a:effectLst>
                  <a:outerShdw blurRad="38100" dist="38100" dir="2700000" algn="tl">
                    <a:srgbClr val="000000">
                      <a:alpha val="43137"/>
                    </a:srgbClr>
                  </a:outerShdw>
                </a:effectLst>
              </a:rPr>
              <a:t>the General Court </a:t>
            </a:r>
            <a:r>
              <a:rPr lang="en-US" sz="2100" dirty="0">
                <a:solidFill>
                  <a:schemeClr val="tx1"/>
                </a:solidFill>
                <a:effectLst>
                  <a:outerShdw blurRad="38100" dist="38100" dir="2700000" algn="tl">
                    <a:srgbClr val="000000">
                      <a:alpha val="43137"/>
                    </a:srgbClr>
                  </a:outerShdw>
                </a:effectLst>
              </a:rPr>
              <a:t>(</a:t>
            </a:r>
            <a:r>
              <a:rPr lang="cs-CZ" sz="2100" dirty="0" err="1">
                <a:solidFill>
                  <a:schemeClr val="tx1"/>
                </a:solidFill>
                <a:effectLst>
                  <a:outerShdw blurRad="38100" dist="38100" dir="2700000" algn="tl">
                    <a:srgbClr val="000000">
                      <a:alpha val="43137"/>
                    </a:srgbClr>
                  </a:outerShdw>
                </a:effectLst>
              </a:rPr>
              <a:t>Tribunal</a:t>
            </a:r>
            <a:r>
              <a:rPr lang="cs-CZ" sz="2100" dirty="0">
                <a:solidFill>
                  <a:schemeClr val="tx1"/>
                </a:solidFill>
                <a:effectLst>
                  <a:outerShdw blurRad="38100" dist="38100" dir="2700000" algn="tl">
                    <a:srgbClr val="000000">
                      <a:alpha val="43137"/>
                    </a:srgbClr>
                  </a:outerShdw>
                </a:effectLst>
              </a:rPr>
              <a:t>, </a:t>
            </a:r>
            <a:r>
              <a:rPr lang="en-US" sz="2100" u="sng" dirty="0">
                <a:solidFill>
                  <a:schemeClr val="tx1"/>
                </a:solidFill>
                <a:effectLst>
                  <a:outerShdw blurRad="38100" dist="38100" dir="2700000" algn="tl">
                    <a:srgbClr val="000000">
                      <a:alpha val="43137"/>
                    </a:srgbClr>
                  </a:outerShdw>
                </a:effectLst>
              </a:rPr>
              <a:t>Article 254 TFEU</a:t>
            </a:r>
            <a:r>
              <a:rPr lang="en-US" sz="2100" dirty="0">
                <a:solidFill>
                  <a:schemeClr val="tx1"/>
                </a:solidFill>
                <a:effectLst>
                  <a:outerShdw blurRad="38100" dist="38100" dir="2700000" algn="tl">
                    <a:srgbClr val="000000">
                      <a:alpha val="43137"/>
                    </a:srgbClr>
                  </a:outerShdw>
                </a:effectLst>
              </a:rPr>
              <a:t>)</a:t>
            </a:r>
            <a:r>
              <a:rPr lang="cs-CZ" sz="2100" dirty="0">
                <a:solidFill>
                  <a:schemeClr val="tx1"/>
                </a:solidFill>
                <a:effectLst>
                  <a:outerShdw blurRad="38100" dist="38100" dir="2700000" algn="tl">
                    <a:srgbClr val="000000">
                      <a:alpha val="43137"/>
                    </a:srgbClr>
                  </a:outerShdw>
                </a:effectLst>
              </a:rPr>
              <a:t> </a:t>
            </a:r>
            <a:r>
              <a:rPr lang="cs-CZ" sz="2100" b="0" dirty="0">
                <a:effectLst>
                  <a:outerShdw blurRad="38100" dist="38100" dir="2700000" algn="tl">
                    <a:srgbClr val="000000">
                      <a:alpha val="43137"/>
                    </a:srgbClr>
                  </a:outerShdw>
                </a:effectLst>
              </a:rPr>
              <a:t>- </a:t>
            </a:r>
            <a:r>
              <a:rPr lang="en-US" sz="2100" b="0" dirty="0">
                <a:effectLst>
                  <a:outerShdw blurRad="38100" dist="38100" dir="2700000" algn="tl">
                    <a:srgbClr val="000000">
                      <a:alpha val="43137"/>
                    </a:srgbClr>
                  </a:outerShdw>
                </a:effectLst>
              </a:rPr>
              <a:t>Since 2020 the court is composed of 54 judges</a:t>
            </a:r>
            <a:r>
              <a:rPr lang="cs-CZ" sz="2100" b="0" dirty="0">
                <a:effectLst>
                  <a:outerShdw blurRad="38100" dist="38100" dir="2700000" algn="tl">
                    <a:srgbClr val="000000">
                      <a:alpha val="43137"/>
                    </a:srgbClr>
                  </a:outerShdw>
                </a:effectLst>
              </a:rPr>
              <a:t> - </a:t>
            </a:r>
            <a:r>
              <a:rPr lang="en-US" sz="2100" b="0" dirty="0">
                <a:effectLst>
                  <a:outerShdw blurRad="38100" dist="38100" dir="2700000" algn="tl">
                    <a:srgbClr val="000000">
                      <a:alpha val="43137"/>
                    </a:srgbClr>
                  </a:outerShdw>
                </a:effectLst>
              </a:rPr>
              <a:t>rules on actions for annulment brought by individuals, companies and, in some cases, EU governments. In practice, this means that this court deals mainly with competition law, State aid, trade, agriculture, trade marks</a:t>
            </a:r>
            <a:endParaRPr lang="cs-CZ" sz="2100" b="0" dirty="0">
              <a:effectLst>
                <a:outerShdw blurRad="38100" dist="38100" dir="2700000" algn="tl">
                  <a:srgbClr val="000000">
                    <a:alpha val="43137"/>
                  </a:srgbClr>
                </a:outerShdw>
              </a:effectLst>
            </a:endParaRPr>
          </a:p>
          <a:p>
            <a:pPr marL="380990" indent="-380990" algn="just">
              <a:buFont typeface="Arial" panose="020B0604020202020204" pitchFamily="34" charset="0"/>
              <a:buChar char="•"/>
              <a:defRPr/>
            </a:pPr>
            <a:r>
              <a:rPr lang="en-US" sz="2100" b="0" dirty="0">
                <a:effectLst>
                  <a:outerShdw blurRad="38100" dist="38100" dir="2700000" algn="tl">
                    <a:srgbClr val="000000">
                      <a:alpha val="43137"/>
                    </a:srgbClr>
                  </a:outerShdw>
                </a:effectLst>
              </a:rPr>
              <a:t>Each judge and advocate general is appointed for a renewable 6-year term, jointly by national governments. In each Court, the judges select a President who serves a renewable term of 3 years.</a:t>
            </a:r>
            <a:endParaRPr lang="cs-CZ" sz="2100" b="0" dirty="0">
              <a:effectLst>
                <a:outerShdw blurRad="38100" dist="38100" dir="2700000" algn="tl">
                  <a:srgbClr val="000000">
                    <a:alpha val="43137"/>
                  </a:srgbClr>
                </a:outerShdw>
              </a:effectLst>
              <a:latin typeface="EC Square Sans Pro"/>
            </a:endParaRPr>
          </a:p>
          <a:p>
            <a:pPr marL="990575" lvl="1" indent="-380990" algn="just">
              <a:buFont typeface="Arial" panose="020B0604020202020204" pitchFamily="34" charset="0"/>
              <a:buChar char="•"/>
              <a:defRPr/>
            </a:pPr>
            <a:endParaRPr lang="cs-CZ" sz="2667" dirty="0">
              <a:latin typeface="EC Square Sans Pro"/>
            </a:endParaRPr>
          </a:p>
        </p:txBody>
      </p:sp>
      <p:pic>
        <p:nvPicPr>
          <p:cNvPr id="37893" name="Picture 8" descr="Výsledek obrázku pro court eu">
            <a:extLst>
              <a:ext uri="{FF2B5EF4-FFF2-40B4-BE49-F238E27FC236}">
                <a16:creationId xmlns:a16="http://schemas.microsoft.com/office/drawing/2014/main" id="{00329671-A801-4B18-8A55-B55593F84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5136524"/>
            <a:ext cx="2999656" cy="17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8CFF1AB4-7631-49F4-8D45-95E001353BB0}"/>
              </a:ext>
            </a:extLst>
          </p:cNvPr>
          <p:cNvSpPr>
            <a:spLocks noGrp="1"/>
          </p:cNvSpPr>
          <p:nvPr>
            <p:ph type="title"/>
          </p:nvPr>
        </p:nvSpPr>
        <p:spPr>
          <a:xfrm>
            <a:off x="839416" y="216958"/>
            <a:ext cx="10540752" cy="619754"/>
          </a:xfrm>
        </p:spPr>
        <p:txBody>
          <a:bodyPr/>
          <a:lstStyle/>
          <a:p>
            <a:r>
              <a:rPr lang="en-US" altLang="cs-CZ" kern="1200" dirty="0">
                <a:effectLst>
                  <a:outerShdw blurRad="38100" dist="38100" dir="2700000" algn="tl">
                    <a:srgbClr val="000000">
                      <a:alpha val="43137"/>
                    </a:srgbClr>
                  </a:outerShdw>
                </a:effectLst>
                <a:latin typeface="+mn-lt"/>
              </a:rPr>
              <a:t>What does the CJEU do?</a:t>
            </a:r>
          </a:p>
        </p:txBody>
      </p:sp>
      <p:sp>
        <p:nvSpPr>
          <p:cNvPr id="2" name="Obdélník 1">
            <a:extLst>
              <a:ext uri="{FF2B5EF4-FFF2-40B4-BE49-F238E27FC236}">
                <a16:creationId xmlns:a16="http://schemas.microsoft.com/office/drawing/2014/main" id="{C73F761B-1CC1-455E-B8EC-BED83D3F42B3}"/>
              </a:ext>
            </a:extLst>
          </p:cNvPr>
          <p:cNvSpPr/>
          <p:nvPr/>
        </p:nvSpPr>
        <p:spPr>
          <a:xfrm>
            <a:off x="407368" y="836712"/>
            <a:ext cx="11521280" cy="4237186"/>
          </a:xfrm>
          <a:prstGeom prst="rect">
            <a:avLst/>
          </a:prstGeom>
        </p:spPr>
        <p:txBody>
          <a:bodyPr wrap="square">
            <a:spAutoFit/>
          </a:bodyPr>
          <a:lstStyle/>
          <a:p>
            <a:pPr algn="just">
              <a:defRPr/>
            </a:pPr>
            <a:r>
              <a:rPr lang="en-US" sz="2667" dirty="0">
                <a:highlight>
                  <a:srgbClr val="FFFFCC"/>
                </a:highlight>
                <a:latin typeface="EC Square Sans Pro"/>
              </a:rPr>
              <a:t>The CJEU gives rulings on cases brought before it. The most common types of case are:</a:t>
            </a:r>
          </a:p>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interpreting the law (preliminary rulings) – national courts of EU countries are required to ensure EU law is properly applied, but courts in different countries might interpret it differently. If a national court is in doubt about the interpretation or validity of an EU law, it can ask the Court for clarification. The same mechanism can be used to determine whether a national law or practice is compatible with EU law.</a:t>
            </a:r>
          </a:p>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enforcing the law (infringement proceedings) – this type of case is taken against a national government for failing to comply with EU law. Can be started by the European Commission or another EU country. If the country is found to be at fault, it must put things right at once, or risk a second case being brought, which may result in a fine.</a:t>
            </a:r>
            <a:endParaRPr lang="cs-CZ" sz="2400" b="0" dirty="0">
              <a:effectLst>
                <a:outerShdw blurRad="38100" dist="38100" dir="2700000" algn="tl">
                  <a:srgbClr val="000000">
                    <a:alpha val="43137"/>
                  </a:srgbClr>
                </a:outerShdw>
              </a:effectLst>
              <a:latin typeface="EC Square Sans Pro"/>
            </a:endParaRPr>
          </a:p>
        </p:txBody>
      </p:sp>
      <p:pic>
        <p:nvPicPr>
          <p:cNvPr id="38916" name="Picture 6" descr="Výsledek obrázku pro court eu">
            <a:extLst>
              <a:ext uri="{FF2B5EF4-FFF2-40B4-BE49-F238E27FC236}">
                <a16:creationId xmlns:a16="http://schemas.microsoft.com/office/drawing/2014/main" id="{3C7B6EFF-8227-4E2A-8ECE-8A48FC030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45"/>
          <a:stretch>
            <a:fillRect/>
          </a:stretch>
        </p:blipFill>
        <p:spPr bwMode="auto">
          <a:xfrm>
            <a:off x="10056440" y="5425963"/>
            <a:ext cx="2135560" cy="14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4CC32B25-2A17-4F46-91F1-AAACC8A2829A}"/>
              </a:ext>
            </a:extLst>
          </p:cNvPr>
          <p:cNvSpPr>
            <a:spLocks noGrp="1"/>
          </p:cNvSpPr>
          <p:nvPr>
            <p:ph type="title"/>
          </p:nvPr>
        </p:nvSpPr>
        <p:spPr>
          <a:xfrm>
            <a:off x="983432" y="332656"/>
            <a:ext cx="10972800" cy="504056"/>
          </a:xfrm>
        </p:spPr>
        <p:txBody>
          <a:bodyPr/>
          <a:lstStyle/>
          <a:p>
            <a:r>
              <a:rPr lang="en-US" altLang="cs-CZ" kern="1200" dirty="0">
                <a:effectLst>
                  <a:outerShdw blurRad="38100" dist="38100" dir="2700000" algn="tl">
                    <a:srgbClr val="000000">
                      <a:alpha val="43137"/>
                    </a:srgbClr>
                  </a:outerShdw>
                </a:effectLst>
                <a:latin typeface="+mn-lt"/>
              </a:rPr>
              <a:t>What does the CJEU do?</a:t>
            </a:r>
          </a:p>
        </p:txBody>
      </p:sp>
      <p:sp>
        <p:nvSpPr>
          <p:cNvPr id="2" name="Obdélník 1">
            <a:extLst>
              <a:ext uri="{FF2B5EF4-FFF2-40B4-BE49-F238E27FC236}">
                <a16:creationId xmlns:a16="http://schemas.microsoft.com/office/drawing/2014/main" id="{4D13DBBB-C315-4AD8-88C0-3812260D0287}"/>
              </a:ext>
            </a:extLst>
          </p:cNvPr>
          <p:cNvSpPr/>
          <p:nvPr/>
        </p:nvSpPr>
        <p:spPr>
          <a:xfrm>
            <a:off x="335360" y="836713"/>
            <a:ext cx="11620872" cy="4524315"/>
          </a:xfrm>
          <a:prstGeom prst="rect">
            <a:avLst/>
          </a:prstGeom>
        </p:spPr>
        <p:txBody>
          <a:bodyPr wrap="square">
            <a:spAutoFit/>
          </a:bodyPr>
          <a:lstStyle/>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annulling EU legal acts (actions for annulment) – if an EU act is believed to violate EU treaties or fundamental rights, the Court can be asked to annul it – by an EU government, the Council of the EU, the European Commission or (in some cases) the European Parliament.</a:t>
            </a:r>
            <a:endParaRPr lang="cs-CZ" sz="2400" b="0" dirty="0">
              <a:effectLst>
                <a:outerShdw blurRad="38100" dist="38100" dir="2700000" algn="tl">
                  <a:srgbClr val="000000">
                    <a:alpha val="43137"/>
                  </a:srgbClr>
                </a:outerShdw>
              </a:effectLst>
              <a:latin typeface="EC Square Sans Pro"/>
            </a:endParaRPr>
          </a:p>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Private individuals can also ask the Court to annul an EU act that directly concerns them</a:t>
            </a:r>
            <a:endParaRPr lang="cs-CZ" sz="2400" b="0" dirty="0">
              <a:effectLst>
                <a:outerShdw blurRad="38100" dist="38100" dir="2700000" algn="tl">
                  <a:srgbClr val="000000">
                    <a:alpha val="43137"/>
                  </a:srgbClr>
                </a:outerShdw>
              </a:effectLst>
              <a:latin typeface="EC Square Sans Pro"/>
            </a:endParaRPr>
          </a:p>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ensuring the EU takes action (actions for failure to act) – the Parliament, Council and Commission must make certain decisions under certain circumstances. If they don't, EU governments, other EU institutions or (under certain conditions) individuals or companies can complain to the Court.</a:t>
            </a:r>
            <a:endParaRPr lang="cs-CZ" sz="2400" b="0" dirty="0">
              <a:effectLst>
                <a:outerShdw blurRad="38100" dist="38100" dir="2700000" algn="tl">
                  <a:srgbClr val="000000">
                    <a:alpha val="43137"/>
                  </a:srgbClr>
                </a:outerShdw>
              </a:effectLst>
              <a:latin typeface="EC Square Sans Pro"/>
            </a:endParaRPr>
          </a:p>
          <a:p>
            <a:pPr marL="380990" indent="-380990" algn="just">
              <a:buFont typeface="Arial" panose="020B0604020202020204" pitchFamily="34" charset="0"/>
              <a:buChar char="•"/>
              <a:defRPr/>
            </a:pPr>
            <a:r>
              <a:rPr lang="en-US" sz="2400" b="0" dirty="0">
                <a:effectLst>
                  <a:outerShdw blurRad="38100" dist="38100" dir="2700000" algn="tl">
                    <a:srgbClr val="000000">
                      <a:alpha val="43137"/>
                    </a:srgbClr>
                  </a:outerShdw>
                </a:effectLst>
                <a:latin typeface="EC Square Sans Pro"/>
              </a:rPr>
              <a:t>sanctioning EU institutions (actions for damages) – any person or company who has had their interests harmed as a result of the action or inaction of the EU or its staff can take action against them through the Court.</a:t>
            </a:r>
          </a:p>
        </p:txBody>
      </p:sp>
      <p:pic>
        <p:nvPicPr>
          <p:cNvPr id="39940" name="Picture 6" descr="Výsledek obrázku pro court eu">
            <a:extLst>
              <a:ext uri="{FF2B5EF4-FFF2-40B4-BE49-F238E27FC236}">
                <a16:creationId xmlns:a16="http://schemas.microsoft.com/office/drawing/2014/main" id="{AE20195D-6AF2-4DDC-B0AB-A8E5AF917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45"/>
          <a:stretch>
            <a:fillRect/>
          </a:stretch>
        </p:blipFill>
        <p:spPr bwMode="auto">
          <a:xfrm>
            <a:off x="9825848" y="5281083"/>
            <a:ext cx="2351616" cy="157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D4C37152-7E37-435E-B23E-E600355087B8}"/>
              </a:ext>
            </a:extLst>
          </p:cNvPr>
          <p:cNvSpPr>
            <a:spLocks noGrp="1"/>
          </p:cNvSpPr>
          <p:nvPr>
            <p:ph type="title"/>
          </p:nvPr>
        </p:nvSpPr>
        <p:spPr>
          <a:xfrm>
            <a:off x="1055440" y="404664"/>
            <a:ext cx="9028584" cy="432048"/>
          </a:xfrm>
        </p:spPr>
        <p:txBody>
          <a:bodyPr/>
          <a:lstStyle/>
          <a:p>
            <a:r>
              <a:rPr lang="en-US" altLang="cs-CZ" kern="1200" dirty="0">
                <a:effectLst>
                  <a:outerShdw blurRad="38100" dist="38100" dir="2700000" algn="tl">
                    <a:srgbClr val="000000">
                      <a:alpha val="43137"/>
                    </a:srgbClr>
                  </a:outerShdw>
                </a:effectLst>
                <a:latin typeface="+mn-lt"/>
              </a:rPr>
              <a:t>The European Central Bank</a:t>
            </a:r>
            <a:endParaRPr lang="en-US" altLang="cs-CZ" dirty="0"/>
          </a:p>
        </p:txBody>
      </p:sp>
      <p:pic>
        <p:nvPicPr>
          <p:cNvPr id="40963" name="Picture 5" descr="http://www.macrobusiness.com.au/wp-content/uploads/2011/12/mario-draghi.jpg">
            <a:extLst>
              <a:ext uri="{FF2B5EF4-FFF2-40B4-BE49-F238E27FC236}">
                <a16:creationId xmlns:a16="http://schemas.microsoft.com/office/drawing/2014/main" id="{9A24B39C-EEFF-4C69-8C99-15EE60B8E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568" b="-354"/>
          <a:stretch>
            <a:fillRect/>
          </a:stretch>
        </p:blipFill>
        <p:spPr bwMode="auto">
          <a:xfrm>
            <a:off x="10596555" y="1928285"/>
            <a:ext cx="1570046" cy="164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Výsledek obrázku pro Christine Lagardeová">
            <a:extLst>
              <a:ext uri="{FF2B5EF4-FFF2-40B4-BE49-F238E27FC236}">
                <a16:creationId xmlns:a16="http://schemas.microsoft.com/office/drawing/2014/main" id="{BC6667D8-8003-4861-8564-643856EAA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8" y="3745137"/>
            <a:ext cx="2398193" cy="308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Výsledek obrázku pro eu central bank">
            <a:extLst>
              <a:ext uri="{FF2B5EF4-FFF2-40B4-BE49-F238E27FC236}">
                <a16:creationId xmlns:a16="http://schemas.microsoft.com/office/drawing/2014/main" id="{BA9B573A-1E79-41CC-9571-F2D51E7BF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285" y="1"/>
            <a:ext cx="2897716" cy="192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bdélník 1">
            <a:extLst>
              <a:ext uri="{FF2B5EF4-FFF2-40B4-BE49-F238E27FC236}">
                <a16:creationId xmlns:a16="http://schemas.microsoft.com/office/drawing/2014/main" id="{88625D75-71B2-461A-925F-85050A162272}"/>
              </a:ext>
            </a:extLst>
          </p:cNvPr>
          <p:cNvSpPr>
            <a:spLocks noChangeArrowheads="1"/>
          </p:cNvSpPr>
          <p:nvPr/>
        </p:nvSpPr>
        <p:spPr bwMode="auto">
          <a:xfrm>
            <a:off x="335359" y="836712"/>
            <a:ext cx="9562173" cy="436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pPr>
            <a:r>
              <a:rPr lang="en-US" altLang="cs-CZ" sz="2400" dirty="0">
                <a:solidFill>
                  <a:srgbClr val="FF0000"/>
                </a:solidFill>
                <a:latin typeface="EC Square Sans Pro"/>
              </a:rPr>
              <a:t>The </a:t>
            </a:r>
            <a:r>
              <a:rPr lang="en-US" altLang="cs-CZ" sz="2400" u="sng" dirty="0">
                <a:solidFill>
                  <a:srgbClr val="FF0000"/>
                </a:solidFill>
                <a:latin typeface="EC Square Sans Pro"/>
              </a:rPr>
              <a:t>ECB</a:t>
            </a:r>
            <a:r>
              <a:rPr lang="en-US" altLang="cs-CZ" sz="2400" dirty="0">
                <a:solidFill>
                  <a:srgbClr val="FF0000"/>
                </a:solidFill>
                <a:latin typeface="EC Square Sans Pro"/>
              </a:rPr>
              <a:t>, based in Frankfurt-am-Main, is at the heart of economic and monetary union.</a:t>
            </a:r>
            <a:endParaRPr lang="cs-CZ" altLang="cs-CZ" sz="2400" dirty="0">
              <a:solidFill>
                <a:srgbClr val="FF0000"/>
              </a:solidFill>
              <a:latin typeface="EC Square Sans Pro"/>
            </a:endParaRPr>
          </a:p>
          <a:p>
            <a:pPr>
              <a:spcBef>
                <a:spcPct val="0"/>
              </a:spcBef>
              <a:spcAft>
                <a:spcPts val="800"/>
              </a:spcAft>
            </a:pPr>
            <a:r>
              <a:rPr lang="en-US" altLang="cs-CZ" sz="2400" dirty="0">
                <a:solidFill>
                  <a:srgbClr val="FF0000"/>
                </a:solidFill>
                <a:latin typeface="EC Square Sans Pro"/>
              </a:rPr>
              <a:t>Its task is to maintain the stability of the EU currency, the euro, and control the amount of currency in circulation (</a:t>
            </a:r>
            <a:r>
              <a:rPr lang="en-US" altLang="cs-CZ" sz="2400" u="sng" dirty="0">
                <a:solidFill>
                  <a:srgbClr val="FF0000"/>
                </a:solidFill>
                <a:latin typeface="EC Square Sans Pro"/>
              </a:rPr>
              <a:t>Article 128 TFEU</a:t>
            </a:r>
            <a:r>
              <a:rPr lang="en-US" altLang="cs-CZ" sz="2400" dirty="0">
                <a:solidFill>
                  <a:srgbClr val="FF0000"/>
                </a:solidFill>
                <a:latin typeface="EC Square Sans Pro"/>
              </a:rPr>
              <a:t>).</a:t>
            </a:r>
            <a:endParaRPr lang="cs-CZ" altLang="cs-CZ" sz="2400" dirty="0">
              <a:solidFill>
                <a:srgbClr val="FF0000"/>
              </a:solidFill>
              <a:latin typeface="EC Square Sans Pro"/>
            </a:endParaRPr>
          </a:p>
          <a:p>
            <a:pPr>
              <a:spcBef>
                <a:spcPct val="0"/>
              </a:spcBef>
              <a:spcAft>
                <a:spcPts val="800"/>
              </a:spcAft>
            </a:pPr>
            <a:r>
              <a:rPr lang="en-US" altLang="cs-CZ" sz="2400" u="sng" dirty="0">
                <a:solidFill>
                  <a:srgbClr val="FF0000"/>
                </a:solidFill>
              </a:rPr>
              <a:t>The European System of Central Banks </a:t>
            </a:r>
            <a:r>
              <a:rPr lang="en-US" altLang="cs-CZ" sz="2400" dirty="0">
                <a:solidFill>
                  <a:srgbClr val="FF0000"/>
                </a:solidFill>
              </a:rPr>
              <a:t>is composed of the ECB and of the central banks of the Member States (</a:t>
            </a:r>
            <a:r>
              <a:rPr lang="en-US" altLang="cs-CZ" sz="2400" u="sng" dirty="0">
                <a:solidFill>
                  <a:srgbClr val="FF0000"/>
                </a:solidFill>
              </a:rPr>
              <a:t>Article 129 TFEU</a:t>
            </a:r>
            <a:r>
              <a:rPr lang="en-US" altLang="cs-CZ" sz="2400" dirty="0">
                <a:solidFill>
                  <a:srgbClr val="FF0000"/>
                </a:solidFill>
              </a:rPr>
              <a:t>). It has the task of defining and implementing the monetary policy of the Union, and has the exclusive right to </a:t>
            </a:r>
            <a:r>
              <a:rPr lang="en-US" altLang="cs-CZ" sz="2400" dirty="0" err="1">
                <a:solidFill>
                  <a:srgbClr val="FF0000"/>
                </a:solidFill>
              </a:rPr>
              <a:t>authorise</a:t>
            </a:r>
            <a:r>
              <a:rPr lang="en-US" altLang="cs-CZ" sz="2400" dirty="0">
                <a:solidFill>
                  <a:srgbClr val="FF0000"/>
                </a:solidFill>
              </a:rPr>
              <a:t> the issue of banknotes and coins within the Union. It also manages the official currency reserves of the Member States and ensures the smooth operation of payments systems</a:t>
            </a:r>
            <a:r>
              <a:rPr lang="cs-CZ" altLang="cs-CZ" sz="2400" dirty="0">
                <a:solidFill>
                  <a:srgbClr val="FF0000"/>
                </a:solidFill>
              </a:rPr>
              <a:t>.</a:t>
            </a:r>
          </a:p>
        </p:txBody>
      </p:sp>
      <p:pic>
        <p:nvPicPr>
          <p:cNvPr id="2" name="Obrázek 1">
            <a:extLst>
              <a:ext uri="{FF2B5EF4-FFF2-40B4-BE49-F238E27FC236}">
                <a16:creationId xmlns:a16="http://schemas.microsoft.com/office/drawing/2014/main" id="{16CBDB16-E018-4CA8-9644-7697B5A3B928}"/>
              </a:ext>
            </a:extLst>
          </p:cNvPr>
          <p:cNvPicPr>
            <a:picLocks noChangeAspect="1"/>
          </p:cNvPicPr>
          <p:nvPr/>
        </p:nvPicPr>
        <p:blipFill>
          <a:blip r:embed="rId5"/>
          <a:stretch>
            <a:fillRect/>
          </a:stretch>
        </p:blipFill>
        <p:spPr>
          <a:xfrm>
            <a:off x="0" y="5117593"/>
            <a:ext cx="1343472" cy="1740407"/>
          </a:xfrm>
          <a:prstGeom prst="rect">
            <a:avLst/>
          </a:prstGeom>
        </p:spPr>
      </p:pic>
      <p:sp>
        <p:nvSpPr>
          <p:cNvPr id="3" name="TextovéPole 2">
            <a:extLst>
              <a:ext uri="{FF2B5EF4-FFF2-40B4-BE49-F238E27FC236}">
                <a16:creationId xmlns:a16="http://schemas.microsoft.com/office/drawing/2014/main" id="{DF477115-187D-4D24-B101-2360B5058C8B}"/>
              </a:ext>
            </a:extLst>
          </p:cNvPr>
          <p:cNvSpPr txBox="1"/>
          <p:nvPr/>
        </p:nvSpPr>
        <p:spPr>
          <a:xfrm>
            <a:off x="7588448" y="5289199"/>
            <a:ext cx="2160240" cy="646331"/>
          </a:xfrm>
          <a:prstGeom prst="rect">
            <a:avLst/>
          </a:prstGeom>
          <a:noFill/>
        </p:spPr>
        <p:txBody>
          <a:bodyPr wrap="square" rtlCol="0">
            <a:spAutoFit/>
          </a:bodyPr>
          <a:lstStyle/>
          <a:p>
            <a:r>
              <a:rPr lang="en-US" b="1" dirty="0">
                <a:solidFill>
                  <a:schemeClr val="tx1"/>
                </a:solidFill>
                <a:effectLst>
                  <a:outerShdw blurRad="38100" dist="38100" dir="2700000" algn="tl">
                    <a:srgbClr val="000000">
                      <a:alpha val="43137"/>
                    </a:srgbClr>
                  </a:outerShdw>
                </a:effectLst>
              </a:rPr>
              <a:t>Christine Lagarde </a:t>
            </a:r>
            <a:endParaRPr lang="cs-CZ" b="1" dirty="0">
              <a:solidFill>
                <a:schemeClr val="tx1"/>
              </a:solidFill>
              <a:effectLst>
                <a:outerShdw blurRad="38100" dist="38100" dir="2700000" algn="tl">
                  <a:srgbClr val="000000">
                    <a:alpha val="43137"/>
                  </a:srgbClr>
                </a:outerShdw>
              </a:effectLst>
            </a:endParaRPr>
          </a:p>
          <a:p>
            <a:r>
              <a:rPr lang="en-US" dirty="0"/>
              <a:t>The current president of the European Central Bank</a:t>
            </a:r>
            <a:endParaRPr lang="cs-CZ" dirty="0"/>
          </a:p>
        </p:txBody>
      </p:sp>
    </p:spTree>
  </p:cSld>
  <p:clrMapOvr>
    <a:masterClrMapping/>
  </p:clrMapOvr>
  <p:transition spd="med">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12780656-33BB-45CE-B95D-7B1F8214A290}"/>
              </a:ext>
            </a:extLst>
          </p:cNvPr>
          <p:cNvSpPr>
            <a:spLocks noGrp="1"/>
          </p:cNvSpPr>
          <p:nvPr>
            <p:ph type="title"/>
          </p:nvPr>
        </p:nvSpPr>
        <p:spPr>
          <a:xfrm>
            <a:off x="2207568" y="372624"/>
            <a:ext cx="7309584" cy="432048"/>
          </a:xfrm>
        </p:spPr>
        <p:txBody>
          <a:bodyPr/>
          <a:lstStyle/>
          <a:p>
            <a:r>
              <a:rPr lang="en-US" altLang="cs-CZ" kern="1200" dirty="0">
                <a:effectLst>
                  <a:outerShdw blurRad="38100" dist="38100" dir="2700000" algn="tl">
                    <a:srgbClr val="000000">
                      <a:alpha val="43137"/>
                    </a:srgbClr>
                  </a:outerShdw>
                </a:effectLst>
                <a:latin typeface="+mn-lt"/>
              </a:rPr>
              <a:t>The Court of Auditors</a:t>
            </a:r>
          </a:p>
        </p:txBody>
      </p:sp>
      <p:sp>
        <p:nvSpPr>
          <p:cNvPr id="5" name="Rectangle 7">
            <a:extLst>
              <a:ext uri="{FF2B5EF4-FFF2-40B4-BE49-F238E27FC236}">
                <a16:creationId xmlns:a16="http://schemas.microsoft.com/office/drawing/2014/main" id="{26A9C73D-D034-4890-A71E-08258EB262D5}"/>
              </a:ext>
            </a:extLst>
          </p:cNvPr>
          <p:cNvSpPr>
            <a:spLocks noGrp="1" noChangeArrowheads="1"/>
          </p:cNvSpPr>
          <p:nvPr>
            <p:ph idx="1"/>
          </p:nvPr>
        </p:nvSpPr>
        <p:spPr>
          <a:xfrm>
            <a:off x="335360" y="804672"/>
            <a:ext cx="11856640" cy="5217245"/>
          </a:xfrm>
        </p:spPr>
        <p:txBody>
          <a:bodyPr/>
          <a:lstStyle/>
          <a:p>
            <a:pPr marL="0" indent="0" eaLnBrk="1" fontAlgn="auto" hangingPunct="1">
              <a:spcBef>
                <a:spcPts val="0"/>
              </a:spcBef>
              <a:spcAft>
                <a:spcPts val="0"/>
              </a:spcAft>
              <a:buNone/>
              <a:defRPr/>
            </a:pPr>
            <a:r>
              <a:rPr lang="en-US" altLang="cs-CZ" sz="1867" dirty="0">
                <a:highlight>
                  <a:srgbClr val="FFFFCC"/>
                </a:highlight>
              </a:rPr>
              <a:t>Role: </a:t>
            </a:r>
            <a:r>
              <a:rPr lang="en-US" altLang="cs-CZ" sz="1867" dirty="0"/>
              <a:t>To check EU funds are collected and used correctly, and help improve EU financial management.</a:t>
            </a:r>
          </a:p>
          <a:p>
            <a:pPr marL="0" indent="0" eaLnBrk="1" fontAlgn="auto" hangingPunct="1">
              <a:spcBef>
                <a:spcPts val="0"/>
              </a:spcBef>
              <a:spcAft>
                <a:spcPts val="0"/>
              </a:spcAft>
              <a:buNone/>
              <a:defRPr/>
            </a:pPr>
            <a:r>
              <a:rPr lang="en-US" altLang="cs-CZ" sz="1867" dirty="0"/>
              <a:t>It consists of 2</a:t>
            </a:r>
            <a:r>
              <a:rPr lang="cs-CZ" altLang="cs-CZ" sz="1867" dirty="0"/>
              <a:t>7</a:t>
            </a:r>
            <a:r>
              <a:rPr lang="en-US" altLang="cs-CZ" sz="1867" dirty="0"/>
              <a:t> members</a:t>
            </a:r>
            <a:r>
              <a:rPr lang="cs-CZ" altLang="cs-CZ" sz="1867" dirty="0"/>
              <a:t> </a:t>
            </a:r>
            <a:r>
              <a:rPr lang="en-US" altLang="cs-CZ" sz="1867" dirty="0"/>
              <a:t>appointed for 6 years by the Council, which approves, by qualified majority and following consultation with the</a:t>
            </a:r>
            <a:r>
              <a:rPr lang="cs-CZ" altLang="cs-CZ" sz="1867" dirty="0"/>
              <a:t> </a:t>
            </a:r>
            <a:r>
              <a:rPr lang="en-US" altLang="cs-CZ" sz="1867" dirty="0"/>
              <a:t>European Parliament, a list of members drawn up in accordance with proposals from the Member States (Article 286(2) TFEU).</a:t>
            </a:r>
            <a:endParaRPr lang="cs-CZ" altLang="cs-CZ" sz="1867" dirty="0"/>
          </a:p>
          <a:p>
            <a:pPr marL="0" indent="0" eaLnBrk="1" fontAlgn="auto" hangingPunct="1">
              <a:spcBef>
                <a:spcPts val="0"/>
              </a:spcBef>
              <a:spcAft>
                <a:spcPts val="0"/>
              </a:spcAft>
              <a:buNone/>
              <a:defRPr/>
            </a:pPr>
            <a:r>
              <a:rPr lang="en-US" altLang="cs-CZ" sz="1867" dirty="0"/>
              <a:t>President: Klaus-Heiner </a:t>
            </a:r>
            <a:r>
              <a:rPr lang="en-US" altLang="cs-CZ" sz="1867" dirty="0" err="1"/>
              <a:t>Lehne</a:t>
            </a:r>
            <a:endParaRPr lang="cs-CZ" sz="1867" b="1" dirty="0"/>
          </a:p>
          <a:p>
            <a:pPr marL="0" indent="0">
              <a:buNone/>
              <a:defRPr/>
            </a:pPr>
            <a:r>
              <a:rPr lang="en-US" sz="1867" b="1" dirty="0">
                <a:highlight>
                  <a:srgbClr val="FFFFCC"/>
                </a:highlight>
              </a:rPr>
              <a:t>What does the ECA do?</a:t>
            </a:r>
          </a:p>
          <a:p>
            <a:pPr>
              <a:spcBef>
                <a:spcPts val="600"/>
              </a:spcBef>
              <a:defRPr/>
            </a:pPr>
            <a:r>
              <a:rPr lang="en-US" sz="1867" dirty="0"/>
              <a:t>Audits</a:t>
            </a:r>
            <a:r>
              <a:rPr lang="en-US" sz="1867" b="1" dirty="0"/>
              <a:t> EU revenue &amp; expenditure</a:t>
            </a:r>
            <a:r>
              <a:rPr lang="en-US" sz="1867" dirty="0"/>
              <a:t>, to check EU funds are correctly raised, spent, achieve value for money and accounted for.</a:t>
            </a:r>
          </a:p>
          <a:p>
            <a:pPr>
              <a:spcBef>
                <a:spcPts val="600"/>
              </a:spcBef>
              <a:defRPr/>
            </a:pPr>
            <a:r>
              <a:rPr lang="en-US" sz="1867" dirty="0"/>
              <a:t>Checks any</a:t>
            </a:r>
            <a:r>
              <a:rPr lang="en-US" sz="1867" b="1" dirty="0"/>
              <a:t> person or </a:t>
            </a:r>
            <a:r>
              <a:rPr lang="en-US" sz="1867" b="1" dirty="0" err="1"/>
              <a:t>organisation</a:t>
            </a:r>
            <a:r>
              <a:rPr lang="en-US" sz="1867" b="1" dirty="0"/>
              <a:t> handling EU funds</a:t>
            </a:r>
            <a:r>
              <a:rPr lang="en-US" sz="1867" dirty="0"/>
              <a:t> – including spot checks in EU institutions (especially the Commission), EU countries and countries receiving EU aid.</a:t>
            </a:r>
          </a:p>
          <a:p>
            <a:pPr>
              <a:spcBef>
                <a:spcPts val="600"/>
              </a:spcBef>
              <a:defRPr/>
            </a:pPr>
            <a:r>
              <a:rPr lang="en-US" sz="1867" dirty="0"/>
              <a:t>Writes up findings and recommendations in audit </a:t>
            </a:r>
            <a:r>
              <a:rPr lang="en-US" sz="1867" b="1" dirty="0"/>
              <a:t>reports, </a:t>
            </a:r>
            <a:r>
              <a:rPr lang="en-US" sz="1867" dirty="0"/>
              <a:t>for the European Commission and national governments.</a:t>
            </a:r>
          </a:p>
          <a:p>
            <a:pPr>
              <a:spcBef>
                <a:spcPts val="600"/>
              </a:spcBef>
              <a:defRPr/>
            </a:pPr>
            <a:r>
              <a:rPr lang="en-US" sz="1867" dirty="0"/>
              <a:t>Reports suspected </a:t>
            </a:r>
            <a:r>
              <a:rPr lang="en-US" sz="1867" b="1" dirty="0"/>
              <a:t>fraud, corruption or other illegal activity</a:t>
            </a:r>
            <a:r>
              <a:rPr lang="en-US" sz="1867" dirty="0"/>
              <a:t> to the European Anti-Fraud Office (OLAF)</a:t>
            </a:r>
          </a:p>
          <a:p>
            <a:pPr>
              <a:spcBef>
                <a:spcPts val="600"/>
              </a:spcBef>
              <a:defRPr/>
            </a:pPr>
            <a:r>
              <a:rPr lang="en-US" sz="1867" dirty="0"/>
              <a:t>Gives its </a:t>
            </a:r>
            <a:r>
              <a:rPr lang="en-US" sz="1867" b="1" dirty="0"/>
              <a:t>expert </a:t>
            </a:r>
            <a:r>
              <a:rPr lang="en-US" sz="1867" dirty="0"/>
              <a:t> </a:t>
            </a:r>
            <a:r>
              <a:rPr lang="en-US" sz="1867" b="1" dirty="0"/>
              <a:t>opinion</a:t>
            </a:r>
            <a:r>
              <a:rPr lang="en-US" sz="1867" dirty="0"/>
              <a:t> to EU policymakers on how EU finances could be better managed and made more accountable to citizens.</a:t>
            </a:r>
          </a:p>
          <a:p>
            <a:pPr eaLnBrk="1" fontAlgn="auto" hangingPunct="1">
              <a:spcBef>
                <a:spcPts val="0"/>
              </a:spcBef>
              <a:spcAft>
                <a:spcPts val="0"/>
              </a:spcAft>
              <a:defRPr/>
            </a:pPr>
            <a:endParaRPr lang="cs-CZ" altLang="cs-CZ" dirty="0"/>
          </a:p>
          <a:p>
            <a:pPr eaLnBrk="1" fontAlgn="auto" hangingPunct="1">
              <a:spcBef>
                <a:spcPts val="0"/>
              </a:spcBef>
              <a:spcAft>
                <a:spcPts val="0"/>
              </a:spcAft>
              <a:defRPr/>
            </a:pPr>
            <a:endParaRPr lang="cs-CZ" altLang="cs-CZ" dirty="0"/>
          </a:p>
          <a:p>
            <a:pPr eaLnBrk="1" fontAlgn="auto" hangingPunct="1">
              <a:spcBef>
                <a:spcPts val="0"/>
              </a:spcBef>
              <a:spcAft>
                <a:spcPts val="0"/>
              </a:spcAft>
              <a:defRPr/>
            </a:pPr>
            <a:endParaRPr lang="cs-CZ" altLang="cs-CZ" sz="2133" dirty="0"/>
          </a:p>
          <a:p>
            <a:pPr marL="0" lvl="1" indent="0" eaLnBrk="1" fontAlgn="auto" hangingPunct="1">
              <a:spcBef>
                <a:spcPts val="0"/>
              </a:spcBef>
              <a:spcAft>
                <a:spcPts val="0"/>
              </a:spcAft>
              <a:buNone/>
              <a:defRPr/>
            </a:pPr>
            <a:br>
              <a:rPr lang="fr-BE" altLang="cs-CZ" sz="2400" dirty="0">
                <a:solidFill>
                  <a:sysClr val="windowText" lastClr="000000"/>
                </a:solidFill>
              </a:rPr>
            </a:br>
            <a:endParaRPr lang="cs-CZ" altLang="cs-CZ" sz="2400" dirty="0">
              <a:solidFill>
                <a:sysClr val="windowText" lastClr="000000"/>
              </a:solidFill>
            </a:endParaRPr>
          </a:p>
          <a:p>
            <a:pPr marL="0" lvl="1" indent="0" eaLnBrk="1" fontAlgn="auto" hangingPunct="1">
              <a:spcBef>
                <a:spcPts val="0"/>
              </a:spcBef>
              <a:spcAft>
                <a:spcPts val="0"/>
              </a:spcAft>
              <a:buNone/>
              <a:defRPr/>
            </a:pPr>
            <a:r>
              <a:rPr lang="cs-CZ" altLang="cs-CZ" sz="2400" dirty="0">
                <a:solidFill>
                  <a:sysClr val="windowText" lastClr="000000"/>
                </a:solidFill>
              </a:rPr>
              <a:t>     </a:t>
            </a:r>
            <a:endParaRPr lang="fr-BE" altLang="cs-CZ" sz="2400" dirty="0">
              <a:solidFill>
                <a:sysClr val="windowText" lastClr="000000"/>
              </a:solidFill>
            </a:endParaRPr>
          </a:p>
        </p:txBody>
      </p:sp>
      <p:pic>
        <p:nvPicPr>
          <p:cNvPr id="41988" name="Picture 5" descr="Výsledek obrázku pro european court of auditors">
            <a:extLst>
              <a:ext uri="{FF2B5EF4-FFF2-40B4-BE49-F238E27FC236}">
                <a16:creationId xmlns:a16="http://schemas.microsoft.com/office/drawing/2014/main" id="{5DAA0088-1AEB-42FE-8D5A-3A7862AB2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71" r="8289" b="26727"/>
          <a:stretch>
            <a:fillRect/>
          </a:stretch>
        </p:blipFill>
        <p:spPr bwMode="auto">
          <a:xfrm>
            <a:off x="9852072" y="5373215"/>
            <a:ext cx="2339928" cy="144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a:extLst>
              <a:ext uri="{FF2B5EF4-FFF2-40B4-BE49-F238E27FC236}">
                <a16:creationId xmlns:a16="http://schemas.microsoft.com/office/drawing/2014/main" id="{D786648C-1E21-454C-9A23-16D16E3193ED}"/>
              </a:ext>
            </a:extLst>
          </p:cNvPr>
          <p:cNvSpPr>
            <a:spLocks noGrp="1"/>
          </p:cNvSpPr>
          <p:nvPr>
            <p:ph type="title"/>
          </p:nvPr>
        </p:nvSpPr>
        <p:spPr>
          <a:xfrm>
            <a:off x="1415479" y="270934"/>
            <a:ext cx="10056953" cy="565778"/>
          </a:xfrm>
        </p:spPr>
        <p:txBody>
          <a:bodyPr/>
          <a:lstStyle/>
          <a:p>
            <a:pPr>
              <a:defRPr/>
            </a:pPr>
            <a:r>
              <a:rPr lang="en-US" kern="1200" dirty="0">
                <a:effectLst>
                  <a:outerShdw blurRad="38100" dist="38100" dir="2700000" algn="tl">
                    <a:srgbClr val="000000">
                      <a:alpha val="43137"/>
                    </a:srgbClr>
                  </a:outerShdw>
                </a:effectLst>
                <a:latin typeface="+mn-lt"/>
              </a:rPr>
              <a:t>European Economic and Social Committee</a:t>
            </a:r>
            <a:endParaRPr lang="cs-CZ" altLang="cs-CZ" kern="1200" dirty="0">
              <a:effectLst>
                <a:outerShdw blurRad="38100" dist="38100" dir="2700000" algn="tl">
                  <a:srgbClr val="000000">
                    <a:alpha val="43137"/>
                  </a:srgbClr>
                </a:outerShdw>
              </a:effectLst>
              <a:latin typeface="+mn-lt"/>
            </a:endParaRPr>
          </a:p>
        </p:txBody>
      </p:sp>
      <p:sp>
        <p:nvSpPr>
          <p:cNvPr id="49155" name="Zástupný symbol pro obsah 2">
            <a:extLst>
              <a:ext uri="{FF2B5EF4-FFF2-40B4-BE49-F238E27FC236}">
                <a16:creationId xmlns:a16="http://schemas.microsoft.com/office/drawing/2014/main" id="{C4E62494-45C3-411D-9BE1-7709E0409AA9}"/>
              </a:ext>
            </a:extLst>
          </p:cNvPr>
          <p:cNvSpPr>
            <a:spLocks noGrp="1"/>
          </p:cNvSpPr>
          <p:nvPr>
            <p:ph idx="1"/>
          </p:nvPr>
        </p:nvSpPr>
        <p:spPr>
          <a:xfrm>
            <a:off x="407368" y="836712"/>
            <a:ext cx="11401517" cy="5472607"/>
          </a:xfrm>
        </p:spPr>
        <p:txBody>
          <a:bodyPr/>
          <a:lstStyle/>
          <a:p>
            <a:pPr>
              <a:spcBef>
                <a:spcPts val="600"/>
              </a:spcBef>
              <a:defRPr/>
            </a:pPr>
            <a:r>
              <a:rPr lang="en-US" altLang="cs-CZ" sz="2300" b="1" dirty="0">
                <a:highlight>
                  <a:srgbClr val="FFFFCC"/>
                </a:highlight>
              </a:rPr>
              <a:t>Advisory body</a:t>
            </a:r>
            <a:r>
              <a:rPr lang="cs-CZ" altLang="cs-CZ" sz="2300" dirty="0">
                <a:highlight>
                  <a:srgbClr val="FFFFCC"/>
                </a:highlight>
              </a:rPr>
              <a:t>. </a:t>
            </a:r>
            <a:r>
              <a:rPr lang="en-US" altLang="cs-CZ" sz="2300" dirty="0"/>
              <a:t>The purpose is to give the various economic and social groups (especially employers and employees, farmers, carriers, business people, craft workers and the professions and managers of small and medium-sized businesses) representation in an EU institution. It also provides a forum for consumers, environmental groups and associations.</a:t>
            </a:r>
            <a:endParaRPr lang="cs-CZ" altLang="cs-CZ" sz="2300" dirty="0"/>
          </a:p>
          <a:p>
            <a:pPr>
              <a:spcBef>
                <a:spcPts val="600"/>
              </a:spcBef>
              <a:defRPr/>
            </a:pPr>
            <a:r>
              <a:rPr lang="en-US" altLang="cs-CZ" sz="2300" dirty="0">
                <a:highlight>
                  <a:srgbClr val="FFFFCC"/>
                </a:highlight>
              </a:rPr>
              <a:t>In certain circumstances, </a:t>
            </a:r>
            <a:r>
              <a:rPr lang="en-US" altLang="cs-CZ" sz="2300" b="1" dirty="0">
                <a:highlight>
                  <a:srgbClr val="FFFFCC"/>
                </a:highlight>
              </a:rPr>
              <a:t>it must be consulted in the legislative procedure</a:t>
            </a:r>
            <a:r>
              <a:rPr lang="en-US" altLang="cs-CZ" sz="2300" dirty="0">
                <a:highlight>
                  <a:srgbClr val="FFFFCC"/>
                </a:highlight>
              </a:rPr>
              <a:t>. It also issues opinions on its own initiative.</a:t>
            </a:r>
            <a:endParaRPr lang="cs-CZ" altLang="cs-CZ" sz="2300" dirty="0">
              <a:highlight>
                <a:srgbClr val="FFFFCC"/>
              </a:highlight>
            </a:endParaRPr>
          </a:p>
          <a:p>
            <a:pPr>
              <a:spcBef>
                <a:spcPts val="600"/>
              </a:spcBef>
              <a:defRPr/>
            </a:pPr>
            <a:r>
              <a:rPr lang="en-US" altLang="cs-CZ" sz="2300" dirty="0"/>
              <a:t>Members belong to one of three groups:</a:t>
            </a:r>
            <a:r>
              <a:rPr lang="cs-CZ" altLang="cs-CZ" sz="2300" dirty="0"/>
              <a:t> </a:t>
            </a:r>
            <a:r>
              <a:rPr lang="en-US" altLang="cs-CZ" sz="2300" dirty="0"/>
              <a:t>employers</a:t>
            </a:r>
            <a:r>
              <a:rPr lang="cs-CZ" altLang="cs-CZ" sz="2300" dirty="0"/>
              <a:t>, </a:t>
            </a:r>
            <a:r>
              <a:rPr lang="en-US" altLang="cs-CZ" sz="2300" dirty="0"/>
              <a:t>workers</a:t>
            </a:r>
            <a:r>
              <a:rPr lang="cs-CZ" altLang="cs-CZ" sz="2300" dirty="0"/>
              <a:t>, </a:t>
            </a:r>
            <a:r>
              <a:rPr lang="en-US" altLang="cs-CZ" sz="2300" dirty="0"/>
              <a:t>other interest groups (e.g. farmers, consumers).</a:t>
            </a:r>
          </a:p>
          <a:p>
            <a:pPr>
              <a:spcBef>
                <a:spcPts val="600"/>
              </a:spcBef>
              <a:defRPr/>
            </a:pPr>
            <a:r>
              <a:rPr lang="cs-CZ" altLang="cs-CZ" sz="2300" dirty="0">
                <a:highlight>
                  <a:srgbClr val="FFFFCC"/>
                </a:highlight>
              </a:rPr>
              <a:t>329</a:t>
            </a:r>
            <a:r>
              <a:rPr lang="en-US" altLang="cs-CZ" sz="2300" dirty="0">
                <a:highlight>
                  <a:srgbClr val="FFFFCC"/>
                </a:highlight>
              </a:rPr>
              <a:t> members</a:t>
            </a:r>
            <a:r>
              <a:rPr lang="en-US" altLang="cs-CZ" sz="2300" dirty="0"/>
              <a:t>, drawn from the most representative </a:t>
            </a:r>
            <a:r>
              <a:rPr lang="en-US" altLang="cs-CZ" sz="2300" dirty="0" err="1"/>
              <a:t>organisations</a:t>
            </a:r>
            <a:r>
              <a:rPr lang="en-US" altLang="cs-CZ" sz="2300" dirty="0"/>
              <a:t> in the individual Member States. They are appointed for 5 years by the Council, which adopts a list of members drawn up in accordance with the proposals made by each Member State.</a:t>
            </a:r>
            <a:endParaRPr lang="cs-CZ" altLang="cs-CZ" sz="2300" dirty="0"/>
          </a:p>
          <a:p>
            <a:pPr marL="0" indent="0">
              <a:buNone/>
              <a:defRPr/>
            </a:pPr>
            <a:endParaRPr lang="cs-CZ" altLang="cs-CZ" sz="2133" dirty="0"/>
          </a:p>
          <a:p>
            <a:pPr>
              <a:defRPr/>
            </a:pPr>
            <a:endParaRPr lang="cs-CZ" altLang="cs-CZ" sz="2133" dirty="0"/>
          </a:p>
          <a:p>
            <a:pPr>
              <a:defRPr/>
            </a:pPr>
            <a:endParaRPr lang="cs-CZ" altLang="cs-CZ" sz="2133" dirty="0"/>
          </a:p>
          <a:p>
            <a:pPr>
              <a:defRPr/>
            </a:pPr>
            <a:endParaRPr lang="cs-CZ" altLang="cs-CZ" sz="2133" dirty="0"/>
          </a:p>
          <a:p>
            <a:pPr>
              <a:defRPr/>
            </a:pPr>
            <a:endParaRPr lang="cs-CZ" altLang="cs-CZ" sz="2667" dirty="0"/>
          </a:p>
        </p:txBody>
      </p:sp>
      <p:pic>
        <p:nvPicPr>
          <p:cNvPr id="43012" name="Picture 7" descr="Výsledek obrázku pro European socio economic Committee">
            <a:extLst>
              <a:ext uri="{FF2B5EF4-FFF2-40B4-BE49-F238E27FC236}">
                <a16:creationId xmlns:a16="http://schemas.microsoft.com/office/drawing/2014/main" id="{90465FB1-5476-4FB1-936C-E0C6EA064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758" y="5482330"/>
            <a:ext cx="1392767" cy="139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132659B1-F35D-4A78-9C3F-133CB664D46B}"/>
              </a:ext>
            </a:extLst>
          </p:cNvPr>
          <p:cNvSpPr>
            <a:spLocks noGrp="1"/>
          </p:cNvSpPr>
          <p:nvPr>
            <p:ph type="title"/>
          </p:nvPr>
        </p:nvSpPr>
        <p:spPr>
          <a:xfrm>
            <a:off x="1271464" y="184151"/>
            <a:ext cx="10632670" cy="652561"/>
          </a:xfrm>
        </p:spPr>
        <p:txBody>
          <a:bodyPr/>
          <a:lstStyle/>
          <a:p>
            <a:r>
              <a:rPr lang="en-US" altLang="cs-CZ" kern="1200" dirty="0">
                <a:effectLst>
                  <a:outerShdw blurRad="38100" dist="38100" dir="2700000" algn="tl">
                    <a:srgbClr val="000000">
                      <a:alpha val="43137"/>
                    </a:srgbClr>
                  </a:outerShdw>
                </a:effectLst>
                <a:latin typeface="+mn-lt"/>
              </a:rPr>
              <a:t>Committee of the Regions of the European Union</a:t>
            </a:r>
            <a:endParaRPr lang="cs-CZ" altLang="cs-CZ" kern="1200" dirty="0">
              <a:effectLst>
                <a:outerShdw blurRad="38100" dist="38100" dir="2700000" algn="tl">
                  <a:srgbClr val="000000">
                    <a:alpha val="43137"/>
                  </a:srgbClr>
                </a:outerShdw>
              </a:effectLst>
              <a:latin typeface="+mn-lt"/>
            </a:endParaRPr>
          </a:p>
        </p:txBody>
      </p:sp>
      <p:pic>
        <p:nvPicPr>
          <p:cNvPr id="44035" name="Picture 6" descr="Výsledek obrázku pro European Committee of the Regions (CoR)">
            <a:extLst>
              <a:ext uri="{FF2B5EF4-FFF2-40B4-BE49-F238E27FC236}">
                <a16:creationId xmlns:a16="http://schemas.microsoft.com/office/drawing/2014/main" id="{55851267-2F2B-41BA-A6F9-0995D915F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417" y="5530849"/>
            <a:ext cx="2169583"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Zástupný symbol pro obsah 8">
            <a:extLst>
              <a:ext uri="{FF2B5EF4-FFF2-40B4-BE49-F238E27FC236}">
                <a16:creationId xmlns:a16="http://schemas.microsoft.com/office/drawing/2014/main" id="{21D71D3E-2243-4E13-8791-99C40837F068}"/>
              </a:ext>
            </a:extLst>
          </p:cNvPr>
          <p:cNvSpPr>
            <a:spLocks noGrp="1"/>
          </p:cNvSpPr>
          <p:nvPr>
            <p:ph idx="1"/>
          </p:nvPr>
        </p:nvSpPr>
        <p:spPr>
          <a:xfrm>
            <a:off x="335360" y="836712"/>
            <a:ext cx="11568774" cy="5485773"/>
          </a:xfrm>
        </p:spPr>
        <p:txBody>
          <a:bodyPr/>
          <a:lstStyle/>
          <a:p>
            <a:pPr>
              <a:spcBef>
                <a:spcPts val="600"/>
              </a:spcBef>
            </a:pPr>
            <a:r>
              <a:rPr lang="en-US" altLang="cs-CZ" dirty="0"/>
              <a:t>Like the European Economic and Social Committee, it is not strictly an EU institution, as its function is purely advisory.</a:t>
            </a:r>
            <a:r>
              <a:rPr lang="cs-CZ" altLang="cs-CZ" dirty="0"/>
              <a:t> </a:t>
            </a:r>
            <a:r>
              <a:rPr lang="cs-CZ" altLang="cs-CZ" b="1" dirty="0" err="1"/>
              <a:t>Established</a:t>
            </a:r>
            <a:r>
              <a:rPr lang="cs-CZ" altLang="cs-CZ" b="1" dirty="0"/>
              <a:t> in</a:t>
            </a:r>
            <a:r>
              <a:rPr lang="cs-CZ" altLang="cs-CZ" dirty="0"/>
              <a:t>: 1994</a:t>
            </a:r>
          </a:p>
          <a:p>
            <a:pPr>
              <a:spcBef>
                <a:spcPts val="600"/>
              </a:spcBef>
            </a:pPr>
            <a:r>
              <a:rPr lang="en-US" altLang="cs-CZ" dirty="0">
                <a:highlight>
                  <a:srgbClr val="FFFFCC"/>
                </a:highlight>
              </a:rPr>
              <a:t>The members </a:t>
            </a:r>
            <a:r>
              <a:rPr lang="cs-CZ" altLang="cs-CZ" dirty="0">
                <a:highlight>
                  <a:srgbClr val="FFFFCC"/>
                </a:highlight>
              </a:rPr>
              <a:t>(329) </a:t>
            </a:r>
            <a:r>
              <a:rPr lang="en-US" altLang="cs-CZ" dirty="0">
                <a:highlight>
                  <a:srgbClr val="FFFFCC"/>
                </a:highlight>
              </a:rPr>
              <a:t>are representatives of regional and local authorities in the Member States</a:t>
            </a:r>
            <a:r>
              <a:rPr lang="cs-CZ" altLang="cs-CZ" dirty="0">
                <a:highlight>
                  <a:srgbClr val="FFFFCC"/>
                </a:highlight>
              </a:rPr>
              <a:t> </a:t>
            </a:r>
            <a:r>
              <a:rPr lang="en-US" altLang="cs-CZ" dirty="0">
                <a:highlight>
                  <a:srgbClr val="FFFFCC"/>
                </a:highlight>
              </a:rPr>
              <a:t> </a:t>
            </a:r>
            <a:r>
              <a:rPr lang="en-US" altLang="cs-CZ" dirty="0"/>
              <a:t>who must have a mandate based on elections from the authorities they represent, or must be politically accountable to them.</a:t>
            </a:r>
          </a:p>
          <a:p>
            <a:pPr>
              <a:spcBef>
                <a:spcPts val="600"/>
              </a:spcBef>
            </a:pPr>
            <a:r>
              <a:rPr lang="en-US" altLang="cs-CZ" b="1" dirty="0">
                <a:highlight>
                  <a:srgbClr val="FFFFCC"/>
                </a:highlight>
              </a:rPr>
              <a:t>There are a number of areas in which consultation by the Council of the European Union or the Commission is required (‘mandatory consultation’): </a:t>
            </a:r>
            <a:r>
              <a:rPr lang="en-US" altLang="cs-CZ" dirty="0">
                <a:highlight>
                  <a:srgbClr val="FFFFCC"/>
                </a:highlight>
              </a:rPr>
              <a:t>education; culture; public health; trans-European networks; transport, telecommunications and energy infrastructure; economic and social cohesion; employment policy and social legislation.</a:t>
            </a:r>
            <a:endParaRPr lang="cs-CZ" altLang="cs-CZ" dirty="0">
              <a:highlight>
                <a:srgbClr val="FFFFCC"/>
              </a:highlight>
            </a:endParaRPr>
          </a:p>
          <a:p>
            <a:pPr>
              <a:spcBef>
                <a:spcPts val="600"/>
              </a:spcBef>
            </a:pPr>
            <a:r>
              <a:rPr lang="en-US" altLang="cs-CZ" dirty="0"/>
              <a:t>The Council also consults the Committee of the Regions regularly, and without any legal obligation, in connection with a wide range of draft legislation (‘non-mandatory consultation’).</a:t>
            </a:r>
            <a:endParaRPr lang="cs-CZ" altLang="cs-CZ" dirty="0"/>
          </a:p>
        </p:txBody>
      </p:sp>
    </p:spTree>
  </p:cSld>
  <p:clrMapOvr>
    <a:masterClrMapping/>
  </p:clrMapOvr>
  <p:transition spd="med">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4EE67AC8-8E40-46F6-A00E-7461A4C59E45}"/>
              </a:ext>
            </a:extLst>
          </p:cNvPr>
          <p:cNvSpPr>
            <a:spLocks noGrp="1"/>
          </p:cNvSpPr>
          <p:nvPr>
            <p:ph type="title"/>
          </p:nvPr>
        </p:nvSpPr>
        <p:spPr>
          <a:xfrm>
            <a:off x="1008576" y="40433"/>
            <a:ext cx="10896600" cy="796279"/>
          </a:xfrm>
        </p:spPr>
        <p:txBody>
          <a:bodyPr/>
          <a:lstStyle/>
          <a:p>
            <a:r>
              <a:rPr lang="cs-CZ" altLang="cs-CZ" kern="1200" dirty="0" err="1">
                <a:effectLst>
                  <a:outerShdw blurRad="38100" dist="38100" dir="2700000" algn="tl">
                    <a:srgbClr val="000000">
                      <a:alpha val="43137"/>
                    </a:srgbClr>
                  </a:outerShdw>
                </a:effectLst>
                <a:latin typeface="+mn-lt"/>
              </a:rPr>
              <a:t>The</a:t>
            </a:r>
            <a:r>
              <a:rPr lang="cs-CZ" altLang="cs-CZ" kern="1200" dirty="0">
                <a:effectLst>
                  <a:outerShdw blurRad="38100" dist="38100" dir="2700000" algn="tl">
                    <a:srgbClr val="000000">
                      <a:alpha val="43137"/>
                    </a:srgbClr>
                  </a:outerShdw>
                </a:effectLst>
                <a:latin typeface="+mn-lt"/>
              </a:rPr>
              <a:t> </a:t>
            </a:r>
            <a:r>
              <a:rPr lang="cs-CZ" altLang="cs-CZ" kern="1200" dirty="0" err="1">
                <a:effectLst>
                  <a:outerShdw blurRad="38100" dist="38100" dir="2700000" algn="tl">
                    <a:srgbClr val="000000">
                      <a:alpha val="43137"/>
                    </a:srgbClr>
                  </a:outerShdw>
                </a:effectLst>
                <a:latin typeface="+mn-lt"/>
              </a:rPr>
              <a:t>European</a:t>
            </a:r>
            <a:r>
              <a:rPr lang="cs-CZ" altLang="cs-CZ" kern="1200" dirty="0">
                <a:effectLst>
                  <a:outerShdw blurRad="38100" dist="38100" dir="2700000" algn="tl">
                    <a:srgbClr val="000000">
                      <a:alpha val="43137"/>
                    </a:srgbClr>
                  </a:outerShdw>
                </a:effectLst>
                <a:latin typeface="+mn-lt"/>
              </a:rPr>
              <a:t> </a:t>
            </a:r>
            <a:r>
              <a:rPr lang="cs-CZ" altLang="cs-CZ" kern="1200" dirty="0" err="1">
                <a:effectLst>
                  <a:outerShdw blurRad="38100" dist="38100" dir="2700000" algn="tl">
                    <a:srgbClr val="000000">
                      <a:alpha val="43137"/>
                    </a:srgbClr>
                  </a:outerShdw>
                </a:effectLst>
                <a:latin typeface="+mn-lt"/>
              </a:rPr>
              <a:t>Investment</a:t>
            </a:r>
            <a:r>
              <a:rPr lang="cs-CZ" altLang="cs-CZ" kern="1200" dirty="0">
                <a:effectLst>
                  <a:outerShdw blurRad="38100" dist="38100" dir="2700000" algn="tl">
                    <a:srgbClr val="000000">
                      <a:alpha val="43137"/>
                    </a:srgbClr>
                  </a:outerShdw>
                </a:effectLst>
                <a:latin typeface="+mn-lt"/>
              </a:rPr>
              <a:t> Bank</a:t>
            </a:r>
          </a:p>
        </p:txBody>
      </p:sp>
      <p:sp>
        <p:nvSpPr>
          <p:cNvPr id="37891" name="Zástupný symbol pro obsah 2">
            <a:extLst>
              <a:ext uri="{FF2B5EF4-FFF2-40B4-BE49-F238E27FC236}">
                <a16:creationId xmlns:a16="http://schemas.microsoft.com/office/drawing/2014/main" id="{4A3156BE-65B9-460B-9AC1-985D0EAAB0BB}"/>
              </a:ext>
            </a:extLst>
          </p:cNvPr>
          <p:cNvSpPr>
            <a:spLocks noGrp="1"/>
          </p:cNvSpPr>
          <p:nvPr>
            <p:ph idx="1"/>
          </p:nvPr>
        </p:nvSpPr>
        <p:spPr>
          <a:xfrm>
            <a:off x="334433" y="1701801"/>
            <a:ext cx="10896600" cy="4525433"/>
          </a:xfrm>
        </p:spPr>
        <p:txBody>
          <a:bodyPr/>
          <a:lstStyle/>
          <a:p>
            <a:pPr>
              <a:defRPr/>
            </a:pPr>
            <a:endParaRPr lang="cs-CZ" altLang="cs-CZ" dirty="0"/>
          </a:p>
          <a:p>
            <a:pPr>
              <a:defRPr/>
            </a:pPr>
            <a:endParaRPr lang="cs-CZ" altLang="cs-CZ" dirty="0"/>
          </a:p>
          <a:p>
            <a:pPr>
              <a:defRPr/>
            </a:pPr>
            <a:endParaRPr lang="cs-CZ" altLang="cs-CZ" dirty="0"/>
          </a:p>
          <a:p>
            <a:pPr>
              <a:defRPr/>
            </a:pPr>
            <a:endParaRPr lang="cs-CZ" altLang="cs-CZ" dirty="0"/>
          </a:p>
          <a:p>
            <a:pPr marL="0" indent="0">
              <a:buNone/>
              <a:defRPr/>
            </a:pPr>
            <a:endParaRPr lang="cs-CZ" altLang="cs-CZ" sz="1867" dirty="0"/>
          </a:p>
        </p:txBody>
      </p:sp>
      <p:sp>
        <p:nvSpPr>
          <p:cNvPr id="2" name="Obdélník 1">
            <a:extLst>
              <a:ext uri="{FF2B5EF4-FFF2-40B4-BE49-F238E27FC236}">
                <a16:creationId xmlns:a16="http://schemas.microsoft.com/office/drawing/2014/main" id="{CB5212E6-46F0-4B3A-A0E4-90348FFAA29D}"/>
              </a:ext>
            </a:extLst>
          </p:cNvPr>
          <p:cNvSpPr/>
          <p:nvPr/>
        </p:nvSpPr>
        <p:spPr>
          <a:xfrm>
            <a:off x="334434" y="836713"/>
            <a:ext cx="11857568" cy="4893647"/>
          </a:xfrm>
          <a:prstGeom prst="rect">
            <a:avLst/>
          </a:prstGeom>
        </p:spPr>
        <p:txBody>
          <a:bodyPr wrap="square">
            <a:spAutoFit/>
          </a:bodyPr>
          <a:lstStyle/>
          <a:p>
            <a:pPr marL="380990" indent="-380990">
              <a:buFont typeface="Arial" panose="020B0604020202020204" pitchFamily="34" charset="0"/>
              <a:buChar char="•"/>
              <a:defRPr/>
            </a:pPr>
            <a:r>
              <a:rPr lang="en-US" altLang="cs-CZ" sz="2000" dirty="0">
                <a:highlight>
                  <a:srgbClr val="FFFFCC"/>
                </a:highlight>
              </a:rPr>
              <a:t>The EIB provides loans and guarantees in all economic sectors, especially to promote the development of less-developed regions, to </a:t>
            </a:r>
            <a:r>
              <a:rPr lang="en-US" altLang="cs-CZ" sz="2000" dirty="0" err="1">
                <a:highlight>
                  <a:srgbClr val="FFFFCC"/>
                </a:highlight>
              </a:rPr>
              <a:t>modernise</a:t>
            </a:r>
            <a:r>
              <a:rPr lang="en-US" altLang="cs-CZ" sz="2000" dirty="0">
                <a:highlight>
                  <a:srgbClr val="FFFFCC"/>
                </a:highlight>
              </a:rPr>
              <a:t> or convert undertakings or create new jobs and to assist projects of common interest to several Member States.</a:t>
            </a:r>
            <a:endParaRPr lang="cs-CZ" altLang="cs-CZ" sz="2000" dirty="0">
              <a:highlight>
                <a:srgbClr val="FFFFCC"/>
              </a:highlight>
            </a:endParaRPr>
          </a:p>
          <a:p>
            <a:pPr marL="380990" indent="-380990">
              <a:buFont typeface="Arial" panose="020B0604020202020204" pitchFamily="34" charset="0"/>
              <a:buChar char="•"/>
              <a:defRPr/>
            </a:pPr>
            <a:r>
              <a:rPr lang="en-US" altLang="cs-CZ" sz="2000" dirty="0"/>
              <a:t>President: Werner Hoyer</a:t>
            </a:r>
          </a:p>
          <a:p>
            <a:pPr marL="380990" indent="-380990">
              <a:buFont typeface="Arial" panose="020B0604020202020204" pitchFamily="34" charset="0"/>
              <a:buChar char="•"/>
              <a:defRPr/>
            </a:pPr>
            <a:r>
              <a:rPr lang="en-US" altLang="cs-CZ" sz="2000" dirty="0"/>
              <a:t>Board of Directors: comprises one director per EU country, plus one from the European Commission</a:t>
            </a:r>
            <a:endParaRPr lang="cs-CZ" altLang="cs-CZ" sz="2000" dirty="0"/>
          </a:p>
          <a:p>
            <a:pPr marL="380990" indent="-380990">
              <a:buFont typeface="Arial" panose="020B0604020202020204" pitchFamily="34" charset="0"/>
              <a:buChar char="•"/>
              <a:defRPr/>
            </a:pPr>
            <a:r>
              <a:rPr lang="en-US" altLang="cs-CZ" sz="2000" dirty="0"/>
              <a:t>All EU countries are shareholders in the EIB.</a:t>
            </a:r>
            <a:endParaRPr lang="cs-CZ" altLang="cs-CZ" sz="2000" dirty="0"/>
          </a:p>
          <a:p>
            <a:pPr>
              <a:defRPr/>
            </a:pPr>
            <a:endParaRPr lang="cs-CZ" altLang="cs-CZ" sz="2000" dirty="0"/>
          </a:p>
          <a:p>
            <a:pPr marL="380990" indent="-380990">
              <a:buFont typeface="Arial" panose="020B0604020202020204" pitchFamily="34" charset="0"/>
              <a:buChar char="•"/>
              <a:defRPr/>
            </a:pPr>
            <a:r>
              <a:rPr lang="en-US" altLang="cs-CZ" sz="2000" dirty="0"/>
              <a:t>The EIB is the majority shareholder of the European Investment Fund (EIF), which provides funding to small and medium-sized enterprises (SMEs) through venture capital and risk finance instruments. Other shareholders are the European Commission and financial institutions from across Europe. </a:t>
            </a:r>
            <a:endParaRPr lang="cs-CZ" altLang="cs-CZ" sz="2000" dirty="0"/>
          </a:p>
          <a:p>
            <a:pPr marL="380990" indent="-380990">
              <a:buFont typeface="Arial" panose="020B0604020202020204" pitchFamily="34" charset="0"/>
              <a:buChar char="•"/>
              <a:defRPr/>
            </a:pPr>
            <a:r>
              <a:rPr lang="en-US" altLang="cs-CZ" sz="2000" dirty="0"/>
              <a:t>Established in 1994, the Fund is active in all EU countries, prospective member countries, Liechtenstein and Norway.</a:t>
            </a:r>
            <a:endParaRPr lang="cs-CZ" altLang="cs-CZ" sz="2000" dirty="0"/>
          </a:p>
          <a:p>
            <a:pPr marL="380990" indent="-380990">
              <a:buFont typeface="Arial" panose="020B0604020202020204" pitchFamily="34" charset="0"/>
              <a:buChar char="•"/>
              <a:defRPr/>
            </a:pPr>
            <a:endParaRPr lang="cs-CZ" altLang="cs-CZ" sz="1600" dirty="0"/>
          </a:p>
          <a:p>
            <a:pPr marL="380990" indent="-380990">
              <a:buFont typeface="Arial" panose="020B0604020202020204" pitchFamily="34" charset="0"/>
              <a:buChar char="•"/>
              <a:defRPr/>
            </a:pPr>
            <a:endParaRPr lang="cs-CZ" altLang="cs-CZ" sz="1600" dirty="0"/>
          </a:p>
        </p:txBody>
      </p:sp>
      <p:pic>
        <p:nvPicPr>
          <p:cNvPr id="45061" name="Picture 9" descr="Výsledek obrázku pro The EIB EIF">
            <a:extLst>
              <a:ext uri="{FF2B5EF4-FFF2-40B4-BE49-F238E27FC236}">
                <a16:creationId xmlns:a16="http://schemas.microsoft.com/office/drawing/2014/main" id="{D179252E-806C-4A88-931A-9EE33E0C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029"/>
          <a:stretch>
            <a:fillRect/>
          </a:stretch>
        </p:blipFill>
        <p:spPr bwMode="auto">
          <a:xfrm>
            <a:off x="8171540" y="5229200"/>
            <a:ext cx="3988992" cy="158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6F028341-CD8F-4F85-877F-BEFD8EF8929A}"/>
              </a:ext>
            </a:extLst>
          </p:cNvPr>
          <p:cNvSpPr>
            <a:spLocks noGrp="1"/>
          </p:cNvSpPr>
          <p:nvPr>
            <p:ph type="title"/>
          </p:nvPr>
        </p:nvSpPr>
        <p:spPr>
          <a:xfrm>
            <a:off x="1055440" y="162984"/>
            <a:ext cx="10873207" cy="673728"/>
          </a:xfrm>
        </p:spPr>
        <p:txBody>
          <a:bodyPr/>
          <a:lstStyle/>
          <a:p>
            <a:r>
              <a:rPr lang="cs-CZ" altLang="cs-CZ" kern="1200" dirty="0" err="1">
                <a:effectLst>
                  <a:outerShdw blurRad="38100" dist="38100" dir="2700000" algn="tl">
                    <a:srgbClr val="000000">
                      <a:alpha val="43137"/>
                    </a:srgbClr>
                  </a:outerShdw>
                </a:effectLst>
                <a:latin typeface="+mn-lt"/>
              </a:rPr>
              <a:t>European</a:t>
            </a:r>
            <a:r>
              <a:rPr lang="cs-CZ" altLang="cs-CZ" kern="1200" dirty="0">
                <a:effectLst>
                  <a:outerShdw blurRad="38100" dist="38100" dir="2700000" algn="tl">
                    <a:srgbClr val="000000">
                      <a:alpha val="43137"/>
                    </a:srgbClr>
                  </a:outerShdw>
                </a:effectLst>
                <a:latin typeface="+mn-lt"/>
              </a:rPr>
              <a:t> Ombudsman </a:t>
            </a:r>
            <a:endParaRPr lang="en-US" altLang="cs-CZ" kern="1200" dirty="0">
              <a:effectLst>
                <a:outerShdw blurRad="38100" dist="38100" dir="2700000" algn="tl">
                  <a:srgbClr val="000000">
                    <a:alpha val="43137"/>
                  </a:srgbClr>
                </a:outerShdw>
              </a:effectLst>
              <a:latin typeface="+mn-lt"/>
            </a:endParaRPr>
          </a:p>
        </p:txBody>
      </p:sp>
      <p:sp>
        <p:nvSpPr>
          <p:cNvPr id="46083" name="Zástupný symbol pro obsah 2">
            <a:extLst>
              <a:ext uri="{FF2B5EF4-FFF2-40B4-BE49-F238E27FC236}">
                <a16:creationId xmlns:a16="http://schemas.microsoft.com/office/drawing/2014/main" id="{CB97E292-B835-47B0-AD8F-98826C257551}"/>
              </a:ext>
            </a:extLst>
          </p:cNvPr>
          <p:cNvSpPr>
            <a:spLocks noGrp="1"/>
          </p:cNvSpPr>
          <p:nvPr>
            <p:ph idx="1"/>
          </p:nvPr>
        </p:nvSpPr>
        <p:spPr>
          <a:xfrm>
            <a:off x="407368" y="836712"/>
            <a:ext cx="11064966" cy="5472608"/>
          </a:xfrm>
        </p:spPr>
        <p:txBody>
          <a:bodyPr/>
          <a:lstStyle/>
          <a:p>
            <a:pPr eaLnBrk="1" fontAlgn="ctr" hangingPunct="1">
              <a:buFont typeface="Arial" panose="020B0604020202020204" pitchFamily="34" charset="0"/>
              <a:buNone/>
            </a:pPr>
            <a:endParaRPr lang="cs-CZ" altLang="cs-CZ" sz="533" dirty="0"/>
          </a:p>
          <a:p>
            <a:pPr eaLnBrk="1" fontAlgn="ctr" hangingPunct="1"/>
            <a:r>
              <a:rPr lang="en-US" altLang="cs-CZ" sz="2200" dirty="0">
                <a:effectLst>
                  <a:outerShdw blurRad="38100" dist="38100" dir="2700000" algn="tl">
                    <a:srgbClr val="000000">
                      <a:alpha val="43137"/>
                    </a:srgbClr>
                  </a:outerShdw>
                </a:effectLst>
              </a:rPr>
              <a:t>Investigates complaints against EU institutions, bodies, offices &amp; agencies</a:t>
            </a:r>
          </a:p>
          <a:p>
            <a:pPr eaLnBrk="1" fontAlgn="ctr" hangingPunct="1"/>
            <a:r>
              <a:rPr lang="en-US" altLang="cs-CZ" sz="2200" dirty="0">
                <a:effectLst>
                  <a:outerShdw blurRad="38100" dist="38100" dir="2700000" algn="tl">
                    <a:srgbClr val="000000">
                      <a:alpha val="43137"/>
                    </a:srgbClr>
                  </a:outerShdw>
                </a:effectLst>
              </a:rPr>
              <a:t>Established in: 1995</a:t>
            </a:r>
          </a:p>
          <a:p>
            <a:r>
              <a:rPr lang="en-US" altLang="cs-CZ" sz="2200" dirty="0">
                <a:effectLst>
                  <a:outerShdw blurRad="38100" dist="38100" dir="2700000" algn="tl">
                    <a:srgbClr val="000000">
                      <a:alpha val="43137"/>
                    </a:srgbClr>
                  </a:outerShdw>
                </a:effectLst>
              </a:rPr>
              <a:t>The Ombudsman investigates different types of poor administration, for example:</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unfair conduct</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discrimination</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abuse of power</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lack of information or refusal to provide it</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unnecessary delays</a:t>
            </a:r>
            <a:r>
              <a:rPr lang="cs-CZ" altLang="cs-CZ" sz="2200" dirty="0">
                <a:effectLst>
                  <a:outerShdw blurRad="38100" dist="38100" dir="2700000" algn="tl">
                    <a:srgbClr val="000000">
                      <a:alpha val="43137"/>
                    </a:srgbClr>
                  </a:outerShdw>
                </a:effectLst>
              </a:rPr>
              <a:t>, </a:t>
            </a:r>
            <a:r>
              <a:rPr lang="en-US" altLang="cs-CZ" sz="2200" dirty="0">
                <a:effectLst>
                  <a:outerShdw blurRad="38100" dist="38100" dir="2700000" algn="tl">
                    <a:srgbClr val="000000">
                      <a:alpha val="43137"/>
                    </a:srgbClr>
                  </a:outerShdw>
                </a:effectLst>
              </a:rPr>
              <a:t>incorrect procedures. </a:t>
            </a:r>
            <a:endParaRPr lang="cs-CZ" altLang="cs-CZ" sz="2200" dirty="0">
              <a:effectLst>
                <a:outerShdw blurRad="38100" dist="38100" dir="2700000" algn="tl">
                  <a:srgbClr val="000000">
                    <a:alpha val="43137"/>
                  </a:srgbClr>
                </a:outerShdw>
              </a:effectLst>
            </a:endParaRPr>
          </a:p>
          <a:p>
            <a:r>
              <a:rPr lang="en-US" altLang="cs-CZ" sz="2200" dirty="0">
                <a:effectLst>
                  <a:outerShdw blurRad="38100" dist="38100" dir="2700000" algn="tl">
                    <a:srgbClr val="000000">
                      <a:alpha val="43137"/>
                    </a:srgbClr>
                  </a:outerShdw>
                </a:effectLst>
              </a:rPr>
              <a:t>The Ombudsman's office </a:t>
            </a:r>
            <a:r>
              <a:rPr lang="en-US" altLang="cs-CZ" sz="2200" b="1" dirty="0">
                <a:effectLst>
                  <a:outerShdw blurRad="38100" dist="38100" dir="2700000" algn="tl">
                    <a:srgbClr val="000000">
                      <a:alpha val="43137"/>
                    </a:srgbClr>
                  </a:outerShdw>
                </a:effectLst>
              </a:rPr>
              <a:t>launches investigations</a:t>
            </a:r>
            <a:r>
              <a:rPr lang="en-US" altLang="cs-CZ" sz="2200" dirty="0">
                <a:effectLst>
                  <a:outerShdw blurRad="38100" dist="38100" dir="2700000" algn="tl">
                    <a:srgbClr val="000000">
                      <a:alpha val="43137"/>
                    </a:srgbClr>
                  </a:outerShdw>
                </a:effectLst>
              </a:rPr>
              <a:t> either in response to complaints or on its own initiative. An </a:t>
            </a:r>
            <a:r>
              <a:rPr lang="en-US" altLang="cs-CZ" sz="2200" b="1" dirty="0">
                <a:effectLst>
                  <a:outerShdw blurRad="38100" dist="38100" dir="2700000" algn="tl">
                    <a:srgbClr val="000000">
                      <a:alpha val="43137"/>
                    </a:srgbClr>
                  </a:outerShdw>
                </a:effectLst>
              </a:rPr>
              <a:t>impartial</a:t>
            </a:r>
            <a:r>
              <a:rPr lang="en-US" altLang="cs-CZ" sz="2200" dirty="0">
                <a:effectLst>
                  <a:outerShdw blurRad="38100" dist="38100" dir="2700000" algn="tl">
                    <a:srgbClr val="000000">
                      <a:alpha val="43137"/>
                    </a:srgbClr>
                  </a:outerShdw>
                </a:effectLst>
              </a:rPr>
              <a:t> body, it takes no orders from any government or other </a:t>
            </a:r>
            <a:r>
              <a:rPr lang="en-US" altLang="cs-CZ" sz="2200" dirty="0" err="1">
                <a:effectLst>
                  <a:outerShdw blurRad="38100" dist="38100" dir="2700000" algn="tl">
                    <a:srgbClr val="000000">
                      <a:alpha val="43137"/>
                    </a:srgbClr>
                  </a:outerShdw>
                </a:effectLst>
              </a:rPr>
              <a:t>organisation</a:t>
            </a:r>
            <a:r>
              <a:rPr lang="en-US" altLang="cs-CZ" sz="2200" dirty="0">
                <a:effectLst>
                  <a:outerShdw blurRad="38100" dist="38100" dir="2700000" algn="tl">
                    <a:srgbClr val="000000">
                      <a:alpha val="43137"/>
                    </a:srgbClr>
                  </a:outerShdw>
                </a:effectLst>
              </a:rPr>
              <a:t>. It produces an annual activity report for the European Parliament.</a:t>
            </a:r>
            <a:endParaRPr lang="cs-CZ" altLang="cs-CZ" sz="2200" dirty="0">
              <a:effectLst>
                <a:outerShdw blurRad="38100" dist="38100" dir="2700000" algn="tl">
                  <a:srgbClr val="000000">
                    <a:alpha val="43137"/>
                  </a:srgbClr>
                </a:outerShdw>
              </a:effectLst>
            </a:endParaRPr>
          </a:p>
          <a:p>
            <a:r>
              <a:rPr lang="en-US" altLang="cs-CZ" sz="2200" dirty="0">
                <a:effectLst>
                  <a:outerShdw blurRad="38100" dist="38100" dir="2700000" algn="tl">
                    <a:srgbClr val="000000">
                      <a:alpha val="43137"/>
                    </a:srgbClr>
                  </a:outerShdw>
                </a:effectLst>
              </a:rPr>
              <a:t>The European Parliament elects the Ombudsman for a renewable </a:t>
            </a:r>
            <a:r>
              <a:rPr lang="en-US" altLang="cs-CZ" sz="2200" b="1" dirty="0">
                <a:effectLst>
                  <a:outerShdw blurRad="38100" dist="38100" dir="2700000" algn="tl">
                    <a:srgbClr val="000000">
                      <a:alpha val="43137"/>
                    </a:srgbClr>
                  </a:outerShdw>
                </a:effectLst>
              </a:rPr>
              <a:t>5-year term</a:t>
            </a:r>
            <a:r>
              <a:rPr lang="en-US" altLang="cs-CZ" sz="2200" dirty="0">
                <a:effectLst>
                  <a:outerShdw blurRad="38100" dist="38100" dir="2700000" algn="tl">
                    <a:srgbClr val="000000">
                      <a:alpha val="43137"/>
                    </a:srgbClr>
                  </a:outerShdw>
                </a:effectLst>
              </a:rPr>
              <a:t>. This is one of its first tasks when newly elected.</a:t>
            </a:r>
          </a:p>
          <a:p>
            <a:pPr eaLnBrk="1" fontAlgn="ctr" hangingPunct="1"/>
            <a:r>
              <a:rPr lang="en-US" altLang="cs-CZ" sz="2200" dirty="0">
                <a:effectLst>
                  <a:outerShdw blurRad="38100" dist="38100" dir="2700000" algn="tl">
                    <a:srgbClr val="000000">
                      <a:alpha val="43137"/>
                    </a:srgbClr>
                  </a:outerShdw>
                </a:effectLst>
              </a:rPr>
              <a:t>Ombudsman: </a:t>
            </a:r>
            <a:r>
              <a:rPr lang="en-US" altLang="cs-CZ" sz="2200" b="1" dirty="0">
                <a:effectLst>
                  <a:outerShdw blurRad="38100" dist="38100" dir="2700000" algn="tl">
                    <a:srgbClr val="000000">
                      <a:alpha val="43137"/>
                    </a:srgbClr>
                  </a:outerShdw>
                </a:effectLst>
              </a:rPr>
              <a:t>Emily O'Reilly</a:t>
            </a:r>
          </a:p>
          <a:p>
            <a:pPr eaLnBrk="1" fontAlgn="ctr" hangingPunct="1"/>
            <a:endParaRPr lang="cs-CZ" altLang="cs-CZ" sz="3733" dirty="0"/>
          </a:p>
          <a:p>
            <a:pPr eaLnBrk="1" fontAlgn="ctr" hangingPunct="1"/>
            <a:endParaRPr lang="en-US" altLang="cs-CZ" sz="3733" dirty="0"/>
          </a:p>
          <a:p>
            <a:pPr eaLnBrk="1" fontAlgn="ctr" hangingPunct="1"/>
            <a:endParaRPr lang="cs-CZ" altLang="cs-CZ" sz="3733" b="1" dirty="0"/>
          </a:p>
          <a:p>
            <a:pPr eaLnBrk="1" fontAlgn="ctr" hangingPunct="1"/>
            <a:endParaRPr lang="en-US" altLang="cs-CZ" sz="3733" dirty="0"/>
          </a:p>
          <a:p>
            <a:endParaRPr lang="en-US" altLang="cs-CZ" dirty="0"/>
          </a:p>
        </p:txBody>
      </p:sp>
      <p:pic>
        <p:nvPicPr>
          <p:cNvPr id="46084" name="Obrázek 4">
            <a:extLst>
              <a:ext uri="{FF2B5EF4-FFF2-40B4-BE49-F238E27FC236}">
                <a16:creationId xmlns:a16="http://schemas.microsoft.com/office/drawing/2014/main" id="{BEE80F32-945F-4A94-B599-2A3B535C3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4802434"/>
            <a:ext cx="1919536" cy="205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EE53AD15-8D6F-44CE-94A6-AF62E9D8E775}"/>
              </a:ext>
            </a:extLst>
          </p:cNvPr>
          <p:cNvSpPr>
            <a:spLocks noGrp="1"/>
          </p:cNvSpPr>
          <p:nvPr>
            <p:ph type="title"/>
          </p:nvPr>
        </p:nvSpPr>
        <p:spPr>
          <a:xfrm>
            <a:off x="839416" y="260648"/>
            <a:ext cx="10856184" cy="577851"/>
          </a:xfrm>
        </p:spPr>
        <p:txBody>
          <a:bodyPr/>
          <a:lstStyle/>
          <a:p>
            <a:pPr>
              <a:defRPr/>
            </a:pPr>
            <a:r>
              <a:rPr lang="cs-CZ" altLang="cs-CZ" sz="3200" dirty="0">
                <a:effectLst>
                  <a:outerShdw blurRad="38100" dist="38100" dir="2700000" algn="tl">
                    <a:srgbClr val="000000">
                      <a:alpha val="43137"/>
                    </a:srgbClr>
                  </a:outerShdw>
                </a:effectLst>
                <a:latin typeface="+mn-lt"/>
              </a:rPr>
              <a:t>Major and </a:t>
            </a:r>
            <a:r>
              <a:rPr lang="cs-CZ" altLang="cs-CZ" sz="3200" dirty="0" err="1">
                <a:effectLst>
                  <a:outerShdw blurRad="38100" dist="38100" dir="2700000" algn="tl">
                    <a:srgbClr val="000000">
                      <a:alpha val="43137"/>
                    </a:srgbClr>
                  </a:outerShdw>
                </a:effectLst>
                <a:latin typeface="+mn-lt"/>
              </a:rPr>
              <a:t>other</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institutions</a:t>
            </a:r>
            <a:endParaRPr lang="en-US" altLang="cs-CZ" sz="3200" dirty="0">
              <a:solidFill>
                <a:srgbClr val="FFC000"/>
              </a:solidFill>
              <a:latin typeface="+mn-lt"/>
            </a:endParaRPr>
          </a:p>
        </p:txBody>
      </p:sp>
      <p:sp>
        <p:nvSpPr>
          <p:cNvPr id="8" name="Rectangle 10">
            <a:extLst>
              <a:ext uri="{FF2B5EF4-FFF2-40B4-BE49-F238E27FC236}">
                <a16:creationId xmlns:a16="http://schemas.microsoft.com/office/drawing/2014/main" id="{49DFD084-9EA5-413B-B63C-BECC57E3DA10}"/>
              </a:ext>
            </a:extLst>
          </p:cNvPr>
          <p:cNvSpPr txBox="1">
            <a:spLocks noChangeArrowheads="1"/>
          </p:cNvSpPr>
          <p:nvPr/>
        </p:nvSpPr>
        <p:spPr bwMode="auto">
          <a:xfrm>
            <a:off x="364068" y="838499"/>
            <a:ext cx="7076017" cy="5470821"/>
          </a:xfrm>
          <a:prstGeom prst="rect">
            <a:avLst/>
          </a:prstGeom>
          <a:noFill/>
          <a:ln w="9525">
            <a:noFill/>
            <a:miter lim="800000"/>
            <a:headEnd/>
            <a:tailEnd/>
          </a:ln>
        </p:spPr>
        <p:txBody>
          <a:bodyPr/>
          <a:lstStyle/>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Court of Justice of the European Union</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Court of Auditors</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Central Bank</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External Action Service</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Economic and Social Committee</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Committee of the Regions</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Investment Bank</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Ombudsman</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Data Protection Supervisor</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European Personnel Selection Office</a:t>
            </a:r>
            <a:endParaRPr lang="cs-CZ" sz="2000" dirty="0">
              <a:effectLst>
                <a:outerShdw blurRad="38100" dist="38100" dir="2700000" algn="tl">
                  <a:srgbClr val="000000">
                    <a:alpha val="43137"/>
                  </a:srgbClr>
                </a:outerShdw>
              </a:effectLst>
            </a:endParaRPr>
          </a:p>
          <a:p>
            <a:pPr marL="457189" indent="-457189">
              <a:buFont typeface="Arial" panose="020B0604020202020204" pitchFamily="34" charset="0"/>
              <a:buChar char="•"/>
              <a:defRPr/>
            </a:pPr>
            <a:r>
              <a:rPr lang="en-US" sz="2000" dirty="0">
                <a:effectLst>
                  <a:outerShdw blurRad="38100" dist="38100" dir="2700000" algn="tl">
                    <a:srgbClr val="000000">
                      <a:alpha val="43137"/>
                    </a:srgbClr>
                  </a:outerShdw>
                </a:effectLst>
              </a:rPr>
              <a:t>Publications Office </a:t>
            </a:r>
            <a:endParaRPr lang="cs-CZ" sz="2000" dirty="0">
              <a:effectLst>
                <a:outerShdw blurRad="38100" dist="38100" dir="2700000" algn="tl">
                  <a:srgbClr val="000000">
                    <a:alpha val="43137"/>
                  </a:srgbClr>
                </a:outerShdw>
              </a:effectLst>
            </a:endParaRPr>
          </a:p>
          <a:p>
            <a:pPr>
              <a:defRPr/>
            </a:pPr>
            <a:r>
              <a:rPr lang="cs-CZ"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of the European Union</a:t>
            </a:r>
            <a:r>
              <a:rPr lang="cs-CZ"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Agencies</a:t>
            </a:r>
          </a:p>
        </p:txBody>
      </p:sp>
      <p:pic>
        <p:nvPicPr>
          <p:cNvPr id="8196" name="Obrázek 2">
            <a:extLst>
              <a:ext uri="{FF2B5EF4-FFF2-40B4-BE49-F238E27FC236}">
                <a16:creationId xmlns:a16="http://schemas.microsoft.com/office/drawing/2014/main" id="{49D5CBFD-03B9-4993-BF37-62F9DE098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673" y="838499"/>
            <a:ext cx="5721351"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3F26F0A8-154F-4F00-ACD7-32F6F227450B}"/>
              </a:ext>
            </a:extLst>
          </p:cNvPr>
          <p:cNvSpPr>
            <a:spLocks noGrp="1"/>
          </p:cNvSpPr>
          <p:nvPr>
            <p:ph type="title"/>
          </p:nvPr>
        </p:nvSpPr>
        <p:spPr>
          <a:xfrm>
            <a:off x="1055440" y="260648"/>
            <a:ext cx="10880445" cy="648072"/>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Institutional</a:t>
            </a:r>
            <a:r>
              <a:rPr lang="cs-CZ" altLang="cs-CZ" sz="3200" dirty="0">
                <a:effectLst>
                  <a:outerShdw blurRad="38100" dist="38100" dir="2700000" algn="tl">
                    <a:srgbClr val="000000">
                      <a:alpha val="43137"/>
                    </a:srgbClr>
                  </a:outerShdw>
                </a:effectLst>
                <a:latin typeface="+mn-lt"/>
              </a:rPr>
              <a:t> Triangle</a:t>
            </a:r>
            <a:endParaRPr lang="en-US" altLang="cs-CZ" sz="3200" dirty="0">
              <a:solidFill>
                <a:srgbClr val="FFC000"/>
              </a:solidFill>
              <a:latin typeface="+mn-lt"/>
            </a:endParaRPr>
          </a:p>
        </p:txBody>
      </p:sp>
      <p:sp>
        <p:nvSpPr>
          <p:cNvPr id="8" name="Rectangle 10">
            <a:extLst>
              <a:ext uri="{FF2B5EF4-FFF2-40B4-BE49-F238E27FC236}">
                <a16:creationId xmlns:a16="http://schemas.microsoft.com/office/drawing/2014/main" id="{290DFED9-92FC-4C0D-8475-63A65BBC146C}"/>
              </a:ext>
            </a:extLst>
          </p:cNvPr>
          <p:cNvSpPr txBox="1">
            <a:spLocks noChangeArrowheads="1"/>
          </p:cNvSpPr>
          <p:nvPr/>
        </p:nvSpPr>
        <p:spPr bwMode="auto">
          <a:xfrm>
            <a:off x="256118" y="836712"/>
            <a:ext cx="11679767" cy="6025521"/>
          </a:xfrm>
          <a:prstGeom prst="rect">
            <a:avLst/>
          </a:prstGeom>
          <a:noFill/>
          <a:ln w="9525">
            <a:noFill/>
            <a:miter lim="800000"/>
            <a:headEnd/>
            <a:tailEnd/>
          </a:ln>
        </p:spPr>
        <p:txBody>
          <a:bodyPr/>
          <a:lstStyle/>
          <a:p>
            <a:pPr eaLnBrk="1" hangingPunct="1">
              <a:spcBef>
                <a:spcPct val="20000"/>
              </a:spcBef>
              <a:defRPr/>
            </a:pPr>
            <a:r>
              <a:rPr lang="en-US" altLang="cs-CZ" sz="2400" dirty="0">
                <a:effectLst>
                  <a:outerShdw blurRad="38100" dist="38100" dir="2700000" algn="tl">
                    <a:srgbClr val="000000">
                      <a:alpha val="43137"/>
                    </a:srgbClr>
                  </a:outerShdw>
                </a:effectLst>
                <a:highlight>
                  <a:srgbClr val="FFFF00"/>
                </a:highlight>
                <a:latin typeface="+mn-lt"/>
              </a:rPr>
              <a:t>The European Commission, the European Parliament and the Council of the European Union are the three central legislative institutions of the E</a:t>
            </a:r>
            <a:r>
              <a:rPr lang="cs-CZ" altLang="cs-CZ" sz="2400" dirty="0">
                <a:effectLst>
                  <a:outerShdw blurRad="38100" dist="38100" dir="2700000" algn="tl">
                    <a:srgbClr val="000000">
                      <a:alpha val="43137"/>
                    </a:srgbClr>
                  </a:outerShdw>
                </a:effectLst>
                <a:highlight>
                  <a:srgbClr val="FFFF00"/>
                </a:highlight>
                <a:latin typeface="+mn-lt"/>
              </a:rPr>
              <a:t>U.</a:t>
            </a:r>
          </a:p>
          <a:p>
            <a:pPr marL="457189" indent="-457189" eaLnBrk="1" hangingPunct="1">
              <a:spcBef>
                <a:spcPct val="20000"/>
              </a:spcBef>
              <a:buFont typeface="Arial" panose="020B0604020202020204" pitchFamily="34" charset="0"/>
              <a:buChar char="•"/>
              <a:defRPr/>
            </a:pPr>
            <a:r>
              <a:rPr lang="en-US" sz="2400" dirty="0">
                <a:effectLst>
                  <a:outerShdw blurRad="38100" dist="38100" dir="2700000" algn="tl">
                    <a:srgbClr val="000000">
                      <a:alpha val="43137"/>
                    </a:srgbClr>
                  </a:outerShdw>
                </a:effectLst>
              </a:rPr>
              <a:t>The European Commission represents the interests of the EU as a whole.</a:t>
            </a:r>
            <a:endParaRPr lang="cs-CZ" sz="2400" dirty="0">
              <a:effectLst>
                <a:outerShdw blurRad="38100" dist="38100" dir="2700000" algn="tl">
                  <a:srgbClr val="000000">
                    <a:alpha val="43137"/>
                  </a:srgbClr>
                </a:outerShdw>
              </a:effectLst>
            </a:endParaRPr>
          </a:p>
          <a:p>
            <a:pPr marL="457189" indent="-457189" eaLnBrk="1" hangingPunct="1">
              <a:spcBef>
                <a:spcPct val="20000"/>
              </a:spcBef>
              <a:buFont typeface="Arial" panose="020B0604020202020204" pitchFamily="34" charset="0"/>
              <a:buChar char="•"/>
              <a:defRPr/>
            </a:pPr>
            <a:r>
              <a:rPr lang="en-US" sz="2400" dirty="0">
                <a:effectLst>
                  <a:outerShdw blurRad="38100" dist="38100" dir="2700000" algn="tl">
                    <a:srgbClr val="000000">
                      <a:alpha val="43137"/>
                    </a:srgbClr>
                  </a:outerShdw>
                </a:effectLst>
              </a:rPr>
              <a:t>The European Parliament represents the interests of European Citizens.</a:t>
            </a:r>
            <a:endParaRPr lang="cs-CZ" sz="2400" dirty="0">
              <a:effectLst>
                <a:outerShdw blurRad="38100" dist="38100" dir="2700000" algn="tl">
                  <a:srgbClr val="000000">
                    <a:alpha val="43137"/>
                  </a:srgbClr>
                </a:outerShdw>
              </a:effectLst>
            </a:endParaRPr>
          </a:p>
          <a:p>
            <a:pPr marL="457189" indent="-457189" eaLnBrk="1" hangingPunct="1">
              <a:spcBef>
                <a:spcPct val="20000"/>
              </a:spcBef>
              <a:buFont typeface="Arial" panose="020B0604020202020204" pitchFamily="34" charset="0"/>
              <a:buChar char="•"/>
              <a:defRPr/>
            </a:pPr>
            <a:r>
              <a:rPr lang="en-US" sz="2400" dirty="0">
                <a:effectLst>
                  <a:outerShdw blurRad="38100" dist="38100" dir="2700000" algn="tl">
                    <a:srgbClr val="000000">
                      <a:alpha val="43137"/>
                    </a:srgbClr>
                  </a:outerShdw>
                </a:effectLst>
              </a:rPr>
              <a:t>The Council of the European Union (often referred to as just the Council or the Council of Ministers) represents the member state governments.</a:t>
            </a:r>
            <a:endParaRPr lang="cs-CZ" sz="2400" dirty="0">
              <a:effectLst>
                <a:outerShdw blurRad="38100" dist="38100" dir="2700000" algn="tl">
                  <a:srgbClr val="000000">
                    <a:alpha val="43137"/>
                  </a:srgbClr>
                </a:outerShdw>
              </a:effectLst>
            </a:endParaRPr>
          </a:p>
          <a:p>
            <a:pPr eaLnBrk="1" hangingPunct="1">
              <a:spcBef>
                <a:spcPct val="20000"/>
              </a:spcBef>
              <a:defRPr/>
            </a:pPr>
            <a:endParaRPr lang="cs-CZ" sz="2400" dirty="0">
              <a:effectLst>
                <a:outerShdw blurRad="38100" dist="38100" dir="2700000" algn="tl">
                  <a:srgbClr val="000000">
                    <a:alpha val="43137"/>
                  </a:srgbClr>
                </a:outerShdw>
              </a:effectLst>
            </a:endParaRPr>
          </a:p>
          <a:p>
            <a:pPr>
              <a:defRPr/>
            </a:pPr>
            <a:r>
              <a:rPr lang="en-US" sz="2400" dirty="0">
                <a:effectLst>
                  <a:outerShdw blurRad="38100" dist="38100" dir="2700000" algn="tl">
                    <a:srgbClr val="000000">
                      <a:alpha val="43137"/>
                    </a:srgbClr>
                  </a:outerShdw>
                </a:effectLst>
                <a:highlight>
                  <a:srgbClr val="FFFF00"/>
                </a:highlight>
              </a:rPr>
              <a:t>There are other EU institutions we should also consider:</a:t>
            </a:r>
          </a:p>
          <a:p>
            <a:pPr marL="380990" indent="-380990">
              <a:buFont typeface="Arial" panose="020B0604020202020204" pitchFamily="34" charset="0"/>
              <a:buChar char="•"/>
              <a:defRPr/>
            </a:pPr>
            <a:r>
              <a:rPr lang="en-US" sz="2400" dirty="0">
                <a:effectLst>
                  <a:outerShdw blurRad="38100" dist="38100" dir="2700000" algn="tl">
                    <a:srgbClr val="000000">
                      <a:alpha val="43137"/>
                    </a:srgbClr>
                  </a:outerShdw>
                </a:effectLst>
                <a:highlight>
                  <a:srgbClr val="FFFFCC"/>
                </a:highlight>
              </a:rPr>
              <a:t>The European Council </a:t>
            </a:r>
            <a:r>
              <a:rPr lang="en-US" sz="2400" dirty="0">
                <a:effectLst>
                  <a:outerShdw blurRad="38100" dist="38100" dir="2700000" algn="tl">
                    <a:srgbClr val="000000">
                      <a:alpha val="43137"/>
                    </a:srgbClr>
                  </a:outerShdw>
                </a:effectLst>
              </a:rPr>
              <a:t>gives the impetus and directions to European integration</a:t>
            </a:r>
            <a:endParaRPr lang="cs-CZ" sz="2400" dirty="0">
              <a:effectLst>
                <a:outerShdw blurRad="38100" dist="38100" dir="2700000" algn="tl">
                  <a:srgbClr val="000000">
                    <a:alpha val="43137"/>
                  </a:srgbClr>
                </a:outerShdw>
              </a:effectLst>
            </a:endParaRPr>
          </a:p>
          <a:p>
            <a:pPr marL="380990" indent="-380990">
              <a:buFont typeface="Arial" panose="020B0604020202020204" pitchFamily="34" charset="0"/>
              <a:buChar char="•"/>
              <a:defRPr/>
            </a:pPr>
            <a:r>
              <a:rPr lang="en-US" sz="2400" dirty="0">
                <a:effectLst>
                  <a:outerShdw blurRad="38100" dist="38100" dir="2700000" algn="tl">
                    <a:srgbClr val="000000">
                      <a:alpha val="43137"/>
                    </a:srgbClr>
                  </a:outerShdw>
                </a:effectLst>
              </a:rPr>
              <a:t>The Committee of Regions &amp; The Economic and Social Committee are advisory bodies</a:t>
            </a:r>
            <a:endParaRPr lang="cs-CZ" sz="2400" dirty="0">
              <a:effectLst>
                <a:outerShdw blurRad="38100" dist="38100" dir="2700000" algn="tl">
                  <a:srgbClr val="000000">
                    <a:alpha val="43137"/>
                  </a:srgbClr>
                </a:outerShdw>
              </a:effectLst>
            </a:endParaRPr>
          </a:p>
          <a:p>
            <a:pPr marL="380990" indent="-380990">
              <a:buFont typeface="Arial" panose="020B0604020202020204" pitchFamily="34" charset="0"/>
              <a:buChar char="•"/>
              <a:defRPr/>
            </a:pPr>
            <a:r>
              <a:rPr lang="en-US" sz="2400" dirty="0">
                <a:effectLst>
                  <a:outerShdw blurRad="38100" dist="38100" dir="2700000" algn="tl">
                    <a:srgbClr val="000000">
                      <a:alpha val="43137"/>
                    </a:srgbClr>
                  </a:outerShdw>
                </a:effectLst>
              </a:rPr>
              <a:t>The European Court of Justice settles disputes</a:t>
            </a:r>
          </a:p>
        </p:txBody>
      </p:sp>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A299A924-8958-4AA4-A44F-A522B22BCE60}"/>
              </a:ext>
            </a:extLst>
          </p:cNvPr>
          <p:cNvSpPr>
            <a:spLocks noGrp="1"/>
          </p:cNvSpPr>
          <p:nvPr>
            <p:ph type="title"/>
          </p:nvPr>
        </p:nvSpPr>
        <p:spPr>
          <a:xfrm>
            <a:off x="839415" y="281517"/>
            <a:ext cx="10759917" cy="555195"/>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European</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Council</a:t>
            </a:r>
            <a:r>
              <a:rPr lang="cs-CZ" altLang="cs-CZ" sz="3200" dirty="0">
                <a:effectLst>
                  <a:outerShdw blurRad="38100" dist="38100" dir="2700000" algn="tl">
                    <a:srgbClr val="000000">
                      <a:alpha val="43137"/>
                    </a:srgbClr>
                  </a:outerShdw>
                </a:effectLst>
                <a:latin typeface="+mn-lt"/>
              </a:rPr>
              <a:t> </a:t>
            </a:r>
            <a:endParaRPr lang="en-US" altLang="cs-CZ" sz="3200"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B4D09647-7A6A-4284-A7FB-1548E1BFB46B}"/>
              </a:ext>
            </a:extLst>
          </p:cNvPr>
          <p:cNvSpPr txBox="1">
            <a:spLocks noChangeArrowheads="1"/>
          </p:cNvSpPr>
          <p:nvPr/>
        </p:nvSpPr>
        <p:spPr bwMode="auto">
          <a:xfrm>
            <a:off x="335360" y="836712"/>
            <a:ext cx="11431191" cy="5456965"/>
          </a:xfrm>
          <a:prstGeom prst="rect">
            <a:avLst/>
          </a:prstGeom>
          <a:noFill/>
          <a:ln w="9525">
            <a:noFill/>
            <a:miter lim="800000"/>
            <a:headEnd/>
            <a:tailEnd/>
          </a:ln>
        </p:spPr>
        <p:txBody>
          <a:bodyPr/>
          <a:lstStyle/>
          <a:p>
            <a:pPr>
              <a:defRPr/>
            </a:pPr>
            <a:r>
              <a:rPr lang="en-US" sz="2000" dirty="0">
                <a:effectLst>
                  <a:outerShdw blurRad="38100" dist="38100" dir="2700000" algn="tl">
                    <a:srgbClr val="000000">
                      <a:alpha val="43137"/>
                    </a:srgbClr>
                  </a:outerShdw>
                </a:effectLst>
              </a:rPr>
              <a:t>The Heads of State or Government and the Presidents of the Commission and Council meet in the </a:t>
            </a:r>
            <a:r>
              <a:rPr lang="en-US" sz="2000" u="sng" dirty="0">
                <a:effectLst>
                  <a:outerShdw blurRad="38100" dist="38100" dir="2700000" algn="tl">
                    <a:srgbClr val="000000">
                      <a:alpha val="43137"/>
                    </a:srgbClr>
                  </a:outerShdw>
                </a:effectLst>
              </a:rPr>
              <a:t>European Council</a:t>
            </a:r>
            <a:r>
              <a:rPr lang="cs-CZ" sz="2000" u="sng" dirty="0">
                <a:effectLst>
                  <a:outerShdw blurRad="38100" dist="38100" dir="2700000" algn="tl">
                    <a:srgbClr val="000000">
                      <a:alpha val="43137"/>
                    </a:srgbClr>
                  </a:outerShdw>
                </a:effectLst>
              </a:rPr>
              <a:t> </a:t>
            </a:r>
            <a:r>
              <a:rPr lang="cs-CZ" sz="2000" i="1" dirty="0">
                <a:effectLst>
                  <a:outerShdw blurRad="38100" dist="38100" dir="2700000" algn="tl">
                    <a:srgbClr val="000000">
                      <a:alpha val="43137"/>
                    </a:srgbClr>
                  </a:outerShdw>
                </a:effectLst>
              </a:rPr>
              <a:t>(</a:t>
            </a:r>
            <a:r>
              <a:rPr lang="cs-CZ" sz="2000" i="1" u="sng" dirty="0" err="1">
                <a:effectLst>
                  <a:outerShdw blurRad="38100" dist="38100" dir="2700000" algn="tl">
                    <a:srgbClr val="000000">
                      <a:alpha val="43137"/>
                    </a:srgbClr>
                  </a:outerShdw>
                </a:effectLst>
              </a:rPr>
              <a:t>Article</a:t>
            </a:r>
            <a:r>
              <a:rPr lang="cs-CZ" sz="2000" i="1" u="sng" dirty="0">
                <a:effectLst>
                  <a:outerShdw blurRad="38100" dist="38100" dir="2700000" algn="tl">
                    <a:srgbClr val="000000">
                      <a:alpha val="43137"/>
                    </a:srgbClr>
                  </a:outerShdw>
                </a:effectLst>
              </a:rPr>
              <a:t> 15 TEU</a:t>
            </a:r>
            <a:r>
              <a:rPr lang="cs-CZ" sz="2000" i="1" dirty="0">
                <a:effectLst>
                  <a:outerShdw blurRad="38100" dist="38100" dir="2700000" algn="tl">
                    <a:srgbClr val="000000">
                      <a:alpha val="43137"/>
                    </a:srgbClr>
                  </a:outerShdw>
                </a:effectLst>
              </a:rPr>
              <a:t>)</a:t>
            </a:r>
            <a:r>
              <a:rPr lang="en-US" sz="2000" u="sng"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at least twice every half a year in Brussels.</a:t>
            </a:r>
            <a:endParaRPr lang="cs-CZ" sz="2000" dirty="0">
              <a:effectLst>
                <a:outerShdw blurRad="38100" dist="38100" dir="2700000" algn="tl">
                  <a:srgbClr val="000000">
                    <a:alpha val="43137"/>
                  </a:srgbClr>
                </a:outerShdw>
              </a:effectLst>
            </a:endParaRPr>
          </a:p>
          <a:p>
            <a:pPr>
              <a:defRPr/>
            </a:pPr>
            <a:r>
              <a:rPr lang="cs-CZ" sz="2000" dirty="0" err="1"/>
              <a:t>The</a:t>
            </a:r>
            <a:r>
              <a:rPr lang="cs-CZ" sz="2000" dirty="0"/>
              <a:t> EC d</a:t>
            </a:r>
            <a:r>
              <a:rPr lang="en-US" sz="2000" dirty="0" err="1"/>
              <a:t>efine</a:t>
            </a:r>
            <a:r>
              <a:rPr lang="cs-CZ" sz="2000" dirty="0"/>
              <a:t>s</a:t>
            </a:r>
            <a:r>
              <a:rPr lang="en-US" sz="2000" dirty="0"/>
              <a:t> the general political aims and priorities of the EU</a:t>
            </a:r>
            <a:r>
              <a:rPr lang="cs-CZ" sz="2000" dirty="0"/>
              <a:t>.</a:t>
            </a:r>
            <a:endParaRPr lang="en-US" sz="2000" dirty="0"/>
          </a:p>
          <a:p>
            <a:pPr>
              <a:defRPr/>
            </a:pPr>
            <a:r>
              <a:rPr lang="cs-CZ" sz="2000" dirty="0" err="1">
                <a:highlight>
                  <a:srgbClr val="FFFFCC"/>
                </a:highlight>
              </a:rPr>
              <a:t>Composition</a:t>
            </a:r>
            <a:r>
              <a:rPr lang="cs-CZ" sz="2000" dirty="0">
                <a:highlight>
                  <a:srgbClr val="FFFFCC"/>
                </a:highlight>
              </a:rPr>
              <a:t>: </a:t>
            </a:r>
          </a:p>
          <a:p>
            <a:pPr marL="990575" lvl="1" indent="-380990">
              <a:buFont typeface="Arial" panose="020B0604020202020204" pitchFamily="34" charset="0"/>
              <a:buChar char="•"/>
              <a:defRPr/>
            </a:pPr>
            <a:r>
              <a:rPr lang="en-US" sz="2000" dirty="0">
                <a:effectLst>
                  <a:outerShdw blurRad="38100" dist="38100" dir="2700000" algn="tl">
                    <a:srgbClr val="000000">
                      <a:alpha val="43137"/>
                    </a:srgbClr>
                  </a:outerShdw>
                </a:effectLst>
              </a:rPr>
              <a:t>Heads of State or Government of the Member States</a:t>
            </a:r>
            <a:endParaRPr lang="cs-CZ" sz="2000" dirty="0">
              <a:effectLst>
                <a:outerShdw blurRad="38100" dist="38100" dir="2700000" algn="tl">
                  <a:srgbClr val="000000">
                    <a:alpha val="43137"/>
                  </a:srgbClr>
                </a:outerShdw>
              </a:effectLst>
            </a:endParaRPr>
          </a:p>
          <a:p>
            <a:pPr marL="990575" lvl="1" indent="-380990">
              <a:buFont typeface="Arial" panose="020B0604020202020204" pitchFamily="34" charset="0"/>
              <a:buChar char="•"/>
              <a:defRPr/>
            </a:pPr>
            <a:r>
              <a:rPr lang="en-US" sz="2000" dirty="0">
                <a:effectLst>
                  <a:outerShdw blurRad="38100" dist="38100" dir="2700000" algn="tl">
                    <a:srgbClr val="000000">
                      <a:alpha val="43137"/>
                    </a:srgbClr>
                  </a:outerShdw>
                </a:effectLst>
              </a:rPr>
              <a:t>President of the European Council</a:t>
            </a:r>
            <a:endParaRPr lang="cs-CZ" sz="2000" dirty="0">
              <a:effectLst>
                <a:outerShdw blurRad="38100" dist="38100" dir="2700000" algn="tl">
                  <a:srgbClr val="000000">
                    <a:alpha val="43137"/>
                  </a:srgbClr>
                </a:outerShdw>
              </a:effectLst>
            </a:endParaRPr>
          </a:p>
          <a:p>
            <a:pPr marL="990575" lvl="1" indent="-380990">
              <a:buFont typeface="Arial" panose="020B0604020202020204" pitchFamily="34" charset="0"/>
              <a:buChar char="•"/>
              <a:defRPr/>
            </a:pPr>
            <a:r>
              <a:rPr lang="en-US" sz="2000" dirty="0">
                <a:effectLst>
                  <a:outerShdw blurRad="38100" dist="38100" dir="2700000" algn="tl">
                    <a:srgbClr val="000000">
                      <a:alpha val="43137"/>
                    </a:srgbClr>
                  </a:outerShdw>
                </a:effectLst>
              </a:rPr>
              <a:t>President of the European Commission</a:t>
            </a:r>
            <a:endParaRPr lang="cs-CZ" sz="2000" dirty="0">
              <a:effectLst>
                <a:outerShdw blurRad="38100" dist="38100" dir="2700000" algn="tl">
                  <a:srgbClr val="000000">
                    <a:alpha val="43137"/>
                  </a:srgbClr>
                </a:outerShdw>
              </a:effectLst>
            </a:endParaRPr>
          </a:p>
          <a:p>
            <a:pPr marL="990575" lvl="1" indent="-380990">
              <a:buFont typeface="Arial" panose="020B0604020202020204" pitchFamily="34" charset="0"/>
              <a:buChar char="•"/>
              <a:defRPr/>
            </a:pPr>
            <a:r>
              <a:rPr lang="en-US" sz="2000" dirty="0">
                <a:effectLst>
                  <a:outerShdw blurRad="38100" dist="38100" dir="2700000" algn="tl">
                    <a:srgbClr val="000000">
                      <a:alpha val="43137"/>
                    </a:srgbClr>
                  </a:outerShdw>
                </a:effectLst>
              </a:rPr>
              <a:t>High Representative of the Union for Foreign Affairs and Security Policy</a:t>
            </a:r>
            <a:endParaRPr lang="cs-CZ" sz="2000" dirty="0">
              <a:effectLst>
                <a:outerShdw blurRad="38100" dist="38100" dir="2700000" algn="tl">
                  <a:srgbClr val="000000">
                    <a:alpha val="43137"/>
                  </a:srgbClr>
                </a:outerShdw>
              </a:effectLst>
            </a:endParaRPr>
          </a:p>
          <a:p>
            <a:pPr>
              <a:spcBef>
                <a:spcPts val="600"/>
              </a:spcBef>
              <a:defRPr/>
            </a:pPr>
            <a:r>
              <a:rPr lang="en-US" sz="2000" dirty="0"/>
              <a:t>The European Council does not exercise legislative functions. Its function is to establish the </a:t>
            </a:r>
            <a:r>
              <a:rPr lang="en-US" sz="2000" dirty="0">
                <a:solidFill>
                  <a:srgbClr val="365F91"/>
                </a:solidFill>
              </a:rPr>
              <a:t>general policy guidelines for EU action</a:t>
            </a:r>
            <a:r>
              <a:rPr lang="en-US" sz="2000" dirty="0"/>
              <a:t>. These take the form of ‘conclusions’, which are adopted by consensus and contain basic policy decisions or instructions and guidelines to the Council or the European Commission.</a:t>
            </a:r>
          </a:p>
          <a:p>
            <a:pPr>
              <a:defRPr/>
            </a:pPr>
            <a:endParaRPr lang="en-US" sz="2267" dirty="0"/>
          </a:p>
        </p:txBody>
      </p:sp>
      <p:pic>
        <p:nvPicPr>
          <p:cNvPr id="10244" name="Obrázek 4">
            <a:extLst>
              <a:ext uri="{FF2B5EF4-FFF2-40B4-BE49-F238E27FC236}">
                <a16:creationId xmlns:a16="http://schemas.microsoft.com/office/drawing/2014/main" id="{62EA4474-733A-4F8E-A8C7-9CE3B223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4862167"/>
            <a:ext cx="5092700" cy="142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9ED27C46-A9EF-4B18-8959-85B70AC33698}"/>
              </a:ext>
            </a:extLst>
          </p:cNvPr>
          <p:cNvSpPr>
            <a:spLocks noGrp="1"/>
          </p:cNvSpPr>
          <p:nvPr>
            <p:ph type="title"/>
          </p:nvPr>
        </p:nvSpPr>
        <p:spPr>
          <a:xfrm>
            <a:off x="983431" y="281517"/>
            <a:ext cx="10615901" cy="555195"/>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President </a:t>
            </a:r>
            <a:r>
              <a:rPr lang="cs-CZ" altLang="cs-CZ" sz="3200" dirty="0" err="1">
                <a:effectLst>
                  <a:outerShdw blurRad="38100" dist="38100" dir="2700000" algn="tl">
                    <a:srgbClr val="000000">
                      <a:alpha val="43137"/>
                    </a:srgbClr>
                  </a:outerShdw>
                </a:effectLst>
                <a:latin typeface="+mn-lt"/>
              </a:rPr>
              <a:t>of</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European</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Council</a:t>
            </a:r>
            <a:r>
              <a:rPr lang="cs-CZ" altLang="cs-CZ" sz="3200" dirty="0">
                <a:effectLst>
                  <a:outerShdw blurRad="38100" dist="38100" dir="2700000" algn="tl">
                    <a:srgbClr val="000000">
                      <a:alpha val="43137"/>
                    </a:srgbClr>
                  </a:outerShdw>
                </a:effectLst>
                <a:latin typeface="+mn-lt"/>
              </a:rPr>
              <a:t> </a:t>
            </a:r>
            <a:endParaRPr lang="en-US" altLang="cs-CZ" sz="3200"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0762E4FA-6D2F-48EC-8970-145080E01E52}"/>
              </a:ext>
            </a:extLst>
          </p:cNvPr>
          <p:cNvSpPr txBox="1">
            <a:spLocks noChangeArrowheads="1"/>
          </p:cNvSpPr>
          <p:nvPr/>
        </p:nvSpPr>
        <p:spPr bwMode="auto">
          <a:xfrm>
            <a:off x="335360" y="836713"/>
            <a:ext cx="7873074" cy="5472608"/>
          </a:xfrm>
          <a:prstGeom prst="rect">
            <a:avLst/>
          </a:prstGeom>
          <a:noFill/>
          <a:ln w="9525">
            <a:noFill/>
            <a:miter lim="800000"/>
            <a:headEnd/>
            <a:tailEnd/>
          </a:ln>
        </p:spPr>
        <p:txBody>
          <a:bodyPr/>
          <a:lstStyle/>
          <a:p>
            <a:pPr>
              <a:defRPr/>
            </a:pPr>
            <a:r>
              <a:rPr lang="en-US" sz="2400" dirty="0">
                <a:highlight>
                  <a:srgbClr val="FFFFCC"/>
                </a:highlight>
              </a:rPr>
              <a:t>The Treaty of Lisbon created the office of President of the European Council</a:t>
            </a:r>
            <a:r>
              <a:rPr lang="en-US" sz="2400" dirty="0"/>
              <a:t>. </a:t>
            </a:r>
            <a:endParaRPr lang="cs-CZ" sz="2400" dirty="0"/>
          </a:p>
          <a:p>
            <a:pPr marL="380990" indent="-380990">
              <a:buFont typeface="Arial" panose="020B0604020202020204" pitchFamily="34" charset="0"/>
              <a:buChar char="•"/>
              <a:defRPr/>
            </a:pPr>
            <a:r>
              <a:rPr lang="en-US" sz="2400" dirty="0"/>
              <a:t>The President, unlike the presidency up to now, has a European mandate, not a national one, running for 2.5 years on a full-time basis. </a:t>
            </a:r>
            <a:endParaRPr lang="cs-CZ" sz="2400" dirty="0"/>
          </a:p>
          <a:p>
            <a:pPr marL="380990" indent="-380990">
              <a:buFont typeface="Arial" panose="020B0604020202020204" pitchFamily="34" charset="0"/>
              <a:buChar char="•"/>
              <a:defRPr/>
            </a:pPr>
            <a:r>
              <a:rPr lang="en-US" sz="2400" dirty="0"/>
              <a:t>The person appointed President should be an outstanding personality, selected by qualified-majority voting of the Members of the European Council.</a:t>
            </a:r>
            <a:endParaRPr lang="cs-CZ" sz="2400" dirty="0"/>
          </a:p>
          <a:p>
            <a:pPr marL="380990" indent="-380990">
              <a:buFont typeface="Arial" panose="020B0604020202020204" pitchFamily="34" charset="0"/>
              <a:buChar char="•"/>
              <a:defRPr/>
            </a:pPr>
            <a:r>
              <a:rPr lang="en-US" sz="2400" dirty="0"/>
              <a:t>Re-election is possible once. </a:t>
            </a:r>
            <a:endParaRPr lang="cs-CZ" sz="2400" dirty="0"/>
          </a:p>
          <a:p>
            <a:pPr marL="380990" indent="-380990">
              <a:buFont typeface="Arial" panose="020B0604020202020204" pitchFamily="34" charset="0"/>
              <a:buChar char="•"/>
              <a:defRPr/>
            </a:pPr>
            <a:r>
              <a:rPr lang="en-US" sz="2400" dirty="0"/>
              <a:t>The President’s tasks comprise the preparation and follow-up of European Council meetings and representing the EU at international </a:t>
            </a:r>
            <a:r>
              <a:rPr lang="en-US" sz="2400" dirty="0">
                <a:solidFill>
                  <a:srgbClr val="365F91"/>
                </a:solidFill>
              </a:rPr>
              <a:t>summits </a:t>
            </a:r>
            <a:r>
              <a:rPr lang="en-US" sz="2400" dirty="0"/>
              <a:t>in the area of foreign and security policy.</a:t>
            </a:r>
          </a:p>
        </p:txBody>
      </p:sp>
      <p:pic>
        <p:nvPicPr>
          <p:cNvPr id="11268" name="Obrázek 2">
            <a:extLst>
              <a:ext uri="{FF2B5EF4-FFF2-40B4-BE49-F238E27FC236}">
                <a16:creationId xmlns:a16="http://schemas.microsoft.com/office/drawing/2014/main" id="{16EDDA75-D939-4448-9C7B-E714DAEE4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3013" y="836713"/>
            <a:ext cx="256854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Obdélník 5">
            <a:extLst>
              <a:ext uri="{FF2B5EF4-FFF2-40B4-BE49-F238E27FC236}">
                <a16:creationId xmlns:a16="http://schemas.microsoft.com/office/drawing/2014/main" id="{17816B5A-0E8D-42AE-B24F-948BA290FE44}"/>
              </a:ext>
            </a:extLst>
          </p:cNvPr>
          <p:cNvSpPr>
            <a:spLocks noChangeArrowheads="1"/>
          </p:cNvSpPr>
          <p:nvPr/>
        </p:nvSpPr>
        <p:spPr bwMode="auto">
          <a:xfrm>
            <a:off x="8208434" y="2593411"/>
            <a:ext cx="3504190" cy="10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cs-CZ" altLang="cs-CZ" sz="1800" dirty="0">
                <a:cs typeface="Calibri" panose="020F0502020204030204" pitchFamily="34" charset="0"/>
              </a:rPr>
              <a:t>Donald </a:t>
            </a:r>
            <a:r>
              <a:rPr lang="cs-CZ" altLang="cs-CZ" sz="1800" dirty="0" err="1">
                <a:cs typeface="Calibri" panose="020F0502020204030204" pitchFamily="34" charset="0"/>
              </a:rPr>
              <a:t>Tusk</a:t>
            </a:r>
            <a:r>
              <a:rPr lang="cs-CZ" altLang="cs-CZ" sz="1800" dirty="0">
                <a:cs typeface="Calibri" panose="020F0502020204030204" pitchFamily="34" charset="0"/>
              </a:rPr>
              <a:t> (12/2014–11/2019)</a:t>
            </a:r>
          </a:p>
          <a:p>
            <a:pPr algn="r" eaLnBrk="1" hangingPunct="1">
              <a:spcBef>
                <a:spcPct val="0"/>
              </a:spcBef>
              <a:buFontTx/>
              <a:buNone/>
            </a:pPr>
            <a:endParaRPr lang="cs-CZ" altLang="cs-CZ" sz="2133" dirty="0">
              <a:cs typeface="Calibri" panose="020F0502020204030204" pitchFamily="34" charset="0"/>
            </a:endParaRPr>
          </a:p>
          <a:p>
            <a:pPr algn="r" eaLnBrk="1" hangingPunct="1">
              <a:spcBef>
                <a:spcPct val="0"/>
              </a:spcBef>
              <a:buFontTx/>
              <a:buNone/>
            </a:pPr>
            <a:r>
              <a:rPr lang="cs-CZ" altLang="cs-CZ" sz="2133" dirty="0">
                <a:highlight>
                  <a:srgbClr val="FFFFCC"/>
                </a:highlight>
                <a:cs typeface="Calibri" panose="020F0502020204030204" pitchFamily="34" charset="0"/>
              </a:rPr>
              <a:t>Charles Michel (12/2019 – …</a:t>
            </a:r>
          </a:p>
        </p:txBody>
      </p:sp>
      <p:pic>
        <p:nvPicPr>
          <p:cNvPr id="11270" name="Picture 2" descr="Výsledek obrázku pro charles michel">
            <a:extLst>
              <a:ext uri="{FF2B5EF4-FFF2-40B4-BE49-F238E27FC236}">
                <a16:creationId xmlns:a16="http://schemas.microsoft.com/office/drawing/2014/main" id="{0C874667-B46C-454B-8F0C-EBB666B6B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130" y="3717032"/>
            <a:ext cx="3774431" cy="20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CD812A89-C5F6-475E-B597-2CEFB44150F8}"/>
              </a:ext>
            </a:extLst>
          </p:cNvPr>
          <p:cNvSpPr>
            <a:spLocks noGrp="1"/>
          </p:cNvSpPr>
          <p:nvPr>
            <p:ph type="title"/>
          </p:nvPr>
        </p:nvSpPr>
        <p:spPr>
          <a:xfrm>
            <a:off x="983432" y="281517"/>
            <a:ext cx="10503719" cy="555195"/>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Council</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of</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European</a:t>
            </a:r>
            <a:r>
              <a:rPr lang="cs-CZ" altLang="cs-CZ" sz="3200" dirty="0">
                <a:effectLst>
                  <a:outerShdw blurRad="38100" dist="38100" dir="2700000" algn="tl">
                    <a:srgbClr val="000000">
                      <a:alpha val="43137"/>
                    </a:srgbClr>
                  </a:outerShdw>
                </a:effectLst>
                <a:latin typeface="+mn-lt"/>
              </a:rPr>
              <a:t> Union</a:t>
            </a:r>
            <a:endParaRPr lang="en-US" altLang="cs-CZ" sz="3200" dirty="0">
              <a:effectLst>
                <a:outerShdw blurRad="38100" dist="38100" dir="2700000" algn="tl">
                  <a:srgbClr val="000000">
                    <a:alpha val="43137"/>
                  </a:srgbClr>
                </a:outerShdw>
              </a:effectLst>
              <a:latin typeface="+mn-lt"/>
            </a:endParaRPr>
          </a:p>
        </p:txBody>
      </p:sp>
      <p:sp>
        <p:nvSpPr>
          <p:cNvPr id="14339" name="Rectangle 10">
            <a:extLst>
              <a:ext uri="{FF2B5EF4-FFF2-40B4-BE49-F238E27FC236}">
                <a16:creationId xmlns:a16="http://schemas.microsoft.com/office/drawing/2014/main" id="{475B2664-E1C7-4431-BC0F-87E27B31AF2B}"/>
              </a:ext>
            </a:extLst>
          </p:cNvPr>
          <p:cNvSpPr txBox="1">
            <a:spLocks noChangeArrowheads="1"/>
          </p:cNvSpPr>
          <p:nvPr/>
        </p:nvSpPr>
        <p:spPr bwMode="auto">
          <a:xfrm>
            <a:off x="335360" y="836713"/>
            <a:ext cx="11655558" cy="5472608"/>
          </a:xfrm>
          <a:prstGeom prst="rect">
            <a:avLst/>
          </a:prstGeom>
          <a:noFill/>
          <a:ln>
            <a:noFill/>
          </a:ln>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cs-CZ" sz="2800" dirty="0">
                <a:solidFill>
                  <a:srgbClr val="FF0000"/>
                </a:solidFill>
                <a:highlight>
                  <a:srgbClr val="FFFFCC"/>
                </a:highlight>
              </a:rPr>
              <a:t>The </a:t>
            </a:r>
            <a:r>
              <a:rPr lang="en-US" altLang="cs-CZ" sz="2800" u="sng" dirty="0">
                <a:solidFill>
                  <a:srgbClr val="FF0000"/>
                </a:solidFill>
                <a:highlight>
                  <a:srgbClr val="FFFFCC"/>
                </a:highlight>
              </a:rPr>
              <a:t>Council </a:t>
            </a:r>
            <a:r>
              <a:rPr lang="cs-CZ" altLang="cs-CZ" sz="2800" i="1" u="sng" dirty="0">
                <a:solidFill>
                  <a:srgbClr val="FF0000"/>
                </a:solidFill>
                <a:highlight>
                  <a:srgbClr val="FFFFCC"/>
                </a:highlight>
              </a:rPr>
              <a:t>(</a:t>
            </a:r>
            <a:r>
              <a:rPr lang="cs-CZ" altLang="cs-CZ" sz="2800" i="1" u="sng" dirty="0" err="1">
                <a:solidFill>
                  <a:srgbClr val="FF0000"/>
                </a:solidFill>
                <a:highlight>
                  <a:srgbClr val="FFFFCC"/>
                </a:highlight>
              </a:rPr>
              <a:t>Article</a:t>
            </a:r>
            <a:r>
              <a:rPr lang="cs-CZ" altLang="cs-CZ" sz="2800" i="1" u="sng" dirty="0">
                <a:solidFill>
                  <a:srgbClr val="FF0000"/>
                </a:solidFill>
                <a:highlight>
                  <a:srgbClr val="FFFFCC"/>
                </a:highlight>
              </a:rPr>
              <a:t> 16</a:t>
            </a:r>
            <a:r>
              <a:rPr lang="cs-CZ" altLang="cs-CZ" sz="2800" i="1" dirty="0">
                <a:solidFill>
                  <a:srgbClr val="FF0000"/>
                </a:solidFill>
                <a:highlight>
                  <a:srgbClr val="FFFFCC"/>
                </a:highlight>
              </a:rPr>
              <a:t>) </a:t>
            </a:r>
            <a:r>
              <a:rPr lang="en-US" altLang="cs-CZ" sz="2800" dirty="0">
                <a:solidFill>
                  <a:srgbClr val="FF0000"/>
                </a:solidFill>
                <a:highlight>
                  <a:srgbClr val="FFFFCC"/>
                </a:highlight>
              </a:rPr>
              <a:t>is made up of representatives of the governments of the Member States. </a:t>
            </a:r>
            <a:endParaRPr lang="cs-CZ" altLang="cs-CZ" sz="2800" dirty="0">
              <a:solidFill>
                <a:srgbClr val="FF0000"/>
              </a:solidFill>
              <a:highlight>
                <a:srgbClr val="FFFFCC"/>
              </a:highlight>
            </a:endParaRPr>
          </a:p>
          <a:p>
            <a:pPr>
              <a:spcBef>
                <a:spcPct val="0"/>
              </a:spcBef>
              <a:defRPr/>
            </a:pPr>
            <a:r>
              <a:rPr lang="en-US" altLang="cs-CZ" sz="2800" dirty="0">
                <a:solidFill>
                  <a:srgbClr val="FF0000"/>
                </a:solidFill>
                <a:highlight>
                  <a:srgbClr val="FFFFCC"/>
                </a:highlight>
              </a:rPr>
              <a:t>All 2</a:t>
            </a:r>
            <a:r>
              <a:rPr lang="cs-CZ" altLang="cs-CZ" sz="2800" dirty="0">
                <a:solidFill>
                  <a:srgbClr val="FF0000"/>
                </a:solidFill>
                <a:highlight>
                  <a:srgbClr val="FFFFCC"/>
                </a:highlight>
              </a:rPr>
              <a:t>7 </a:t>
            </a:r>
            <a:r>
              <a:rPr lang="en-US" altLang="cs-CZ" sz="2800" dirty="0">
                <a:solidFill>
                  <a:srgbClr val="FF0000"/>
                </a:solidFill>
                <a:highlight>
                  <a:srgbClr val="FFFFCC"/>
                </a:highlight>
              </a:rPr>
              <a:t>Member States send one representative </a:t>
            </a:r>
            <a:r>
              <a:rPr lang="en-US" altLang="cs-CZ" sz="2800" dirty="0">
                <a:solidFill>
                  <a:srgbClr val="FF0000"/>
                </a:solidFill>
              </a:rPr>
              <a:t>— as a rule, though not necessarily, the departmental or junior minister responsible for the matters under consideration. It is important that these representatives be empowered to act with binding effect on their governments.</a:t>
            </a:r>
            <a:endParaRPr lang="cs-CZ" altLang="cs-CZ" sz="2800" dirty="0">
              <a:solidFill>
                <a:srgbClr val="FF0000"/>
              </a:solidFill>
            </a:endParaRPr>
          </a:p>
          <a:p>
            <a:pPr>
              <a:spcBef>
                <a:spcPct val="0"/>
              </a:spcBef>
              <a:defRPr/>
            </a:pPr>
            <a:r>
              <a:rPr lang="cs-CZ" altLang="cs-CZ" sz="2800" dirty="0">
                <a:solidFill>
                  <a:srgbClr val="FF0000"/>
                </a:solidFill>
              </a:rPr>
              <a:t>In </a:t>
            </a:r>
            <a:r>
              <a:rPr lang="en-US" altLang="cs-CZ" sz="2800" dirty="0">
                <a:solidFill>
                  <a:srgbClr val="FF0000"/>
                </a:solidFill>
              </a:rPr>
              <a:t>fact that governments may be represented in various ways obviously means that there are no permanent members of the Council; instead, the representatives sitting in the Council meet in </a:t>
            </a:r>
            <a:r>
              <a:rPr lang="en-US" altLang="cs-CZ" sz="2800" u="sng" dirty="0">
                <a:solidFill>
                  <a:srgbClr val="FF0000"/>
                </a:solidFill>
              </a:rPr>
              <a:t>10 different configurations depending on the subjects under discussion</a:t>
            </a:r>
            <a:r>
              <a:rPr lang="en-US" altLang="cs-CZ" sz="2800" dirty="0">
                <a:solidFill>
                  <a:srgbClr val="FF0000"/>
                </a:solidFill>
              </a:rPr>
              <a:t>.</a:t>
            </a:r>
          </a:p>
        </p:txBody>
      </p:sp>
      <p:pic>
        <p:nvPicPr>
          <p:cNvPr id="12292" name="Obrázek 4">
            <a:extLst>
              <a:ext uri="{FF2B5EF4-FFF2-40B4-BE49-F238E27FC236}">
                <a16:creationId xmlns:a16="http://schemas.microsoft.com/office/drawing/2014/main" id="{FB97E8BF-3440-4DC7-9495-03C61C2BE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5516655"/>
            <a:ext cx="4655840" cy="134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C642CFF9-C60E-49D5-A30C-94D82B06D765}"/>
              </a:ext>
            </a:extLst>
          </p:cNvPr>
          <p:cNvSpPr>
            <a:spLocks noGrp="1"/>
          </p:cNvSpPr>
          <p:nvPr>
            <p:ph type="title"/>
          </p:nvPr>
        </p:nvSpPr>
        <p:spPr>
          <a:xfrm>
            <a:off x="863599" y="281517"/>
            <a:ext cx="10735734" cy="555195"/>
          </a:xfrm>
        </p:spPr>
        <p:txBody>
          <a:bodyPr/>
          <a:lstStyle/>
          <a:p>
            <a:pPr>
              <a:defRPr/>
            </a:pP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Council</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of</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the</a:t>
            </a:r>
            <a:r>
              <a:rPr lang="cs-CZ" altLang="cs-CZ" sz="3200" dirty="0">
                <a:effectLst>
                  <a:outerShdw blurRad="38100" dist="38100" dir="2700000" algn="tl">
                    <a:srgbClr val="000000">
                      <a:alpha val="43137"/>
                    </a:srgbClr>
                  </a:outerShdw>
                </a:effectLst>
                <a:latin typeface="+mn-lt"/>
              </a:rPr>
              <a:t> </a:t>
            </a:r>
            <a:r>
              <a:rPr lang="cs-CZ" altLang="cs-CZ" sz="3200" dirty="0" err="1">
                <a:effectLst>
                  <a:outerShdw blurRad="38100" dist="38100" dir="2700000" algn="tl">
                    <a:srgbClr val="000000">
                      <a:alpha val="43137"/>
                    </a:srgbClr>
                  </a:outerShdw>
                </a:effectLst>
                <a:latin typeface="+mn-lt"/>
              </a:rPr>
              <a:t>European</a:t>
            </a:r>
            <a:r>
              <a:rPr lang="cs-CZ" altLang="cs-CZ" sz="3200" dirty="0">
                <a:effectLst>
                  <a:outerShdw blurRad="38100" dist="38100" dir="2700000" algn="tl">
                    <a:srgbClr val="000000">
                      <a:alpha val="43137"/>
                    </a:srgbClr>
                  </a:outerShdw>
                </a:effectLst>
                <a:latin typeface="+mn-lt"/>
              </a:rPr>
              <a:t> Union</a:t>
            </a:r>
            <a:endParaRPr lang="en-US" altLang="cs-CZ" sz="3200" dirty="0">
              <a:effectLst>
                <a:outerShdw blurRad="38100" dist="38100" dir="2700000" algn="tl">
                  <a:srgbClr val="000000">
                    <a:alpha val="43137"/>
                  </a:srgbClr>
                </a:outerShdw>
              </a:effectLst>
              <a:latin typeface="+mn-lt"/>
            </a:endParaRPr>
          </a:p>
        </p:txBody>
      </p:sp>
      <p:sp>
        <p:nvSpPr>
          <p:cNvPr id="8" name="Rectangle 10">
            <a:extLst>
              <a:ext uri="{FF2B5EF4-FFF2-40B4-BE49-F238E27FC236}">
                <a16:creationId xmlns:a16="http://schemas.microsoft.com/office/drawing/2014/main" id="{378461F1-AE39-40F4-9FFC-49DC271B7DEE}"/>
              </a:ext>
            </a:extLst>
          </p:cNvPr>
          <p:cNvSpPr txBox="1">
            <a:spLocks noChangeArrowheads="1"/>
          </p:cNvSpPr>
          <p:nvPr/>
        </p:nvSpPr>
        <p:spPr bwMode="auto">
          <a:xfrm>
            <a:off x="335360" y="836712"/>
            <a:ext cx="11600522" cy="5456965"/>
          </a:xfrm>
          <a:prstGeom prst="rect">
            <a:avLst/>
          </a:prstGeom>
          <a:noFill/>
          <a:ln w="9525">
            <a:noFill/>
            <a:miter lim="800000"/>
            <a:headEnd/>
            <a:tailEnd/>
          </a:ln>
        </p:spPr>
        <p:txBody>
          <a:bodyPr/>
          <a:lstStyle/>
          <a:p>
            <a:pPr>
              <a:defRPr/>
            </a:pPr>
            <a:r>
              <a:rPr lang="en-US" sz="2400" dirty="0">
                <a:solidFill>
                  <a:schemeClr val="tx1"/>
                </a:solidFill>
                <a:highlight>
                  <a:srgbClr val="FFFFCC"/>
                </a:highlight>
              </a:rPr>
              <a:t>The Council has </a:t>
            </a:r>
            <a:r>
              <a:rPr lang="cs-CZ" sz="2400" u="sng" dirty="0" err="1">
                <a:solidFill>
                  <a:schemeClr val="tx1"/>
                </a:solidFill>
                <a:highlight>
                  <a:srgbClr val="FFFFCC"/>
                </a:highlight>
              </a:rPr>
              <a:t>those</a:t>
            </a:r>
            <a:r>
              <a:rPr lang="en-US" sz="2400" u="sng" dirty="0">
                <a:solidFill>
                  <a:schemeClr val="tx1"/>
                </a:solidFill>
                <a:highlight>
                  <a:srgbClr val="FFFFCC"/>
                </a:highlight>
              </a:rPr>
              <a:t> key tasks</a:t>
            </a:r>
            <a:r>
              <a:rPr lang="cs-CZ" sz="2400" u="sng" dirty="0">
                <a:solidFill>
                  <a:schemeClr val="tx1"/>
                </a:solidFill>
                <a:highlight>
                  <a:srgbClr val="FFFFCC"/>
                </a:highlight>
              </a:rPr>
              <a:t>: </a:t>
            </a:r>
            <a:endParaRPr lang="en-US" sz="2400" dirty="0">
              <a:solidFill>
                <a:schemeClr val="tx1"/>
              </a:solidFill>
              <a:highlight>
                <a:srgbClr val="FFFFCC"/>
              </a:highlight>
            </a:endParaRPr>
          </a:p>
          <a:p>
            <a:pPr marL="380990" indent="-380990">
              <a:spcBef>
                <a:spcPts val="300"/>
              </a:spcBef>
              <a:buFont typeface="Arial" panose="020B0604020202020204" pitchFamily="34" charset="0"/>
              <a:buChar char="•"/>
              <a:defRPr/>
            </a:pPr>
            <a:r>
              <a:rPr lang="cs-CZ" sz="2000" dirty="0"/>
              <a:t>I</a:t>
            </a:r>
            <a:r>
              <a:rPr lang="en-US" sz="2000" dirty="0"/>
              <a:t>t carries out </a:t>
            </a:r>
            <a:r>
              <a:rPr lang="cs-CZ" sz="2000" dirty="0"/>
              <a:t>l</a:t>
            </a:r>
            <a:r>
              <a:rPr lang="en-US" sz="2000" dirty="0" err="1"/>
              <a:t>egislation</a:t>
            </a:r>
            <a:r>
              <a:rPr lang="cs-CZ" sz="2000" dirty="0"/>
              <a:t> </a:t>
            </a:r>
            <a:r>
              <a:rPr lang="en-US" sz="2000" dirty="0"/>
              <a:t>together with the Parliament in the ordinary legislative procedure.</a:t>
            </a:r>
            <a:endParaRPr lang="cs-CZ" sz="2000" dirty="0"/>
          </a:p>
          <a:p>
            <a:pPr marL="380990" indent="-380990">
              <a:spcBef>
                <a:spcPts val="300"/>
              </a:spcBef>
              <a:buFont typeface="Arial" panose="020B0604020202020204" pitchFamily="34" charset="0"/>
              <a:buChar char="•"/>
              <a:defRPr/>
            </a:pPr>
            <a:r>
              <a:rPr lang="cs-CZ" sz="2000" dirty="0" err="1"/>
              <a:t>It</a:t>
            </a:r>
            <a:r>
              <a:rPr lang="cs-CZ" sz="2000" dirty="0"/>
              <a:t> </a:t>
            </a:r>
            <a:r>
              <a:rPr lang="en-US" sz="2000" dirty="0"/>
              <a:t>is responsible for ensuring coordination of the economic policies of the Member States.</a:t>
            </a:r>
            <a:endParaRPr lang="cs-CZ" sz="2000" dirty="0"/>
          </a:p>
          <a:p>
            <a:pPr marL="380990" indent="-380990">
              <a:spcBef>
                <a:spcPts val="300"/>
              </a:spcBef>
              <a:buFont typeface="Arial" panose="020B0604020202020204" pitchFamily="34" charset="0"/>
              <a:buChar char="•"/>
              <a:defRPr/>
            </a:pPr>
            <a:r>
              <a:rPr lang="en-US" sz="2000" dirty="0"/>
              <a:t>It develops the EU’s common foreign and security policy on the basis of guidelines set by the European Council.</a:t>
            </a:r>
            <a:endParaRPr lang="cs-CZ" sz="2000" dirty="0"/>
          </a:p>
          <a:p>
            <a:pPr marL="380990" indent="-380990">
              <a:spcBef>
                <a:spcPts val="300"/>
              </a:spcBef>
              <a:buFont typeface="Arial" panose="020B0604020202020204" pitchFamily="34" charset="0"/>
              <a:buChar char="•"/>
              <a:defRPr/>
            </a:pPr>
            <a:r>
              <a:rPr lang="en-US" sz="2000" dirty="0"/>
              <a:t>It is responsible for concluding agreements between the EU and non-member states or international </a:t>
            </a:r>
            <a:r>
              <a:rPr lang="en-US" sz="2000" dirty="0" err="1"/>
              <a:t>organisations</a:t>
            </a:r>
            <a:r>
              <a:rPr lang="en-US" sz="2000" dirty="0"/>
              <a:t>.</a:t>
            </a:r>
            <a:endParaRPr lang="cs-CZ" sz="2000" dirty="0"/>
          </a:p>
          <a:p>
            <a:pPr marL="380990" indent="-380990">
              <a:spcBef>
                <a:spcPts val="300"/>
              </a:spcBef>
              <a:buFont typeface="Arial" panose="020B0604020202020204" pitchFamily="34" charset="0"/>
              <a:buChar char="•"/>
              <a:defRPr/>
            </a:pPr>
            <a:r>
              <a:rPr lang="en-US" sz="2000" dirty="0"/>
              <a:t>It establishes the budget on the basis of a preliminary draft from the Commission, which must then be approved by the Parliament. </a:t>
            </a:r>
            <a:endParaRPr lang="cs-CZ" sz="2000" dirty="0"/>
          </a:p>
          <a:p>
            <a:pPr marL="380990" indent="-380990">
              <a:spcBef>
                <a:spcPts val="300"/>
              </a:spcBef>
              <a:buFont typeface="Arial" panose="020B0604020202020204" pitchFamily="34" charset="0"/>
              <a:buChar char="•"/>
              <a:defRPr/>
            </a:pPr>
            <a:r>
              <a:rPr lang="en-US" sz="2000" dirty="0"/>
              <a:t>It is also responsible for appointing the members of the Court of Auditors, the Economic and Social Committee and the Committee of the Regions.</a:t>
            </a:r>
          </a:p>
        </p:txBody>
      </p:sp>
      <p:pic>
        <p:nvPicPr>
          <p:cNvPr id="13316" name="Obrázek 4">
            <a:extLst>
              <a:ext uri="{FF2B5EF4-FFF2-40B4-BE49-F238E27FC236}">
                <a16:creationId xmlns:a16="http://schemas.microsoft.com/office/drawing/2014/main" id="{32FCE20C-EF52-499B-96E7-1E84609AB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182" y="4869160"/>
            <a:ext cx="5092700" cy="142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6296</TotalTime>
  <Words>4151</Words>
  <Application>Microsoft Office PowerPoint</Application>
  <PresentationFormat>Širokoúhlá obrazovka</PresentationFormat>
  <Paragraphs>270</Paragraphs>
  <Slides>41</Slides>
  <Notes>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41</vt:i4>
      </vt:variant>
    </vt:vector>
  </HeadingPairs>
  <TitlesOfParts>
    <vt:vector size="49" baseType="lpstr">
      <vt:lpstr>Arial</vt:lpstr>
      <vt:lpstr>Calibri</vt:lpstr>
      <vt:lpstr>EC Square Sans Pro</vt:lpstr>
      <vt:lpstr>Open Sans</vt:lpstr>
      <vt:lpstr>Wingdings</vt:lpstr>
      <vt:lpstr>Yanone Kaffeesatz</vt:lpstr>
      <vt:lpstr>Výchozí návrh</vt:lpstr>
      <vt:lpstr>Motyw pakietu Office</vt:lpstr>
      <vt:lpstr>Prezentace aplikace PowerPoint</vt:lpstr>
      <vt:lpstr> EU Institutions</vt:lpstr>
      <vt:lpstr>Major and other institutions</vt:lpstr>
      <vt:lpstr>Major and other institutions</vt:lpstr>
      <vt:lpstr>The Institutional Triangle</vt:lpstr>
      <vt:lpstr>The European Council </vt:lpstr>
      <vt:lpstr>The President of European Council </vt:lpstr>
      <vt:lpstr>The Council of the European Union</vt:lpstr>
      <vt:lpstr>The Council of the European Union</vt:lpstr>
      <vt:lpstr>The Council of the European Union</vt:lpstr>
      <vt:lpstr>The presidency of the Council</vt:lpstr>
      <vt:lpstr>The presidency of the Council</vt:lpstr>
      <vt:lpstr>Negotiations and decision-making in the Council</vt:lpstr>
      <vt:lpstr>The High Representative of the Union for Foreign Affairs and Security Policy</vt:lpstr>
      <vt:lpstr>The European Commission</vt:lpstr>
      <vt:lpstr>The European Commission</vt:lpstr>
      <vt:lpstr>The President of European Commission</vt:lpstr>
      <vt:lpstr>What does the European Commission do?</vt:lpstr>
      <vt:lpstr>The European Commission 2019-2024</vt:lpstr>
      <vt:lpstr>The European Commission 2019-2024</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Court of Justice of the European Union</vt:lpstr>
      <vt:lpstr>What does the CJEU do?</vt:lpstr>
      <vt:lpstr>What does the CJEU do?</vt:lpstr>
      <vt:lpstr>The European Central Bank</vt:lpstr>
      <vt:lpstr>The Court of Auditors</vt:lpstr>
      <vt:lpstr>European Economic and Social Committee</vt:lpstr>
      <vt:lpstr>Committee of the Regions of the European Union</vt:lpstr>
      <vt:lpstr>The European Investment Bank</vt:lpstr>
      <vt:lpstr>European Ombudsman </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348</cp:revision>
  <dcterms:created xsi:type="dcterms:W3CDTF">2006-09-27T13:08:02Z</dcterms:created>
  <dcterms:modified xsi:type="dcterms:W3CDTF">2023-03-26T00:00:11Z</dcterms:modified>
</cp:coreProperties>
</file>