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6" r:id="rId2"/>
  </p:sldMasterIdLst>
  <p:notesMasterIdLst>
    <p:notesMasterId r:id="rId11"/>
  </p:notesMasterIdLst>
  <p:handoutMasterIdLst>
    <p:handoutMasterId r:id="rId12"/>
  </p:handoutMasterIdLst>
  <p:sldIdLst>
    <p:sldId id="257" r:id="rId3"/>
    <p:sldId id="440" r:id="rId4"/>
    <p:sldId id="397" r:id="rId5"/>
    <p:sldId id="441" r:id="rId6"/>
    <p:sldId id="437" r:id="rId7"/>
    <p:sldId id="438" r:id="rId8"/>
    <p:sldId id="439" r:id="rId9"/>
    <p:sldId id="258" r:id="rId10"/>
  </p:sldIdLst>
  <p:sldSz cx="12192000" cy="6858000"/>
  <p:notesSz cx="6797675" cy="9926638"/>
  <p:defaultTextStyle>
    <a:defPPr>
      <a:defRPr lang="cs-CZ"/>
    </a:defPPr>
    <a:lvl1pPr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0000"/>
        </a:solidFill>
        <a:latin typeface="Arial" panose="020B0604020202020204" pitchFamily="34" charset="0"/>
        <a:ea typeface="+mn-ea"/>
        <a:cs typeface="+mn-cs"/>
      </a:defRPr>
    </a:lvl5pPr>
    <a:lvl6pPr marL="2286000" algn="l" defTabSz="914400" rtl="0" eaLnBrk="1" latinLnBrk="0" hangingPunct="1">
      <a:defRPr sz="1200" b="1" kern="1200">
        <a:solidFill>
          <a:srgbClr val="FF0000"/>
        </a:solidFill>
        <a:latin typeface="Arial" panose="020B0604020202020204" pitchFamily="34" charset="0"/>
        <a:ea typeface="+mn-ea"/>
        <a:cs typeface="+mn-cs"/>
      </a:defRPr>
    </a:lvl6pPr>
    <a:lvl7pPr marL="2743200" algn="l" defTabSz="914400" rtl="0" eaLnBrk="1" latinLnBrk="0" hangingPunct="1">
      <a:defRPr sz="1200" b="1" kern="1200">
        <a:solidFill>
          <a:srgbClr val="FF0000"/>
        </a:solidFill>
        <a:latin typeface="Arial" panose="020B0604020202020204" pitchFamily="34" charset="0"/>
        <a:ea typeface="+mn-ea"/>
        <a:cs typeface="+mn-cs"/>
      </a:defRPr>
    </a:lvl7pPr>
    <a:lvl8pPr marL="3200400" algn="l" defTabSz="914400" rtl="0" eaLnBrk="1" latinLnBrk="0" hangingPunct="1">
      <a:defRPr sz="1200" b="1" kern="1200">
        <a:solidFill>
          <a:srgbClr val="FF0000"/>
        </a:solidFill>
        <a:latin typeface="Arial" panose="020B0604020202020204" pitchFamily="34" charset="0"/>
        <a:ea typeface="+mn-ea"/>
        <a:cs typeface="+mn-cs"/>
      </a:defRPr>
    </a:lvl8pPr>
    <a:lvl9pPr marL="3657600" algn="l" defTabSz="914400" rtl="0" eaLnBrk="1" latinLnBrk="0" hangingPunct="1">
      <a:defRPr sz="1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a:srgbClr val="3333FF"/>
    <a:srgbClr val="0066FF"/>
    <a:srgbClr val="FF0000"/>
    <a:srgbClr val="3333CC"/>
    <a:srgbClr val="FF99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718" autoAdjust="0"/>
  </p:normalViewPr>
  <p:slideViewPr>
    <p:cSldViewPr>
      <p:cViewPr varScale="1">
        <p:scale>
          <a:sx n="112" d="100"/>
          <a:sy n="112" d="100"/>
        </p:scale>
        <p:origin x="138"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0B6429A-D43B-4BF3-89A2-30186E487508}"/>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1" name="Rectangle 3">
            <a:extLst>
              <a:ext uri="{FF2B5EF4-FFF2-40B4-BE49-F238E27FC236}">
                <a16:creationId xmlns:a16="http://schemas.microsoft.com/office/drawing/2014/main" id="{E0A99A80-835E-43A7-8517-F7AB5AABCEAF}"/>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2" name="Rectangle 4">
            <a:extLst>
              <a:ext uri="{FF2B5EF4-FFF2-40B4-BE49-F238E27FC236}">
                <a16:creationId xmlns:a16="http://schemas.microsoft.com/office/drawing/2014/main" id="{A57A1E6E-EDBC-42A9-9FF5-C2A017A6339E}"/>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2533" name="Rectangle 5">
            <a:extLst>
              <a:ext uri="{FF2B5EF4-FFF2-40B4-BE49-F238E27FC236}">
                <a16:creationId xmlns:a16="http://schemas.microsoft.com/office/drawing/2014/main" id="{0A890CFE-18CF-4A57-BB03-654F0E005368}"/>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DF510BD3-EAAC-4985-84A0-285A48B7B2DC}" type="slidenum">
              <a:rPr lang="cs-CZ" altLang="cs-CZ"/>
              <a:pPr>
                <a:defRPr/>
              </a:pPr>
              <a:t>‹#›</a:t>
            </a:fld>
            <a:endParaRPr lang="cs-CZ" altLang="cs-CZ"/>
          </a:p>
        </p:txBody>
      </p:sp>
    </p:spTree>
    <p:extLst>
      <p:ext uri="{BB962C8B-B14F-4D97-AF65-F5344CB8AC3E}">
        <p14:creationId xmlns:p14="http://schemas.microsoft.com/office/powerpoint/2010/main" val="181131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5CFDF99-33E1-437B-A406-44F14503739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07" name="Rectangle 3">
            <a:extLst>
              <a:ext uri="{FF2B5EF4-FFF2-40B4-BE49-F238E27FC236}">
                <a16:creationId xmlns:a16="http://schemas.microsoft.com/office/drawing/2014/main" id="{8B910691-C299-4406-8FFB-571D07721DBE}"/>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3076" name="Rectangle 4">
            <a:extLst>
              <a:ext uri="{FF2B5EF4-FFF2-40B4-BE49-F238E27FC236}">
                <a16:creationId xmlns:a16="http://schemas.microsoft.com/office/drawing/2014/main" id="{0C21A011-43B9-4FA0-BE89-AD7DB52BE343}"/>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38B9FF9E-57B7-4E13-8F11-2DAD459F0595}"/>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1510" name="Rectangle 6">
            <a:extLst>
              <a:ext uri="{FF2B5EF4-FFF2-40B4-BE49-F238E27FC236}">
                <a16:creationId xmlns:a16="http://schemas.microsoft.com/office/drawing/2014/main" id="{A69ED567-6089-475E-8402-4B1B9F0427AF}"/>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l" defTabSz="915988" eaLnBrk="1" hangingPunct="1">
              <a:lnSpc>
                <a:spcPct val="100000"/>
              </a:lnSpc>
              <a:spcBef>
                <a:spcPct val="0"/>
              </a:spcBef>
              <a:defRPr b="0">
                <a:solidFill>
                  <a:schemeClr val="tx1"/>
                </a:solidFill>
                <a:latin typeface="Arial" charset="0"/>
              </a:defRPr>
            </a:lvl1pPr>
          </a:lstStyle>
          <a:p>
            <a:pPr>
              <a:defRPr/>
            </a:pPr>
            <a:endParaRPr lang="cs-CZ" altLang="cs-CZ"/>
          </a:p>
        </p:txBody>
      </p:sp>
      <p:sp>
        <p:nvSpPr>
          <p:cNvPr id="21511" name="Rectangle 7">
            <a:extLst>
              <a:ext uri="{FF2B5EF4-FFF2-40B4-BE49-F238E27FC236}">
                <a16:creationId xmlns:a16="http://schemas.microsoft.com/office/drawing/2014/main" id="{053D3DC9-E52E-449D-98AE-0699C2738BD4}"/>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eaLnBrk="1" hangingPunct="1">
              <a:defRPr b="0">
                <a:solidFill>
                  <a:schemeClr val="tx1"/>
                </a:solidFill>
              </a:defRPr>
            </a:lvl1pPr>
          </a:lstStyle>
          <a:p>
            <a:pPr>
              <a:defRPr/>
            </a:pPr>
            <a:fld id="{E195B629-37A5-4E80-BF9F-EF71B850140D}" type="slidenum">
              <a:rPr lang="cs-CZ" altLang="cs-CZ"/>
              <a:pPr>
                <a:defRPr/>
              </a:pPr>
              <a:t>‹#›</a:t>
            </a:fld>
            <a:endParaRPr lang="cs-CZ" altLang="cs-CZ"/>
          </a:p>
        </p:txBody>
      </p:sp>
    </p:spTree>
    <p:extLst>
      <p:ext uri="{BB962C8B-B14F-4D97-AF65-F5344CB8AC3E}">
        <p14:creationId xmlns:p14="http://schemas.microsoft.com/office/powerpoint/2010/main" val="311850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C7D305B-B609-452F-B7B0-EA21C1575CA7}"/>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6E88D1-3558-4639-97EA-C6779D90F021}" type="slidenum">
              <a:rPr lang="cs-CZ" altLang="cs-CZ" smtClean="0"/>
              <a:pPr>
                <a:spcBef>
                  <a:spcPct val="0"/>
                </a:spcBef>
              </a:pPr>
              <a:t>2</a:t>
            </a:fld>
            <a:endParaRPr lang="cs-CZ" altLang="cs-CZ"/>
          </a:p>
        </p:txBody>
      </p:sp>
      <p:sp>
        <p:nvSpPr>
          <p:cNvPr id="6147" name="Rectangle 2">
            <a:extLst>
              <a:ext uri="{FF2B5EF4-FFF2-40B4-BE49-F238E27FC236}">
                <a16:creationId xmlns:a16="http://schemas.microsoft.com/office/drawing/2014/main" id="{D2404A39-EFB3-432B-AF2A-64BB55797E2D}"/>
              </a:ext>
            </a:extLst>
          </p:cNvPr>
          <p:cNvSpPr>
            <a:spLocks noGrp="1" noRot="1" noChangeAspect="1" noChangeArrowheads="1" noTextEdit="1"/>
          </p:cNvSpPr>
          <p:nvPr>
            <p:ph type="sldImg"/>
          </p:nvPr>
        </p:nvSpPr>
        <p:spPr>
          <a:xfrm>
            <a:off x="-165100" y="1290638"/>
            <a:ext cx="6616700" cy="3722687"/>
          </a:xfrm>
          <a:ln/>
        </p:spPr>
      </p:sp>
    </p:spTree>
    <p:extLst>
      <p:ext uri="{BB962C8B-B14F-4D97-AF65-F5344CB8AC3E}">
        <p14:creationId xmlns:p14="http://schemas.microsoft.com/office/powerpoint/2010/main" val="562991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400111" y="1412776"/>
            <a:ext cx="11456529" cy="2880320"/>
          </a:xfrm>
        </p:spPr>
        <p:txBody>
          <a:bodyPr/>
          <a:lstStyle>
            <a:lvl1pPr>
              <a:defRPr>
                <a:solidFill>
                  <a:srgbClr val="FF0000"/>
                </a:solidFill>
                <a:cs typeface="Times New Roman" pitchFamily="18" charset="0"/>
              </a:defRPr>
            </a:lvl1pPr>
          </a:lstStyle>
          <a:p>
            <a:pPr lvl="0"/>
            <a:r>
              <a:rPr lang="cs-CZ" altLang="cs-CZ" noProof="0" dirty="0"/>
              <a:t>EVROPSKÁ BEZPEČNOSTNÍ A OBRANNÁ POLITIKA – VZTAHY K NATO A USA.</a:t>
            </a:r>
            <a:br>
              <a:rPr lang="cs-CZ" altLang="cs-CZ" noProof="0" dirty="0"/>
            </a:br>
            <a:br>
              <a:rPr lang="cs-CZ" altLang="cs-CZ" noProof="0" dirty="0"/>
            </a:br>
            <a:r>
              <a:rPr lang="cs-CZ" altLang="cs-CZ" noProof="0" dirty="0"/>
              <a:t>Kaňa Radomír</a:t>
            </a:r>
          </a:p>
        </p:txBody>
      </p:sp>
      <p:sp>
        <p:nvSpPr>
          <p:cNvPr id="36867" name="Rectangle 3"/>
          <p:cNvSpPr>
            <a:spLocks noGrp="1" noChangeArrowheads="1"/>
          </p:cNvSpPr>
          <p:nvPr>
            <p:ph type="subTitle" idx="1"/>
          </p:nvPr>
        </p:nvSpPr>
        <p:spPr>
          <a:xfrm>
            <a:off x="1828800" y="4797152"/>
            <a:ext cx="8534400" cy="1752600"/>
          </a:xfrm>
        </p:spPr>
        <p:txBody>
          <a:bodyPr/>
          <a:lstStyle>
            <a:lvl1pPr marL="0" indent="0" algn="ctr">
              <a:buFont typeface="Wingdings" pitchFamily="2" charset="2"/>
              <a:buNone/>
              <a:defRPr/>
            </a:lvl1pPr>
          </a:lstStyle>
          <a:p>
            <a:pPr lvl="0"/>
            <a:r>
              <a:rPr lang="cs-CZ" altLang="cs-CZ" noProof="0" dirty="0"/>
              <a:t>Klepnutím lze upravit styl předlohy podnadpisů.</a:t>
            </a:r>
          </a:p>
        </p:txBody>
      </p:sp>
      <p:pic>
        <p:nvPicPr>
          <p:cNvPr id="6" name="Picture 9">
            <a:extLst>
              <a:ext uri="{FF2B5EF4-FFF2-40B4-BE49-F238E27FC236}">
                <a16:creationId xmlns:a16="http://schemas.microsoft.com/office/drawing/2014/main" id="{436A8620-D50A-4159-B254-69DB0D93C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25" y="227013"/>
            <a:ext cx="574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110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34822624"/>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22834" y="115888"/>
            <a:ext cx="2734733" cy="60499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12284" y="115888"/>
            <a:ext cx="8007349" cy="60499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59028473"/>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1B822-5B8E-59FE-C957-2F55EE322D52}"/>
              </a:ext>
            </a:extLst>
          </p:cNvPr>
          <p:cNvSpPr>
            <a:spLocks noGrp="1"/>
          </p:cNvSpPr>
          <p:nvPr>
            <p:ph type="ctrTitle"/>
          </p:nvPr>
        </p:nvSpPr>
        <p:spPr>
          <a:xfrm>
            <a:off x="1524000" y="1122363"/>
            <a:ext cx="9144000" cy="2387600"/>
          </a:xfrm>
        </p:spPr>
        <p:txBody>
          <a:bodyPr anchor="b"/>
          <a:lstStyle>
            <a:lvl1pPr algn="ctr">
              <a:defRPr sz="6000">
                <a:solidFill>
                  <a:srgbClr val="F5EA31"/>
                </a:solidFill>
                <a:latin typeface="Yanone Kaffeesatz" pitchFamily="2" charset="-18"/>
              </a:defRPr>
            </a:lvl1pPr>
          </a:lstStyle>
          <a:p>
            <a:r>
              <a:rPr lang="pl-PL" dirty="0"/>
              <a:t>Kliknij, aby edytować styl</a:t>
            </a:r>
          </a:p>
        </p:txBody>
      </p:sp>
      <p:sp>
        <p:nvSpPr>
          <p:cNvPr id="3" name="Podtytuł 2">
            <a:extLst>
              <a:ext uri="{FF2B5EF4-FFF2-40B4-BE49-F238E27FC236}">
                <a16:creationId xmlns:a16="http://schemas.microsoft.com/office/drawing/2014/main" id="{CF762838-B111-5970-0957-7624A46329BC}"/>
              </a:ext>
            </a:extLst>
          </p:cNvPr>
          <p:cNvSpPr>
            <a:spLocks noGrp="1"/>
          </p:cNvSpPr>
          <p:nvPr>
            <p:ph type="subTitle" idx="1"/>
          </p:nvPr>
        </p:nvSpPr>
        <p:spPr>
          <a:xfrm>
            <a:off x="1524000" y="3602038"/>
            <a:ext cx="9144000" cy="1655762"/>
          </a:xfrm>
        </p:spPr>
        <p:txBody>
          <a:bodyPr/>
          <a:lstStyle>
            <a:lvl1pPr marL="0" indent="0" algn="ctr">
              <a:buNone/>
              <a:defRPr sz="2400">
                <a:latin typeface="Yanone Kaffeesatz"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F6F8ACCA-5075-0C00-1BA1-12DF3EF45407}"/>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5" name="Symbol zastępczy stopki 4">
            <a:extLst>
              <a:ext uri="{FF2B5EF4-FFF2-40B4-BE49-F238E27FC236}">
                <a16:creationId xmlns:a16="http://schemas.microsoft.com/office/drawing/2014/main" id="{69495119-6BC2-F5A3-1A64-D0E9ED9B6E80}"/>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C6A113F-D8BA-EC35-A4C2-3481F96C754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9389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12" name="Obraz 11">
            <a:extLst>
              <a:ext uri="{FF2B5EF4-FFF2-40B4-BE49-F238E27FC236}">
                <a16:creationId xmlns:a16="http://schemas.microsoft.com/office/drawing/2014/main" id="{5C07DBE0-FDA3-02C6-1393-856B4EC1E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969A7CE0-182F-B6D3-CD25-058FF8854FA6}"/>
              </a:ext>
            </a:extLst>
          </p:cNvPr>
          <p:cNvSpPr>
            <a:spLocks noGrp="1"/>
          </p:cNvSpPr>
          <p:nvPr>
            <p:ph type="title"/>
          </p:nvPr>
        </p:nvSpPr>
        <p:spPr>
          <a:xfrm>
            <a:off x="2047296" y="365125"/>
            <a:ext cx="9306503" cy="1325563"/>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7CF4F363-5934-6334-DD49-4C29D55C6D82}"/>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B2946378-D34C-5C9A-7EA6-EDF92FD25E64}"/>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5" name="Symbol zastępczy stopki 4">
            <a:extLst>
              <a:ext uri="{FF2B5EF4-FFF2-40B4-BE49-F238E27FC236}">
                <a16:creationId xmlns:a16="http://schemas.microsoft.com/office/drawing/2014/main" id="{8B94255F-F7A5-E6FD-ADB6-321129E5FE95}"/>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52FE52C-053A-F116-4E0C-20B1179CEBD6}"/>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5709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4131BA69-92B3-0C35-5750-C36404BDDF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1850" y="3222985"/>
            <a:ext cx="1209096" cy="1339490"/>
          </a:xfrm>
          <a:prstGeom prst="rect">
            <a:avLst/>
          </a:prstGeom>
        </p:spPr>
      </p:pic>
      <p:sp>
        <p:nvSpPr>
          <p:cNvPr id="2" name="Tytuł 1">
            <a:extLst>
              <a:ext uri="{FF2B5EF4-FFF2-40B4-BE49-F238E27FC236}">
                <a16:creationId xmlns:a16="http://schemas.microsoft.com/office/drawing/2014/main" id="{DEBAE60E-D2CE-14E0-33C3-1CEA2D38C660}"/>
              </a:ext>
            </a:extLst>
          </p:cNvPr>
          <p:cNvSpPr>
            <a:spLocks noGrp="1"/>
          </p:cNvSpPr>
          <p:nvPr>
            <p:ph type="title"/>
          </p:nvPr>
        </p:nvSpPr>
        <p:spPr>
          <a:xfrm>
            <a:off x="2040946" y="3449529"/>
            <a:ext cx="9306504" cy="886402"/>
          </a:xfrm>
        </p:spPr>
        <p:txBody>
          <a:bodyPr anchor="b"/>
          <a:lstStyle>
            <a:lvl1pPr>
              <a:defRPr sz="6000">
                <a:solidFill>
                  <a:schemeClr val="tx1"/>
                </a:solidFill>
              </a:defRPr>
            </a:lvl1pPr>
          </a:lstStyle>
          <a:p>
            <a:r>
              <a:rPr lang="pl-PL" dirty="0"/>
              <a:t>Kliknij, aby edytować styl</a:t>
            </a:r>
          </a:p>
        </p:txBody>
      </p:sp>
      <p:sp>
        <p:nvSpPr>
          <p:cNvPr id="3" name="Symbol zastępczy tekstu 2">
            <a:extLst>
              <a:ext uri="{FF2B5EF4-FFF2-40B4-BE49-F238E27FC236}">
                <a16:creationId xmlns:a16="http://schemas.microsoft.com/office/drawing/2014/main" id="{DED7796F-17FD-18CD-B085-73EC38C46375}"/>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latin typeface="Yanone Kaffeesatz" pitchFamily="2" charset="-1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4" name="Symbol zastępczy daty 3">
            <a:extLst>
              <a:ext uri="{FF2B5EF4-FFF2-40B4-BE49-F238E27FC236}">
                <a16:creationId xmlns:a16="http://schemas.microsoft.com/office/drawing/2014/main" id="{B2697F09-2BA8-4F49-8C1A-591D3E2637DD}"/>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5" name="Symbol zastępczy stopki 4">
            <a:extLst>
              <a:ext uri="{FF2B5EF4-FFF2-40B4-BE49-F238E27FC236}">
                <a16:creationId xmlns:a16="http://schemas.microsoft.com/office/drawing/2014/main" id="{728D9687-EF3D-D7EC-8E30-B4DA6E952B6A}"/>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C9BD9842-2684-6D1F-3836-BC216F2EA83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486161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354D33FD-C616-1E90-EBBD-5EC9BF6DF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00E50198-AEA0-392E-9995-2F8A3AC4909F}"/>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2BF090D-29BD-5749-9697-E97DD37683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82C1D2D-1C7F-D4AF-8A65-D8B18FF08AE2}"/>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89A923C-BC7D-439A-B7D5-2219F7626F72}"/>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6" name="Symbol zastępczy stopki 5">
            <a:extLst>
              <a:ext uri="{FF2B5EF4-FFF2-40B4-BE49-F238E27FC236}">
                <a16:creationId xmlns:a16="http://schemas.microsoft.com/office/drawing/2014/main" id="{F643DBF5-4C1A-43B3-F225-E36C133C41F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C80C6855-5F89-466F-ED5E-11B4FFFEF82C}"/>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390602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7F69021-E495-138C-D613-7F91C3170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C0124234-176A-B1FE-621E-B89A7663F052}"/>
              </a:ext>
            </a:extLst>
          </p:cNvPr>
          <p:cNvSpPr>
            <a:spLocks noGrp="1"/>
          </p:cNvSpPr>
          <p:nvPr>
            <p:ph type="title"/>
          </p:nvPr>
        </p:nvSpPr>
        <p:spPr>
          <a:xfrm>
            <a:off x="2047296" y="365125"/>
            <a:ext cx="9308091" cy="1325563"/>
          </a:xfrm>
        </p:spPr>
        <p:txBody>
          <a:bodyPr/>
          <a:lstStyle/>
          <a:p>
            <a:r>
              <a:rPr lang="pl-PL" dirty="0"/>
              <a:t>Kliknij, aby edytować styl</a:t>
            </a:r>
          </a:p>
        </p:txBody>
      </p:sp>
      <p:sp>
        <p:nvSpPr>
          <p:cNvPr id="3" name="Symbol zastępczy tekstu 2">
            <a:extLst>
              <a:ext uri="{FF2B5EF4-FFF2-40B4-BE49-F238E27FC236}">
                <a16:creationId xmlns:a16="http://schemas.microsoft.com/office/drawing/2014/main" id="{1B94F189-1F38-DA48-2F95-637A0CC277E8}"/>
              </a:ext>
            </a:extLst>
          </p:cNvPr>
          <p:cNvSpPr>
            <a:spLocks noGrp="1"/>
          </p:cNvSpPr>
          <p:nvPr>
            <p:ph type="body" idx="1"/>
          </p:nvPr>
        </p:nvSpPr>
        <p:spPr>
          <a:xfrm>
            <a:off x="839788" y="1704615"/>
            <a:ext cx="5157787" cy="800460"/>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9BF3988A-E4E2-CD4F-FD56-F79207BEEAC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97E2870-4E18-D312-3304-40F48019F4AD}"/>
              </a:ext>
            </a:extLst>
          </p:cNvPr>
          <p:cNvSpPr>
            <a:spLocks noGrp="1"/>
          </p:cNvSpPr>
          <p:nvPr>
            <p:ph type="body" sz="quarter" idx="3"/>
          </p:nvPr>
        </p:nvSpPr>
        <p:spPr>
          <a:xfrm>
            <a:off x="6172200" y="1704613"/>
            <a:ext cx="5183188" cy="800461"/>
          </a:xfrm>
        </p:spPr>
        <p:txBody>
          <a:bodyPr anchor="b"/>
          <a:lstStyle>
            <a:lvl1pPr marL="0" indent="0">
              <a:buNone/>
              <a:defRPr sz="2400" b="0">
                <a:latin typeface="Yanone Kaffeesatz"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7519FE23-210F-A727-0628-9C29E6CE78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FE25BEC-2914-0360-507E-AF1BFE7D8AA5}"/>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8" name="Symbol zastępczy stopki 7">
            <a:extLst>
              <a:ext uri="{FF2B5EF4-FFF2-40B4-BE49-F238E27FC236}">
                <a16:creationId xmlns:a16="http://schemas.microsoft.com/office/drawing/2014/main" id="{D8D72448-12F9-CAFF-24C2-04565EEC4CA7}"/>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7EB2E7EC-53A8-50D0-D09E-3480B573073D}"/>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94442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16ED14FD-EE85-75B6-571F-346AEEA59A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24B11F1-003E-1490-781B-B0EC315CE0B6}"/>
              </a:ext>
            </a:extLst>
          </p:cNvPr>
          <p:cNvSpPr>
            <a:spLocks noGrp="1"/>
          </p:cNvSpPr>
          <p:nvPr>
            <p:ph type="title"/>
          </p:nvPr>
        </p:nvSpPr>
        <p:spPr>
          <a:xfrm>
            <a:off x="2047296" y="365125"/>
            <a:ext cx="9306503" cy="1325563"/>
          </a:xfrm>
        </p:spPr>
        <p:txBody>
          <a:bodyPr/>
          <a:lstStyle/>
          <a:p>
            <a:r>
              <a:rPr lang="pl-PL"/>
              <a:t>Kliknij, aby edytować styl</a:t>
            </a:r>
          </a:p>
        </p:txBody>
      </p:sp>
      <p:sp>
        <p:nvSpPr>
          <p:cNvPr id="3" name="Symbol zastępczy daty 2">
            <a:extLst>
              <a:ext uri="{FF2B5EF4-FFF2-40B4-BE49-F238E27FC236}">
                <a16:creationId xmlns:a16="http://schemas.microsoft.com/office/drawing/2014/main" id="{C12BEC61-5941-579E-B277-B0EEE58C2A86}"/>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4" name="Symbol zastępczy stopki 3">
            <a:extLst>
              <a:ext uri="{FF2B5EF4-FFF2-40B4-BE49-F238E27FC236}">
                <a16:creationId xmlns:a16="http://schemas.microsoft.com/office/drawing/2014/main" id="{942A3C0F-2E77-5790-AB8A-BC883A8DC4D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438D4FAC-FB62-46D2-42C2-F971830E1FE4}"/>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1351393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6" name="Obraz 5" descr="Obraz zawierający tekst, osoba&#10;&#10;Opis wygenerowany automatycznie">
            <a:extLst>
              <a:ext uri="{FF2B5EF4-FFF2-40B4-BE49-F238E27FC236}">
                <a16:creationId xmlns:a16="http://schemas.microsoft.com/office/drawing/2014/main" id="{967E7227-21A1-AAE7-0936-03689CF06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Obraz 8" descr="Obraz zawierający tekst&#10;&#10;Opis wygenerowany automatycznie">
            <a:extLst>
              <a:ext uri="{FF2B5EF4-FFF2-40B4-BE49-F238E27FC236}">
                <a16:creationId xmlns:a16="http://schemas.microsoft.com/office/drawing/2014/main" id="{2D8E0B21-E8E9-9BD7-EDE4-0B1B9B6A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7720" y="6356350"/>
            <a:ext cx="1740388" cy="365125"/>
          </a:xfrm>
          <a:prstGeom prst="rect">
            <a:avLst/>
          </a:prstGeom>
        </p:spPr>
      </p:pic>
    </p:spTree>
    <p:extLst>
      <p:ext uri="{BB962C8B-B14F-4D97-AF65-F5344CB8AC3E}">
        <p14:creationId xmlns:p14="http://schemas.microsoft.com/office/powerpoint/2010/main" val="259186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4FEB95A-7804-9E80-AF98-1EE5363E5A55}"/>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3" name="Symbol zastępczy stopki 2">
            <a:extLst>
              <a:ext uri="{FF2B5EF4-FFF2-40B4-BE49-F238E27FC236}">
                <a16:creationId xmlns:a16="http://schemas.microsoft.com/office/drawing/2014/main" id="{F0FE1CCD-500C-01ED-1F3E-595D7B283B8F}"/>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2779500-2012-B79D-3E42-D94548380EB6}"/>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7" name="Obraz 6" descr="Obraz zawierający tekst">
            <a:extLst>
              <a:ext uri="{FF2B5EF4-FFF2-40B4-BE49-F238E27FC236}">
                <a16:creationId xmlns:a16="http://schemas.microsoft.com/office/drawing/2014/main" id="{53B89322-0BBD-362E-BA6F-7585B7A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9344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55440" y="33519"/>
            <a:ext cx="10873208" cy="720725"/>
          </a:xfrm>
        </p:spPr>
        <p:txBody>
          <a:bodyPr/>
          <a:lstStyle/>
          <a:p>
            <a:r>
              <a:rPr lang="cs-CZ"/>
              <a:t>Kliknutím lze upravit styl.</a:t>
            </a:r>
          </a:p>
        </p:txBody>
      </p:sp>
      <p:sp>
        <p:nvSpPr>
          <p:cNvPr id="3" name="Zástupný symbol pro obsah 2"/>
          <p:cNvSpPr>
            <a:spLocks noGrp="1"/>
          </p:cNvSpPr>
          <p:nvPr>
            <p:ph idx="1"/>
          </p:nvPr>
        </p:nvSpPr>
        <p:spPr>
          <a:xfrm>
            <a:off x="370900" y="836712"/>
            <a:ext cx="11557748" cy="5472608"/>
          </a:xfrm>
        </p:spPr>
        <p:txBody>
          <a:bodyPr/>
          <a:lstStyle>
            <a:lvl1pPr>
              <a:defRPr sz="2400"/>
            </a:lvl1pPr>
            <a:lvl2pPr>
              <a:defRPr sz="2000"/>
            </a:lvl2pPr>
            <a:lvl3pPr>
              <a:defRPr sz="1600"/>
            </a:lvl3pPr>
            <a:lvl4pPr>
              <a:defRPr sz="1400"/>
            </a:lvl4pPr>
            <a:lvl5pPr>
              <a:defRPr sz="12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36229073"/>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FF1CA184-DF2C-215D-DF57-B3CE708A82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
        <p:nvSpPr>
          <p:cNvPr id="2" name="Tytuł 1">
            <a:extLst>
              <a:ext uri="{FF2B5EF4-FFF2-40B4-BE49-F238E27FC236}">
                <a16:creationId xmlns:a16="http://schemas.microsoft.com/office/drawing/2014/main" id="{B8AD90BD-967F-964F-D28B-A180B016CD15}"/>
              </a:ext>
            </a:extLst>
          </p:cNvPr>
          <p:cNvSpPr>
            <a:spLocks noGrp="1"/>
          </p:cNvSpPr>
          <p:nvPr>
            <p:ph type="title"/>
          </p:nvPr>
        </p:nvSpPr>
        <p:spPr>
          <a:xfrm>
            <a:off x="2047296" y="515488"/>
            <a:ext cx="2724729" cy="943873"/>
          </a:xfrm>
        </p:spPr>
        <p:txBody>
          <a:bodyPr anchor="b"/>
          <a:lstStyle>
            <a:lvl1pPr algn="l">
              <a:defRPr sz="3200"/>
            </a:lvl1pPr>
          </a:lstStyle>
          <a:p>
            <a:r>
              <a:rPr lang="pl-PL" dirty="0"/>
              <a:t>Kliknij, aby edytować styl</a:t>
            </a:r>
          </a:p>
        </p:txBody>
      </p:sp>
      <p:sp>
        <p:nvSpPr>
          <p:cNvPr id="3" name="Symbol zastępczy zawartości 2">
            <a:extLst>
              <a:ext uri="{FF2B5EF4-FFF2-40B4-BE49-F238E27FC236}">
                <a16:creationId xmlns:a16="http://schemas.microsoft.com/office/drawing/2014/main" id="{0601F82F-4787-DC77-D1E2-A233414BC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D80E2E-6067-D498-5E9B-46F09AD5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33ECB0-6C8C-78C0-1EFC-20664B4D1ACD}"/>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6" name="Symbol zastępczy stopki 5">
            <a:extLst>
              <a:ext uri="{FF2B5EF4-FFF2-40B4-BE49-F238E27FC236}">
                <a16:creationId xmlns:a16="http://schemas.microsoft.com/office/drawing/2014/main" id="{C6AFAC4F-DC1B-BF34-9ACD-EF3A892105B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49985AA0-2385-A2D2-C6C2-96B56EB6BC89}"/>
              </a:ext>
            </a:extLst>
          </p:cNvPr>
          <p:cNvSpPr>
            <a:spLocks noGrp="1"/>
          </p:cNvSpPr>
          <p:nvPr>
            <p:ph type="sldNum" sz="quarter" idx="12"/>
          </p:nvPr>
        </p:nvSpPr>
        <p:spPr/>
        <p:txBody>
          <a:bodyPr/>
          <a:lstStyle/>
          <a:p>
            <a:fld id="{7E4A71B4-A36E-4719-8649-4853FF2EFBC2}" type="slidenum">
              <a:rPr lang="pl-PL" smtClean="0"/>
              <a:t>‹#›</a:t>
            </a:fld>
            <a:endParaRPr lang="pl-PL" dirty="0"/>
          </a:p>
        </p:txBody>
      </p:sp>
    </p:spTree>
    <p:extLst>
      <p:ext uri="{BB962C8B-B14F-4D97-AF65-F5344CB8AC3E}">
        <p14:creationId xmlns:p14="http://schemas.microsoft.com/office/powerpoint/2010/main" val="204445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04EB1-24DB-1DCC-55E9-405B32E03CB8}"/>
              </a:ext>
            </a:extLst>
          </p:cNvPr>
          <p:cNvSpPr>
            <a:spLocks noGrp="1"/>
          </p:cNvSpPr>
          <p:nvPr>
            <p:ph type="title"/>
          </p:nvPr>
        </p:nvSpPr>
        <p:spPr>
          <a:xfrm>
            <a:off x="2047296" y="586298"/>
            <a:ext cx="2807857" cy="897144"/>
          </a:xfrm>
        </p:spPr>
        <p:txBody>
          <a:bodyPr anchor="b"/>
          <a:lstStyle>
            <a:lvl1pPr>
              <a:defRPr sz="3200"/>
            </a:lvl1pPr>
          </a:lstStyle>
          <a:p>
            <a:r>
              <a:rPr lang="pl-PL" dirty="0"/>
              <a:t>Kliknij, aby edytować styl</a:t>
            </a:r>
          </a:p>
        </p:txBody>
      </p:sp>
      <p:sp>
        <p:nvSpPr>
          <p:cNvPr id="3" name="Symbol zastępczy obrazu 2">
            <a:extLst>
              <a:ext uri="{FF2B5EF4-FFF2-40B4-BE49-F238E27FC236}">
                <a16:creationId xmlns:a16="http://schemas.microsoft.com/office/drawing/2014/main" id="{ADCFDF4A-F6AC-5FE8-3209-45ABF53374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70E5672C-060F-D8AF-832A-1722C16A4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B988807-4726-F641-3513-34E8F90BD7DB}"/>
              </a:ext>
            </a:extLst>
          </p:cNvPr>
          <p:cNvSpPr>
            <a:spLocks noGrp="1"/>
          </p:cNvSpPr>
          <p:nvPr>
            <p:ph type="dt" sz="half" idx="10"/>
          </p:nvPr>
        </p:nvSpPr>
        <p:spPr/>
        <p:txBody>
          <a:bodyPr/>
          <a:lstStyle/>
          <a:p>
            <a:fld id="{C25C8156-7E50-46F3-BC89-2E198AC72F42}" type="datetimeFigureOut">
              <a:rPr lang="pl-PL" smtClean="0"/>
              <a:t>27.03.2023</a:t>
            </a:fld>
            <a:endParaRPr lang="pl-PL" dirty="0"/>
          </a:p>
        </p:txBody>
      </p:sp>
      <p:sp>
        <p:nvSpPr>
          <p:cNvPr id="6" name="Symbol zastępczy stopki 5">
            <a:extLst>
              <a:ext uri="{FF2B5EF4-FFF2-40B4-BE49-F238E27FC236}">
                <a16:creationId xmlns:a16="http://schemas.microsoft.com/office/drawing/2014/main" id="{A1E7ED8C-D458-40BE-C842-784EEAF40499}"/>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803C80DE-1DB5-C8E7-FD5D-443A193C80DC}"/>
              </a:ext>
            </a:extLst>
          </p:cNvPr>
          <p:cNvSpPr>
            <a:spLocks noGrp="1"/>
          </p:cNvSpPr>
          <p:nvPr>
            <p:ph type="sldNum" sz="quarter" idx="12"/>
          </p:nvPr>
        </p:nvSpPr>
        <p:spPr/>
        <p:txBody>
          <a:bodyPr/>
          <a:lstStyle/>
          <a:p>
            <a:fld id="{7E4A71B4-A36E-4719-8649-4853FF2EFBC2}" type="slidenum">
              <a:rPr lang="pl-PL" smtClean="0"/>
              <a:t>‹#›</a:t>
            </a:fld>
            <a:endParaRPr lang="pl-PL" dirty="0"/>
          </a:p>
        </p:txBody>
      </p:sp>
      <p:pic>
        <p:nvPicPr>
          <p:cNvPr id="9" name="Obraz 8">
            <a:extLst>
              <a:ext uri="{FF2B5EF4-FFF2-40B4-BE49-F238E27FC236}">
                <a16:creationId xmlns:a16="http://schemas.microsoft.com/office/drawing/2014/main" id="{40DC163B-D74A-BDB1-9827-F96DD25F6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735"/>
          <a:stretch/>
        </p:blipFill>
        <p:spPr>
          <a:xfrm>
            <a:off x="838200" y="365125"/>
            <a:ext cx="1209096" cy="1339490"/>
          </a:xfrm>
          <a:prstGeom prst="rect">
            <a:avLst/>
          </a:prstGeom>
        </p:spPr>
      </p:pic>
    </p:spTree>
    <p:extLst>
      <p:ext uri="{BB962C8B-B14F-4D97-AF65-F5344CB8AC3E}">
        <p14:creationId xmlns:p14="http://schemas.microsoft.com/office/powerpoint/2010/main" val="1498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Tree>
    <p:extLst>
      <p:ext uri="{BB962C8B-B14F-4D97-AF65-F5344CB8AC3E}">
        <p14:creationId xmlns:p14="http://schemas.microsoft.com/office/powerpoint/2010/main" val="3296185464"/>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12285" y="1052514"/>
            <a:ext cx="5369983"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485467" y="1052514"/>
            <a:ext cx="53721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76467551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53517"/>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127715399"/>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432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31987362"/>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0217898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A9986360-FFB2-4F10-B199-687B24D9D8E7}"/>
              </a:ext>
            </a:extLst>
          </p:cNvPr>
          <p:cNvSpPr>
            <a:spLocks noGrp="1" noChangeArrowheads="1"/>
          </p:cNvSpPr>
          <p:nvPr>
            <p:ph type="body" idx="1"/>
          </p:nvPr>
        </p:nvSpPr>
        <p:spPr bwMode="auto">
          <a:xfrm>
            <a:off x="364974" y="819987"/>
            <a:ext cx="11578482" cy="540915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p:txBody>
      </p:sp>
      <p:sp>
        <p:nvSpPr>
          <p:cNvPr id="1028" name="Rectangle 2">
            <a:extLst>
              <a:ext uri="{FF2B5EF4-FFF2-40B4-BE49-F238E27FC236}">
                <a16:creationId xmlns:a16="http://schemas.microsoft.com/office/drawing/2014/main" id="{773FD0B0-BF98-4DC9-8C5D-7F19B08B9A9E}"/>
              </a:ext>
            </a:extLst>
          </p:cNvPr>
          <p:cNvSpPr>
            <a:spLocks noGrp="1" noChangeArrowheads="1"/>
          </p:cNvSpPr>
          <p:nvPr>
            <p:ph type="title"/>
          </p:nvPr>
        </p:nvSpPr>
        <p:spPr bwMode="auto">
          <a:xfrm>
            <a:off x="1055440" y="115889"/>
            <a:ext cx="10802127" cy="63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33" name="Text Box 23">
            <a:extLst>
              <a:ext uri="{FF2B5EF4-FFF2-40B4-BE49-F238E27FC236}">
                <a16:creationId xmlns:a16="http://schemas.microsoft.com/office/drawing/2014/main" id="{2060D63C-D9CE-4DA4-8C95-03185336D9DC}"/>
              </a:ext>
            </a:extLst>
          </p:cNvPr>
          <p:cNvSpPr txBox="1">
            <a:spLocks noChangeArrowheads="1"/>
          </p:cNvSpPr>
          <p:nvPr userDrawn="1"/>
        </p:nvSpPr>
        <p:spPr bwMode="auto">
          <a:xfrm>
            <a:off x="2079020" y="6585232"/>
            <a:ext cx="80645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b="1">
                <a:solidFill>
                  <a:srgbClr val="FF0000"/>
                </a:solidFill>
                <a:latin typeface="Arial" panose="020B0604020202020204" pitchFamily="34" charset="0"/>
              </a:defRPr>
            </a:lvl1pPr>
            <a:lvl2pPr marL="742950" indent="-285750" eaLnBrk="0" hangingPunct="0">
              <a:defRPr sz="1200" b="1">
                <a:solidFill>
                  <a:srgbClr val="FF0000"/>
                </a:solidFill>
                <a:latin typeface="Arial" panose="020B0604020202020204" pitchFamily="34" charset="0"/>
              </a:defRPr>
            </a:lvl2pPr>
            <a:lvl3pPr marL="1143000" indent="-228600" eaLnBrk="0" hangingPunct="0">
              <a:defRPr sz="1200" b="1">
                <a:solidFill>
                  <a:srgbClr val="FF0000"/>
                </a:solidFill>
                <a:latin typeface="Arial" panose="020B0604020202020204" pitchFamily="34" charset="0"/>
              </a:defRPr>
            </a:lvl3pPr>
            <a:lvl4pPr marL="1600200" indent="-228600" eaLnBrk="0" hangingPunct="0">
              <a:defRPr sz="1200" b="1">
                <a:solidFill>
                  <a:srgbClr val="FF0000"/>
                </a:solidFill>
                <a:latin typeface="Arial" panose="020B0604020202020204" pitchFamily="34" charset="0"/>
              </a:defRPr>
            </a:lvl4pPr>
            <a:lvl5pPr marL="2057400" indent="-228600" eaLnBrk="0" hangingPunct="0">
              <a:defRPr sz="1200" b="1">
                <a:solidFill>
                  <a:srgbClr val="FF0000"/>
                </a:solidFill>
                <a:latin typeface="Arial" panose="020B0604020202020204" pitchFamily="34" charset="0"/>
              </a:defRPr>
            </a:lvl5pPr>
            <a:lvl6pPr marL="25146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6pPr>
            <a:lvl7pPr marL="29718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7pPr>
            <a:lvl8pPr marL="34290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8pPr>
            <a:lvl9pPr marL="3886200" indent="-228600" algn="ctr" eaLnBrk="0" fontAlgn="base" hangingPunct="0">
              <a:lnSpc>
                <a:spcPct val="80000"/>
              </a:lnSpc>
              <a:spcBef>
                <a:spcPct val="50000"/>
              </a:spcBef>
              <a:spcAft>
                <a:spcPct val="0"/>
              </a:spcAft>
              <a:defRPr sz="1200" b="1">
                <a:solidFill>
                  <a:srgbClr val="FF0000"/>
                </a:solidFill>
                <a:latin typeface="Arial" panose="020B0604020202020204" pitchFamily="34" charset="0"/>
              </a:defRPr>
            </a:lvl9pPr>
          </a:lstStyle>
          <a:p>
            <a:pPr algn="ctr" eaLnBrk="1" hangingPunct="1">
              <a:spcBef>
                <a:spcPct val="50000"/>
              </a:spcBef>
              <a:defRPr/>
            </a:pPr>
            <a:r>
              <a:rPr lang="cs-CZ" altLang="cs-CZ" sz="1000" dirty="0">
                <a:solidFill>
                  <a:srgbClr val="0066FF"/>
                </a:solidFill>
              </a:rPr>
              <a:t>Ing. Radomír Kaňa, Ph.D.</a:t>
            </a:r>
          </a:p>
        </p:txBody>
      </p:sp>
      <p:pic>
        <p:nvPicPr>
          <p:cNvPr id="4" name="Obrázek 3">
            <a:extLst>
              <a:ext uri="{FF2B5EF4-FFF2-40B4-BE49-F238E27FC236}">
                <a16:creationId xmlns:a16="http://schemas.microsoft.com/office/drawing/2014/main" id="{C10CDBEF-881A-44CA-B4BC-CA793539EBC1}"/>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colorTemperature colorTemp="11500"/>
                    </a14:imgEffect>
                    <a14:imgEffect>
                      <a14:saturation sat="0"/>
                    </a14:imgEffect>
                    <a14:imgEffect>
                      <a14:brightnessContrast bright="-66000" contrast="-38000"/>
                    </a14:imgEffect>
                  </a14:imgLayer>
                </a14:imgProps>
              </a:ext>
            </a:extLst>
          </a:blip>
          <a:stretch>
            <a:fillRect/>
          </a:stretch>
        </p:blipFill>
        <p:spPr>
          <a:xfrm>
            <a:off x="364974" y="843449"/>
            <a:ext cx="11578482" cy="5453205"/>
          </a:xfrm>
          <a:prstGeom prst="rect">
            <a:avLst/>
          </a:prstGeom>
          <a:ln>
            <a:solidFill>
              <a:schemeClr val="accent3">
                <a:lumMod val="95000"/>
              </a:schemeClr>
            </a:solidFill>
          </a:ln>
        </p:spPr>
      </p:pic>
      <p:pic>
        <p:nvPicPr>
          <p:cNvPr id="2" name="Obrázek 1">
            <a:extLst>
              <a:ext uri="{FF2B5EF4-FFF2-40B4-BE49-F238E27FC236}">
                <a16:creationId xmlns:a16="http://schemas.microsoft.com/office/drawing/2014/main" id="{6551AF72-4A30-495B-8458-7875921B4602}"/>
              </a:ext>
            </a:extLst>
          </p:cNvPr>
          <p:cNvPicPr>
            <a:picLocks noChangeAspect="1"/>
          </p:cNvPicPr>
          <p:nvPr userDrawn="1"/>
        </p:nvPicPr>
        <p:blipFill>
          <a:blip r:embed="rId15"/>
          <a:stretch>
            <a:fillRect/>
          </a:stretch>
        </p:blipFill>
        <p:spPr>
          <a:xfrm>
            <a:off x="-818" y="9149"/>
            <a:ext cx="731583" cy="810838"/>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med">
    <p:circle/>
  </p:transition>
  <p:hf hdr="0" ftr="0" dt="0"/>
  <p:txStyles>
    <p:titleStyle>
      <a:lvl1pPr algn="ctr" rtl="0" eaLnBrk="0" fontAlgn="base" hangingPunct="0">
        <a:spcBef>
          <a:spcPct val="0"/>
        </a:spcBef>
        <a:spcAft>
          <a:spcPct val="0"/>
        </a:spcAft>
        <a:defRPr sz="2800" b="1">
          <a:solidFill>
            <a:srgbClr val="0066FF"/>
          </a:solidFill>
          <a:latin typeface="+mj-lt"/>
          <a:ea typeface="+mj-ea"/>
          <a:cs typeface="+mj-cs"/>
        </a:defRPr>
      </a:lvl1pPr>
      <a:lvl2pPr algn="ctr" rtl="0" eaLnBrk="0" fontAlgn="base" hangingPunct="0">
        <a:spcBef>
          <a:spcPct val="0"/>
        </a:spcBef>
        <a:spcAft>
          <a:spcPct val="0"/>
        </a:spcAft>
        <a:defRPr sz="2800" b="1">
          <a:solidFill>
            <a:srgbClr val="0066FF"/>
          </a:solidFill>
          <a:latin typeface="Arial" charset="0"/>
        </a:defRPr>
      </a:lvl2pPr>
      <a:lvl3pPr algn="ctr" rtl="0" eaLnBrk="0" fontAlgn="base" hangingPunct="0">
        <a:spcBef>
          <a:spcPct val="0"/>
        </a:spcBef>
        <a:spcAft>
          <a:spcPct val="0"/>
        </a:spcAft>
        <a:defRPr sz="2800" b="1">
          <a:solidFill>
            <a:srgbClr val="0066FF"/>
          </a:solidFill>
          <a:latin typeface="Arial" charset="0"/>
        </a:defRPr>
      </a:lvl3pPr>
      <a:lvl4pPr algn="ctr" rtl="0" eaLnBrk="0" fontAlgn="base" hangingPunct="0">
        <a:spcBef>
          <a:spcPct val="0"/>
        </a:spcBef>
        <a:spcAft>
          <a:spcPct val="0"/>
        </a:spcAft>
        <a:defRPr sz="2800" b="1">
          <a:solidFill>
            <a:srgbClr val="0066FF"/>
          </a:solidFill>
          <a:latin typeface="Arial" charset="0"/>
        </a:defRPr>
      </a:lvl4pPr>
      <a:lvl5pPr algn="ctr" rtl="0" eaLnBrk="0" fontAlgn="base" hangingPunct="0">
        <a:spcBef>
          <a:spcPct val="0"/>
        </a:spcBef>
        <a:spcAft>
          <a:spcPct val="0"/>
        </a:spcAft>
        <a:defRPr sz="2800" b="1">
          <a:solidFill>
            <a:srgbClr val="0066FF"/>
          </a:solidFill>
          <a:latin typeface="Arial" charset="0"/>
        </a:defRPr>
      </a:lvl5pPr>
      <a:lvl6pPr marL="457200" algn="ctr" rtl="0" fontAlgn="base">
        <a:spcBef>
          <a:spcPct val="0"/>
        </a:spcBef>
        <a:spcAft>
          <a:spcPct val="0"/>
        </a:spcAft>
        <a:defRPr sz="2800" b="1">
          <a:solidFill>
            <a:srgbClr val="0066FF"/>
          </a:solidFill>
          <a:latin typeface="Arial" charset="0"/>
        </a:defRPr>
      </a:lvl6pPr>
      <a:lvl7pPr marL="914400" algn="ctr" rtl="0" fontAlgn="base">
        <a:spcBef>
          <a:spcPct val="0"/>
        </a:spcBef>
        <a:spcAft>
          <a:spcPct val="0"/>
        </a:spcAft>
        <a:defRPr sz="2800" b="1">
          <a:solidFill>
            <a:srgbClr val="0066FF"/>
          </a:solidFill>
          <a:latin typeface="Arial" charset="0"/>
        </a:defRPr>
      </a:lvl7pPr>
      <a:lvl8pPr marL="1371600" algn="ctr" rtl="0" fontAlgn="base">
        <a:spcBef>
          <a:spcPct val="0"/>
        </a:spcBef>
        <a:spcAft>
          <a:spcPct val="0"/>
        </a:spcAft>
        <a:defRPr sz="2800" b="1">
          <a:solidFill>
            <a:srgbClr val="0066FF"/>
          </a:solidFill>
          <a:latin typeface="Arial" charset="0"/>
        </a:defRPr>
      </a:lvl8pPr>
      <a:lvl9pPr marL="1828800" algn="ctr" rtl="0" fontAlgn="base">
        <a:spcBef>
          <a:spcPct val="0"/>
        </a:spcBef>
        <a:spcAft>
          <a:spcPct val="0"/>
        </a:spcAft>
        <a:defRPr sz="2800" b="1">
          <a:solidFill>
            <a:srgbClr val="0066FF"/>
          </a:solidFill>
          <a:latin typeface="Arial" charset="0"/>
        </a:defRPr>
      </a:lvl9pPr>
    </p:titleStyle>
    <p:bodyStyle>
      <a:lvl1pPr marL="342900" indent="-342900" algn="l" rtl="0" eaLnBrk="0" fontAlgn="base" hangingPunct="0">
        <a:spcBef>
          <a:spcPct val="50000"/>
        </a:spcBef>
        <a:spcAft>
          <a:spcPct val="0"/>
        </a:spcAft>
        <a:buFont typeface="Wingdings" panose="05000000000000000000" pitchFamily="2" charset="2"/>
        <a:buChar char="§"/>
        <a:defRPr sz="3200">
          <a:solidFill>
            <a:srgbClr val="FF0000"/>
          </a:solidFill>
          <a:latin typeface="+mn-lt"/>
          <a:ea typeface="+mn-ea"/>
          <a:cs typeface="+mn-cs"/>
        </a:defRPr>
      </a:lvl1pPr>
      <a:lvl2pPr marL="742950" indent="-285750" algn="l" rtl="0" eaLnBrk="0" fontAlgn="base" hangingPunct="0">
        <a:spcBef>
          <a:spcPct val="50000"/>
        </a:spcBef>
        <a:spcAft>
          <a:spcPct val="0"/>
        </a:spcAft>
        <a:buChar char="–"/>
        <a:defRPr sz="2400" b="1">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29997D2-196C-ABF9-33DB-940C24D6F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24F2B9DD-F1FA-BE32-113A-EB9268076A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56562443-1DDD-7E25-1F15-DE0F61D46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itchFamily="2" charset="0"/>
                <a:ea typeface="Open Sans" pitchFamily="2" charset="0"/>
                <a:cs typeface="Open Sans" pitchFamily="2" charset="0"/>
              </a:defRPr>
            </a:lvl1pPr>
          </a:lstStyle>
          <a:p>
            <a:fld id="{C25C8156-7E50-46F3-BC89-2E198AC72F42}" type="datetimeFigureOut">
              <a:rPr lang="pl-PL" smtClean="0"/>
              <a:pPr/>
              <a:t>27.03.2023</a:t>
            </a:fld>
            <a:endParaRPr lang="pl-PL" dirty="0"/>
          </a:p>
        </p:txBody>
      </p:sp>
      <p:sp>
        <p:nvSpPr>
          <p:cNvPr id="5" name="Symbol zastępczy stopki 4">
            <a:extLst>
              <a:ext uri="{FF2B5EF4-FFF2-40B4-BE49-F238E27FC236}">
                <a16:creationId xmlns:a16="http://schemas.microsoft.com/office/drawing/2014/main" id="{0CEF185E-3E4D-2B6B-E905-4B99D3F9B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itchFamily="2" charset="0"/>
                <a:ea typeface="Open Sans" pitchFamily="2" charset="0"/>
                <a:cs typeface="Open Sans" pitchFamily="2" charset="0"/>
              </a:defRPr>
            </a:lvl1pPr>
          </a:lstStyle>
          <a:p>
            <a:endParaRPr lang="pl-PL" dirty="0"/>
          </a:p>
        </p:txBody>
      </p:sp>
      <p:sp>
        <p:nvSpPr>
          <p:cNvPr id="6" name="Symbol zastępczy numeru slajdu 5">
            <a:extLst>
              <a:ext uri="{FF2B5EF4-FFF2-40B4-BE49-F238E27FC236}">
                <a16:creationId xmlns:a16="http://schemas.microsoft.com/office/drawing/2014/main" id="{7CBA44EF-303C-99E4-F5E2-31D569FCE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itchFamily="2" charset="0"/>
                <a:ea typeface="Open Sans" pitchFamily="2" charset="0"/>
                <a:cs typeface="Open Sans" pitchFamily="2" charset="0"/>
              </a:defRPr>
            </a:lvl1pPr>
          </a:lstStyle>
          <a:p>
            <a:fld id="{7E4A71B4-A36E-4719-8649-4853FF2EFBC2}" type="slidenum">
              <a:rPr lang="pl-PL" smtClean="0"/>
              <a:pPr/>
              <a:t>‹#›</a:t>
            </a:fld>
            <a:endParaRPr lang="pl-PL" dirty="0"/>
          </a:p>
        </p:txBody>
      </p:sp>
    </p:spTree>
    <p:extLst>
      <p:ext uri="{BB962C8B-B14F-4D97-AF65-F5344CB8AC3E}">
        <p14:creationId xmlns:p14="http://schemas.microsoft.com/office/powerpoint/2010/main" val="62787270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400" rtl="0" eaLnBrk="1" latinLnBrk="0" hangingPunct="1">
        <a:lnSpc>
          <a:spcPct val="90000"/>
        </a:lnSpc>
        <a:spcBef>
          <a:spcPct val="0"/>
        </a:spcBef>
        <a:buNone/>
        <a:defRPr sz="4400" kern="1200">
          <a:solidFill>
            <a:schemeClr val="tx1"/>
          </a:solidFill>
          <a:latin typeface="Yanone Kaffeesatz"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0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22CB65E-246F-4175-84D9-5624DA1740E9}"/>
              </a:ext>
            </a:extLst>
          </p:cNvPr>
          <p:cNvSpPr>
            <a:spLocks noGrp="1" noChangeArrowheads="1"/>
          </p:cNvSpPr>
          <p:nvPr>
            <p:ph type="ctrTitle"/>
          </p:nvPr>
        </p:nvSpPr>
        <p:spPr>
          <a:xfrm>
            <a:off x="2200496" y="908720"/>
            <a:ext cx="7848600" cy="3972457"/>
          </a:xfrm>
        </p:spPr>
        <p:txBody>
          <a:bodyPr/>
          <a:lstStyle/>
          <a:p>
            <a:br>
              <a:rPr lang="cs-CZ" sz="3200" dirty="0">
                <a:solidFill>
                  <a:schemeClr val="tx1">
                    <a:lumMod val="95000"/>
                    <a:lumOff val="5000"/>
                  </a:schemeClr>
                </a:solidFill>
              </a:rPr>
            </a:br>
            <a:r>
              <a:rPr lang="en-US" sz="4000" dirty="0"/>
              <a:t>European Union and Recent Security Challenges</a:t>
            </a:r>
            <a:endParaRPr lang="cs-CZ" altLang="cs-CZ" sz="4000" dirty="0">
              <a:effectLst>
                <a:outerShdw blurRad="38100" dist="38100" dir="2700000" algn="tl">
                  <a:srgbClr val="000000">
                    <a:alpha val="43137"/>
                  </a:srgbClr>
                </a:outerShdw>
              </a:effectLst>
            </a:endParaRPr>
          </a:p>
        </p:txBody>
      </p:sp>
      <p:sp>
        <p:nvSpPr>
          <p:cNvPr id="5123" name="Rectangle 3">
            <a:extLst>
              <a:ext uri="{FF2B5EF4-FFF2-40B4-BE49-F238E27FC236}">
                <a16:creationId xmlns:a16="http://schemas.microsoft.com/office/drawing/2014/main" id="{CC6B0684-0193-4667-9B12-1A2E14B3520E}"/>
              </a:ext>
            </a:extLst>
          </p:cNvPr>
          <p:cNvSpPr>
            <a:spLocks noGrp="1" noChangeArrowheads="1"/>
          </p:cNvSpPr>
          <p:nvPr>
            <p:ph type="subTitle" idx="1"/>
          </p:nvPr>
        </p:nvSpPr>
        <p:spPr>
          <a:xfrm>
            <a:off x="2238729" y="4829623"/>
            <a:ext cx="7775575" cy="1584325"/>
          </a:xfrm>
        </p:spPr>
        <p:txBody>
          <a:bodyPr/>
          <a:lstStyle/>
          <a:p>
            <a:pPr eaLnBrk="1" hangingPunct="1"/>
            <a:r>
              <a:rPr lang="cs-CZ" altLang="cs-CZ" sz="3600" b="1" dirty="0">
                <a:solidFill>
                  <a:srgbClr val="0066FF"/>
                </a:solidFill>
              </a:rPr>
              <a:t>Radomír Kaňa</a:t>
            </a:r>
          </a:p>
          <a:p>
            <a:pPr eaLnBrk="1" hangingPunct="1"/>
            <a:r>
              <a:rPr lang="cs-CZ" altLang="cs-CZ" sz="2400" b="1" i="1" dirty="0">
                <a:solidFill>
                  <a:schemeClr val="tx1"/>
                </a:solidFill>
              </a:rPr>
              <a:t>Department </a:t>
            </a:r>
            <a:r>
              <a:rPr lang="cs-CZ" altLang="cs-CZ" sz="2400" b="1" i="1" dirty="0" err="1">
                <a:solidFill>
                  <a:schemeClr val="tx1"/>
                </a:solidFill>
              </a:rPr>
              <a:t>of</a:t>
            </a:r>
            <a:r>
              <a:rPr lang="cs-CZ" altLang="cs-CZ" sz="2400" b="1" i="1" dirty="0">
                <a:solidFill>
                  <a:schemeClr val="tx1"/>
                </a:solidFill>
              </a:rPr>
              <a:t> International </a:t>
            </a:r>
            <a:r>
              <a:rPr lang="cs-CZ" altLang="cs-CZ" sz="2400" b="1" i="1" dirty="0" err="1">
                <a:solidFill>
                  <a:schemeClr val="tx1"/>
                </a:solidFill>
              </a:rPr>
              <a:t>Economic</a:t>
            </a:r>
            <a:r>
              <a:rPr lang="cs-CZ" altLang="cs-CZ" sz="2400" b="1" i="1" dirty="0">
                <a:solidFill>
                  <a:schemeClr val="tx1"/>
                </a:solidFill>
              </a:rPr>
              <a:t> Relations</a:t>
            </a:r>
          </a:p>
          <a:p>
            <a:pPr eaLnBrk="1" hangingPunct="1"/>
            <a:endParaRPr lang="cs-CZ" altLang="cs-CZ" i="1" dirty="0"/>
          </a:p>
          <a:p>
            <a:pPr eaLnBrk="1" hangingPunct="1"/>
            <a:endParaRPr lang="cs-CZ" altLang="cs-CZ" dirty="0">
              <a:solidFill>
                <a:srgbClr val="0066FF"/>
              </a:solidFill>
            </a:endParaRPr>
          </a:p>
        </p:txBody>
      </p:sp>
      <p:sp>
        <p:nvSpPr>
          <p:cNvPr id="5124" name="Text Box 6">
            <a:extLst>
              <a:ext uri="{FF2B5EF4-FFF2-40B4-BE49-F238E27FC236}">
                <a16:creationId xmlns:a16="http://schemas.microsoft.com/office/drawing/2014/main" id="{F2F96C1D-C8EA-4895-9611-27A8C10E5435}"/>
              </a:ext>
            </a:extLst>
          </p:cNvPr>
          <p:cNvSpPr txBox="1">
            <a:spLocks noChangeArrowheads="1"/>
          </p:cNvSpPr>
          <p:nvPr/>
        </p:nvSpPr>
        <p:spPr bwMode="auto">
          <a:xfrm>
            <a:off x="3000376" y="6165851"/>
            <a:ext cx="6048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Font typeface="Wingdings" panose="05000000000000000000" pitchFamily="2" charset="2"/>
              <a:buChar char="§"/>
              <a:defRPr sz="3200">
                <a:solidFill>
                  <a:srgbClr val="FF0000"/>
                </a:solidFill>
                <a:latin typeface="Arial" panose="020B0604020202020204" pitchFamily="34" charset="0"/>
              </a:defRPr>
            </a:lvl1pPr>
            <a:lvl2pPr marL="742950" indent="-285750">
              <a:spcBef>
                <a:spcPct val="50000"/>
              </a:spcBef>
              <a:buChar char="–"/>
              <a:defRPr sz="2400" b="1">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cs-CZ" altLang="cs-CZ" sz="1000">
              <a:solidFill>
                <a:schemeClr val="tx1"/>
              </a:solidFill>
            </a:endParaRPr>
          </a:p>
        </p:txBody>
      </p:sp>
    </p:spTree>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E86D8-EBF9-47AA-80AB-8DA3882C72F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A1F9EE0-3F3E-4A13-B062-147C4E98537D}"/>
              </a:ext>
            </a:extLst>
          </p:cNvPr>
          <p:cNvSpPr>
            <a:spLocks noGrp="1"/>
          </p:cNvSpPr>
          <p:nvPr>
            <p:ph idx="1"/>
          </p:nvPr>
        </p:nvSpPr>
        <p:spPr>
          <a:xfrm>
            <a:off x="370900" y="754244"/>
            <a:ext cx="11557748" cy="5555076"/>
          </a:xfrm>
        </p:spPr>
        <p:txBody>
          <a:bodyPr/>
          <a:lstStyle/>
          <a:p>
            <a:pPr marL="0" indent="0" algn="ctr">
              <a:spcBef>
                <a:spcPts val="600"/>
              </a:spcBef>
              <a:spcAft>
                <a:spcPts val="1200"/>
              </a:spcAft>
              <a:buNone/>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AIMS OF THE COURSE</a:t>
            </a:r>
            <a:endParaRPr lang="cs-CZ"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Clarification of the processes of development of Western European integration in connection with the security situation after the Second World War</a:t>
            </a:r>
            <a:endParaRPr lang="cs-CZ"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Characterization </a:t>
            </a:r>
            <a:r>
              <a:rPr lang="cs-CZ" dirty="0" err="1">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of</a:t>
            </a:r>
            <a:r>
              <a:rPr lang="cs-CZ"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main historical aspects of integration, development of the EU and its institutions, law system, economic policy areas including Economic and Monetary Union.</a:t>
            </a:r>
            <a:endParaRPr lang="cs-CZ"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cs-CZ" dirty="0" err="1">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Description</a:t>
            </a:r>
            <a:r>
              <a:rPr lang="cs-CZ"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of the institutional structure of the European Community / European Union with regard to the gradual development of the security agenda</a:t>
            </a:r>
            <a:endParaRPr lang="cs-CZ"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Presentation of the process of creating the EU Common Foreign and Security Policy and the Common Security and Defense Policy</a:t>
            </a:r>
            <a:endParaRPr lang="cs-CZ"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Defining the cooperation of the European Union and NATO in connection with security threats in the world</a:t>
            </a:r>
            <a:endParaRPr lang="cs-CZ"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indent="0">
              <a:buNone/>
            </a:pPr>
            <a:endParaRPr lang="cs-CZ" b="1" dirty="0">
              <a:solidFill>
                <a:schemeClr val="tx1"/>
              </a:solidFill>
              <a:effectLst>
                <a:outerShdw blurRad="38100" dist="38100" dir="2700000" algn="tl">
                  <a:srgbClr val="000000">
                    <a:alpha val="43137"/>
                  </a:srgbClr>
                </a:outerShdw>
              </a:effectLst>
            </a:endParaRPr>
          </a:p>
          <a:p>
            <a:endParaRPr lang="cs-CZ" sz="2600" dirty="0"/>
          </a:p>
          <a:p>
            <a:endParaRPr lang="cs-CZ" sz="2800" dirty="0"/>
          </a:p>
          <a:p>
            <a:endParaRPr lang="cs-CZ" sz="2800" dirty="0"/>
          </a:p>
          <a:p>
            <a:endParaRPr lang="cs-CZ" sz="2800"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468761455"/>
      </p:ext>
    </p:extLst>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9996FB-06A9-4166-98AA-BD552FC30C1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F9C1CC2-90E1-4123-B489-7FC7308410B1}"/>
              </a:ext>
            </a:extLst>
          </p:cNvPr>
          <p:cNvSpPr>
            <a:spLocks noGrp="1"/>
          </p:cNvSpPr>
          <p:nvPr>
            <p:ph idx="1"/>
          </p:nvPr>
        </p:nvSpPr>
        <p:spPr/>
        <p:txBody>
          <a:bodyPr/>
          <a:lstStyle/>
          <a:p>
            <a:pPr marL="0" indent="0" algn="ctr">
              <a:spcBef>
                <a:spcPts val="600"/>
              </a:spcBef>
              <a:spcAft>
                <a:spcPts val="1200"/>
              </a:spcAft>
              <a:buNone/>
            </a:pPr>
            <a:r>
              <a:rPr lang="cs-CZ" sz="3200" b="1" dirty="0">
                <a:effectLst>
                  <a:outerShdw blurRad="38100" dist="38100" dir="2700000" algn="tl">
                    <a:srgbClr val="000000">
                      <a:alpha val="43137"/>
                    </a:srgbClr>
                  </a:outerShdw>
                </a:effectLst>
                <a:latin typeface="Times New Roman" panose="02020603050405020304" pitchFamily="18" charset="0"/>
              </a:rPr>
              <a:t>KEY TOPICS</a:t>
            </a:r>
            <a:r>
              <a:rPr lang="en-US" sz="3200" b="1" dirty="0">
                <a:effectLst>
                  <a:outerShdw blurRad="38100" dist="38100" dir="2700000" algn="tl">
                    <a:srgbClr val="000000">
                      <a:alpha val="43137"/>
                    </a:srgbClr>
                  </a:outerShdw>
                </a:effectLst>
                <a:latin typeface="Times New Roman" panose="02020603050405020304" pitchFamily="18" charset="0"/>
              </a:rPr>
              <a:t> OF THE COURSE</a:t>
            </a:r>
            <a:endParaRPr lang="cs-CZ" sz="3200" b="1" dirty="0">
              <a:effectLst>
                <a:outerShdw blurRad="38100" dist="38100" dir="2700000" algn="tl">
                  <a:srgbClr val="000000">
                    <a:alpha val="43137"/>
                  </a:srgbClr>
                </a:outerShdw>
              </a:effectLst>
              <a:latin typeface="Times New Roman" panose="02020603050405020304" pitchFamily="18" charset="0"/>
            </a:endParaRPr>
          </a:p>
          <a:p>
            <a:r>
              <a:rPr lang="en-GB" sz="2000" b="1" dirty="0">
                <a:solidFill>
                  <a:schemeClr val="tx1"/>
                </a:solidFill>
                <a:effectLst/>
                <a:latin typeface="Times New Roman" panose="02020603050405020304" pitchFamily="18" charset="0"/>
                <a:ea typeface="Times New Roman" panose="02020603050405020304" pitchFamily="18" charset="0"/>
              </a:rPr>
              <a:t>Principles and main characteristics of the international economic integration, stages (levels) of the integration.</a:t>
            </a:r>
            <a:endParaRPr lang="cs-CZ" sz="2000" b="1" dirty="0">
              <a:solidFill>
                <a:schemeClr val="tx1"/>
              </a:solidFill>
              <a:effectLst/>
              <a:latin typeface="Times New Roman" panose="02020603050405020304" pitchFamily="18" charset="0"/>
              <a:ea typeface="Times New Roman" panose="02020603050405020304" pitchFamily="18" charset="0"/>
            </a:endParaRPr>
          </a:p>
          <a:p>
            <a:pPr lvl="0">
              <a:tabLst>
                <a:tab pos="412750" algn="l"/>
              </a:tabLst>
            </a:pPr>
            <a:r>
              <a:rPr lang="en-GB" sz="2000" b="1" dirty="0">
                <a:solidFill>
                  <a:schemeClr val="tx1"/>
                </a:solidFill>
                <a:latin typeface="Times New Roman" panose="02020603050405020304" pitchFamily="18" charset="0"/>
              </a:rPr>
              <a:t>Development of integration in Europe, historical aspects.</a:t>
            </a:r>
            <a:endParaRPr lang="cs-CZ" sz="2000" b="1" dirty="0">
              <a:solidFill>
                <a:schemeClr val="tx1"/>
              </a:solidFill>
              <a:latin typeface="Times New Roman" panose="02020603050405020304" pitchFamily="18" charset="0"/>
            </a:endParaRPr>
          </a:p>
          <a:p>
            <a:pPr lvl="0">
              <a:tabLst>
                <a:tab pos="180340" algn="l"/>
                <a:tab pos="412750" algn="l"/>
              </a:tabLst>
            </a:pPr>
            <a:r>
              <a:rPr lang="en-GB" sz="2000" b="1" dirty="0">
                <a:solidFill>
                  <a:schemeClr val="tx1"/>
                </a:solidFill>
                <a:latin typeface="Times New Roman" panose="02020603050405020304" pitchFamily="18" charset="0"/>
              </a:rPr>
              <a:t>European Union, evolution of the European Union, principles and purposes of integration in the EU.</a:t>
            </a:r>
            <a:endParaRPr lang="cs-CZ" sz="2000" b="1" dirty="0">
              <a:solidFill>
                <a:schemeClr val="tx1"/>
              </a:solidFill>
              <a:latin typeface="Times New Roman" panose="02020603050405020304" pitchFamily="18" charset="0"/>
            </a:endParaRPr>
          </a:p>
          <a:p>
            <a:pPr lvl="0">
              <a:tabLst>
                <a:tab pos="180340" algn="l"/>
                <a:tab pos="412750" algn="l"/>
              </a:tabLst>
            </a:pPr>
            <a:r>
              <a:rPr lang="en-GB" sz="2000" b="1" dirty="0">
                <a:solidFill>
                  <a:schemeClr val="tx1"/>
                </a:solidFill>
                <a:latin typeface="Times New Roman" panose="02020603050405020304" pitchFamily="18" charset="0"/>
              </a:rPr>
              <a:t>Institutions and law, European Union institutions and other bodies, decision-making process in general.</a:t>
            </a:r>
            <a:endParaRPr lang="cs-CZ" sz="2000" b="1" dirty="0">
              <a:solidFill>
                <a:schemeClr val="tx1"/>
              </a:solidFill>
              <a:latin typeface="Times New Roman" panose="02020603050405020304" pitchFamily="18" charset="0"/>
            </a:endParaRPr>
          </a:p>
          <a:p>
            <a:pPr>
              <a:tabLst>
                <a:tab pos="180340" algn="l"/>
                <a:tab pos="412750" algn="l"/>
              </a:tabLst>
            </a:pPr>
            <a:r>
              <a:rPr lang="en-GB" sz="2000" b="1" dirty="0">
                <a:solidFill>
                  <a:schemeClr val="tx1"/>
                </a:solidFill>
                <a:latin typeface="Times New Roman" panose="02020603050405020304" pitchFamily="18" charset="0"/>
              </a:rPr>
              <a:t>EU budget – receipts and expenditures of the common budget.</a:t>
            </a:r>
            <a:endParaRPr lang="cs-CZ" sz="2000" b="1" dirty="0">
              <a:solidFill>
                <a:schemeClr val="tx1"/>
              </a:solidFill>
              <a:latin typeface="Times New Roman" panose="02020603050405020304" pitchFamily="18" charset="0"/>
            </a:endParaRPr>
          </a:p>
          <a:p>
            <a:pPr lvl="0">
              <a:tabLst>
                <a:tab pos="180340" algn="l"/>
                <a:tab pos="412750" algn="l"/>
              </a:tabLst>
            </a:pPr>
            <a:r>
              <a:rPr lang="en-GB" sz="2000" b="1" dirty="0">
                <a:solidFill>
                  <a:schemeClr val="tx1"/>
                </a:solidFill>
                <a:latin typeface="Times New Roman" panose="02020603050405020304" pitchFamily="18" charset="0"/>
              </a:rPr>
              <a:t>Single European Market, mobility of the factors </a:t>
            </a:r>
            <a:r>
              <a:rPr lang="en-GB" sz="2000" b="1">
                <a:solidFill>
                  <a:schemeClr val="tx1"/>
                </a:solidFill>
                <a:latin typeface="Times New Roman" panose="02020603050405020304" pitchFamily="18" charset="0"/>
              </a:rPr>
              <a:t>of production.</a:t>
            </a:r>
            <a:endParaRPr lang="cs-CZ" sz="2000" b="1" dirty="0">
              <a:solidFill>
                <a:schemeClr val="tx1"/>
              </a:solidFill>
              <a:latin typeface="Times New Roman" panose="02020603050405020304" pitchFamily="18" charset="0"/>
            </a:endParaRPr>
          </a:p>
          <a:p>
            <a:pPr lvl="0">
              <a:tabLst>
                <a:tab pos="180340" algn="l"/>
                <a:tab pos="412750" algn="l"/>
              </a:tabLst>
            </a:pPr>
            <a:r>
              <a:rPr lang="en-GB" sz="2000" b="1" dirty="0">
                <a:solidFill>
                  <a:schemeClr val="tx1"/>
                </a:solidFill>
                <a:latin typeface="Times New Roman" panose="02020603050405020304" pitchFamily="18" charset="0"/>
              </a:rPr>
              <a:t>Economic policy areas of the EU, common and coordinated policies.</a:t>
            </a:r>
            <a:endParaRPr lang="cs-CZ" sz="2000" b="1" dirty="0">
              <a:solidFill>
                <a:schemeClr val="tx1"/>
              </a:solidFill>
              <a:latin typeface="Times New Roman" panose="02020603050405020304" pitchFamily="18" charset="0"/>
            </a:endParaRPr>
          </a:p>
          <a:p>
            <a:pPr lvl="0">
              <a:tabLst>
                <a:tab pos="180340" algn="l"/>
                <a:tab pos="412750" algn="l"/>
              </a:tabLst>
            </a:pPr>
            <a:r>
              <a:rPr lang="cs-CZ" sz="2000" b="1" dirty="0" err="1">
                <a:solidFill>
                  <a:schemeClr val="tx1"/>
                </a:solidFill>
                <a:latin typeface="Times New Roman" panose="02020603050405020304" pitchFamily="18" charset="0"/>
              </a:rPr>
              <a:t>Common</a:t>
            </a:r>
            <a:r>
              <a:rPr lang="cs-CZ" sz="2000" b="1" dirty="0">
                <a:solidFill>
                  <a:schemeClr val="tx1"/>
                </a:solidFill>
                <a:latin typeface="Times New Roman" panose="02020603050405020304" pitchFamily="18" charset="0"/>
              </a:rPr>
              <a:t> </a:t>
            </a:r>
            <a:r>
              <a:rPr lang="cs-CZ" sz="2000" b="1" dirty="0" err="1">
                <a:solidFill>
                  <a:schemeClr val="tx1"/>
                </a:solidFill>
                <a:latin typeface="Times New Roman" panose="02020603050405020304" pitchFamily="18" charset="0"/>
              </a:rPr>
              <a:t>Security</a:t>
            </a:r>
            <a:r>
              <a:rPr lang="cs-CZ" sz="2000" b="1" dirty="0">
                <a:solidFill>
                  <a:schemeClr val="tx1"/>
                </a:solidFill>
                <a:latin typeface="Times New Roman" panose="02020603050405020304" pitchFamily="18" charset="0"/>
              </a:rPr>
              <a:t> and </a:t>
            </a:r>
            <a:r>
              <a:rPr lang="cs-CZ" sz="2000" b="1" dirty="0" err="1">
                <a:solidFill>
                  <a:schemeClr val="tx1"/>
                </a:solidFill>
                <a:latin typeface="Times New Roman" panose="02020603050405020304" pitchFamily="18" charset="0"/>
              </a:rPr>
              <a:t>Defence</a:t>
            </a:r>
            <a:r>
              <a:rPr lang="cs-CZ" sz="2000" b="1" dirty="0">
                <a:solidFill>
                  <a:schemeClr val="tx1"/>
                </a:solidFill>
                <a:latin typeface="Times New Roman" panose="02020603050405020304" pitchFamily="18" charset="0"/>
              </a:rPr>
              <a:t> </a:t>
            </a:r>
            <a:r>
              <a:rPr lang="cs-CZ" sz="2000" b="1" dirty="0" err="1">
                <a:solidFill>
                  <a:schemeClr val="tx1"/>
                </a:solidFill>
                <a:latin typeface="Times New Roman" panose="02020603050405020304" pitchFamily="18" charset="0"/>
              </a:rPr>
              <a:t>Policy</a:t>
            </a:r>
            <a:r>
              <a:rPr lang="cs-CZ" sz="2000" b="1" dirty="0">
                <a:solidFill>
                  <a:schemeClr val="tx1"/>
                </a:solidFill>
                <a:latin typeface="Times New Roman" panose="02020603050405020304" pitchFamily="18" charset="0"/>
              </a:rPr>
              <a:t> as </a:t>
            </a:r>
            <a:r>
              <a:rPr lang="cs-CZ" sz="2000" b="1" dirty="0" err="1">
                <a:solidFill>
                  <a:schemeClr val="tx1"/>
                </a:solidFill>
                <a:latin typeface="Times New Roman" panose="02020603050405020304" pitchFamily="18" charset="0"/>
              </a:rPr>
              <a:t>an</a:t>
            </a:r>
            <a:r>
              <a:rPr lang="cs-CZ" sz="2000" b="1" dirty="0">
                <a:solidFill>
                  <a:schemeClr val="tx1"/>
                </a:solidFill>
                <a:latin typeface="Times New Roman" panose="02020603050405020304" pitchFamily="18" charset="0"/>
              </a:rPr>
              <a:t> </a:t>
            </a:r>
            <a:r>
              <a:rPr lang="cs-CZ" sz="2000" b="1" dirty="0" err="1">
                <a:solidFill>
                  <a:schemeClr val="tx1"/>
                </a:solidFill>
                <a:latin typeface="Times New Roman" panose="02020603050405020304" pitchFamily="18" charset="0"/>
              </a:rPr>
              <a:t>integral</a:t>
            </a:r>
            <a:r>
              <a:rPr lang="cs-CZ" sz="2000" b="1" dirty="0">
                <a:solidFill>
                  <a:schemeClr val="tx1"/>
                </a:solidFill>
                <a:latin typeface="Times New Roman" panose="02020603050405020304" pitchFamily="18" charset="0"/>
              </a:rPr>
              <a:t> part </a:t>
            </a:r>
            <a:r>
              <a:rPr lang="cs-CZ" sz="2000" b="1" dirty="0" err="1">
                <a:solidFill>
                  <a:schemeClr val="tx1"/>
                </a:solidFill>
                <a:latin typeface="Times New Roman" panose="02020603050405020304" pitchFamily="18" charset="0"/>
              </a:rPr>
              <a:t>of</a:t>
            </a:r>
            <a:r>
              <a:rPr lang="cs-CZ" sz="2000" b="1" dirty="0">
                <a:solidFill>
                  <a:schemeClr val="tx1"/>
                </a:solidFill>
                <a:latin typeface="Times New Roman" panose="02020603050405020304" pitchFamily="18" charset="0"/>
              </a:rPr>
              <a:t> </a:t>
            </a:r>
            <a:r>
              <a:rPr lang="en-GB" sz="2000" b="1" dirty="0">
                <a:solidFill>
                  <a:schemeClr val="tx1"/>
                </a:solidFill>
                <a:latin typeface="Times New Roman" panose="02020603050405020304" pitchFamily="18" charset="0"/>
              </a:rPr>
              <a:t>Common Foreign and Security policy</a:t>
            </a:r>
            <a:endParaRPr lang="cs-CZ" sz="2000" b="1" dirty="0">
              <a:solidFill>
                <a:schemeClr val="tx1"/>
              </a:solidFill>
              <a:latin typeface="Times New Roman" panose="02020603050405020304" pitchFamily="18" charset="0"/>
            </a:endParaRPr>
          </a:p>
          <a:p>
            <a:pPr lvl="0">
              <a:tabLst>
                <a:tab pos="180340" algn="l"/>
                <a:tab pos="412750" algn="l"/>
              </a:tabLst>
            </a:pPr>
            <a:r>
              <a:rPr lang="cs-CZ" sz="2000" b="1" dirty="0" err="1">
                <a:solidFill>
                  <a:schemeClr val="tx1"/>
                </a:solidFill>
                <a:latin typeface="Times New Roman" panose="02020603050405020304" pitchFamily="18" charset="0"/>
              </a:rPr>
              <a:t>Cooperation</a:t>
            </a:r>
            <a:r>
              <a:rPr lang="cs-CZ" sz="2000" b="1" dirty="0">
                <a:solidFill>
                  <a:schemeClr val="tx1"/>
                </a:solidFill>
                <a:latin typeface="Times New Roman" panose="02020603050405020304" pitchFamily="18" charset="0"/>
              </a:rPr>
              <a:t> </a:t>
            </a:r>
            <a:r>
              <a:rPr lang="cs-CZ" sz="2000" b="1" dirty="0" err="1">
                <a:solidFill>
                  <a:schemeClr val="tx1"/>
                </a:solidFill>
                <a:latin typeface="Times New Roman" panose="02020603050405020304" pitchFamily="18" charset="0"/>
              </a:rPr>
              <a:t>between</a:t>
            </a:r>
            <a:r>
              <a:rPr lang="cs-CZ" sz="2000" b="1" dirty="0">
                <a:solidFill>
                  <a:schemeClr val="tx1"/>
                </a:solidFill>
                <a:latin typeface="Times New Roman" panose="02020603050405020304" pitchFamily="18" charset="0"/>
              </a:rPr>
              <a:t> </a:t>
            </a:r>
            <a:r>
              <a:rPr lang="cs-CZ" sz="2000" b="1" dirty="0" err="1">
                <a:solidFill>
                  <a:schemeClr val="tx1"/>
                </a:solidFill>
                <a:latin typeface="Times New Roman" panose="02020603050405020304" pitchFamily="18" charset="0"/>
              </a:rPr>
              <a:t>European</a:t>
            </a:r>
            <a:r>
              <a:rPr lang="cs-CZ" sz="2000" b="1" dirty="0">
                <a:solidFill>
                  <a:schemeClr val="tx1"/>
                </a:solidFill>
                <a:latin typeface="Times New Roman" panose="02020603050405020304" pitchFamily="18" charset="0"/>
              </a:rPr>
              <a:t> Union and NATO, </a:t>
            </a:r>
            <a:r>
              <a:rPr lang="cs-CZ" sz="2000" b="1" dirty="0" err="1">
                <a:solidFill>
                  <a:schemeClr val="tx1"/>
                </a:solidFill>
                <a:latin typeface="Times New Roman" panose="02020603050405020304" pitchFamily="18" charset="0"/>
              </a:rPr>
              <a:t>present</a:t>
            </a:r>
            <a:r>
              <a:rPr lang="cs-CZ" sz="2000" b="1" dirty="0">
                <a:solidFill>
                  <a:schemeClr val="tx1"/>
                </a:solidFill>
                <a:latin typeface="Times New Roman" panose="02020603050405020304" pitchFamily="18" charset="0"/>
              </a:rPr>
              <a:t> </a:t>
            </a:r>
            <a:r>
              <a:rPr lang="cs-CZ" sz="2000" b="1" dirty="0" err="1">
                <a:solidFill>
                  <a:schemeClr val="tx1"/>
                </a:solidFill>
                <a:latin typeface="Times New Roman" panose="02020603050405020304" pitchFamily="18" charset="0"/>
              </a:rPr>
              <a:t>security</a:t>
            </a:r>
            <a:r>
              <a:rPr lang="cs-CZ" sz="2000" b="1" dirty="0">
                <a:solidFill>
                  <a:schemeClr val="tx1"/>
                </a:solidFill>
                <a:latin typeface="Times New Roman" panose="02020603050405020304" pitchFamily="18" charset="0"/>
              </a:rPr>
              <a:t> </a:t>
            </a:r>
            <a:r>
              <a:rPr lang="cs-CZ" sz="2000" b="1" dirty="0" err="1">
                <a:solidFill>
                  <a:schemeClr val="tx1"/>
                </a:solidFill>
                <a:latin typeface="Times New Roman" panose="02020603050405020304" pitchFamily="18" charset="0"/>
              </a:rPr>
              <a:t>threats</a:t>
            </a:r>
            <a:r>
              <a:rPr lang="cs-CZ" sz="2000" b="1" dirty="0">
                <a:solidFill>
                  <a:schemeClr val="tx1"/>
                </a:solidFill>
                <a:latin typeface="Times New Roman" panose="02020603050405020304" pitchFamily="18" charset="0"/>
              </a:rPr>
              <a:t>.</a:t>
            </a:r>
            <a:r>
              <a:rPr lang="en-GB" sz="2000" b="1" dirty="0">
                <a:solidFill>
                  <a:schemeClr val="tx1"/>
                </a:solidFill>
                <a:latin typeface="Times New Roman" panose="02020603050405020304" pitchFamily="18" charset="0"/>
              </a:rPr>
              <a:t> </a:t>
            </a:r>
            <a:endParaRPr lang="cs-CZ" sz="2000" b="1" dirty="0">
              <a:solidFill>
                <a:schemeClr val="tx1"/>
              </a:solidFill>
            </a:endParaRPr>
          </a:p>
        </p:txBody>
      </p:sp>
    </p:spTree>
    <p:extLst>
      <p:ext uri="{BB962C8B-B14F-4D97-AF65-F5344CB8AC3E}">
        <p14:creationId xmlns:p14="http://schemas.microsoft.com/office/powerpoint/2010/main" val="361854985"/>
      </p:ext>
    </p:extLst>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2BA068-4B46-406E-BE1C-30DCFBBB1F6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6BEDFA6-55AD-4A1D-A80A-371E5DCD1E7C}"/>
              </a:ext>
            </a:extLst>
          </p:cNvPr>
          <p:cNvSpPr>
            <a:spLocks noGrp="1"/>
          </p:cNvSpPr>
          <p:nvPr>
            <p:ph idx="1"/>
          </p:nvPr>
        </p:nvSpPr>
        <p:spPr/>
        <p:txBody>
          <a:bodyPr/>
          <a:lstStyle/>
          <a:p>
            <a:pPr marL="0" indent="0" algn="ctr">
              <a:spcBef>
                <a:spcPts val="600"/>
              </a:spcBef>
              <a:spcAft>
                <a:spcPts val="1200"/>
              </a:spcAft>
              <a:buNone/>
            </a:pPr>
            <a:r>
              <a:rPr lang="en-US"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LEARNING OUTCOMES</a:t>
            </a:r>
            <a:endParaRPr lang="cs-CZ" sz="32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sz="2800" dirty="0">
                <a:solidFill>
                  <a:schemeClr val="tx1"/>
                </a:solidFill>
                <a:effectLst/>
                <a:latin typeface="Times New Roman" panose="02020603050405020304" pitchFamily="18" charset="0"/>
                <a:ea typeface="Times New Roman" panose="02020603050405020304" pitchFamily="18" charset="0"/>
              </a:rPr>
              <a:t>Students gain basic professional information on major issues of global security, global developments and trends in this area</a:t>
            </a:r>
            <a:endParaRPr lang="cs-CZ" sz="28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sz="2800" dirty="0">
                <a:solidFill>
                  <a:schemeClr val="tx1"/>
                </a:solidFill>
                <a:effectLst/>
                <a:latin typeface="Times New Roman" panose="02020603050405020304" pitchFamily="18" charset="0"/>
                <a:ea typeface="Times New Roman" panose="02020603050405020304" pitchFamily="18" charset="0"/>
              </a:rPr>
              <a:t>Students gain key information about fundamental changes in security architecture during the second half of the 20th century and the beginning of the 21st century and their influence on the Euro-Atlantic security structures</a:t>
            </a:r>
            <a:endParaRPr lang="cs-CZ" sz="28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sz="2800" dirty="0">
                <a:solidFill>
                  <a:schemeClr val="tx1"/>
                </a:solidFill>
                <a:effectLst/>
                <a:latin typeface="Times New Roman" panose="02020603050405020304" pitchFamily="18" charset="0"/>
                <a:ea typeface="Times New Roman" panose="02020603050405020304" pitchFamily="18" charset="0"/>
              </a:rPr>
              <a:t>Students acquire an orientation in the institutional structure of the European Union, decision-making processes and key areas of common and coordinated policies, including security cooperation</a:t>
            </a:r>
            <a:endParaRPr lang="cs-CZ" sz="28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sz="2800" dirty="0">
                <a:solidFill>
                  <a:schemeClr val="tx1"/>
                </a:solidFill>
                <a:effectLst/>
                <a:latin typeface="Times New Roman" panose="02020603050405020304" pitchFamily="18" charset="0"/>
                <a:ea typeface="Times New Roman" panose="02020603050405020304" pitchFamily="18" charset="0"/>
              </a:rPr>
              <a:t>Students will be able to analyze security threats in the world and characterize their possible consequences for European integration and cooperation</a:t>
            </a:r>
            <a:endParaRPr lang="cs-CZ" sz="2800" dirty="0">
              <a:solidFill>
                <a:schemeClr val="tx1"/>
              </a:solidFill>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268713328"/>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5C70E4-2A37-4453-A433-2AE8199BB44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0C8C8EE-2EF7-4392-8510-61655013309F}"/>
              </a:ext>
            </a:extLst>
          </p:cNvPr>
          <p:cNvSpPr>
            <a:spLocks noGrp="1"/>
          </p:cNvSpPr>
          <p:nvPr>
            <p:ph idx="1"/>
          </p:nvPr>
        </p:nvSpPr>
        <p:spPr/>
        <p:txBody>
          <a:bodyPr/>
          <a:lstStyle/>
          <a:p>
            <a:pPr marL="0" indent="0" algn="ctr">
              <a:spcBef>
                <a:spcPts val="600"/>
              </a:spcBef>
              <a:spcAft>
                <a:spcPts val="1200"/>
              </a:spcAft>
              <a:buNone/>
            </a:pPr>
            <a:r>
              <a:rPr lang="en-US" b="1" dirty="0">
                <a:effectLst/>
                <a:latin typeface="Times New Roman" panose="02020603050405020304" pitchFamily="18" charset="0"/>
                <a:ea typeface="Times New Roman" panose="02020603050405020304" pitchFamily="18" charset="0"/>
              </a:rPr>
              <a:t>BASIC REFERENCES</a:t>
            </a:r>
            <a:endParaRPr lang="cs-CZ" dirty="0">
              <a:effectLst/>
              <a:latin typeface="Times New Roman" panose="02020603050405020304" pitchFamily="18" charset="0"/>
              <a:ea typeface="Times New Roman" panose="02020603050405020304" pitchFamily="18" charset="0"/>
            </a:endParaRPr>
          </a:p>
          <a:p>
            <a:pPr algn="just"/>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BALDWIN, Robert a Charles WYPLOSZ. The Economics of European Integration. 6</a:t>
            </a:r>
            <a:r>
              <a:rPr lang="en-US" sz="1800" baseline="300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edition. McGraw-Hill Education, 2021. 400 s. ISBN 978-1526847218.</a:t>
            </a:r>
            <a:endParaRPr lang="cs-CZ"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BEREND, Ivan T. The Economics and Politics of European Integration: Populism, Nationalism and the History of the EU. New York: Routledge, 2021. 288 s. ISBN 978-0-367-55842-0.</a:t>
            </a:r>
            <a:endParaRPr lang="cs-CZ" sz="1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BRADFORD, Anu. The Brussels Effect: How the European Union Rules the World. New York: Oxford University Press, 2020. 424 s. ISBN 9780190088583. </a:t>
            </a:r>
            <a:endParaRPr lang="cs-CZ"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HOUGH, P., MORAN, A., PILBEAM, B. a W. STOKES. International Security Studies: Theory and Practice. New York: Routledge, 2020. 540s. ISBN 978-0-367-10985-1.</a:t>
            </a:r>
            <a:endParaRPr lang="cs-CZ"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SCHMIDT, Julia. The European Union and the Use of Force.  Leiden: Brill, 2020. 360 s. ISBN 978-90-04-35606-1.</a:t>
            </a:r>
            <a:endParaRPr lang="cs-CZ"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MOSER, Carolyn. Accountability in EU Security and </a:t>
            </a:r>
            <a:r>
              <a:rPr lang="en-US" sz="1800" dirty="0" err="1">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Defence</a:t>
            </a:r>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The Law and Practice of Peacebuilding. New York: Oxford University Press, 2020. 336 s. ISBN 978-0-19-884481-5.</a:t>
            </a:r>
            <a:endParaRPr lang="cs-CZ" sz="1800"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WIENER, Antje. European Integration Theory. 3</a:t>
            </a:r>
            <a:r>
              <a:rPr lang="en-US" sz="1800" baseline="300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rd</a:t>
            </a:r>
            <a:r>
              <a:rPr lang="en-US" sz="18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edition. New York: Oxford: Oxford University Press, 2019. 360 s. ISBN 978-0-19-108591-8.  </a:t>
            </a:r>
            <a:endParaRPr lang="cs-CZ" sz="1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182996074"/>
      </p:ext>
    </p:extLst>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3F429-3333-415E-80CC-F47CC5F340E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F6DF60A-BBF5-4503-8D3E-18D06837F4AB}"/>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cs-CZ" sz="3200" b="1" dirty="0"/>
              <a:t>THANK YOU FOR YOUR ATTENTION</a:t>
            </a:r>
          </a:p>
        </p:txBody>
      </p:sp>
    </p:spTree>
    <p:extLst>
      <p:ext uri="{BB962C8B-B14F-4D97-AF65-F5344CB8AC3E}">
        <p14:creationId xmlns:p14="http://schemas.microsoft.com/office/powerpoint/2010/main" val="3667880596"/>
      </p:ext>
    </p:extLst>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303109"/>
      </p:ext>
    </p:extLst>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50000"/>
          </a:spcBef>
          <a:spcAft>
            <a:spcPct val="0"/>
          </a:spcAft>
          <a:buClrTx/>
          <a:buSzTx/>
          <a:buFontTx/>
          <a:buNone/>
          <a:tabLst/>
          <a:defRPr kumimoji="0" lang="cs-CZ" altLang="cs-CZ" sz="1200" b="1" i="0" u="none" strike="noStrike" cap="none" normalizeH="0" baseline="0" smtClean="0">
            <a:ln>
              <a:noFill/>
            </a:ln>
            <a:solidFill>
              <a:srgbClr val="FF0000"/>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6186</TotalTime>
  <Words>579</Words>
  <Application>Microsoft Office PowerPoint</Application>
  <PresentationFormat>Širokoúhlá obrazovka</PresentationFormat>
  <Paragraphs>46</Paragraphs>
  <Slides>8</Slides>
  <Notes>1</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8</vt:i4>
      </vt:variant>
    </vt:vector>
  </HeadingPairs>
  <TitlesOfParts>
    <vt:vector size="17" baseType="lpstr">
      <vt:lpstr>Arial</vt:lpstr>
      <vt:lpstr>Calibri</vt:lpstr>
      <vt:lpstr>Open Sans</vt:lpstr>
      <vt:lpstr>Symbol</vt:lpstr>
      <vt:lpstr>Times New Roman</vt:lpstr>
      <vt:lpstr>Wingdings</vt:lpstr>
      <vt:lpstr>Yanone Kaffeesatz</vt:lpstr>
      <vt:lpstr>Výchozí návrh</vt:lpstr>
      <vt:lpstr>Motyw pakietu Office</vt:lpstr>
      <vt:lpstr>Prezentace aplikace PowerPoint</vt:lpstr>
      <vt:lpstr> European Union and Recent Security Challenges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a práce v EU</dc:title>
  <dc:creator>radomir.kana@vsb.cz</dc:creator>
  <cp:lastModifiedBy>Kana Radomir</cp:lastModifiedBy>
  <cp:revision>340</cp:revision>
  <dcterms:created xsi:type="dcterms:W3CDTF">2006-09-27T13:08:02Z</dcterms:created>
  <dcterms:modified xsi:type="dcterms:W3CDTF">2023-03-26T22:56:48Z</dcterms:modified>
</cp:coreProperties>
</file>