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11"/>
  </p:notesMasterIdLst>
  <p:handoutMasterIdLst>
    <p:handoutMasterId r:id="rId12"/>
  </p:handoutMasterIdLst>
  <p:sldIdLst>
    <p:sldId id="257" r:id="rId3"/>
    <p:sldId id="440" r:id="rId4"/>
    <p:sldId id="397" r:id="rId5"/>
    <p:sldId id="441" r:id="rId6"/>
    <p:sldId id="437" r:id="rId7"/>
    <p:sldId id="438" r:id="rId8"/>
    <p:sldId id="439" r:id="rId9"/>
    <p:sldId id="258" r:id="rId10"/>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CC"/>
    <a:srgbClr val="3333FF"/>
    <a:srgbClr val="0066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27.03.2023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27.03.2023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en-US" sz="4000" dirty="0"/>
              <a:t>European Union and Recent Security Challenges</a:t>
            </a: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2E86D8-EBF9-47AA-80AB-8DA3882C72F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A1F9EE0-3F3E-4A13-B062-147C4E98537D}"/>
              </a:ext>
            </a:extLst>
          </p:cNvPr>
          <p:cNvSpPr>
            <a:spLocks noGrp="1"/>
          </p:cNvSpPr>
          <p:nvPr>
            <p:ph idx="1"/>
          </p:nvPr>
        </p:nvSpPr>
        <p:spPr>
          <a:xfrm>
            <a:off x="370900" y="754244"/>
            <a:ext cx="11557748" cy="5555076"/>
          </a:xfrm>
        </p:spPr>
        <p:txBody>
          <a:bodyPr/>
          <a:lstStyle/>
          <a:p>
            <a:pPr marL="0" indent="0" algn="ctr">
              <a:spcBef>
                <a:spcPts val="600"/>
              </a:spcBef>
              <a:spcAft>
                <a:spcPts val="1200"/>
              </a:spcAft>
              <a:buNone/>
            </a:pPr>
            <a:r>
              <a:rPr lang="en-US" sz="32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AIMS OF THE COURSE</a:t>
            </a:r>
            <a:endParaRPr lang="cs-CZ" sz="32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n-US"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Clarification of the processes of development of Western European integration in connection with the security situation after the Second World War</a:t>
            </a:r>
            <a:endParaRPr lang="cs-CZ"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n-US"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Characterization </a:t>
            </a:r>
            <a:r>
              <a:rPr lang="cs-CZ" dirty="0" err="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of</a:t>
            </a:r>
            <a:r>
              <a:rPr lang="cs-CZ"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main historical aspects of integration, development of the EU and its institutions, law system, economic policy areas including Economic and Monetary Union.</a:t>
            </a:r>
            <a:endParaRPr lang="cs-CZ"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cs-CZ" dirty="0" err="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Description</a:t>
            </a:r>
            <a:r>
              <a:rPr lang="cs-CZ"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of the institutional structure of the European Community / European Union with regard to the gradual development of the security agenda</a:t>
            </a:r>
            <a:endParaRPr lang="cs-CZ"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n-US"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Presentation of the process of creating the EU Common Foreign and Security Policy and the Common Security and Defense Policy</a:t>
            </a:r>
            <a:endParaRPr lang="cs-CZ"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n-US"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Defining the cooperation of the European Union and NATO in connection with security threats in the world</a:t>
            </a:r>
            <a:endParaRPr lang="cs-CZ"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0" indent="0">
              <a:buNone/>
            </a:pPr>
            <a:endParaRPr lang="cs-CZ" b="1" dirty="0">
              <a:solidFill>
                <a:schemeClr val="tx1"/>
              </a:solidFill>
              <a:effectLst>
                <a:outerShdw blurRad="38100" dist="38100" dir="2700000" algn="tl">
                  <a:srgbClr val="000000">
                    <a:alpha val="43137"/>
                  </a:srgbClr>
                </a:outerShdw>
              </a:effectLst>
            </a:endParaRPr>
          </a:p>
          <a:p>
            <a:endParaRPr lang="cs-CZ" sz="2600" dirty="0"/>
          </a:p>
          <a:p>
            <a:endParaRPr lang="cs-CZ" sz="2800" dirty="0"/>
          </a:p>
          <a:p>
            <a:endParaRPr lang="cs-CZ" sz="2800" dirty="0"/>
          </a:p>
          <a:p>
            <a:endParaRPr lang="cs-CZ" sz="2800"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2468761455"/>
      </p:ext>
    </p:extLst>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9996FB-06A9-4166-98AA-BD552FC30C11}"/>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AF9C1CC2-90E1-4123-B489-7FC7308410B1}"/>
              </a:ext>
            </a:extLst>
          </p:cNvPr>
          <p:cNvSpPr>
            <a:spLocks noGrp="1"/>
          </p:cNvSpPr>
          <p:nvPr>
            <p:ph idx="1"/>
          </p:nvPr>
        </p:nvSpPr>
        <p:spPr/>
        <p:txBody>
          <a:bodyPr/>
          <a:lstStyle/>
          <a:p>
            <a:pPr marL="0" indent="0" algn="ctr">
              <a:spcBef>
                <a:spcPts val="600"/>
              </a:spcBef>
              <a:spcAft>
                <a:spcPts val="1200"/>
              </a:spcAft>
              <a:buNone/>
            </a:pPr>
            <a:r>
              <a:rPr lang="cs-CZ" sz="3200" b="1" dirty="0">
                <a:effectLst>
                  <a:outerShdw blurRad="38100" dist="38100" dir="2700000" algn="tl">
                    <a:srgbClr val="000000">
                      <a:alpha val="43137"/>
                    </a:srgbClr>
                  </a:outerShdw>
                </a:effectLst>
                <a:latin typeface="Times New Roman" panose="02020603050405020304" pitchFamily="18" charset="0"/>
              </a:rPr>
              <a:t>KEY TOPICS</a:t>
            </a:r>
            <a:r>
              <a:rPr lang="en-US" sz="3200" b="1" dirty="0">
                <a:effectLst>
                  <a:outerShdw blurRad="38100" dist="38100" dir="2700000" algn="tl">
                    <a:srgbClr val="000000">
                      <a:alpha val="43137"/>
                    </a:srgbClr>
                  </a:outerShdw>
                </a:effectLst>
                <a:latin typeface="Times New Roman" panose="02020603050405020304" pitchFamily="18" charset="0"/>
              </a:rPr>
              <a:t> OF THE COURSE</a:t>
            </a:r>
            <a:endParaRPr lang="cs-CZ" sz="3200" b="1" dirty="0">
              <a:effectLst>
                <a:outerShdw blurRad="38100" dist="38100" dir="2700000" algn="tl">
                  <a:srgbClr val="000000">
                    <a:alpha val="43137"/>
                  </a:srgbClr>
                </a:outerShdw>
              </a:effectLst>
              <a:latin typeface="Times New Roman" panose="02020603050405020304" pitchFamily="18" charset="0"/>
            </a:endParaRPr>
          </a:p>
          <a:p>
            <a:r>
              <a:rPr lang="en-GB" sz="2000" b="1" dirty="0">
                <a:solidFill>
                  <a:schemeClr val="tx1"/>
                </a:solidFill>
                <a:effectLst/>
                <a:latin typeface="Times New Roman" panose="02020603050405020304" pitchFamily="18" charset="0"/>
                <a:ea typeface="Times New Roman" panose="02020603050405020304" pitchFamily="18" charset="0"/>
              </a:rPr>
              <a:t>Principles and main characteristics of the international economic integration, stages (levels) of the integration.</a:t>
            </a:r>
            <a:endParaRPr lang="cs-CZ" sz="2000" b="1" dirty="0">
              <a:solidFill>
                <a:schemeClr val="tx1"/>
              </a:solidFill>
              <a:effectLst/>
              <a:latin typeface="Times New Roman" panose="02020603050405020304" pitchFamily="18" charset="0"/>
              <a:ea typeface="Times New Roman" panose="02020603050405020304" pitchFamily="18" charset="0"/>
            </a:endParaRPr>
          </a:p>
          <a:p>
            <a:pPr lvl="0">
              <a:tabLst>
                <a:tab pos="412750" algn="l"/>
              </a:tabLst>
            </a:pPr>
            <a:r>
              <a:rPr lang="en-GB" sz="2000" b="1" dirty="0">
                <a:solidFill>
                  <a:schemeClr val="tx1"/>
                </a:solidFill>
                <a:latin typeface="Times New Roman" panose="02020603050405020304" pitchFamily="18" charset="0"/>
              </a:rPr>
              <a:t>Development of integration in Europe, historical aspects.</a:t>
            </a:r>
            <a:endParaRPr lang="cs-CZ" sz="2000" b="1" dirty="0">
              <a:solidFill>
                <a:schemeClr val="tx1"/>
              </a:solidFill>
              <a:latin typeface="Times New Roman" panose="02020603050405020304" pitchFamily="18" charset="0"/>
            </a:endParaRPr>
          </a:p>
          <a:p>
            <a:pPr lvl="0">
              <a:tabLst>
                <a:tab pos="180340" algn="l"/>
                <a:tab pos="412750" algn="l"/>
              </a:tabLst>
            </a:pPr>
            <a:r>
              <a:rPr lang="en-GB" sz="2000" b="1" dirty="0">
                <a:solidFill>
                  <a:schemeClr val="tx1"/>
                </a:solidFill>
                <a:latin typeface="Times New Roman" panose="02020603050405020304" pitchFamily="18" charset="0"/>
              </a:rPr>
              <a:t>European Union, evolution of the European Union, principles and purposes of integration in the EU.</a:t>
            </a:r>
            <a:endParaRPr lang="cs-CZ" sz="2000" b="1" dirty="0">
              <a:solidFill>
                <a:schemeClr val="tx1"/>
              </a:solidFill>
              <a:latin typeface="Times New Roman" panose="02020603050405020304" pitchFamily="18" charset="0"/>
            </a:endParaRPr>
          </a:p>
          <a:p>
            <a:pPr lvl="0">
              <a:tabLst>
                <a:tab pos="180340" algn="l"/>
                <a:tab pos="412750" algn="l"/>
              </a:tabLst>
            </a:pPr>
            <a:r>
              <a:rPr lang="en-GB" sz="2000" b="1" dirty="0">
                <a:solidFill>
                  <a:schemeClr val="tx1"/>
                </a:solidFill>
                <a:latin typeface="Times New Roman" panose="02020603050405020304" pitchFamily="18" charset="0"/>
              </a:rPr>
              <a:t>Institutions and law, European Union institutions and other bodies, decision-making process in general.</a:t>
            </a:r>
            <a:endParaRPr lang="cs-CZ" sz="2000" b="1" dirty="0">
              <a:solidFill>
                <a:schemeClr val="tx1"/>
              </a:solidFill>
              <a:latin typeface="Times New Roman" panose="02020603050405020304" pitchFamily="18" charset="0"/>
            </a:endParaRPr>
          </a:p>
          <a:p>
            <a:pPr>
              <a:tabLst>
                <a:tab pos="180340" algn="l"/>
                <a:tab pos="412750" algn="l"/>
              </a:tabLst>
            </a:pPr>
            <a:r>
              <a:rPr lang="en-GB" sz="2000" b="1" dirty="0">
                <a:solidFill>
                  <a:schemeClr val="tx1"/>
                </a:solidFill>
                <a:latin typeface="Times New Roman" panose="02020603050405020304" pitchFamily="18" charset="0"/>
              </a:rPr>
              <a:t>EU budget – receipts and expenditures of the common budget.</a:t>
            </a:r>
            <a:endParaRPr lang="cs-CZ" sz="2000" b="1" dirty="0">
              <a:solidFill>
                <a:schemeClr val="tx1"/>
              </a:solidFill>
              <a:latin typeface="Times New Roman" panose="02020603050405020304" pitchFamily="18" charset="0"/>
            </a:endParaRPr>
          </a:p>
          <a:p>
            <a:pPr lvl="0">
              <a:tabLst>
                <a:tab pos="180340" algn="l"/>
                <a:tab pos="412750" algn="l"/>
              </a:tabLst>
            </a:pPr>
            <a:r>
              <a:rPr lang="en-GB" sz="2000" b="1" dirty="0">
                <a:solidFill>
                  <a:schemeClr val="tx1"/>
                </a:solidFill>
                <a:latin typeface="Times New Roman" panose="02020603050405020304" pitchFamily="18" charset="0"/>
              </a:rPr>
              <a:t>Single European Market, mobility of the factors </a:t>
            </a:r>
            <a:r>
              <a:rPr lang="en-GB" sz="2000" b="1">
                <a:solidFill>
                  <a:schemeClr val="tx1"/>
                </a:solidFill>
                <a:latin typeface="Times New Roman" panose="02020603050405020304" pitchFamily="18" charset="0"/>
              </a:rPr>
              <a:t>of production.</a:t>
            </a:r>
            <a:endParaRPr lang="cs-CZ" sz="2000" b="1" dirty="0">
              <a:solidFill>
                <a:schemeClr val="tx1"/>
              </a:solidFill>
              <a:latin typeface="Times New Roman" panose="02020603050405020304" pitchFamily="18" charset="0"/>
            </a:endParaRPr>
          </a:p>
          <a:p>
            <a:pPr lvl="0">
              <a:tabLst>
                <a:tab pos="180340" algn="l"/>
                <a:tab pos="412750" algn="l"/>
              </a:tabLst>
            </a:pPr>
            <a:r>
              <a:rPr lang="en-GB" sz="2000" b="1" dirty="0">
                <a:solidFill>
                  <a:schemeClr val="tx1"/>
                </a:solidFill>
                <a:latin typeface="Times New Roman" panose="02020603050405020304" pitchFamily="18" charset="0"/>
              </a:rPr>
              <a:t>Economic policy areas of the EU, common and coordinated policies.</a:t>
            </a:r>
            <a:endParaRPr lang="cs-CZ" sz="2000" b="1" dirty="0">
              <a:solidFill>
                <a:schemeClr val="tx1"/>
              </a:solidFill>
              <a:latin typeface="Times New Roman" panose="02020603050405020304" pitchFamily="18" charset="0"/>
            </a:endParaRPr>
          </a:p>
          <a:p>
            <a:pPr lvl="0">
              <a:tabLst>
                <a:tab pos="180340" algn="l"/>
                <a:tab pos="412750" algn="l"/>
              </a:tabLst>
            </a:pPr>
            <a:r>
              <a:rPr lang="cs-CZ" sz="2000" b="1" dirty="0" err="1">
                <a:solidFill>
                  <a:schemeClr val="tx1"/>
                </a:solidFill>
                <a:latin typeface="Times New Roman" panose="02020603050405020304" pitchFamily="18" charset="0"/>
              </a:rPr>
              <a:t>Common</a:t>
            </a:r>
            <a:r>
              <a:rPr lang="cs-CZ" sz="2000" b="1" dirty="0">
                <a:solidFill>
                  <a:schemeClr val="tx1"/>
                </a:solidFill>
                <a:latin typeface="Times New Roman" panose="02020603050405020304" pitchFamily="18" charset="0"/>
              </a:rPr>
              <a:t> </a:t>
            </a:r>
            <a:r>
              <a:rPr lang="cs-CZ" sz="2000" b="1" dirty="0" err="1">
                <a:solidFill>
                  <a:schemeClr val="tx1"/>
                </a:solidFill>
                <a:latin typeface="Times New Roman" panose="02020603050405020304" pitchFamily="18" charset="0"/>
              </a:rPr>
              <a:t>Security</a:t>
            </a:r>
            <a:r>
              <a:rPr lang="cs-CZ" sz="2000" b="1" dirty="0">
                <a:solidFill>
                  <a:schemeClr val="tx1"/>
                </a:solidFill>
                <a:latin typeface="Times New Roman" panose="02020603050405020304" pitchFamily="18" charset="0"/>
              </a:rPr>
              <a:t> and </a:t>
            </a:r>
            <a:r>
              <a:rPr lang="cs-CZ" sz="2000" b="1" dirty="0" err="1">
                <a:solidFill>
                  <a:schemeClr val="tx1"/>
                </a:solidFill>
                <a:latin typeface="Times New Roman" panose="02020603050405020304" pitchFamily="18" charset="0"/>
              </a:rPr>
              <a:t>Defence</a:t>
            </a:r>
            <a:r>
              <a:rPr lang="cs-CZ" sz="2000" b="1" dirty="0">
                <a:solidFill>
                  <a:schemeClr val="tx1"/>
                </a:solidFill>
                <a:latin typeface="Times New Roman" panose="02020603050405020304" pitchFamily="18" charset="0"/>
              </a:rPr>
              <a:t> </a:t>
            </a:r>
            <a:r>
              <a:rPr lang="cs-CZ" sz="2000" b="1" dirty="0" err="1">
                <a:solidFill>
                  <a:schemeClr val="tx1"/>
                </a:solidFill>
                <a:latin typeface="Times New Roman" panose="02020603050405020304" pitchFamily="18" charset="0"/>
              </a:rPr>
              <a:t>Policy</a:t>
            </a:r>
            <a:r>
              <a:rPr lang="cs-CZ" sz="2000" b="1" dirty="0">
                <a:solidFill>
                  <a:schemeClr val="tx1"/>
                </a:solidFill>
                <a:latin typeface="Times New Roman" panose="02020603050405020304" pitchFamily="18" charset="0"/>
              </a:rPr>
              <a:t> as </a:t>
            </a:r>
            <a:r>
              <a:rPr lang="cs-CZ" sz="2000" b="1" dirty="0" err="1">
                <a:solidFill>
                  <a:schemeClr val="tx1"/>
                </a:solidFill>
                <a:latin typeface="Times New Roman" panose="02020603050405020304" pitchFamily="18" charset="0"/>
              </a:rPr>
              <a:t>an</a:t>
            </a:r>
            <a:r>
              <a:rPr lang="cs-CZ" sz="2000" b="1" dirty="0">
                <a:solidFill>
                  <a:schemeClr val="tx1"/>
                </a:solidFill>
                <a:latin typeface="Times New Roman" panose="02020603050405020304" pitchFamily="18" charset="0"/>
              </a:rPr>
              <a:t> </a:t>
            </a:r>
            <a:r>
              <a:rPr lang="cs-CZ" sz="2000" b="1" dirty="0" err="1">
                <a:solidFill>
                  <a:schemeClr val="tx1"/>
                </a:solidFill>
                <a:latin typeface="Times New Roman" panose="02020603050405020304" pitchFamily="18" charset="0"/>
              </a:rPr>
              <a:t>integral</a:t>
            </a:r>
            <a:r>
              <a:rPr lang="cs-CZ" sz="2000" b="1" dirty="0">
                <a:solidFill>
                  <a:schemeClr val="tx1"/>
                </a:solidFill>
                <a:latin typeface="Times New Roman" panose="02020603050405020304" pitchFamily="18" charset="0"/>
              </a:rPr>
              <a:t> part </a:t>
            </a:r>
            <a:r>
              <a:rPr lang="cs-CZ" sz="2000" b="1" dirty="0" err="1">
                <a:solidFill>
                  <a:schemeClr val="tx1"/>
                </a:solidFill>
                <a:latin typeface="Times New Roman" panose="02020603050405020304" pitchFamily="18" charset="0"/>
              </a:rPr>
              <a:t>of</a:t>
            </a:r>
            <a:r>
              <a:rPr lang="cs-CZ" sz="2000" b="1" dirty="0">
                <a:solidFill>
                  <a:schemeClr val="tx1"/>
                </a:solidFill>
                <a:latin typeface="Times New Roman" panose="02020603050405020304" pitchFamily="18" charset="0"/>
              </a:rPr>
              <a:t> </a:t>
            </a:r>
            <a:r>
              <a:rPr lang="en-GB" sz="2000" b="1" dirty="0">
                <a:solidFill>
                  <a:schemeClr val="tx1"/>
                </a:solidFill>
                <a:latin typeface="Times New Roman" panose="02020603050405020304" pitchFamily="18" charset="0"/>
              </a:rPr>
              <a:t>Common Foreign and Security policy</a:t>
            </a:r>
            <a:endParaRPr lang="cs-CZ" sz="2000" b="1" dirty="0">
              <a:solidFill>
                <a:schemeClr val="tx1"/>
              </a:solidFill>
              <a:latin typeface="Times New Roman" panose="02020603050405020304" pitchFamily="18" charset="0"/>
            </a:endParaRPr>
          </a:p>
          <a:p>
            <a:pPr lvl="0">
              <a:tabLst>
                <a:tab pos="180340" algn="l"/>
                <a:tab pos="412750" algn="l"/>
              </a:tabLst>
            </a:pPr>
            <a:r>
              <a:rPr lang="cs-CZ" sz="2000" b="1" dirty="0" err="1">
                <a:solidFill>
                  <a:schemeClr val="tx1"/>
                </a:solidFill>
                <a:latin typeface="Times New Roman" panose="02020603050405020304" pitchFamily="18" charset="0"/>
              </a:rPr>
              <a:t>Cooperation</a:t>
            </a:r>
            <a:r>
              <a:rPr lang="cs-CZ" sz="2000" b="1" dirty="0">
                <a:solidFill>
                  <a:schemeClr val="tx1"/>
                </a:solidFill>
                <a:latin typeface="Times New Roman" panose="02020603050405020304" pitchFamily="18" charset="0"/>
              </a:rPr>
              <a:t> </a:t>
            </a:r>
            <a:r>
              <a:rPr lang="cs-CZ" sz="2000" b="1" dirty="0" err="1">
                <a:solidFill>
                  <a:schemeClr val="tx1"/>
                </a:solidFill>
                <a:latin typeface="Times New Roman" panose="02020603050405020304" pitchFamily="18" charset="0"/>
              </a:rPr>
              <a:t>between</a:t>
            </a:r>
            <a:r>
              <a:rPr lang="cs-CZ" sz="2000" b="1" dirty="0">
                <a:solidFill>
                  <a:schemeClr val="tx1"/>
                </a:solidFill>
                <a:latin typeface="Times New Roman" panose="02020603050405020304" pitchFamily="18" charset="0"/>
              </a:rPr>
              <a:t> </a:t>
            </a:r>
            <a:r>
              <a:rPr lang="cs-CZ" sz="2000" b="1" dirty="0" err="1">
                <a:solidFill>
                  <a:schemeClr val="tx1"/>
                </a:solidFill>
                <a:latin typeface="Times New Roman" panose="02020603050405020304" pitchFamily="18" charset="0"/>
              </a:rPr>
              <a:t>European</a:t>
            </a:r>
            <a:r>
              <a:rPr lang="cs-CZ" sz="2000" b="1" dirty="0">
                <a:solidFill>
                  <a:schemeClr val="tx1"/>
                </a:solidFill>
                <a:latin typeface="Times New Roman" panose="02020603050405020304" pitchFamily="18" charset="0"/>
              </a:rPr>
              <a:t> Union and NATO, </a:t>
            </a:r>
            <a:r>
              <a:rPr lang="cs-CZ" sz="2000" b="1" dirty="0" err="1">
                <a:solidFill>
                  <a:schemeClr val="tx1"/>
                </a:solidFill>
                <a:latin typeface="Times New Roman" panose="02020603050405020304" pitchFamily="18" charset="0"/>
              </a:rPr>
              <a:t>present</a:t>
            </a:r>
            <a:r>
              <a:rPr lang="cs-CZ" sz="2000" b="1" dirty="0">
                <a:solidFill>
                  <a:schemeClr val="tx1"/>
                </a:solidFill>
                <a:latin typeface="Times New Roman" panose="02020603050405020304" pitchFamily="18" charset="0"/>
              </a:rPr>
              <a:t> </a:t>
            </a:r>
            <a:r>
              <a:rPr lang="cs-CZ" sz="2000" b="1" dirty="0" err="1">
                <a:solidFill>
                  <a:schemeClr val="tx1"/>
                </a:solidFill>
                <a:latin typeface="Times New Roman" panose="02020603050405020304" pitchFamily="18" charset="0"/>
              </a:rPr>
              <a:t>security</a:t>
            </a:r>
            <a:r>
              <a:rPr lang="cs-CZ" sz="2000" b="1" dirty="0">
                <a:solidFill>
                  <a:schemeClr val="tx1"/>
                </a:solidFill>
                <a:latin typeface="Times New Roman" panose="02020603050405020304" pitchFamily="18" charset="0"/>
              </a:rPr>
              <a:t> </a:t>
            </a:r>
            <a:r>
              <a:rPr lang="cs-CZ" sz="2000" b="1" dirty="0" err="1">
                <a:solidFill>
                  <a:schemeClr val="tx1"/>
                </a:solidFill>
                <a:latin typeface="Times New Roman" panose="02020603050405020304" pitchFamily="18" charset="0"/>
              </a:rPr>
              <a:t>threats</a:t>
            </a:r>
            <a:r>
              <a:rPr lang="cs-CZ" sz="2000" b="1" dirty="0">
                <a:solidFill>
                  <a:schemeClr val="tx1"/>
                </a:solidFill>
                <a:latin typeface="Times New Roman" panose="02020603050405020304" pitchFamily="18" charset="0"/>
              </a:rPr>
              <a:t>.</a:t>
            </a:r>
            <a:r>
              <a:rPr lang="en-GB" sz="2000" b="1" dirty="0">
                <a:solidFill>
                  <a:schemeClr val="tx1"/>
                </a:solidFill>
                <a:latin typeface="Times New Roman" panose="02020603050405020304" pitchFamily="18" charset="0"/>
              </a:rPr>
              <a:t> </a:t>
            </a:r>
            <a:endParaRPr lang="cs-CZ" sz="2000" b="1" dirty="0">
              <a:solidFill>
                <a:schemeClr val="tx1"/>
              </a:solidFill>
            </a:endParaRPr>
          </a:p>
        </p:txBody>
      </p:sp>
    </p:spTree>
    <p:extLst>
      <p:ext uri="{BB962C8B-B14F-4D97-AF65-F5344CB8AC3E}">
        <p14:creationId xmlns:p14="http://schemas.microsoft.com/office/powerpoint/2010/main" val="361854985"/>
      </p:ext>
    </p:extLst>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2BA068-4B46-406E-BE1C-30DCFBBB1F6E}"/>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46BEDFA6-55AD-4A1D-A80A-371E5DCD1E7C}"/>
              </a:ext>
            </a:extLst>
          </p:cNvPr>
          <p:cNvSpPr>
            <a:spLocks noGrp="1"/>
          </p:cNvSpPr>
          <p:nvPr>
            <p:ph idx="1"/>
          </p:nvPr>
        </p:nvSpPr>
        <p:spPr/>
        <p:txBody>
          <a:bodyPr/>
          <a:lstStyle/>
          <a:p>
            <a:pPr marL="0" indent="0" algn="ctr">
              <a:spcBef>
                <a:spcPts val="600"/>
              </a:spcBef>
              <a:spcAft>
                <a:spcPts val="1200"/>
              </a:spcAft>
              <a:buNone/>
            </a:pPr>
            <a:r>
              <a:rPr lang="en-US" sz="32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LEARNING OUTCOMES</a:t>
            </a:r>
            <a:endParaRPr lang="cs-CZ" sz="32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n-US" sz="2800" dirty="0">
                <a:solidFill>
                  <a:schemeClr val="tx1"/>
                </a:solidFill>
                <a:effectLst/>
                <a:latin typeface="Times New Roman" panose="02020603050405020304" pitchFamily="18" charset="0"/>
                <a:ea typeface="Times New Roman" panose="02020603050405020304" pitchFamily="18" charset="0"/>
              </a:rPr>
              <a:t>Students gain basic professional information on major issues of global security, global developments and trends in this area</a:t>
            </a:r>
            <a:endParaRPr lang="cs-CZ" sz="2800" dirty="0">
              <a:solidFill>
                <a:schemeClr val="tx1"/>
              </a:solidFill>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n-US" sz="2800" dirty="0">
                <a:solidFill>
                  <a:schemeClr val="tx1"/>
                </a:solidFill>
                <a:effectLst/>
                <a:latin typeface="Times New Roman" panose="02020603050405020304" pitchFamily="18" charset="0"/>
                <a:ea typeface="Times New Roman" panose="02020603050405020304" pitchFamily="18" charset="0"/>
              </a:rPr>
              <a:t>Students gain key information about fundamental changes in security architecture during the second half of the 20th century and the beginning of the 21st century and their influence on the Euro-Atlantic security structures</a:t>
            </a:r>
            <a:endParaRPr lang="cs-CZ" sz="2800" dirty="0">
              <a:solidFill>
                <a:schemeClr val="tx1"/>
              </a:solidFill>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n-US" sz="2800" dirty="0">
                <a:solidFill>
                  <a:schemeClr val="tx1"/>
                </a:solidFill>
                <a:effectLst/>
                <a:latin typeface="Times New Roman" panose="02020603050405020304" pitchFamily="18" charset="0"/>
                <a:ea typeface="Times New Roman" panose="02020603050405020304" pitchFamily="18" charset="0"/>
              </a:rPr>
              <a:t>Students acquire an orientation in the institutional structure of the European Union, decision-making processes and key areas of common and coordinated policies, including security cooperation</a:t>
            </a:r>
            <a:endParaRPr lang="cs-CZ" sz="2800" dirty="0">
              <a:solidFill>
                <a:schemeClr val="tx1"/>
              </a:solidFill>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n-US" sz="2800" dirty="0">
                <a:solidFill>
                  <a:schemeClr val="tx1"/>
                </a:solidFill>
                <a:effectLst/>
                <a:latin typeface="Times New Roman" panose="02020603050405020304" pitchFamily="18" charset="0"/>
                <a:ea typeface="Times New Roman" panose="02020603050405020304" pitchFamily="18" charset="0"/>
              </a:rPr>
              <a:t>Students will be able to analyze security threats in the world and characterize their possible consequences for European integration and cooperation</a:t>
            </a:r>
            <a:endParaRPr lang="cs-CZ" sz="2800" dirty="0">
              <a:solidFill>
                <a:schemeClr val="tx1"/>
              </a:solidFill>
              <a:effectLst/>
              <a:latin typeface="Times New Roman" panose="02020603050405020304" pitchFamily="18" charset="0"/>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2268713328"/>
      </p:ext>
    </p:extLst>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5C70E4-2A37-4453-A433-2AE8199BB446}"/>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50C8C8EE-2EF7-4392-8510-61655013309F}"/>
              </a:ext>
            </a:extLst>
          </p:cNvPr>
          <p:cNvSpPr>
            <a:spLocks noGrp="1"/>
          </p:cNvSpPr>
          <p:nvPr>
            <p:ph idx="1"/>
          </p:nvPr>
        </p:nvSpPr>
        <p:spPr/>
        <p:txBody>
          <a:bodyPr/>
          <a:lstStyle/>
          <a:p>
            <a:pPr marL="0" indent="0" algn="ctr">
              <a:spcBef>
                <a:spcPts val="600"/>
              </a:spcBef>
              <a:spcAft>
                <a:spcPts val="1200"/>
              </a:spcAft>
              <a:buNone/>
            </a:pPr>
            <a:r>
              <a:rPr lang="en-US" b="1" dirty="0">
                <a:effectLst/>
                <a:latin typeface="Times New Roman" panose="02020603050405020304" pitchFamily="18" charset="0"/>
                <a:ea typeface="Times New Roman" panose="02020603050405020304" pitchFamily="18" charset="0"/>
              </a:rPr>
              <a:t>BASIC REFERENCES</a:t>
            </a:r>
            <a:endParaRPr lang="cs-CZ" dirty="0">
              <a:effectLst/>
              <a:latin typeface="Times New Roman" panose="02020603050405020304" pitchFamily="18" charset="0"/>
              <a:ea typeface="Times New Roman" panose="02020603050405020304" pitchFamily="18" charset="0"/>
            </a:endParaRPr>
          </a:p>
          <a:p>
            <a:pPr algn="just"/>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BALDWIN, Robert a Charles WYPLOSZ. The Economics of European Integration. 6</a:t>
            </a:r>
            <a:r>
              <a:rPr lang="en-US" sz="1800" baseline="300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th</a:t>
            </a:r>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edition. McGraw-Hill Education, 2021. 400 s. ISBN 978-1526847218.</a:t>
            </a:r>
            <a:endParaRPr lang="cs-CZ" sz="18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BEREND, Ivan T. The Economics and Politics of European Integration: Populism, Nationalism and the History of the EU. New York: Routledge, 2021. 288 s. ISBN 978-0-367-55842-0.</a:t>
            </a:r>
            <a:endParaRPr lang="cs-CZ" sz="1800"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BRADFORD, Anu. The Brussels Effect: How the European Union Rules the World. New York: Oxford University Press, 2020. 424 s. ISBN 9780190088583. </a:t>
            </a:r>
            <a:endParaRPr lang="cs-CZ"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just"/>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HOUGH, P., MORAN, A., PILBEAM, B. a W. STOKES. International Security Studies: Theory and Practice. New York: Routledge, 2020. 540s. ISBN 978-0-367-10985-1.</a:t>
            </a:r>
            <a:endParaRPr lang="cs-CZ"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just"/>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SCHMIDT, Julia. The European Union and the Use of Force.  Leiden: Brill, 2020. 360 s. ISBN 978-90-04-35606-1.</a:t>
            </a:r>
            <a:endParaRPr lang="cs-CZ"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just"/>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MOSER, Carolyn. Accountability in EU Security and </a:t>
            </a:r>
            <a:r>
              <a:rPr lang="en-US" sz="1800" dirty="0" err="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Defence</a:t>
            </a:r>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The Law and Practice of Peacebuilding. New York: Oxford University Press, 2020. 336 s. ISBN 978-0-19-884481-5.</a:t>
            </a:r>
            <a:endParaRPr lang="cs-CZ"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just"/>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WIENER, Antje. European Integration Theory. 3</a:t>
            </a:r>
            <a:r>
              <a:rPr lang="en-US" sz="1800" baseline="300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rd</a:t>
            </a:r>
            <a:r>
              <a:rPr lang="en-US" sz="18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edition. New York: Oxford: Oxford University Press, 2019. 360 s. ISBN 978-0-19-108591-8.  </a:t>
            </a:r>
            <a:endParaRPr lang="cs-CZ" sz="1800"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cs-CZ" sz="1800" dirty="0">
              <a:effectLst/>
              <a:latin typeface="Times New Roman" panose="02020603050405020304" pitchFamily="18" charset="0"/>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2182996074"/>
      </p:ext>
    </p:extLst>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6186</TotalTime>
  <Words>579</Words>
  <Application>Microsoft Office PowerPoint</Application>
  <PresentationFormat>Širokoúhlá obrazovka</PresentationFormat>
  <Paragraphs>46</Paragraphs>
  <Slides>8</Slides>
  <Notes>1</Notes>
  <HiddenSlides>0</HiddenSlides>
  <MMClips>0</MMClips>
  <ScaleCrop>false</ScaleCrop>
  <HeadingPairs>
    <vt:vector size="6" baseType="variant">
      <vt:variant>
        <vt:lpstr>Použitá písma</vt:lpstr>
      </vt:variant>
      <vt:variant>
        <vt:i4>7</vt:i4>
      </vt:variant>
      <vt:variant>
        <vt:lpstr>Motiv</vt:lpstr>
      </vt:variant>
      <vt:variant>
        <vt:i4>2</vt:i4>
      </vt:variant>
      <vt:variant>
        <vt:lpstr>Nadpisy snímků</vt:lpstr>
      </vt:variant>
      <vt:variant>
        <vt:i4>8</vt:i4>
      </vt:variant>
    </vt:vector>
  </HeadingPairs>
  <TitlesOfParts>
    <vt:vector size="17" baseType="lpstr">
      <vt:lpstr>Arial</vt:lpstr>
      <vt:lpstr>Calibri</vt:lpstr>
      <vt:lpstr>Open Sans</vt:lpstr>
      <vt:lpstr>Symbol</vt:lpstr>
      <vt:lpstr>Times New Roman</vt:lpstr>
      <vt:lpstr>Wingdings</vt:lpstr>
      <vt:lpstr>Yanone Kaffeesatz</vt:lpstr>
      <vt:lpstr>Výchozí návrh</vt:lpstr>
      <vt:lpstr>Motyw pakietu Office</vt:lpstr>
      <vt:lpstr>Prezentace aplikace PowerPoint</vt:lpstr>
      <vt:lpstr> European Union and Recent Security Challenges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340</cp:revision>
  <dcterms:created xsi:type="dcterms:W3CDTF">2006-09-27T13:08:02Z</dcterms:created>
  <dcterms:modified xsi:type="dcterms:W3CDTF">2023-03-26T22:56:48Z</dcterms:modified>
</cp:coreProperties>
</file>