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6" r:id="rId6"/>
    <p:sldId id="260" r:id="rId7"/>
    <p:sldId id="261" r:id="rId8"/>
    <p:sldId id="259" r:id="rId9"/>
    <p:sldId id="262" r:id="rId10"/>
    <p:sldId id="258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EA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F1B822-5B8E-59FE-C957-2F55EE322D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F5EA31"/>
                </a:solidFill>
                <a:latin typeface="Yanone Kaffeesatz" pitchFamily="2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F762838-B111-5970-0957-7624A46329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Yanone Kaffeesatz" pitchFamily="2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6F8ACCA-5075-0C00-1BA1-12DF3EF45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21.04.2023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9495119-6BC2-F5A3-1A64-D0E9ED9B6E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C6A113F-D8BA-EC35-A4C2-3481F96C7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25955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2804EB1-24DB-1DCC-55E9-405B32E03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586298"/>
            <a:ext cx="2807857" cy="89714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DCFDF4A-F6AC-5FE8-3209-45ABF53374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0E5672C-060F-D8AF-832A-1722C16A41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4B988807-4726-F641-3513-34E8F90BD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21.04.2023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1E7ED8C-D458-40BE-C842-784EEAF40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03C80DE-1DB5-C8E7-FD5D-443A193C8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0DC163B-D74A-BDB1-9827-F96DD25F66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24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5C07DBE0-FDA3-02C6-1393-856B4EC1E9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969A7CE0-182F-B6D3-CD25-058FF8854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365125"/>
            <a:ext cx="9306503" cy="132556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CF4F363-5934-6334-DD49-4C29D55C6D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>
              <a:defRPr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946378-D34C-5C9A-7EA6-EDF92FD25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21.04.2023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B94255F-F7A5-E6FD-ADB6-321129E5F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52FE52C-053A-F116-4E0C-20B1179CE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35682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4131BA69-92B3-0C35-5750-C36404BDDF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1850" y="322298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DEBAE60E-D2CE-14E0-33C3-1CEA2D38C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946" y="3449529"/>
            <a:ext cx="9306504" cy="886402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ED7796F-17FD-18CD-B085-73EC38C463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/>
                </a:solidFill>
                <a:latin typeface="Yanone Kaffeesatz" pitchFamily="2" charset="-18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697F09-2BA8-4F49-8C1A-591D3E263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21.04.2023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28D9687-EF3D-D7EC-8E30-B4DA6E952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9BD9842-2684-6D1F-3836-BC216F2EA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60412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354D33FD-C616-1E90-EBBD-5EC9BF6DF8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00E50198-AEA0-392E-9995-2F8A3AC49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365125"/>
            <a:ext cx="9306503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2BF090D-29BD-5749-9697-E97DD37683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82C1D2D-1C7F-D4AF-8A65-D8B18FF08A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C89A923C-BC7D-439A-B7D5-2219F7626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21.04.2023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F643DBF5-4C1A-43B3-F225-E36C133C4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80C6855-5F89-466F-ED5E-11B4FFFEF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0946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E7F69021-E495-138C-D613-7F91C3170D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0124234-176A-B1FE-621E-B89A7663F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365125"/>
            <a:ext cx="9308091" cy="1325563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B94F189-1F38-DA48-2F95-637A0CC27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04615"/>
            <a:ext cx="5157787" cy="800460"/>
          </a:xfrm>
        </p:spPr>
        <p:txBody>
          <a:bodyPr anchor="b"/>
          <a:lstStyle>
            <a:lvl1pPr marL="0" indent="0">
              <a:buNone/>
              <a:defRPr sz="2400" b="0">
                <a:latin typeface="Yanone Kaffeesatz" pitchFamily="2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BF3988A-E4E2-CD4F-FD56-F79207BEEA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697E2870-4E18-D312-3304-40F48019F4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04613"/>
            <a:ext cx="5183188" cy="800461"/>
          </a:xfrm>
        </p:spPr>
        <p:txBody>
          <a:bodyPr anchor="b"/>
          <a:lstStyle>
            <a:lvl1pPr marL="0" indent="0">
              <a:buNone/>
              <a:defRPr sz="2400" b="0">
                <a:latin typeface="Yanone Kaffeesatz" pitchFamily="2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7519FE23-210F-A727-0628-9C29E6CE78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3FE25BEC-2914-0360-507E-AF1BFE7D8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21.04.2023</a:t>
            </a:fld>
            <a:endParaRPr lang="pl-PL" dirty="0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D8D72448-12F9-CAFF-24C2-04565EEC4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EB2E7EC-53A8-50D0-D09E-3480B5730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895930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16ED14FD-EE85-75B6-571F-346AEEA59A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24B11F1-003E-1490-781B-B0EC315CE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365125"/>
            <a:ext cx="9306503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12BEC61-5941-579E-B277-B0EEE58C2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21.04.2023</a:t>
            </a:fld>
            <a:endParaRPr lang="pl-PL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42A3C0F-2E77-5790-AB8A-BC883A8DC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38D4FAC-FB62-46D2-42C2-F971830E1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4250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4FEB95A-7804-9E80-AF98-1EE5363E5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21.04.2023</a:t>
            </a:fld>
            <a:endParaRPr lang="pl-PL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0FE1CCD-500C-01ED-1F3E-595D7B283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2779500-2012-B79D-3E42-D94548380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6" name="Obraz 5" descr="Obraz zawierający tekst, osoba&#10;&#10;Opis wygenerowany automatycznie">
            <a:extLst>
              <a:ext uri="{FF2B5EF4-FFF2-40B4-BE49-F238E27FC236}">
                <a16:creationId xmlns:a16="http://schemas.microsoft.com/office/drawing/2014/main" id="{967E7227-21A1-AAE7-0936-03689CF060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9" name="Obraz 8" descr="Obraz zawierający tekst&#10;&#10;Opis wygenerowany automatycznie">
            <a:extLst>
              <a:ext uri="{FF2B5EF4-FFF2-40B4-BE49-F238E27FC236}">
                <a16:creationId xmlns:a16="http://schemas.microsoft.com/office/drawing/2014/main" id="{2D8E0B21-E8E9-9BD7-EDE4-0B1B9B6AF96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720" y="6356350"/>
            <a:ext cx="1740388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11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4FEB95A-7804-9E80-AF98-1EE5363E5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21.04.2023</a:t>
            </a:fld>
            <a:endParaRPr lang="pl-PL" dirty="0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F0FE1CCD-500C-01ED-1F3E-595D7B283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2779500-2012-B79D-3E42-D94548380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  <p:pic>
        <p:nvPicPr>
          <p:cNvPr id="7" name="Obraz 6" descr="Obraz zawierający tekst">
            <a:extLst>
              <a:ext uri="{FF2B5EF4-FFF2-40B4-BE49-F238E27FC236}">
                <a16:creationId xmlns:a16="http://schemas.microsoft.com/office/drawing/2014/main" id="{53B89322-0BBD-362E-BA6F-7585B7A893B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814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FF1CA184-DF2C-215D-DF57-B3CE708A82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/>
          <a:stretch/>
        </p:blipFill>
        <p:spPr>
          <a:xfrm>
            <a:off x="838200" y="365125"/>
            <a:ext cx="1209096" cy="13394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8AD90BD-967F-964F-D28B-A180B016C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7296" y="515488"/>
            <a:ext cx="2724729" cy="943873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601F82F-4787-DC77-D1E2-A233414BC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7D80E2E-6067-D498-5E9B-46F09AD5E1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D33ECB0-6C8C-78C0-1EFC-20664B4D1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C8156-7E50-46F3-BC89-2E198AC72F42}" type="datetimeFigureOut">
              <a:rPr lang="pl-PL" smtClean="0"/>
              <a:t>21.04.2023</a:t>
            </a:fld>
            <a:endParaRPr lang="pl-PL" dirty="0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6AFAC4F-DC1B-BF34-9ACD-EF3A89210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9985AA0-2385-A2D2-C6C2-96B56EB6B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A71B4-A36E-4719-8649-4853FF2EFBC2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21700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29997D2-196C-ABF9-33DB-940C24D6F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4F2B9DD-F1FA-BE32-113A-EB9268076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6562443-1DDD-7E25-1F15-DE0F61D461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C25C8156-7E50-46F3-BC89-2E198AC72F42}" type="datetimeFigureOut">
              <a:rPr lang="pl-PL" smtClean="0"/>
              <a:pPr/>
              <a:t>21.04.2023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CEF185E-3E4D-2B6B-E905-4B99D3F9BC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CBA44EF-303C-99E4-F5E2-31D569FCEF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7E4A71B4-A36E-4719-8649-4853FF2EFBC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34250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Yanone Kaffeesatz" pitchFamily="2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1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Alena.Andrejovska@tuke.sk" TargetMode="External"/><Relationship Id="rId2" Type="http://schemas.openxmlformats.org/officeDocument/2006/relationships/hyperlink" Target="mailto:Jozef.Glova@tuke.sk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0706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37742A0-5201-CC8D-519E-E0C968DE2A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Business Valuation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5B133335-E047-9A88-9BE5-8263288E2A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629517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C434D-031C-68D2-1245-7B76821E9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Teaching staff</a:t>
            </a:r>
          </a:p>
        </p:txBody>
      </p:sp>
      <p:sp>
        <p:nvSpPr>
          <p:cNvPr id="4" name="TextovéPole 2">
            <a:extLst>
              <a:ext uri="{FF2B5EF4-FFF2-40B4-BE49-F238E27FC236}">
                <a16:creationId xmlns:a16="http://schemas.microsoft.com/office/drawing/2014/main" id="{FC6D795E-452D-96CB-CF54-98A51E1C97AC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2047296" y="1825625"/>
            <a:ext cx="4048705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1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7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00103" indent="-400103" eaLnBrk="1" hangingPunct="1">
              <a:spcBef>
                <a:spcPts val="1125"/>
              </a:spcBef>
              <a:spcAft>
                <a:spcPts val="675"/>
              </a:spcAft>
              <a:buFont typeface="Wingdings" pitchFamily="2" charset="2"/>
              <a:buChar char="ü"/>
            </a:pPr>
            <a:r>
              <a:rPr lang="sk-SK" altLang="en-US" sz="2800" b="1" dirty="0"/>
              <a:t>Jozef Glova</a:t>
            </a:r>
            <a:endParaRPr lang="en-US" altLang="en-US" sz="2800" b="1" dirty="0"/>
          </a:p>
        </p:txBody>
      </p:sp>
      <p:pic>
        <p:nvPicPr>
          <p:cNvPr id="5" name="Obrázok 5">
            <a:extLst>
              <a:ext uri="{FF2B5EF4-FFF2-40B4-BE49-F238E27FC236}">
                <a16:creationId xmlns:a16="http://schemas.microsoft.com/office/drawing/2014/main" id="{966C012A-0511-6FE3-A094-941028FE44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760" y="1825625"/>
            <a:ext cx="1646182" cy="1634424"/>
          </a:xfrm>
          <a:prstGeom prst="rect">
            <a:avLst/>
          </a:prstGeom>
        </p:spPr>
      </p:pic>
      <p:sp>
        <p:nvSpPr>
          <p:cNvPr id="7" name="TextovéPole 2">
            <a:extLst>
              <a:ext uri="{FF2B5EF4-FFF2-40B4-BE49-F238E27FC236}">
                <a16:creationId xmlns:a16="http://schemas.microsoft.com/office/drawing/2014/main" id="{BD94026C-15D1-F8F9-A1E8-9AAFA79B21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993" y="4207052"/>
            <a:ext cx="4048705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>
            <a:spAutoFit/>
          </a:bodyPr>
          <a:lstStyle>
            <a:lvl1pPr marL="285750" indent="-285750" algn="l" defTabSz="914400" rtl="0" eaLnBrk="0" latin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 sz="3600" kern="1200">
                <a:solidFill>
                  <a:schemeClr val="tx1"/>
                </a:solidFill>
                <a:latin typeface="Arial" charset="0"/>
                <a:ea typeface="Open Sans" pitchFamily="2" charset="0"/>
                <a:cs typeface="Open Sans" pitchFamily="2" charset="0"/>
              </a:defRPr>
            </a:lvl1pPr>
            <a:lvl2pPr marL="742950" indent="-285750" algn="l" defTabSz="914400" rtl="0" eaLnBrk="0" latin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–"/>
              <a:defRPr sz="3100" kern="1200">
                <a:solidFill>
                  <a:schemeClr val="tx1"/>
                </a:solidFill>
                <a:latin typeface="Arial" charset="0"/>
                <a:ea typeface="Open Sans" pitchFamily="2" charset="0"/>
                <a:cs typeface="Open Sans" pitchFamily="2" charset="0"/>
              </a:defRPr>
            </a:lvl2pPr>
            <a:lvl3pPr marL="1143000" indent="-228600" algn="l" defTabSz="914400" rtl="0" eaLnBrk="0" latin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  <a:defRPr sz="2700" kern="1200">
                <a:solidFill>
                  <a:schemeClr val="tx1"/>
                </a:solidFill>
                <a:latin typeface="Arial" charset="0"/>
                <a:ea typeface="Open Sans" pitchFamily="2" charset="0"/>
                <a:cs typeface="Open Sans" pitchFamily="2" charset="0"/>
              </a:defRPr>
            </a:lvl3pPr>
            <a:lvl4pPr marL="1600200" indent="-228600" algn="l" defTabSz="914400" rtl="0" eaLnBrk="0" latin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–"/>
              <a:defRPr sz="2200" kern="1200">
                <a:solidFill>
                  <a:schemeClr val="tx1"/>
                </a:solidFill>
                <a:latin typeface="Arial" charset="0"/>
                <a:ea typeface="Open Sans" pitchFamily="2" charset="0"/>
                <a:cs typeface="Open Sans" pitchFamily="2" charset="0"/>
              </a:defRPr>
            </a:lvl4pPr>
            <a:lvl5pPr marL="2057400" indent="-228600" algn="l" defTabSz="914400" rtl="0" eaLnBrk="0" latinLnBrk="0" hangingPunct="0">
              <a:lnSpc>
                <a:spcPct val="90000"/>
              </a:lnSpc>
              <a:spcBef>
                <a:spcPct val="20000"/>
              </a:spcBef>
              <a:buFont typeface="Arial" charset="0"/>
              <a:buChar char="»"/>
              <a:defRPr sz="2200" kern="1200">
                <a:solidFill>
                  <a:schemeClr val="tx1"/>
                </a:solidFill>
                <a:latin typeface="Arial" charset="0"/>
                <a:ea typeface="Open Sans" pitchFamily="2" charset="0"/>
                <a:cs typeface="Open Sans" pitchFamily="2" charset="0"/>
              </a:defRPr>
            </a:lvl5pPr>
            <a:lvl6pPr marL="2514600" indent="-228600" algn="l" defTabSz="5080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5080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5080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508000" rtl="0" eaLnBrk="0" fontAlgn="base" latinLnBrk="0" hangingPunct="0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marL="400103" indent="-400103" eaLnBrk="1" hangingPunct="1">
              <a:spcBef>
                <a:spcPts val="1125"/>
              </a:spcBef>
              <a:spcAft>
                <a:spcPts val="675"/>
              </a:spcAft>
              <a:buFont typeface="Wingdings" pitchFamily="2" charset="2"/>
              <a:buChar char="ü"/>
            </a:pPr>
            <a:r>
              <a:rPr lang="en-US" altLang="en-US" sz="2800" b="1" dirty="0"/>
              <a:t>Alena </a:t>
            </a:r>
            <a:r>
              <a:rPr lang="en-US" altLang="en-US" sz="2800" b="1" dirty="0" err="1"/>
              <a:t>Andrejovsk</a:t>
            </a:r>
            <a:r>
              <a:rPr lang="sk-SK" altLang="en-US" sz="2800" b="1" dirty="0"/>
              <a:t>á</a:t>
            </a:r>
            <a:endParaRPr lang="en-US" altLang="en-US" sz="2800" b="1" dirty="0"/>
          </a:p>
        </p:txBody>
      </p:sp>
      <p:pic>
        <p:nvPicPr>
          <p:cNvPr id="8" name="Obrázok 16">
            <a:extLst>
              <a:ext uri="{FF2B5EF4-FFF2-40B4-BE49-F238E27FC236}">
                <a16:creationId xmlns:a16="http://schemas.microsoft.com/office/drawing/2014/main" id="{83DDDBA5-7281-1233-63B5-8C6A3692835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760" y="4091446"/>
            <a:ext cx="1634424" cy="163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97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38E26-47C9-ACB6-921A-28EDBE067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Our</a:t>
            </a:r>
            <a:r>
              <a:rPr lang="sk-SK" dirty="0"/>
              <a:t> </a:t>
            </a:r>
            <a:r>
              <a:rPr lang="sk-SK" dirty="0" err="1"/>
              <a:t>background</a:t>
            </a:r>
            <a:endParaRPr lang="en-US" dirty="0"/>
          </a:p>
        </p:txBody>
      </p:sp>
      <p:pic>
        <p:nvPicPr>
          <p:cNvPr id="4" name="Picture 4" descr="http://www.dasbusinessfurniture.com/data/uploads/JuliusBaer-1a.jpg">
            <a:extLst>
              <a:ext uri="{FF2B5EF4-FFF2-40B4-BE49-F238E27FC236}">
                <a16:creationId xmlns:a16="http://schemas.microsoft.com/office/drawing/2014/main" id="{894BAA8F-8AE2-EFAC-28BD-B851C7B2C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3018" y="365125"/>
            <a:ext cx="2739913" cy="182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2">
            <a:extLst>
              <a:ext uri="{FF2B5EF4-FFF2-40B4-BE49-F238E27FC236}">
                <a16:creationId xmlns:a16="http://schemas.microsoft.com/office/drawing/2014/main" id="{9908C565-121F-C551-FAC9-7AAE164C1E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7279" y="1822402"/>
            <a:ext cx="77665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1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7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00103" indent="-400103" eaLnBrk="1" hangingPunct="1">
              <a:spcBef>
                <a:spcPts val="1125"/>
              </a:spcBef>
              <a:spcAft>
                <a:spcPts val="675"/>
              </a:spcAft>
              <a:buFont typeface="Wingdings" pitchFamily="2" charset="2"/>
              <a:buChar char="ü"/>
            </a:pPr>
            <a:r>
              <a:rPr lang="en-US" altLang="en-US" sz="1800" b="1" dirty="0"/>
              <a:t>Business Valuation, incl. Projects Assessment</a:t>
            </a:r>
          </a:p>
        </p:txBody>
      </p:sp>
      <p:sp>
        <p:nvSpPr>
          <p:cNvPr id="6" name="TextovéPole 2">
            <a:extLst>
              <a:ext uri="{FF2B5EF4-FFF2-40B4-BE49-F238E27FC236}">
                <a16:creationId xmlns:a16="http://schemas.microsoft.com/office/drawing/2014/main" id="{93955FC7-CD41-54FE-FFBA-2B682EB927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7280" y="2217589"/>
            <a:ext cx="77665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1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7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00103" indent="-400103" eaLnBrk="1" hangingPunct="1">
              <a:spcBef>
                <a:spcPts val="1125"/>
              </a:spcBef>
              <a:spcAft>
                <a:spcPts val="675"/>
              </a:spcAft>
              <a:buFont typeface="Wingdings" pitchFamily="2" charset="2"/>
              <a:buChar char="ü"/>
            </a:pPr>
            <a:r>
              <a:rPr lang="en-US" altLang="en-US" sz="1800" b="1" dirty="0"/>
              <a:t>Portfolio Management</a:t>
            </a:r>
          </a:p>
        </p:txBody>
      </p:sp>
      <p:sp>
        <p:nvSpPr>
          <p:cNvPr id="7" name="TextovéPole 2">
            <a:extLst>
              <a:ext uri="{FF2B5EF4-FFF2-40B4-BE49-F238E27FC236}">
                <a16:creationId xmlns:a16="http://schemas.microsoft.com/office/drawing/2014/main" id="{61EF21EE-69B1-0E52-B69A-360AF32C0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7280" y="2638631"/>
            <a:ext cx="77665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1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7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00103" indent="-400103" eaLnBrk="1" hangingPunct="1">
              <a:spcBef>
                <a:spcPts val="1125"/>
              </a:spcBef>
              <a:spcAft>
                <a:spcPts val="675"/>
              </a:spcAft>
              <a:buFont typeface="Wingdings" pitchFamily="2" charset="2"/>
              <a:buChar char="ü"/>
            </a:pPr>
            <a:r>
              <a:rPr lang="en-US" altLang="en-US" sz="1800" b="1" dirty="0"/>
              <a:t>Market Risk Analysis and Management</a:t>
            </a:r>
          </a:p>
        </p:txBody>
      </p:sp>
      <p:pic>
        <p:nvPicPr>
          <p:cNvPr id="9" name="Obrázok 1">
            <a:extLst>
              <a:ext uri="{FF2B5EF4-FFF2-40B4-BE49-F238E27FC236}">
                <a16:creationId xmlns:a16="http://schemas.microsoft.com/office/drawing/2014/main" id="{2E77A1C4-54B3-211F-9225-4F8A5E347C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04168">
            <a:off x="7274517" y="5003619"/>
            <a:ext cx="2951518" cy="1283807"/>
          </a:xfrm>
          <a:prstGeom prst="rect">
            <a:avLst/>
          </a:prstGeom>
        </p:spPr>
      </p:pic>
      <p:sp>
        <p:nvSpPr>
          <p:cNvPr id="10" name="TextovéPole 2">
            <a:extLst>
              <a:ext uri="{FF2B5EF4-FFF2-40B4-BE49-F238E27FC236}">
                <a16:creationId xmlns:a16="http://schemas.microsoft.com/office/drawing/2014/main" id="{447FD692-1109-A218-E73E-C3A5E3E8E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7278" y="3066108"/>
            <a:ext cx="77665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1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7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00103" indent="-400103" eaLnBrk="1" hangingPunct="1">
              <a:spcBef>
                <a:spcPts val="1125"/>
              </a:spcBef>
              <a:spcAft>
                <a:spcPts val="675"/>
              </a:spcAft>
              <a:buFont typeface="Wingdings" pitchFamily="2" charset="2"/>
              <a:buChar char="ü"/>
            </a:pPr>
            <a:r>
              <a:rPr lang="en-US" altLang="en-US" sz="1800" b="1" dirty="0"/>
              <a:t>Accounting and Reporting</a:t>
            </a:r>
          </a:p>
        </p:txBody>
      </p:sp>
      <p:sp>
        <p:nvSpPr>
          <p:cNvPr id="11" name="TextovéPole 2">
            <a:extLst>
              <a:ext uri="{FF2B5EF4-FFF2-40B4-BE49-F238E27FC236}">
                <a16:creationId xmlns:a16="http://schemas.microsoft.com/office/drawing/2014/main" id="{7EF1AADE-AE6F-2735-000B-549498CB6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7277" y="3492769"/>
            <a:ext cx="77665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1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7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00103" indent="-400103" eaLnBrk="1" hangingPunct="1">
              <a:spcBef>
                <a:spcPts val="1125"/>
              </a:spcBef>
              <a:spcAft>
                <a:spcPts val="675"/>
              </a:spcAft>
              <a:buFont typeface="Wingdings" pitchFamily="2" charset="2"/>
              <a:buChar char="ü"/>
            </a:pPr>
            <a:r>
              <a:rPr lang="en-US" altLang="en-US" sz="1800" b="1" dirty="0"/>
              <a:t>Tax and Taxation Policy</a:t>
            </a:r>
          </a:p>
        </p:txBody>
      </p:sp>
      <p:pic>
        <p:nvPicPr>
          <p:cNvPr id="12" name="Obrázok 14">
            <a:extLst>
              <a:ext uri="{FF2B5EF4-FFF2-40B4-BE49-F238E27FC236}">
                <a16:creationId xmlns:a16="http://schemas.microsoft.com/office/drawing/2014/main" id="{7B9475EF-CAFB-7A66-7F19-94F2123C93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89" y="4597491"/>
            <a:ext cx="2849216" cy="1895384"/>
          </a:xfrm>
          <a:prstGeom prst="rect">
            <a:avLst/>
          </a:prstGeom>
        </p:spPr>
      </p:pic>
      <p:pic>
        <p:nvPicPr>
          <p:cNvPr id="13" name="Obrázok 15">
            <a:extLst>
              <a:ext uri="{FF2B5EF4-FFF2-40B4-BE49-F238E27FC236}">
                <a16:creationId xmlns:a16="http://schemas.microsoft.com/office/drawing/2014/main" id="{FFA16476-8FF1-44B6-D3F1-2BCA1D89DD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023" y="4812337"/>
            <a:ext cx="2354524" cy="1465691"/>
          </a:xfrm>
          <a:prstGeom prst="rect">
            <a:avLst/>
          </a:prstGeom>
        </p:spPr>
      </p:pic>
      <p:graphicFrame>
        <p:nvGraphicFramePr>
          <p:cNvPr id="15" name="Objekt 2">
            <a:extLst>
              <a:ext uri="{FF2B5EF4-FFF2-40B4-BE49-F238E27FC236}">
                <a16:creationId xmlns:a16="http://schemas.microsoft.com/office/drawing/2014/main" id="{BFF8A52C-F602-9FEB-C4C4-BE86025AB9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780219"/>
              </p:ext>
            </p:extLst>
          </p:nvPr>
        </p:nvGraphicFramePr>
        <p:xfrm>
          <a:off x="8971284" y="2474107"/>
          <a:ext cx="2719154" cy="2054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6" imgW="8258040" imgH="6238800" progId="PBrush">
                  <p:embed/>
                </p:oleObj>
              </mc:Choice>
              <mc:Fallback>
                <p:oleObj name="Bitmap Image" r:id="rId6" imgW="8258040" imgH="6238800" progId="PBrush">
                  <p:embed/>
                  <p:pic>
                    <p:nvPicPr>
                      <p:cNvPr id="3" name="Objekt 2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971284" y="2474107"/>
                        <a:ext cx="2719154" cy="20542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ovéPole 2">
            <a:extLst>
              <a:ext uri="{FF2B5EF4-FFF2-40B4-BE49-F238E27FC236}">
                <a16:creationId xmlns:a16="http://schemas.microsoft.com/office/drawing/2014/main" id="{41AEB46B-7AC7-B526-16DC-0E0603536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7276" y="3860132"/>
            <a:ext cx="776651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1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7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00103" indent="-400103" eaLnBrk="1" hangingPunct="1">
              <a:spcBef>
                <a:spcPts val="1125"/>
              </a:spcBef>
              <a:spcAft>
                <a:spcPts val="675"/>
              </a:spcAft>
              <a:buFont typeface="Wingdings" pitchFamily="2" charset="2"/>
              <a:buChar char="ü"/>
            </a:pPr>
            <a:r>
              <a:rPr lang="en-US" altLang="en-US" sz="1800" b="1" dirty="0"/>
              <a:t>Investment Analysis</a:t>
            </a:r>
          </a:p>
        </p:txBody>
      </p:sp>
    </p:spTree>
    <p:extLst>
      <p:ext uri="{BB962C8B-B14F-4D97-AF65-F5344CB8AC3E}">
        <p14:creationId xmlns:p14="http://schemas.microsoft.com/office/powerpoint/2010/main" val="394414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F62207-D126-E9CA-E89F-27C3F0722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Valuation Structure</a:t>
            </a:r>
            <a:endParaRPr lang="pl-PL" dirty="0"/>
          </a:p>
        </p:txBody>
      </p:sp>
      <p:sp>
        <p:nvSpPr>
          <p:cNvPr id="4" name="TextovéPole 2">
            <a:extLst>
              <a:ext uri="{FF2B5EF4-FFF2-40B4-BE49-F238E27FC236}">
                <a16:creationId xmlns:a16="http://schemas.microsoft.com/office/drawing/2014/main" id="{D03ECBB9-1E62-4452-DCE5-3998EFDCC321}"/>
              </a:ext>
            </a:extLst>
          </p:cNvPr>
          <p:cNvSpPr txBox="1">
            <a:spLocks noGrp="1" noChangeArrowheads="1"/>
          </p:cNvSpPr>
          <p:nvPr>
            <p:ph idx="1"/>
          </p:nvPr>
        </p:nvSpPr>
        <p:spPr bwMode="auto">
          <a:xfrm>
            <a:off x="838199" y="1825625"/>
            <a:ext cx="10949247" cy="4191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spcBef>
                <a:spcPct val="20000"/>
              </a:spcBef>
              <a:buFont typeface="Arial" charset="0"/>
              <a:buChar char="•"/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31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7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5080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400103" indent="-400103" eaLnBrk="1" hangingPunct="1">
              <a:spcBef>
                <a:spcPts val="1125"/>
              </a:spcBef>
              <a:spcAft>
                <a:spcPts val="675"/>
              </a:spcAft>
              <a:buFont typeface="Wingdings" pitchFamily="2" charset="2"/>
              <a:buChar char="ü"/>
            </a:pPr>
            <a:r>
              <a:rPr lang="en-US" altLang="en-US" sz="2800" b="1" dirty="0"/>
              <a:t>Topic 1: Financial statements and intro to financial analysis.</a:t>
            </a:r>
          </a:p>
          <a:p>
            <a:pPr marL="400103" indent="-400103" eaLnBrk="1" hangingPunct="1">
              <a:spcBef>
                <a:spcPts val="1125"/>
              </a:spcBef>
              <a:spcAft>
                <a:spcPts val="675"/>
              </a:spcAft>
              <a:buFont typeface="Wingdings" pitchFamily="2" charset="2"/>
              <a:buChar char="ü"/>
            </a:pPr>
            <a:r>
              <a:rPr lang="en-US" altLang="en-US" sz="2800" b="1" dirty="0"/>
              <a:t>Topic 2: Financial reporting standards.</a:t>
            </a:r>
          </a:p>
          <a:p>
            <a:pPr marL="400103" indent="-400103" eaLnBrk="1" hangingPunct="1">
              <a:spcBef>
                <a:spcPts val="1125"/>
              </a:spcBef>
              <a:spcAft>
                <a:spcPts val="675"/>
              </a:spcAft>
              <a:buFont typeface="Wingdings" pitchFamily="2" charset="2"/>
              <a:buChar char="ü"/>
            </a:pPr>
            <a:r>
              <a:rPr lang="en-US" altLang="en-US" sz="2800" b="1" dirty="0"/>
              <a:t>Topic 3: The present value and financial figures behind.</a:t>
            </a:r>
          </a:p>
          <a:p>
            <a:pPr marL="400103" indent="-400103" eaLnBrk="1" hangingPunct="1">
              <a:spcBef>
                <a:spcPts val="1125"/>
              </a:spcBef>
              <a:spcAft>
                <a:spcPts val="675"/>
              </a:spcAft>
              <a:buFont typeface="Wingdings" pitchFamily="2" charset="2"/>
              <a:buChar char="ü"/>
            </a:pPr>
            <a:r>
              <a:rPr lang="en-US" altLang="en-US" sz="2800" b="1" dirty="0"/>
              <a:t>Topic 4: The basic principles of valuation.</a:t>
            </a:r>
          </a:p>
          <a:p>
            <a:pPr marL="400103" indent="-400103" eaLnBrk="1" hangingPunct="1">
              <a:spcBef>
                <a:spcPts val="1125"/>
              </a:spcBef>
              <a:spcAft>
                <a:spcPts val="675"/>
              </a:spcAft>
              <a:buFont typeface="Wingdings" pitchFamily="2" charset="2"/>
              <a:buChar char="ü"/>
            </a:pPr>
            <a:r>
              <a:rPr lang="en-US" altLang="en-US" sz="2800" b="1" dirty="0"/>
              <a:t>Topic 5: The Cost of Capital</a:t>
            </a:r>
          </a:p>
          <a:p>
            <a:pPr marL="400103" indent="-400103" eaLnBrk="1" hangingPunct="1">
              <a:spcBef>
                <a:spcPts val="1125"/>
              </a:spcBef>
              <a:spcAft>
                <a:spcPts val="675"/>
              </a:spcAft>
              <a:buFont typeface="Wingdings" pitchFamily="2" charset="2"/>
              <a:buChar char="ü"/>
            </a:pPr>
            <a:r>
              <a:rPr lang="en-US" altLang="en-US" sz="2800" b="1" dirty="0"/>
              <a:t>Topic 6: Building your first Excel valuation model</a:t>
            </a:r>
          </a:p>
          <a:p>
            <a:pPr marL="400103" indent="-400103" eaLnBrk="1" hangingPunct="1">
              <a:spcBef>
                <a:spcPts val="1125"/>
              </a:spcBef>
              <a:spcAft>
                <a:spcPts val="675"/>
              </a:spcAft>
              <a:buFont typeface="Wingdings" pitchFamily="2" charset="2"/>
              <a:buChar char="ü"/>
            </a:pPr>
            <a:r>
              <a:rPr lang="en-US" altLang="en-US" sz="2800" b="1" dirty="0"/>
              <a:t>Final Assessment &amp; Course Evaluation</a:t>
            </a:r>
          </a:p>
        </p:txBody>
      </p:sp>
    </p:spTree>
    <p:extLst>
      <p:ext uri="{BB962C8B-B14F-4D97-AF65-F5344CB8AC3E}">
        <p14:creationId xmlns:p14="http://schemas.microsoft.com/office/powerpoint/2010/main" val="3376283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EB487-A01E-538E-242C-9E188F3DA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err="1"/>
              <a:t>Contacts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76706-8DA8-BD67-9B96-5977549274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sk-SK" dirty="0"/>
          </a:p>
          <a:p>
            <a:pPr marL="0" indent="0" algn="ctr">
              <a:buNone/>
            </a:pPr>
            <a:endParaRPr lang="sk-SK" dirty="0"/>
          </a:p>
          <a:p>
            <a:pPr marL="0" indent="0" algn="ctr">
              <a:buNone/>
            </a:pPr>
            <a:endParaRPr lang="sk-SK" dirty="0"/>
          </a:p>
          <a:p>
            <a:pPr marL="0" indent="0" algn="ctr">
              <a:buNone/>
            </a:pPr>
            <a:r>
              <a:rPr lang="sk-SK" dirty="0" err="1"/>
              <a:t>Welcome</a:t>
            </a:r>
            <a:r>
              <a:rPr lang="sk-SK" dirty="0"/>
              <a:t> on </a:t>
            </a:r>
            <a:r>
              <a:rPr lang="sk-SK" dirty="0" err="1"/>
              <a:t>board</a:t>
            </a:r>
            <a:r>
              <a:rPr lang="sk-SK" dirty="0"/>
              <a:t>! </a:t>
            </a:r>
            <a:r>
              <a:rPr lang="sk-SK" dirty="0">
                <a:sym typeface="Wingdings" panose="05000000000000000000" pitchFamily="2" charset="2"/>
              </a:rPr>
              <a:t> I </a:t>
            </a:r>
            <a:r>
              <a:rPr lang="sk-SK" dirty="0" err="1">
                <a:sym typeface="Wingdings" panose="05000000000000000000" pitchFamily="2" charset="2"/>
              </a:rPr>
              <a:t>hope</a:t>
            </a:r>
            <a:r>
              <a:rPr lang="sk-SK" dirty="0">
                <a:sym typeface="Wingdings" panose="05000000000000000000" pitchFamily="2" charset="2"/>
              </a:rPr>
              <a:t> </a:t>
            </a:r>
            <a:r>
              <a:rPr lang="sk-SK" dirty="0" err="1">
                <a:sym typeface="Wingdings" panose="05000000000000000000" pitchFamily="2" charset="2"/>
              </a:rPr>
              <a:t>you</a:t>
            </a:r>
            <a:r>
              <a:rPr lang="sk-SK" dirty="0">
                <a:sym typeface="Wingdings" panose="05000000000000000000" pitchFamily="2" charset="2"/>
              </a:rPr>
              <a:t> </a:t>
            </a:r>
            <a:r>
              <a:rPr lang="sk-SK" dirty="0" err="1">
                <a:sym typeface="Wingdings" panose="05000000000000000000" pitchFamily="2" charset="2"/>
              </a:rPr>
              <a:t>will</a:t>
            </a:r>
            <a:r>
              <a:rPr lang="sk-SK" dirty="0">
                <a:sym typeface="Wingdings" panose="05000000000000000000" pitchFamily="2" charset="2"/>
              </a:rPr>
              <a:t> </a:t>
            </a:r>
            <a:r>
              <a:rPr lang="sk-SK" dirty="0" err="1">
                <a:sym typeface="Wingdings" panose="05000000000000000000" pitchFamily="2" charset="2"/>
              </a:rPr>
              <a:t>enjoy</a:t>
            </a:r>
            <a:r>
              <a:rPr lang="sk-SK" dirty="0">
                <a:sym typeface="Wingdings" panose="05000000000000000000" pitchFamily="2" charset="2"/>
              </a:rPr>
              <a:t> </a:t>
            </a:r>
            <a:r>
              <a:rPr lang="sk-SK" dirty="0" err="1">
                <a:sym typeface="Wingdings" panose="05000000000000000000" pitchFamily="2" charset="2"/>
              </a:rPr>
              <a:t>it</a:t>
            </a:r>
            <a:r>
              <a:rPr lang="sk-SK" dirty="0">
                <a:sym typeface="Wingdings" panose="05000000000000000000" pitchFamily="2" charset="2"/>
              </a:rPr>
              <a:t>.</a:t>
            </a:r>
          </a:p>
          <a:p>
            <a:pPr marL="0" indent="0" algn="ctr">
              <a:buNone/>
            </a:pPr>
            <a:endParaRPr lang="sk-SK" dirty="0"/>
          </a:p>
          <a:p>
            <a:endParaRPr lang="sk-SK" dirty="0"/>
          </a:p>
          <a:p>
            <a:pPr marL="0" indent="0">
              <a:buNone/>
            </a:pPr>
            <a:r>
              <a:rPr lang="sk-SK" dirty="0" err="1"/>
              <a:t>Our</a:t>
            </a:r>
            <a:r>
              <a:rPr lang="sk-SK" dirty="0"/>
              <a:t> </a:t>
            </a:r>
            <a:r>
              <a:rPr lang="sk-SK" dirty="0" err="1"/>
              <a:t>contacts</a:t>
            </a:r>
            <a:r>
              <a:rPr lang="sk-SK" dirty="0"/>
              <a:t> are</a:t>
            </a:r>
          </a:p>
          <a:p>
            <a:r>
              <a:rPr lang="sk-SK" dirty="0"/>
              <a:t>Jozef Glova 		</a:t>
            </a:r>
            <a:r>
              <a:rPr lang="en-US" dirty="0"/>
              <a:t>| </a:t>
            </a:r>
            <a:r>
              <a:rPr lang="sk-SK" dirty="0">
                <a:hlinkClick r:id="rId2"/>
              </a:rPr>
              <a:t>Jozef.</a:t>
            </a:r>
            <a:r>
              <a:rPr lang="en-US" dirty="0">
                <a:hlinkClick r:id="rId2"/>
              </a:rPr>
              <a:t>G</a:t>
            </a:r>
            <a:r>
              <a:rPr lang="sk-SK" dirty="0">
                <a:hlinkClick r:id="rId2"/>
              </a:rPr>
              <a:t>lova@tuke.sk</a:t>
            </a:r>
            <a:endParaRPr lang="en-US" dirty="0"/>
          </a:p>
          <a:p>
            <a:r>
              <a:rPr lang="en-US" dirty="0"/>
              <a:t>Alena </a:t>
            </a:r>
            <a:r>
              <a:rPr lang="en-US" dirty="0" err="1"/>
              <a:t>Andrejovsk</a:t>
            </a:r>
            <a:r>
              <a:rPr lang="sk-SK" dirty="0"/>
              <a:t>á</a:t>
            </a:r>
            <a:r>
              <a:rPr lang="en-US" dirty="0"/>
              <a:t> </a:t>
            </a:r>
            <a:r>
              <a:rPr lang="sk-SK" dirty="0"/>
              <a:t>	</a:t>
            </a:r>
            <a:r>
              <a:rPr lang="en-US" dirty="0"/>
              <a:t>| </a:t>
            </a:r>
            <a:r>
              <a:rPr lang="en-US" dirty="0">
                <a:hlinkClick r:id="rId3"/>
              </a:rPr>
              <a:t>Alena.Andrejovska@tuke.sk</a:t>
            </a:r>
            <a:endParaRPr lang="sk-SK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3729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130310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c6ade99-8a19-4915-8226-9bd8202beb49">
      <Terms xmlns="http://schemas.microsoft.com/office/infopath/2007/PartnerControls"/>
    </lcf76f155ced4ddcb4097134ff3c332f>
    <TaxCatchAll xmlns="e9505dcb-0043-431c-9e90-d770fdec21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7F80E31AAF3C04F864ECAE0D42D1E14" ma:contentTypeVersion="16" ma:contentTypeDescription="Vytvoří nový dokument" ma:contentTypeScope="" ma:versionID="3ab689204d9c367acf6b4a728f1330e2">
  <xsd:schema xmlns:xsd="http://www.w3.org/2001/XMLSchema" xmlns:xs="http://www.w3.org/2001/XMLSchema" xmlns:p="http://schemas.microsoft.com/office/2006/metadata/properties" xmlns:ns2="9c6ade99-8a19-4915-8226-9bd8202beb49" xmlns:ns3="e9505dcb-0043-431c-9e90-d770fdec21cc" targetNamespace="http://schemas.microsoft.com/office/2006/metadata/properties" ma:root="true" ma:fieldsID="1516ccb27aea284589ce6026859ca4ec" ns2:_="" ns3:_="">
    <xsd:import namespace="9c6ade99-8a19-4915-8226-9bd8202beb49"/>
    <xsd:import namespace="e9505dcb-0043-431c-9e90-d770fdec21c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6ade99-8a19-4915-8226-9bd8202beb4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Značky obrázků" ma:readOnly="false" ma:fieldId="{5cf76f15-5ced-4ddc-b409-7134ff3c332f}" ma:taxonomyMulti="true" ma:sspId="42107113-769a-4d15-b935-6d8bd9557b3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505dcb-0043-431c-9e90-d770fdec21c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04e100c5-6628-4b76-9a0a-ebba0931bfcc}" ma:internalName="TaxCatchAll" ma:showField="CatchAllData" ma:web="e9505dcb-0043-431c-9e90-d770fdec21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0D6D43-4DA8-4AF1-83A3-3D2C55FACE9A}">
  <ds:schemaRefs>
    <ds:schemaRef ds:uri="http://schemas.microsoft.com/office/2006/metadata/properties"/>
    <ds:schemaRef ds:uri="http://schemas.microsoft.com/office/infopath/2007/PartnerControls"/>
    <ds:schemaRef ds:uri="9c6ade99-8a19-4915-8226-9bd8202beb49"/>
    <ds:schemaRef ds:uri="e9505dcb-0043-431c-9e90-d770fdec21cc"/>
  </ds:schemaRefs>
</ds:datastoreItem>
</file>

<file path=customXml/itemProps2.xml><?xml version="1.0" encoding="utf-8"?>
<ds:datastoreItem xmlns:ds="http://schemas.openxmlformats.org/officeDocument/2006/customXml" ds:itemID="{768EE852-08AF-46D9-8844-B061B11748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53D481B-08B2-4D3E-8CC5-D1FFD5B1D9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6ade99-8a19-4915-8226-9bd8202beb49"/>
    <ds:schemaRef ds:uri="e9505dcb-0043-431c-9e90-d770fdec21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138</Words>
  <Application>Microsoft Office PowerPoint</Application>
  <PresentationFormat>Widescreen</PresentationFormat>
  <Paragraphs>30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Open Sans</vt:lpstr>
      <vt:lpstr>Wingdings</vt:lpstr>
      <vt:lpstr>Yanone Kaffeesatz</vt:lpstr>
      <vt:lpstr>Motyw pakietu Office</vt:lpstr>
      <vt:lpstr>Bitmap Image</vt:lpstr>
      <vt:lpstr>PowerPoint Presentation</vt:lpstr>
      <vt:lpstr>Business Valuation</vt:lpstr>
      <vt:lpstr>Teaching staff</vt:lpstr>
      <vt:lpstr>Our background</vt:lpstr>
      <vt:lpstr>Business Valuation Structure</vt:lpstr>
      <vt:lpstr>Contacts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Filipczyk</dc:creator>
  <cp:lastModifiedBy>Jozef Glova</cp:lastModifiedBy>
  <cp:revision>4</cp:revision>
  <dcterms:created xsi:type="dcterms:W3CDTF">2022-09-30T09:06:49Z</dcterms:created>
  <dcterms:modified xsi:type="dcterms:W3CDTF">2023-04-21T14:23:09Z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0x01010087F80E31AAF3C04F864ECAE0D42D1E14</vt:lpwstr>
  </property>
</Properties>
</file>