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806" r:id="rId2"/>
  </p:sldMasterIdLst>
  <p:notesMasterIdLst>
    <p:notesMasterId r:id="rId33"/>
  </p:notesMasterIdLst>
  <p:handoutMasterIdLst>
    <p:handoutMasterId r:id="rId34"/>
  </p:handoutMasterIdLst>
  <p:sldIdLst>
    <p:sldId id="257" r:id="rId3"/>
    <p:sldId id="274" r:id="rId4"/>
    <p:sldId id="648" r:id="rId5"/>
    <p:sldId id="647" r:id="rId6"/>
    <p:sldId id="693" r:id="rId7"/>
    <p:sldId id="649" r:id="rId8"/>
    <p:sldId id="650" r:id="rId9"/>
    <p:sldId id="578" r:id="rId10"/>
    <p:sldId id="541" r:id="rId11"/>
    <p:sldId id="540" r:id="rId12"/>
    <p:sldId id="573" r:id="rId13"/>
    <p:sldId id="598" r:id="rId14"/>
    <p:sldId id="539" r:id="rId15"/>
    <p:sldId id="572" r:id="rId16"/>
    <p:sldId id="657" r:id="rId17"/>
    <p:sldId id="574" r:id="rId18"/>
    <p:sldId id="700" r:id="rId19"/>
    <p:sldId id="652" r:id="rId20"/>
    <p:sldId id="653" r:id="rId21"/>
    <p:sldId id="654" r:id="rId22"/>
    <p:sldId id="655" r:id="rId23"/>
    <p:sldId id="538" r:id="rId24"/>
    <p:sldId id="696" r:id="rId25"/>
    <p:sldId id="694" r:id="rId26"/>
    <p:sldId id="695" r:id="rId27"/>
    <p:sldId id="699" r:id="rId28"/>
    <p:sldId id="701" r:id="rId29"/>
    <p:sldId id="702" r:id="rId30"/>
    <p:sldId id="439" r:id="rId31"/>
    <p:sldId id="258" r:id="rId32"/>
  </p:sldIdLst>
  <p:sldSz cx="12192000" cy="6858000"/>
  <p:notesSz cx="6797675" cy="9926638"/>
  <p:defaultTextStyle>
    <a:defPPr>
      <a:defRPr lang="cs-CZ"/>
    </a:defPPr>
    <a:lvl1pPr algn="l" rtl="0" eaLnBrk="0" fontAlgn="base" hangingPunct="0">
      <a:spcBef>
        <a:spcPct val="0"/>
      </a:spcBef>
      <a:spcAft>
        <a:spcPct val="0"/>
      </a:spcAft>
      <a:defRPr sz="1200" b="1" kern="1200">
        <a:solidFill>
          <a:srgbClr val="FF0000"/>
        </a:solidFill>
        <a:latin typeface="Arial" panose="020B0604020202020204" pitchFamily="34" charset="0"/>
        <a:ea typeface="+mn-ea"/>
        <a:cs typeface="+mn-cs"/>
      </a:defRPr>
    </a:lvl1pPr>
    <a:lvl2pPr marL="457200" algn="l" rtl="0" eaLnBrk="0" fontAlgn="base" hangingPunct="0">
      <a:spcBef>
        <a:spcPct val="0"/>
      </a:spcBef>
      <a:spcAft>
        <a:spcPct val="0"/>
      </a:spcAft>
      <a:defRPr sz="1200" b="1" kern="1200">
        <a:solidFill>
          <a:srgbClr val="FF0000"/>
        </a:solidFill>
        <a:latin typeface="Arial" panose="020B0604020202020204" pitchFamily="34" charset="0"/>
        <a:ea typeface="+mn-ea"/>
        <a:cs typeface="+mn-cs"/>
      </a:defRPr>
    </a:lvl2pPr>
    <a:lvl3pPr marL="914400" algn="l" rtl="0" eaLnBrk="0" fontAlgn="base" hangingPunct="0">
      <a:spcBef>
        <a:spcPct val="0"/>
      </a:spcBef>
      <a:spcAft>
        <a:spcPct val="0"/>
      </a:spcAft>
      <a:defRPr sz="1200" b="1" kern="1200">
        <a:solidFill>
          <a:srgbClr val="FF0000"/>
        </a:solidFill>
        <a:latin typeface="Arial" panose="020B0604020202020204" pitchFamily="34" charset="0"/>
        <a:ea typeface="+mn-ea"/>
        <a:cs typeface="+mn-cs"/>
      </a:defRPr>
    </a:lvl3pPr>
    <a:lvl4pPr marL="1371600" algn="l" rtl="0" eaLnBrk="0" fontAlgn="base" hangingPunct="0">
      <a:spcBef>
        <a:spcPct val="0"/>
      </a:spcBef>
      <a:spcAft>
        <a:spcPct val="0"/>
      </a:spcAft>
      <a:defRPr sz="1200" b="1" kern="1200">
        <a:solidFill>
          <a:srgbClr val="FF0000"/>
        </a:solidFill>
        <a:latin typeface="Arial" panose="020B0604020202020204" pitchFamily="34" charset="0"/>
        <a:ea typeface="+mn-ea"/>
        <a:cs typeface="+mn-cs"/>
      </a:defRPr>
    </a:lvl4pPr>
    <a:lvl5pPr marL="1828800" algn="l" rtl="0" eaLnBrk="0" fontAlgn="base" hangingPunct="0">
      <a:spcBef>
        <a:spcPct val="0"/>
      </a:spcBef>
      <a:spcAft>
        <a:spcPct val="0"/>
      </a:spcAft>
      <a:defRPr sz="1200" b="1" kern="1200">
        <a:solidFill>
          <a:srgbClr val="FF0000"/>
        </a:solidFill>
        <a:latin typeface="Arial" panose="020B0604020202020204" pitchFamily="34" charset="0"/>
        <a:ea typeface="+mn-ea"/>
        <a:cs typeface="+mn-cs"/>
      </a:defRPr>
    </a:lvl5pPr>
    <a:lvl6pPr marL="2286000" algn="l" defTabSz="914400" rtl="0" eaLnBrk="1" latinLnBrk="0" hangingPunct="1">
      <a:defRPr sz="1200" b="1" kern="1200">
        <a:solidFill>
          <a:srgbClr val="FF0000"/>
        </a:solidFill>
        <a:latin typeface="Arial" panose="020B0604020202020204" pitchFamily="34" charset="0"/>
        <a:ea typeface="+mn-ea"/>
        <a:cs typeface="+mn-cs"/>
      </a:defRPr>
    </a:lvl6pPr>
    <a:lvl7pPr marL="2743200" algn="l" defTabSz="914400" rtl="0" eaLnBrk="1" latinLnBrk="0" hangingPunct="1">
      <a:defRPr sz="1200" b="1" kern="1200">
        <a:solidFill>
          <a:srgbClr val="FF0000"/>
        </a:solidFill>
        <a:latin typeface="Arial" panose="020B0604020202020204" pitchFamily="34" charset="0"/>
        <a:ea typeface="+mn-ea"/>
        <a:cs typeface="+mn-cs"/>
      </a:defRPr>
    </a:lvl7pPr>
    <a:lvl8pPr marL="3200400" algn="l" defTabSz="914400" rtl="0" eaLnBrk="1" latinLnBrk="0" hangingPunct="1">
      <a:defRPr sz="1200" b="1" kern="1200">
        <a:solidFill>
          <a:srgbClr val="FF0000"/>
        </a:solidFill>
        <a:latin typeface="Arial" panose="020B0604020202020204" pitchFamily="34" charset="0"/>
        <a:ea typeface="+mn-ea"/>
        <a:cs typeface="+mn-cs"/>
      </a:defRPr>
    </a:lvl8pPr>
    <a:lvl9pPr marL="3657600" algn="l" defTabSz="914400" rtl="0" eaLnBrk="1" latinLnBrk="0" hangingPunct="1">
      <a:defRPr sz="1200" b="1" kern="1200">
        <a:solidFill>
          <a:srgbClr val="FF0000"/>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66FF"/>
    <a:srgbClr val="FFCCCC"/>
    <a:srgbClr val="3333FF"/>
    <a:srgbClr val="FF0000"/>
    <a:srgbClr val="3333CC"/>
    <a:srgbClr val="FF99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53" autoAdjust="0"/>
    <p:restoredTop sz="94718" autoAdjust="0"/>
  </p:normalViewPr>
  <p:slideViewPr>
    <p:cSldViewPr>
      <p:cViewPr varScale="1">
        <p:scale>
          <a:sx n="112" d="100"/>
          <a:sy n="112" d="100"/>
        </p:scale>
        <p:origin x="138" y="27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3996"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0B6429A-D43B-4BF3-89A2-30186E487508}"/>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l" defTabSz="915988" eaLnBrk="1" hangingPunct="1">
              <a:lnSpc>
                <a:spcPct val="100000"/>
              </a:lnSpc>
              <a:spcBef>
                <a:spcPct val="0"/>
              </a:spcBef>
              <a:defRPr b="0">
                <a:solidFill>
                  <a:schemeClr val="tx1"/>
                </a:solidFill>
                <a:latin typeface="Arial" charset="0"/>
              </a:defRPr>
            </a:lvl1pPr>
          </a:lstStyle>
          <a:p>
            <a:pPr>
              <a:defRPr/>
            </a:pPr>
            <a:endParaRPr lang="cs-CZ" altLang="cs-CZ"/>
          </a:p>
        </p:txBody>
      </p:sp>
      <p:sp>
        <p:nvSpPr>
          <p:cNvPr id="22531" name="Rectangle 3">
            <a:extLst>
              <a:ext uri="{FF2B5EF4-FFF2-40B4-BE49-F238E27FC236}">
                <a16:creationId xmlns:a16="http://schemas.microsoft.com/office/drawing/2014/main" id="{E0A99A80-835E-43A7-8517-F7AB5AABCEAF}"/>
              </a:ext>
            </a:extLst>
          </p:cNvPr>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r" defTabSz="915988" eaLnBrk="1" hangingPunct="1">
              <a:lnSpc>
                <a:spcPct val="100000"/>
              </a:lnSpc>
              <a:spcBef>
                <a:spcPct val="0"/>
              </a:spcBef>
              <a:defRPr b="0">
                <a:solidFill>
                  <a:schemeClr val="tx1"/>
                </a:solidFill>
                <a:latin typeface="Arial" charset="0"/>
              </a:defRPr>
            </a:lvl1pPr>
          </a:lstStyle>
          <a:p>
            <a:pPr>
              <a:defRPr/>
            </a:pPr>
            <a:endParaRPr lang="cs-CZ" altLang="cs-CZ"/>
          </a:p>
        </p:txBody>
      </p:sp>
      <p:sp>
        <p:nvSpPr>
          <p:cNvPr id="22532" name="Rectangle 4">
            <a:extLst>
              <a:ext uri="{FF2B5EF4-FFF2-40B4-BE49-F238E27FC236}">
                <a16:creationId xmlns:a16="http://schemas.microsoft.com/office/drawing/2014/main" id="{A57A1E6E-EDBC-42A9-9FF5-C2A017A6339E}"/>
              </a:ext>
            </a:extLst>
          </p:cNvPr>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l" defTabSz="915988" eaLnBrk="1" hangingPunct="1">
              <a:lnSpc>
                <a:spcPct val="100000"/>
              </a:lnSpc>
              <a:spcBef>
                <a:spcPct val="0"/>
              </a:spcBef>
              <a:defRPr b="0">
                <a:solidFill>
                  <a:schemeClr val="tx1"/>
                </a:solidFill>
                <a:latin typeface="Arial" charset="0"/>
              </a:defRPr>
            </a:lvl1pPr>
          </a:lstStyle>
          <a:p>
            <a:pPr>
              <a:defRPr/>
            </a:pPr>
            <a:endParaRPr lang="cs-CZ" altLang="cs-CZ"/>
          </a:p>
        </p:txBody>
      </p:sp>
      <p:sp>
        <p:nvSpPr>
          <p:cNvPr id="22533" name="Rectangle 5">
            <a:extLst>
              <a:ext uri="{FF2B5EF4-FFF2-40B4-BE49-F238E27FC236}">
                <a16:creationId xmlns:a16="http://schemas.microsoft.com/office/drawing/2014/main" id="{0A890CFE-18CF-4A57-BB03-654F0E005368}"/>
              </a:ext>
            </a:extLst>
          </p:cNvPr>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r" defTabSz="915988" eaLnBrk="1" hangingPunct="1">
              <a:defRPr b="0">
                <a:solidFill>
                  <a:schemeClr val="tx1"/>
                </a:solidFill>
              </a:defRPr>
            </a:lvl1pPr>
          </a:lstStyle>
          <a:p>
            <a:pPr>
              <a:defRPr/>
            </a:pPr>
            <a:fld id="{DF510BD3-EAAC-4985-84A0-285A48B7B2DC}" type="slidenum">
              <a:rPr lang="cs-CZ" altLang="cs-CZ"/>
              <a:pPr>
                <a:defRPr/>
              </a:pPr>
              <a:t>‹#›</a:t>
            </a:fld>
            <a:endParaRPr lang="cs-CZ" altLang="cs-CZ"/>
          </a:p>
        </p:txBody>
      </p:sp>
    </p:spTree>
    <p:extLst>
      <p:ext uri="{BB962C8B-B14F-4D97-AF65-F5344CB8AC3E}">
        <p14:creationId xmlns:p14="http://schemas.microsoft.com/office/powerpoint/2010/main" val="1811314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65CFDF99-33E1-437B-A406-44F145037393}"/>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l" defTabSz="915988" eaLnBrk="1" hangingPunct="1">
              <a:lnSpc>
                <a:spcPct val="100000"/>
              </a:lnSpc>
              <a:spcBef>
                <a:spcPct val="0"/>
              </a:spcBef>
              <a:defRPr b="0">
                <a:solidFill>
                  <a:schemeClr val="tx1"/>
                </a:solidFill>
                <a:latin typeface="Arial" charset="0"/>
              </a:defRPr>
            </a:lvl1pPr>
          </a:lstStyle>
          <a:p>
            <a:pPr>
              <a:defRPr/>
            </a:pPr>
            <a:endParaRPr lang="cs-CZ" altLang="cs-CZ"/>
          </a:p>
        </p:txBody>
      </p:sp>
      <p:sp>
        <p:nvSpPr>
          <p:cNvPr id="21507" name="Rectangle 3">
            <a:extLst>
              <a:ext uri="{FF2B5EF4-FFF2-40B4-BE49-F238E27FC236}">
                <a16:creationId xmlns:a16="http://schemas.microsoft.com/office/drawing/2014/main" id="{8B910691-C299-4406-8FFB-571D07721DBE}"/>
              </a:ext>
            </a:extLst>
          </p:cNvPr>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r" defTabSz="915988" eaLnBrk="1" hangingPunct="1">
              <a:lnSpc>
                <a:spcPct val="100000"/>
              </a:lnSpc>
              <a:spcBef>
                <a:spcPct val="0"/>
              </a:spcBef>
              <a:defRPr b="0">
                <a:solidFill>
                  <a:schemeClr val="tx1"/>
                </a:solidFill>
                <a:latin typeface="Arial" charset="0"/>
              </a:defRPr>
            </a:lvl1pPr>
          </a:lstStyle>
          <a:p>
            <a:pPr>
              <a:defRPr/>
            </a:pPr>
            <a:endParaRPr lang="cs-CZ" altLang="cs-CZ"/>
          </a:p>
        </p:txBody>
      </p:sp>
      <p:sp>
        <p:nvSpPr>
          <p:cNvPr id="3076" name="Rectangle 4">
            <a:extLst>
              <a:ext uri="{FF2B5EF4-FFF2-40B4-BE49-F238E27FC236}">
                <a16:creationId xmlns:a16="http://schemas.microsoft.com/office/drawing/2014/main" id="{0C21A011-43B9-4FA0-BE89-AD7DB52BE343}"/>
              </a:ext>
            </a:extLst>
          </p:cNvPr>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a:extLst>
              <a:ext uri="{FF2B5EF4-FFF2-40B4-BE49-F238E27FC236}">
                <a16:creationId xmlns:a16="http://schemas.microsoft.com/office/drawing/2014/main" id="{38B9FF9E-57B7-4E13-8F11-2DAD459F0595}"/>
              </a:ext>
            </a:extLst>
          </p:cNvPr>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p>
            <a:pPr lvl="0"/>
            <a:r>
              <a:rPr lang="cs-CZ" altLang="cs-CZ" noProof="0"/>
              <a:t>Klepnutím lze upravit styly předlohy textu.</a:t>
            </a:r>
          </a:p>
          <a:p>
            <a:pPr lvl="1"/>
            <a:r>
              <a:rPr lang="cs-CZ" altLang="cs-CZ" noProof="0"/>
              <a:t>Druhá úroveň</a:t>
            </a:r>
          </a:p>
          <a:p>
            <a:pPr lvl="2"/>
            <a:r>
              <a:rPr lang="cs-CZ" altLang="cs-CZ" noProof="0"/>
              <a:t>Třetí úroveň</a:t>
            </a:r>
          </a:p>
          <a:p>
            <a:pPr lvl="3"/>
            <a:r>
              <a:rPr lang="cs-CZ" altLang="cs-CZ" noProof="0"/>
              <a:t>Čtvrtá úroveň</a:t>
            </a:r>
          </a:p>
          <a:p>
            <a:pPr lvl="4"/>
            <a:r>
              <a:rPr lang="cs-CZ" altLang="cs-CZ" noProof="0"/>
              <a:t>Pátá úroveň</a:t>
            </a:r>
          </a:p>
        </p:txBody>
      </p:sp>
      <p:sp>
        <p:nvSpPr>
          <p:cNvPr id="21510" name="Rectangle 6">
            <a:extLst>
              <a:ext uri="{FF2B5EF4-FFF2-40B4-BE49-F238E27FC236}">
                <a16:creationId xmlns:a16="http://schemas.microsoft.com/office/drawing/2014/main" id="{A69ED567-6089-475E-8402-4B1B9F0427AF}"/>
              </a:ext>
            </a:extLst>
          </p:cNvPr>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l" defTabSz="915988" eaLnBrk="1" hangingPunct="1">
              <a:lnSpc>
                <a:spcPct val="100000"/>
              </a:lnSpc>
              <a:spcBef>
                <a:spcPct val="0"/>
              </a:spcBef>
              <a:defRPr b="0">
                <a:solidFill>
                  <a:schemeClr val="tx1"/>
                </a:solidFill>
                <a:latin typeface="Arial" charset="0"/>
              </a:defRPr>
            </a:lvl1pPr>
          </a:lstStyle>
          <a:p>
            <a:pPr>
              <a:defRPr/>
            </a:pPr>
            <a:endParaRPr lang="cs-CZ" altLang="cs-CZ"/>
          </a:p>
        </p:txBody>
      </p:sp>
      <p:sp>
        <p:nvSpPr>
          <p:cNvPr id="21511" name="Rectangle 7">
            <a:extLst>
              <a:ext uri="{FF2B5EF4-FFF2-40B4-BE49-F238E27FC236}">
                <a16:creationId xmlns:a16="http://schemas.microsoft.com/office/drawing/2014/main" id="{053D3DC9-E52E-449D-98AE-0699C2738BD4}"/>
              </a:ext>
            </a:extLst>
          </p:cNvPr>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r" defTabSz="915988" eaLnBrk="1" hangingPunct="1">
              <a:defRPr b="0">
                <a:solidFill>
                  <a:schemeClr val="tx1"/>
                </a:solidFill>
              </a:defRPr>
            </a:lvl1pPr>
          </a:lstStyle>
          <a:p>
            <a:pPr>
              <a:defRPr/>
            </a:pPr>
            <a:fld id="{E195B629-37A5-4E80-BF9F-EF71B850140D}" type="slidenum">
              <a:rPr lang="cs-CZ" altLang="cs-CZ"/>
              <a:pPr>
                <a:defRPr/>
              </a:pPr>
              <a:t>‹#›</a:t>
            </a:fld>
            <a:endParaRPr lang="cs-CZ" altLang="cs-CZ"/>
          </a:p>
        </p:txBody>
      </p:sp>
    </p:spTree>
    <p:extLst>
      <p:ext uri="{BB962C8B-B14F-4D97-AF65-F5344CB8AC3E}">
        <p14:creationId xmlns:p14="http://schemas.microsoft.com/office/powerpoint/2010/main" val="31185035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8C7D305B-B609-452F-B7B0-EA21C1575CA7}"/>
              </a:ext>
            </a:extLst>
          </p:cNvPr>
          <p:cNvSpPr>
            <a:spLocks noGrp="1" noChangeArrowheads="1"/>
          </p:cNvSpPr>
          <p:nvPr>
            <p:ph type="sldNum" sz="quarter" idx="5"/>
          </p:nvPr>
        </p:nvSpPr>
        <p:spPr>
          <a:noFill/>
        </p:spPr>
        <p:txBody>
          <a:bodyPr/>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C6E88D1-3558-4639-97EA-C6779D90F021}" type="slidenum">
              <a:rPr lang="cs-CZ" altLang="cs-CZ" smtClean="0"/>
              <a:pPr>
                <a:spcBef>
                  <a:spcPct val="0"/>
                </a:spcBef>
              </a:pPr>
              <a:t>2</a:t>
            </a:fld>
            <a:endParaRPr lang="cs-CZ" altLang="cs-CZ"/>
          </a:p>
        </p:txBody>
      </p:sp>
      <p:sp>
        <p:nvSpPr>
          <p:cNvPr id="6147" name="Rectangle 2">
            <a:extLst>
              <a:ext uri="{FF2B5EF4-FFF2-40B4-BE49-F238E27FC236}">
                <a16:creationId xmlns:a16="http://schemas.microsoft.com/office/drawing/2014/main" id="{D2404A39-EFB3-432B-AF2A-64BB55797E2D}"/>
              </a:ext>
            </a:extLst>
          </p:cNvPr>
          <p:cNvSpPr>
            <a:spLocks noGrp="1" noRot="1" noChangeAspect="1" noChangeArrowheads="1" noTextEdit="1"/>
          </p:cNvSpPr>
          <p:nvPr>
            <p:ph type="sldImg"/>
          </p:nvPr>
        </p:nvSpPr>
        <p:spPr>
          <a:xfrm>
            <a:off x="-165100" y="1290638"/>
            <a:ext cx="6616700" cy="3722687"/>
          </a:xfrm>
          <a:ln/>
        </p:spPr>
      </p:sp>
    </p:spTree>
    <p:extLst>
      <p:ext uri="{BB962C8B-B14F-4D97-AF65-F5344CB8AC3E}">
        <p14:creationId xmlns:p14="http://schemas.microsoft.com/office/powerpoint/2010/main" val="562991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ástupný symbol pro obrázek snímku 1">
            <a:extLst>
              <a:ext uri="{FF2B5EF4-FFF2-40B4-BE49-F238E27FC236}">
                <a16:creationId xmlns:a16="http://schemas.microsoft.com/office/drawing/2014/main" id="{119A8933-6FCE-49F8-9B04-F4022219E06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Zástupný symbol pro poznámky 2">
            <a:extLst>
              <a:ext uri="{FF2B5EF4-FFF2-40B4-BE49-F238E27FC236}">
                <a16:creationId xmlns:a16="http://schemas.microsoft.com/office/drawing/2014/main" id="{37978F2B-E74C-45A9-A493-764A041ACB9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
        <p:nvSpPr>
          <p:cNvPr id="51204" name="Zástupný symbol pro číslo snímku 3">
            <a:extLst>
              <a:ext uri="{FF2B5EF4-FFF2-40B4-BE49-F238E27FC236}">
                <a16:creationId xmlns:a16="http://schemas.microsoft.com/office/drawing/2014/main" id="{443E1983-5A56-4638-9200-661E785DF98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C5485BA-B8F1-46C0-9428-B803E312AEDD}" type="slidenum">
              <a:rPr lang="en-GB" altLang="en-US"/>
              <a:pPr/>
              <a:t>5</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400111" y="1412776"/>
            <a:ext cx="11456529" cy="2880320"/>
          </a:xfrm>
        </p:spPr>
        <p:txBody>
          <a:bodyPr/>
          <a:lstStyle>
            <a:lvl1pPr>
              <a:defRPr>
                <a:solidFill>
                  <a:srgbClr val="FF0000"/>
                </a:solidFill>
                <a:cs typeface="Times New Roman" pitchFamily="18" charset="0"/>
              </a:defRPr>
            </a:lvl1pPr>
          </a:lstStyle>
          <a:p>
            <a:pPr lvl="0"/>
            <a:r>
              <a:rPr lang="cs-CZ" altLang="cs-CZ" noProof="0" dirty="0"/>
              <a:t>EVROPSKÁ BEZPEČNOSTNÍ A OBRANNÁ POLITIKA – VZTAHY K NATO A USA.</a:t>
            </a:r>
            <a:br>
              <a:rPr lang="cs-CZ" altLang="cs-CZ" noProof="0" dirty="0"/>
            </a:br>
            <a:br>
              <a:rPr lang="cs-CZ" altLang="cs-CZ" noProof="0" dirty="0"/>
            </a:br>
            <a:r>
              <a:rPr lang="cs-CZ" altLang="cs-CZ" noProof="0" dirty="0"/>
              <a:t>Kaňa Radomír</a:t>
            </a:r>
          </a:p>
        </p:txBody>
      </p:sp>
      <p:sp>
        <p:nvSpPr>
          <p:cNvPr id="36867" name="Rectangle 3"/>
          <p:cNvSpPr>
            <a:spLocks noGrp="1" noChangeArrowheads="1"/>
          </p:cNvSpPr>
          <p:nvPr>
            <p:ph type="subTitle" idx="1"/>
          </p:nvPr>
        </p:nvSpPr>
        <p:spPr>
          <a:xfrm>
            <a:off x="1828800" y="4797152"/>
            <a:ext cx="8534400" cy="1752600"/>
          </a:xfrm>
        </p:spPr>
        <p:txBody>
          <a:bodyPr/>
          <a:lstStyle>
            <a:lvl1pPr marL="0" indent="0" algn="ctr">
              <a:buFont typeface="Wingdings" pitchFamily="2" charset="2"/>
              <a:buNone/>
              <a:defRPr/>
            </a:lvl1pPr>
          </a:lstStyle>
          <a:p>
            <a:pPr lvl="0"/>
            <a:r>
              <a:rPr lang="cs-CZ" altLang="cs-CZ" noProof="0" dirty="0"/>
              <a:t>Klepnutím lze upravit styl předlohy podnadpisů.</a:t>
            </a:r>
          </a:p>
        </p:txBody>
      </p:sp>
      <p:pic>
        <p:nvPicPr>
          <p:cNvPr id="6" name="Picture 9">
            <a:extLst>
              <a:ext uri="{FF2B5EF4-FFF2-40B4-BE49-F238E27FC236}">
                <a16:creationId xmlns:a16="http://schemas.microsoft.com/office/drawing/2014/main" id="{436A8620-D50A-4159-B254-69DB0D93CE5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1925" y="227013"/>
            <a:ext cx="5740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031106"/>
      </p:ext>
    </p:extLst>
  </p:cSld>
  <p:clrMapOvr>
    <a:masterClrMapping/>
  </p:clrMapOvr>
  <p:transition spd="med">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134822624"/>
      </p:ext>
    </p:extLst>
  </p:cSld>
  <p:clrMapOvr>
    <a:masterClrMapping/>
  </p:clrMapOvr>
  <p:transition spd="med">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9122834" y="115888"/>
            <a:ext cx="2734733" cy="6049962"/>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912284" y="115888"/>
            <a:ext cx="8007349" cy="6049962"/>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759028473"/>
      </p:ext>
    </p:extLst>
  </p:cSld>
  <p:clrMapOvr>
    <a:masterClrMapping/>
  </p:clrMapOvr>
  <p:transition spd="med">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F1B822-5B8E-59FE-C957-2F55EE322D52}"/>
              </a:ext>
            </a:extLst>
          </p:cNvPr>
          <p:cNvSpPr>
            <a:spLocks noGrp="1"/>
          </p:cNvSpPr>
          <p:nvPr>
            <p:ph type="ctrTitle"/>
          </p:nvPr>
        </p:nvSpPr>
        <p:spPr>
          <a:xfrm>
            <a:off x="1524000" y="1122363"/>
            <a:ext cx="9144000" cy="2387600"/>
          </a:xfrm>
        </p:spPr>
        <p:txBody>
          <a:bodyPr anchor="b"/>
          <a:lstStyle>
            <a:lvl1pPr algn="ctr">
              <a:defRPr sz="6000">
                <a:solidFill>
                  <a:srgbClr val="F5EA31"/>
                </a:solidFill>
                <a:latin typeface="Yanone Kaffeesatz" pitchFamily="2" charset="-18"/>
              </a:defRPr>
            </a:lvl1pPr>
          </a:lstStyle>
          <a:p>
            <a:r>
              <a:rPr lang="pl-PL" dirty="0"/>
              <a:t>Kliknij, aby edytować styl</a:t>
            </a:r>
          </a:p>
        </p:txBody>
      </p:sp>
      <p:sp>
        <p:nvSpPr>
          <p:cNvPr id="3" name="Podtytuł 2">
            <a:extLst>
              <a:ext uri="{FF2B5EF4-FFF2-40B4-BE49-F238E27FC236}">
                <a16:creationId xmlns:a16="http://schemas.microsoft.com/office/drawing/2014/main" id="{CF762838-B111-5970-0957-7624A46329BC}"/>
              </a:ext>
            </a:extLst>
          </p:cNvPr>
          <p:cNvSpPr>
            <a:spLocks noGrp="1"/>
          </p:cNvSpPr>
          <p:nvPr>
            <p:ph type="subTitle" idx="1"/>
          </p:nvPr>
        </p:nvSpPr>
        <p:spPr>
          <a:xfrm>
            <a:off x="1524000" y="3602038"/>
            <a:ext cx="9144000" cy="1655762"/>
          </a:xfrm>
        </p:spPr>
        <p:txBody>
          <a:bodyPr/>
          <a:lstStyle>
            <a:lvl1pPr marL="0" indent="0" algn="ctr">
              <a:buNone/>
              <a:defRPr sz="2400">
                <a:latin typeface="Yanone Kaffeesatz" pitchFamily="2" charset="-1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4" name="Symbol zastępczy daty 3">
            <a:extLst>
              <a:ext uri="{FF2B5EF4-FFF2-40B4-BE49-F238E27FC236}">
                <a16:creationId xmlns:a16="http://schemas.microsoft.com/office/drawing/2014/main" id="{F6F8ACCA-5075-0C00-1BA1-12DF3EF45407}"/>
              </a:ext>
            </a:extLst>
          </p:cNvPr>
          <p:cNvSpPr>
            <a:spLocks noGrp="1"/>
          </p:cNvSpPr>
          <p:nvPr>
            <p:ph type="dt" sz="half" idx="10"/>
          </p:nvPr>
        </p:nvSpPr>
        <p:spPr/>
        <p:txBody>
          <a:bodyPr/>
          <a:lstStyle/>
          <a:p>
            <a:fld id="{C25C8156-7E50-46F3-BC89-2E198AC72F42}" type="datetimeFigureOut">
              <a:rPr lang="pl-PL" smtClean="0"/>
              <a:t>26.03.2023</a:t>
            </a:fld>
            <a:endParaRPr lang="pl-PL" dirty="0"/>
          </a:p>
        </p:txBody>
      </p:sp>
      <p:sp>
        <p:nvSpPr>
          <p:cNvPr id="5" name="Symbol zastępczy stopki 4">
            <a:extLst>
              <a:ext uri="{FF2B5EF4-FFF2-40B4-BE49-F238E27FC236}">
                <a16:creationId xmlns:a16="http://schemas.microsoft.com/office/drawing/2014/main" id="{69495119-6BC2-F5A3-1A64-D0E9ED9B6E80}"/>
              </a:ext>
            </a:extLst>
          </p:cNvPr>
          <p:cNvSpPr>
            <a:spLocks noGrp="1"/>
          </p:cNvSpPr>
          <p:nvPr>
            <p:ph type="ftr" sz="quarter" idx="11"/>
          </p:nvPr>
        </p:nvSpPr>
        <p:spPr/>
        <p:txBody>
          <a:bodyPr/>
          <a:lstStyle/>
          <a:p>
            <a:endParaRPr lang="pl-PL" dirty="0"/>
          </a:p>
        </p:txBody>
      </p:sp>
      <p:sp>
        <p:nvSpPr>
          <p:cNvPr id="6" name="Symbol zastępczy numeru slajdu 5">
            <a:extLst>
              <a:ext uri="{FF2B5EF4-FFF2-40B4-BE49-F238E27FC236}">
                <a16:creationId xmlns:a16="http://schemas.microsoft.com/office/drawing/2014/main" id="{CC6A113F-D8BA-EC35-A4C2-3481F96C754D}"/>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2938935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12" name="Obraz 11">
            <a:extLst>
              <a:ext uri="{FF2B5EF4-FFF2-40B4-BE49-F238E27FC236}">
                <a16:creationId xmlns:a16="http://schemas.microsoft.com/office/drawing/2014/main" id="{5C07DBE0-FDA3-02C6-1393-856B4EC1E9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
        <p:nvSpPr>
          <p:cNvPr id="2" name="Tytuł 1">
            <a:extLst>
              <a:ext uri="{FF2B5EF4-FFF2-40B4-BE49-F238E27FC236}">
                <a16:creationId xmlns:a16="http://schemas.microsoft.com/office/drawing/2014/main" id="{969A7CE0-182F-B6D3-CD25-058FF8854FA6}"/>
              </a:ext>
            </a:extLst>
          </p:cNvPr>
          <p:cNvSpPr>
            <a:spLocks noGrp="1"/>
          </p:cNvSpPr>
          <p:nvPr>
            <p:ph type="title"/>
          </p:nvPr>
        </p:nvSpPr>
        <p:spPr>
          <a:xfrm>
            <a:off x="2047296" y="365125"/>
            <a:ext cx="9306503" cy="1325563"/>
          </a:xfrm>
        </p:spPr>
        <p:txBody>
          <a:bodyPr/>
          <a:lstStyle/>
          <a:p>
            <a:r>
              <a:rPr lang="pl-PL" dirty="0"/>
              <a:t>Kliknij, aby edytować styl</a:t>
            </a:r>
          </a:p>
        </p:txBody>
      </p:sp>
      <p:sp>
        <p:nvSpPr>
          <p:cNvPr id="3" name="Symbol zastępczy zawartości 2">
            <a:extLst>
              <a:ext uri="{FF2B5EF4-FFF2-40B4-BE49-F238E27FC236}">
                <a16:creationId xmlns:a16="http://schemas.microsoft.com/office/drawing/2014/main" id="{7CF4F363-5934-6334-DD49-4C29D55C6D82}"/>
              </a:ext>
            </a:extLst>
          </p:cNvPr>
          <p:cNvSpPr>
            <a:spLocks noGrp="1"/>
          </p:cNvSpPr>
          <p:nvPr>
            <p:ph idx="1"/>
          </p:nvPr>
        </p:nvSpPr>
        <p:spPr/>
        <p:txBody>
          <a:bodyPr/>
          <a:lstStyle>
            <a:lvl1pPr>
              <a:defRPr>
                <a:latin typeface="Open Sans" pitchFamily="2" charset="0"/>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daty 3">
            <a:extLst>
              <a:ext uri="{FF2B5EF4-FFF2-40B4-BE49-F238E27FC236}">
                <a16:creationId xmlns:a16="http://schemas.microsoft.com/office/drawing/2014/main" id="{B2946378-D34C-5C9A-7EA6-EDF92FD25E64}"/>
              </a:ext>
            </a:extLst>
          </p:cNvPr>
          <p:cNvSpPr>
            <a:spLocks noGrp="1"/>
          </p:cNvSpPr>
          <p:nvPr>
            <p:ph type="dt" sz="half" idx="10"/>
          </p:nvPr>
        </p:nvSpPr>
        <p:spPr/>
        <p:txBody>
          <a:bodyPr/>
          <a:lstStyle/>
          <a:p>
            <a:fld id="{C25C8156-7E50-46F3-BC89-2E198AC72F42}" type="datetimeFigureOut">
              <a:rPr lang="pl-PL" smtClean="0"/>
              <a:t>26.03.2023</a:t>
            </a:fld>
            <a:endParaRPr lang="pl-PL" dirty="0"/>
          </a:p>
        </p:txBody>
      </p:sp>
      <p:sp>
        <p:nvSpPr>
          <p:cNvPr id="5" name="Symbol zastępczy stopki 4">
            <a:extLst>
              <a:ext uri="{FF2B5EF4-FFF2-40B4-BE49-F238E27FC236}">
                <a16:creationId xmlns:a16="http://schemas.microsoft.com/office/drawing/2014/main" id="{8B94255F-F7A5-E6FD-ADB6-321129E5FE95}"/>
              </a:ext>
            </a:extLst>
          </p:cNvPr>
          <p:cNvSpPr>
            <a:spLocks noGrp="1"/>
          </p:cNvSpPr>
          <p:nvPr>
            <p:ph type="ftr" sz="quarter" idx="11"/>
          </p:nvPr>
        </p:nvSpPr>
        <p:spPr/>
        <p:txBody>
          <a:bodyPr/>
          <a:lstStyle/>
          <a:p>
            <a:endParaRPr lang="pl-PL" dirty="0"/>
          </a:p>
        </p:txBody>
      </p:sp>
      <p:sp>
        <p:nvSpPr>
          <p:cNvPr id="6" name="Symbol zastępczy numeru slajdu 5">
            <a:extLst>
              <a:ext uri="{FF2B5EF4-FFF2-40B4-BE49-F238E27FC236}">
                <a16:creationId xmlns:a16="http://schemas.microsoft.com/office/drawing/2014/main" id="{552FE52C-053A-F116-4E0C-20B1179CEBD6}"/>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257095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10" name="Obraz 9">
            <a:extLst>
              <a:ext uri="{FF2B5EF4-FFF2-40B4-BE49-F238E27FC236}">
                <a16:creationId xmlns:a16="http://schemas.microsoft.com/office/drawing/2014/main" id="{4131BA69-92B3-0C35-5750-C36404BDDF3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1850" y="3222985"/>
            <a:ext cx="1209096" cy="1339490"/>
          </a:xfrm>
          <a:prstGeom prst="rect">
            <a:avLst/>
          </a:prstGeom>
        </p:spPr>
      </p:pic>
      <p:sp>
        <p:nvSpPr>
          <p:cNvPr id="2" name="Tytuł 1">
            <a:extLst>
              <a:ext uri="{FF2B5EF4-FFF2-40B4-BE49-F238E27FC236}">
                <a16:creationId xmlns:a16="http://schemas.microsoft.com/office/drawing/2014/main" id="{DEBAE60E-D2CE-14E0-33C3-1CEA2D38C660}"/>
              </a:ext>
            </a:extLst>
          </p:cNvPr>
          <p:cNvSpPr>
            <a:spLocks noGrp="1"/>
          </p:cNvSpPr>
          <p:nvPr>
            <p:ph type="title"/>
          </p:nvPr>
        </p:nvSpPr>
        <p:spPr>
          <a:xfrm>
            <a:off x="2040946" y="3449529"/>
            <a:ext cx="9306504" cy="886402"/>
          </a:xfrm>
        </p:spPr>
        <p:txBody>
          <a:bodyPr anchor="b"/>
          <a:lstStyle>
            <a:lvl1pPr>
              <a:defRPr sz="6000">
                <a:solidFill>
                  <a:schemeClr val="tx1"/>
                </a:solidFill>
              </a:defRPr>
            </a:lvl1pPr>
          </a:lstStyle>
          <a:p>
            <a:r>
              <a:rPr lang="pl-PL" dirty="0"/>
              <a:t>Kliknij, aby edytować styl</a:t>
            </a:r>
          </a:p>
        </p:txBody>
      </p:sp>
      <p:sp>
        <p:nvSpPr>
          <p:cNvPr id="3" name="Symbol zastępczy tekstu 2">
            <a:extLst>
              <a:ext uri="{FF2B5EF4-FFF2-40B4-BE49-F238E27FC236}">
                <a16:creationId xmlns:a16="http://schemas.microsoft.com/office/drawing/2014/main" id="{DED7796F-17FD-18CD-B085-73EC38C46375}"/>
              </a:ext>
            </a:extLst>
          </p:cNvPr>
          <p:cNvSpPr>
            <a:spLocks noGrp="1"/>
          </p:cNvSpPr>
          <p:nvPr>
            <p:ph type="body" idx="1"/>
          </p:nvPr>
        </p:nvSpPr>
        <p:spPr>
          <a:xfrm>
            <a:off x="831850" y="4589463"/>
            <a:ext cx="10515600" cy="1500187"/>
          </a:xfrm>
        </p:spPr>
        <p:txBody>
          <a:bodyPr>
            <a:normAutofit/>
          </a:bodyPr>
          <a:lstStyle>
            <a:lvl1pPr marL="0" indent="0">
              <a:buNone/>
              <a:defRPr sz="2800">
                <a:solidFill>
                  <a:schemeClr val="tx1"/>
                </a:solidFill>
                <a:latin typeface="Yanone Kaffeesatz" pitchFamily="2" charset="-1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dirty="0"/>
              <a:t>Kliknij, aby edytować style wzorca tekstu</a:t>
            </a:r>
          </a:p>
        </p:txBody>
      </p:sp>
      <p:sp>
        <p:nvSpPr>
          <p:cNvPr id="4" name="Symbol zastępczy daty 3">
            <a:extLst>
              <a:ext uri="{FF2B5EF4-FFF2-40B4-BE49-F238E27FC236}">
                <a16:creationId xmlns:a16="http://schemas.microsoft.com/office/drawing/2014/main" id="{B2697F09-2BA8-4F49-8C1A-591D3E2637DD}"/>
              </a:ext>
            </a:extLst>
          </p:cNvPr>
          <p:cNvSpPr>
            <a:spLocks noGrp="1"/>
          </p:cNvSpPr>
          <p:nvPr>
            <p:ph type="dt" sz="half" idx="10"/>
          </p:nvPr>
        </p:nvSpPr>
        <p:spPr/>
        <p:txBody>
          <a:bodyPr/>
          <a:lstStyle/>
          <a:p>
            <a:fld id="{C25C8156-7E50-46F3-BC89-2E198AC72F42}" type="datetimeFigureOut">
              <a:rPr lang="pl-PL" smtClean="0"/>
              <a:t>26.03.2023</a:t>
            </a:fld>
            <a:endParaRPr lang="pl-PL" dirty="0"/>
          </a:p>
        </p:txBody>
      </p:sp>
      <p:sp>
        <p:nvSpPr>
          <p:cNvPr id="5" name="Symbol zastępczy stopki 4">
            <a:extLst>
              <a:ext uri="{FF2B5EF4-FFF2-40B4-BE49-F238E27FC236}">
                <a16:creationId xmlns:a16="http://schemas.microsoft.com/office/drawing/2014/main" id="{728D9687-EF3D-D7EC-8E30-B4DA6E952B6A}"/>
              </a:ext>
            </a:extLst>
          </p:cNvPr>
          <p:cNvSpPr>
            <a:spLocks noGrp="1"/>
          </p:cNvSpPr>
          <p:nvPr>
            <p:ph type="ftr" sz="quarter" idx="11"/>
          </p:nvPr>
        </p:nvSpPr>
        <p:spPr/>
        <p:txBody>
          <a:bodyPr/>
          <a:lstStyle/>
          <a:p>
            <a:endParaRPr lang="pl-PL" dirty="0"/>
          </a:p>
        </p:txBody>
      </p:sp>
      <p:sp>
        <p:nvSpPr>
          <p:cNvPr id="6" name="Symbol zastępczy numeru slajdu 5">
            <a:extLst>
              <a:ext uri="{FF2B5EF4-FFF2-40B4-BE49-F238E27FC236}">
                <a16:creationId xmlns:a16="http://schemas.microsoft.com/office/drawing/2014/main" id="{C9BD9842-2684-6D1F-3836-BC216F2EA839}"/>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486161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9" name="Obraz 8">
            <a:extLst>
              <a:ext uri="{FF2B5EF4-FFF2-40B4-BE49-F238E27FC236}">
                <a16:creationId xmlns:a16="http://schemas.microsoft.com/office/drawing/2014/main" id="{354D33FD-C616-1E90-EBBD-5EC9BF6DF84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
        <p:nvSpPr>
          <p:cNvPr id="2" name="Tytuł 1">
            <a:extLst>
              <a:ext uri="{FF2B5EF4-FFF2-40B4-BE49-F238E27FC236}">
                <a16:creationId xmlns:a16="http://schemas.microsoft.com/office/drawing/2014/main" id="{00E50198-AEA0-392E-9995-2F8A3AC4909F}"/>
              </a:ext>
            </a:extLst>
          </p:cNvPr>
          <p:cNvSpPr>
            <a:spLocks noGrp="1"/>
          </p:cNvSpPr>
          <p:nvPr>
            <p:ph type="title"/>
          </p:nvPr>
        </p:nvSpPr>
        <p:spPr>
          <a:xfrm>
            <a:off x="2047296" y="365125"/>
            <a:ext cx="9306503" cy="1325563"/>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12BF090D-29BD-5749-9697-E97DD37683B6}"/>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382C1D2D-1C7F-D4AF-8A65-D8B18FF08AE2}"/>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C89A923C-BC7D-439A-B7D5-2219F7626F72}"/>
              </a:ext>
            </a:extLst>
          </p:cNvPr>
          <p:cNvSpPr>
            <a:spLocks noGrp="1"/>
          </p:cNvSpPr>
          <p:nvPr>
            <p:ph type="dt" sz="half" idx="10"/>
          </p:nvPr>
        </p:nvSpPr>
        <p:spPr/>
        <p:txBody>
          <a:bodyPr/>
          <a:lstStyle/>
          <a:p>
            <a:fld id="{C25C8156-7E50-46F3-BC89-2E198AC72F42}" type="datetimeFigureOut">
              <a:rPr lang="pl-PL" smtClean="0"/>
              <a:t>26.03.2023</a:t>
            </a:fld>
            <a:endParaRPr lang="pl-PL" dirty="0"/>
          </a:p>
        </p:txBody>
      </p:sp>
      <p:sp>
        <p:nvSpPr>
          <p:cNvPr id="6" name="Symbol zastępczy stopki 5">
            <a:extLst>
              <a:ext uri="{FF2B5EF4-FFF2-40B4-BE49-F238E27FC236}">
                <a16:creationId xmlns:a16="http://schemas.microsoft.com/office/drawing/2014/main" id="{F643DBF5-4C1A-43B3-F225-E36C133C41FE}"/>
              </a:ext>
            </a:extLst>
          </p:cNvPr>
          <p:cNvSpPr>
            <a:spLocks noGrp="1"/>
          </p:cNvSpPr>
          <p:nvPr>
            <p:ph type="ftr" sz="quarter" idx="11"/>
          </p:nvPr>
        </p:nvSpPr>
        <p:spPr/>
        <p:txBody>
          <a:bodyPr/>
          <a:lstStyle/>
          <a:p>
            <a:endParaRPr lang="pl-PL" dirty="0"/>
          </a:p>
        </p:txBody>
      </p:sp>
      <p:sp>
        <p:nvSpPr>
          <p:cNvPr id="7" name="Symbol zastępczy numeru slajdu 6">
            <a:extLst>
              <a:ext uri="{FF2B5EF4-FFF2-40B4-BE49-F238E27FC236}">
                <a16:creationId xmlns:a16="http://schemas.microsoft.com/office/drawing/2014/main" id="{C80C6855-5F89-466F-ED5E-11B4FFFEF82C}"/>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3906029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11" name="Obraz 10">
            <a:extLst>
              <a:ext uri="{FF2B5EF4-FFF2-40B4-BE49-F238E27FC236}">
                <a16:creationId xmlns:a16="http://schemas.microsoft.com/office/drawing/2014/main" id="{E7F69021-E495-138C-D613-7F91C3170DF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
        <p:nvSpPr>
          <p:cNvPr id="2" name="Tytuł 1">
            <a:extLst>
              <a:ext uri="{FF2B5EF4-FFF2-40B4-BE49-F238E27FC236}">
                <a16:creationId xmlns:a16="http://schemas.microsoft.com/office/drawing/2014/main" id="{C0124234-176A-B1FE-621E-B89A7663F052}"/>
              </a:ext>
            </a:extLst>
          </p:cNvPr>
          <p:cNvSpPr>
            <a:spLocks noGrp="1"/>
          </p:cNvSpPr>
          <p:nvPr>
            <p:ph type="title"/>
          </p:nvPr>
        </p:nvSpPr>
        <p:spPr>
          <a:xfrm>
            <a:off x="2047296" y="365125"/>
            <a:ext cx="9308091" cy="1325563"/>
          </a:xfrm>
        </p:spPr>
        <p:txBody>
          <a:bodyPr/>
          <a:lstStyle/>
          <a:p>
            <a:r>
              <a:rPr lang="pl-PL" dirty="0"/>
              <a:t>Kliknij, aby edytować styl</a:t>
            </a:r>
          </a:p>
        </p:txBody>
      </p:sp>
      <p:sp>
        <p:nvSpPr>
          <p:cNvPr id="3" name="Symbol zastępczy tekstu 2">
            <a:extLst>
              <a:ext uri="{FF2B5EF4-FFF2-40B4-BE49-F238E27FC236}">
                <a16:creationId xmlns:a16="http://schemas.microsoft.com/office/drawing/2014/main" id="{1B94F189-1F38-DA48-2F95-637A0CC277E8}"/>
              </a:ext>
            </a:extLst>
          </p:cNvPr>
          <p:cNvSpPr>
            <a:spLocks noGrp="1"/>
          </p:cNvSpPr>
          <p:nvPr>
            <p:ph type="body" idx="1"/>
          </p:nvPr>
        </p:nvSpPr>
        <p:spPr>
          <a:xfrm>
            <a:off x="839788" y="1704615"/>
            <a:ext cx="5157787" cy="800460"/>
          </a:xfrm>
        </p:spPr>
        <p:txBody>
          <a:bodyPr anchor="b"/>
          <a:lstStyle>
            <a:lvl1pPr marL="0" indent="0">
              <a:buNone/>
              <a:defRPr sz="2400" b="0">
                <a:latin typeface="Yanone Kaffeesatz" pitchFamily="2" charset="-1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4" name="Symbol zastępczy zawartości 3">
            <a:extLst>
              <a:ext uri="{FF2B5EF4-FFF2-40B4-BE49-F238E27FC236}">
                <a16:creationId xmlns:a16="http://schemas.microsoft.com/office/drawing/2014/main" id="{9BF3988A-E4E2-CD4F-FD56-F79207BEEAC0}"/>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697E2870-4E18-D312-3304-40F48019F4AD}"/>
              </a:ext>
            </a:extLst>
          </p:cNvPr>
          <p:cNvSpPr>
            <a:spLocks noGrp="1"/>
          </p:cNvSpPr>
          <p:nvPr>
            <p:ph type="body" sz="quarter" idx="3"/>
          </p:nvPr>
        </p:nvSpPr>
        <p:spPr>
          <a:xfrm>
            <a:off x="6172200" y="1704613"/>
            <a:ext cx="5183188" cy="800461"/>
          </a:xfrm>
        </p:spPr>
        <p:txBody>
          <a:bodyPr anchor="b"/>
          <a:lstStyle>
            <a:lvl1pPr marL="0" indent="0">
              <a:buNone/>
              <a:defRPr sz="2400" b="0">
                <a:latin typeface="Yanone Kaffeesatz" pitchFamily="2" charset="-1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6" name="Symbol zastępczy zawartości 5">
            <a:extLst>
              <a:ext uri="{FF2B5EF4-FFF2-40B4-BE49-F238E27FC236}">
                <a16:creationId xmlns:a16="http://schemas.microsoft.com/office/drawing/2014/main" id="{7519FE23-210F-A727-0628-9C29E6CE78D5}"/>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3FE25BEC-2914-0360-507E-AF1BFE7D8AA5}"/>
              </a:ext>
            </a:extLst>
          </p:cNvPr>
          <p:cNvSpPr>
            <a:spLocks noGrp="1"/>
          </p:cNvSpPr>
          <p:nvPr>
            <p:ph type="dt" sz="half" idx="10"/>
          </p:nvPr>
        </p:nvSpPr>
        <p:spPr/>
        <p:txBody>
          <a:bodyPr/>
          <a:lstStyle/>
          <a:p>
            <a:fld id="{C25C8156-7E50-46F3-BC89-2E198AC72F42}" type="datetimeFigureOut">
              <a:rPr lang="pl-PL" smtClean="0"/>
              <a:t>26.03.2023</a:t>
            </a:fld>
            <a:endParaRPr lang="pl-PL" dirty="0"/>
          </a:p>
        </p:txBody>
      </p:sp>
      <p:sp>
        <p:nvSpPr>
          <p:cNvPr id="8" name="Symbol zastępczy stopki 7">
            <a:extLst>
              <a:ext uri="{FF2B5EF4-FFF2-40B4-BE49-F238E27FC236}">
                <a16:creationId xmlns:a16="http://schemas.microsoft.com/office/drawing/2014/main" id="{D8D72448-12F9-CAFF-24C2-04565EEC4CA7}"/>
              </a:ext>
            </a:extLst>
          </p:cNvPr>
          <p:cNvSpPr>
            <a:spLocks noGrp="1"/>
          </p:cNvSpPr>
          <p:nvPr>
            <p:ph type="ftr" sz="quarter" idx="11"/>
          </p:nvPr>
        </p:nvSpPr>
        <p:spPr/>
        <p:txBody>
          <a:bodyPr/>
          <a:lstStyle/>
          <a:p>
            <a:endParaRPr lang="pl-PL" dirty="0"/>
          </a:p>
        </p:txBody>
      </p:sp>
      <p:sp>
        <p:nvSpPr>
          <p:cNvPr id="9" name="Symbol zastępczy numeru slajdu 8">
            <a:extLst>
              <a:ext uri="{FF2B5EF4-FFF2-40B4-BE49-F238E27FC236}">
                <a16:creationId xmlns:a16="http://schemas.microsoft.com/office/drawing/2014/main" id="{7EB2E7EC-53A8-50D0-D09E-3480B573073D}"/>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944428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7" name="Obraz 6">
            <a:extLst>
              <a:ext uri="{FF2B5EF4-FFF2-40B4-BE49-F238E27FC236}">
                <a16:creationId xmlns:a16="http://schemas.microsoft.com/office/drawing/2014/main" id="{16ED14FD-EE85-75B6-571F-346AEEA59A3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
        <p:nvSpPr>
          <p:cNvPr id="2" name="Tytuł 1">
            <a:extLst>
              <a:ext uri="{FF2B5EF4-FFF2-40B4-BE49-F238E27FC236}">
                <a16:creationId xmlns:a16="http://schemas.microsoft.com/office/drawing/2014/main" id="{B24B11F1-003E-1490-781B-B0EC315CE0B6}"/>
              </a:ext>
            </a:extLst>
          </p:cNvPr>
          <p:cNvSpPr>
            <a:spLocks noGrp="1"/>
          </p:cNvSpPr>
          <p:nvPr>
            <p:ph type="title"/>
          </p:nvPr>
        </p:nvSpPr>
        <p:spPr>
          <a:xfrm>
            <a:off x="2047296" y="365125"/>
            <a:ext cx="9306503" cy="1325563"/>
          </a:xfrm>
        </p:spPr>
        <p:txBody>
          <a:bodyPr/>
          <a:lstStyle/>
          <a:p>
            <a:r>
              <a:rPr lang="pl-PL"/>
              <a:t>Kliknij, aby edytować styl</a:t>
            </a:r>
          </a:p>
        </p:txBody>
      </p:sp>
      <p:sp>
        <p:nvSpPr>
          <p:cNvPr id="3" name="Symbol zastępczy daty 2">
            <a:extLst>
              <a:ext uri="{FF2B5EF4-FFF2-40B4-BE49-F238E27FC236}">
                <a16:creationId xmlns:a16="http://schemas.microsoft.com/office/drawing/2014/main" id="{C12BEC61-5941-579E-B277-B0EEE58C2A86}"/>
              </a:ext>
            </a:extLst>
          </p:cNvPr>
          <p:cNvSpPr>
            <a:spLocks noGrp="1"/>
          </p:cNvSpPr>
          <p:nvPr>
            <p:ph type="dt" sz="half" idx="10"/>
          </p:nvPr>
        </p:nvSpPr>
        <p:spPr/>
        <p:txBody>
          <a:bodyPr/>
          <a:lstStyle/>
          <a:p>
            <a:fld id="{C25C8156-7E50-46F3-BC89-2E198AC72F42}" type="datetimeFigureOut">
              <a:rPr lang="pl-PL" smtClean="0"/>
              <a:t>26.03.2023</a:t>
            </a:fld>
            <a:endParaRPr lang="pl-PL" dirty="0"/>
          </a:p>
        </p:txBody>
      </p:sp>
      <p:sp>
        <p:nvSpPr>
          <p:cNvPr id="4" name="Symbol zastępczy stopki 3">
            <a:extLst>
              <a:ext uri="{FF2B5EF4-FFF2-40B4-BE49-F238E27FC236}">
                <a16:creationId xmlns:a16="http://schemas.microsoft.com/office/drawing/2014/main" id="{942A3C0F-2E77-5790-AB8A-BC883A8DC4D2}"/>
              </a:ext>
            </a:extLst>
          </p:cNvPr>
          <p:cNvSpPr>
            <a:spLocks noGrp="1"/>
          </p:cNvSpPr>
          <p:nvPr>
            <p:ph type="ftr" sz="quarter" idx="11"/>
          </p:nvPr>
        </p:nvSpPr>
        <p:spPr/>
        <p:txBody>
          <a:bodyPr/>
          <a:lstStyle/>
          <a:p>
            <a:endParaRPr lang="pl-PL" dirty="0"/>
          </a:p>
        </p:txBody>
      </p:sp>
      <p:sp>
        <p:nvSpPr>
          <p:cNvPr id="5" name="Symbol zastępczy numeru slajdu 4">
            <a:extLst>
              <a:ext uri="{FF2B5EF4-FFF2-40B4-BE49-F238E27FC236}">
                <a16:creationId xmlns:a16="http://schemas.microsoft.com/office/drawing/2014/main" id="{438D4FAC-FB62-46D2-42C2-F971830E1FE4}"/>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1351393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94FEB95A-7804-9E80-AF98-1EE5363E5A55}"/>
              </a:ext>
            </a:extLst>
          </p:cNvPr>
          <p:cNvSpPr>
            <a:spLocks noGrp="1"/>
          </p:cNvSpPr>
          <p:nvPr>
            <p:ph type="dt" sz="half" idx="10"/>
          </p:nvPr>
        </p:nvSpPr>
        <p:spPr/>
        <p:txBody>
          <a:bodyPr/>
          <a:lstStyle/>
          <a:p>
            <a:fld id="{C25C8156-7E50-46F3-BC89-2E198AC72F42}" type="datetimeFigureOut">
              <a:rPr lang="pl-PL" smtClean="0"/>
              <a:t>26.03.2023</a:t>
            </a:fld>
            <a:endParaRPr lang="pl-PL" dirty="0"/>
          </a:p>
        </p:txBody>
      </p:sp>
      <p:sp>
        <p:nvSpPr>
          <p:cNvPr id="3" name="Symbol zastępczy stopki 2">
            <a:extLst>
              <a:ext uri="{FF2B5EF4-FFF2-40B4-BE49-F238E27FC236}">
                <a16:creationId xmlns:a16="http://schemas.microsoft.com/office/drawing/2014/main" id="{F0FE1CCD-500C-01ED-1F3E-595D7B283B8F}"/>
              </a:ext>
            </a:extLst>
          </p:cNvPr>
          <p:cNvSpPr>
            <a:spLocks noGrp="1"/>
          </p:cNvSpPr>
          <p:nvPr>
            <p:ph type="ftr" sz="quarter" idx="11"/>
          </p:nvPr>
        </p:nvSpPr>
        <p:spPr/>
        <p:txBody>
          <a:bodyPr/>
          <a:lstStyle/>
          <a:p>
            <a:endParaRPr lang="pl-PL" dirty="0"/>
          </a:p>
        </p:txBody>
      </p:sp>
      <p:sp>
        <p:nvSpPr>
          <p:cNvPr id="4" name="Symbol zastępczy numeru slajdu 3">
            <a:extLst>
              <a:ext uri="{FF2B5EF4-FFF2-40B4-BE49-F238E27FC236}">
                <a16:creationId xmlns:a16="http://schemas.microsoft.com/office/drawing/2014/main" id="{32779500-2012-B79D-3E42-D94548380EB6}"/>
              </a:ext>
            </a:extLst>
          </p:cNvPr>
          <p:cNvSpPr>
            <a:spLocks noGrp="1"/>
          </p:cNvSpPr>
          <p:nvPr>
            <p:ph type="sldNum" sz="quarter" idx="12"/>
          </p:nvPr>
        </p:nvSpPr>
        <p:spPr/>
        <p:txBody>
          <a:bodyPr/>
          <a:lstStyle/>
          <a:p>
            <a:fld id="{7E4A71B4-A36E-4719-8649-4853FF2EFBC2}" type="slidenum">
              <a:rPr lang="pl-PL" smtClean="0"/>
              <a:t>‹#›</a:t>
            </a:fld>
            <a:endParaRPr lang="pl-PL" dirty="0"/>
          </a:p>
        </p:txBody>
      </p:sp>
      <p:pic>
        <p:nvPicPr>
          <p:cNvPr id="6" name="Obraz 5" descr="Obraz zawierający tekst, osoba&#10;&#10;Opis wygenerowany automatycznie">
            <a:extLst>
              <a:ext uri="{FF2B5EF4-FFF2-40B4-BE49-F238E27FC236}">
                <a16:creationId xmlns:a16="http://schemas.microsoft.com/office/drawing/2014/main" id="{967E7227-21A1-AAE7-0936-03689CF060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9" name="Obraz 8" descr="Obraz zawierający tekst&#10;&#10;Opis wygenerowany automatycznie">
            <a:extLst>
              <a:ext uri="{FF2B5EF4-FFF2-40B4-BE49-F238E27FC236}">
                <a16:creationId xmlns:a16="http://schemas.microsoft.com/office/drawing/2014/main" id="{2D8E0B21-E8E9-9BD7-EDE4-0B1B9B6AF9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77720" y="6356350"/>
            <a:ext cx="1740388" cy="365125"/>
          </a:xfrm>
          <a:prstGeom prst="rect">
            <a:avLst/>
          </a:prstGeom>
        </p:spPr>
      </p:pic>
    </p:spTree>
    <p:extLst>
      <p:ext uri="{BB962C8B-B14F-4D97-AF65-F5344CB8AC3E}">
        <p14:creationId xmlns:p14="http://schemas.microsoft.com/office/powerpoint/2010/main" val="2591867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94FEB95A-7804-9E80-AF98-1EE5363E5A55}"/>
              </a:ext>
            </a:extLst>
          </p:cNvPr>
          <p:cNvSpPr>
            <a:spLocks noGrp="1"/>
          </p:cNvSpPr>
          <p:nvPr>
            <p:ph type="dt" sz="half" idx="10"/>
          </p:nvPr>
        </p:nvSpPr>
        <p:spPr/>
        <p:txBody>
          <a:bodyPr/>
          <a:lstStyle/>
          <a:p>
            <a:fld id="{C25C8156-7E50-46F3-BC89-2E198AC72F42}" type="datetimeFigureOut">
              <a:rPr lang="pl-PL" smtClean="0"/>
              <a:t>26.03.2023</a:t>
            </a:fld>
            <a:endParaRPr lang="pl-PL" dirty="0"/>
          </a:p>
        </p:txBody>
      </p:sp>
      <p:sp>
        <p:nvSpPr>
          <p:cNvPr id="3" name="Symbol zastępczy stopki 2">
            <a:extLst>
              <a:ext uri="{FF2B5EF4-FFF2-40B4-BE49-F238E27FC236}">
                <a16:creationId xmlns:a16="http://schemas.microsoft.com/office/drawing/2014/main" id="{F0FE1CCD-500C-01ED-1F3E-595D7B283B8F}"/>
              </a:ext>
            </a:extLst>
          </p:cNvPr>
          <p:cNvSpPr>
            <a:spLocks noGrp="1"/>
          </p:cNvSpPr>
          <p:nvPr>
            <p:ph type="ftr" sz="quarter" idx="11"/>
          </p:nvPr>
        </p:nvSpPr>
        <p:spPr/>
        <p:txBody>
          <a:bodyPr/>
          <a:lstStyle/>
          <a:p>
            <a:endParaRPr lang="pl-PL" dirty="0"/>
          </a:p>
        </p:txBody>
      </p:sp>
      <p:sp>
        <p:nvSpPr>
          <p:cNvPr id="4" name="Symbol zastępczy numeru slajdu 3">
            <a:extLst>
              <a:ext uri="{FF2B5EF4-FFF2-40B4-BE49-F238E27FC236}">
                <a16:creationId xmlns:a16="http://schemas.microsoft.com/office/drawing/2014/main" id="{32779500-2012-B79D-3E42-D94548380EB6}"/>
              </a:ext>
            </a:extLst>
          </p:cNvPr>
          <p:cNvSpPr>
            <a:spLocks noGrp="1"/>
          </p:cNvSpPr>
          <p:nvPr>
            <p:ph type="sldNum" sz="quarter" idx="12"/>
          </p:nvPr>
        </p:nvSpPr>
        <p:spPr/>
        <p:txBody>
          <a:bodyPr/>
          <a:lstStyle/>
          <a:p>
            <a:fld id="{7E4A71B4-A36E-4719-8649-4853FF2EFBC2}" type="slidenum">
              <a:rPr lang="pl-PL" smtClean="0"/>
              <a:t>‹#›</a:t>
            </a:fld>
            <a:endParaRPr lang="pl-PL" dirty="0"/>
          </a:p>
        </p:txBody>
      </p:sp>
      <p:pic>
        <p:nvPicPr>
          <p:cNvPr id="7" name="Obraz 6" descr="Obraz zawierający tekst">
            <a:extLst>
              <a:ext uri="{FF2B5EF4-FFF2-40B4-BE49-F238E27FC236}">
                <a16:creationId xmlns:a16="http://schemas.microsoft.com/office/drawing/2014/main" id="{53B89322-0BBD-362E-BA6F-7585B7A893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Tree>
    <p:extLst>
      <p:ext uri="{BB962C8B-B14F-4D97-AF65-F5344CB8AC3E}">
        <p14:creationId xmlns:p14="http://schemas.microsoft.com/office/powerpoint/2010/main" val="4193445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1055440" y="33519"/>
            <a:ext cx="10873208" cy="720725"/>
          </a:xfrm>
        </p:spPr>
        <p:txBody>
          <a:bodyPr/>
          <a:lstStyle/>
          <a:p>
            <a:r>
              <a:rPr lang="cs-CZ"/>
              <a:t>Kliknutím lze upravit styl.</a:t>
            </a:r>
          </a:p>
        </p:txBody>
      </p:sp>
      <p:sp>
        <p:nvSpPr>
          <p:cNvPr id="3" name="Zástupný symbol pro obsah 2"/>
          <p:cNvSpPr>
            <a:spLocks noGrp="1"/>
          </p:cNvSpPr>
          <p:nvPr>
            <p:ph idx="1"/>
          </p:nvPr>
        </p:nvSpPr>
        <p:spPr>
          <a:xfrm>
            <a:off x="370900" y="836712"/>
            <a:ext cx="11557748" cy="5472608"/>
          </a:xfrm>
        </p:spPr>
        <p:txBody>
          <a:bodyPr/>
          <a:lstStyle>
            <a:lvl1pPr>
              <a:defRPr sz="2400"/>
            </a:lvl1pPr>
            <a:lvl2pPr>
              <a:defRPr sz="2000"/>
            </a:lvl2pPr>
            <a:lvl3pPr>
              <a:defRPr sz="1600"/>
            </a:lvl3pPr>
            <a:lvl4pPr>
              <a:defRPr sz="1400"/>
            </a:lvl4pPr>
            <a:lvl5pPr>
              <a:defRPr sz="1200"/>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Tree>
    <p:extLst>
      <p:ext uri="{BB962C8B-B14F-4D97-AF65-F5344CB8AC3E}">
        <p14:creationId xmlns:p14="http://schemas.microsoft.com/office/powerpoint/2010/main" val="1736229073"/>
      </p:ext>
    </p:extLst>
  </p:cSld>
  <p:clrMapOvr>
    <a:masterClrMapping/>
  </p:clrMapOvr>
  <p:transition spd="med">
    <p:circl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9" name="Obraz 8">
            <a:extLst>
              <a:ext uri="{FF2B5EF4-FFF2-40B4-BE49-F238E27FC236}">
                <a16:creationId xmlns:a16="http://schemas.microsoft.com/office/drawing/2014/main" id="{FF1CA184-DF2C-215D-DF57-B3CE708A82D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
        <p:nvSpPr>
          <p:cNvPr id="2" name="Tytuł 1">
            <a:extLst>
              <a:ext uri="{FF2B5EF4-FFF2-40B4-BE49-F238E27FC236}">
                <a16:creationId xmlns:a16="http://schemas.microsoft.com/office/drawing/2014/main" id="{B8AD90BD-967F-964F-D28B-A180B016CD15}"/>
              </a:ext>
            </a:extLst>
          </p:cNvPr>
          <p:cNvSpPr>
            <a:spLocks noGrp="1"/>
          </p:cNvSpPr>
          <p:nvPr>
            <p:ph type="title"/>
          </p:nvPr>
        </p:nvSpPr>
        <p:spPr>
          <a:xfrm>
            <a:off x="2047296" y="515488"/>
            <a:ext cx="2724729" cy="943873"/>
          </a:xfrm>
        </p:spPr>
        <p:txBody>
          <a:bodyPr anchor="b"/>
          <a:lstStyle>
            <a:lvl1pPr algn="l">
              <a:defRPr sz="3200"/>
            </a:lvl1pPr>
          </a:lstStyle>
          <a:p>
            <a:r>
              <a:rPr lang="pl-PL" dirty="0"/>
              <a:t>Kliknij, aby edytować styl</a:t>
            </a:r>
          </a:p>
        </p:txBody>
      </p:sp>
      <p:sp>
        <p:nvSpPr>
          <p:cNvPr id="3" name="Symbol zastępczy zawartości 2">
            <a:extLst>
              <a:ext uri="{FF2B5EF4-FFF2-40B4-BE49-F238E27FC236}">
                <a16:creationId xmlns:a16="http://schemas.microsoft.com/office/drawing/2014/main" id="{0601F82F-4787-DC77-D1E2-A233414BC3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37D80E2E-6067-D498-5E9B-46F09AD5E1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5D33ECB0-6C8C-78C0-1EFC-20664B4D1ACD}"/>
              </a:ext>
            </a:extLst>
          </p:cNvPr>
          <p:cNvSpPr>
            <a:spLocks noGrp="1"/>
          </p:cNvSpPr>
          <p:nvPr>
            <p:ph type="dt" sz="half" idx="10"/>
          </p:nvPr>
        </p:nvSpPr>
        <p:spPr/>
        <p:txBody>
          <a:bodyPr/>
          <a:lstStyle/>
          <a:p>
            <a:fld id="{C25C8156-7E50-46F3-BC89-2E198AC72F42}" type="datetimeFigureOut">
              <a:rPr lang="pl-PL" smtClean="0"/>
              <a:t>26.03.2023</a:t>
            </a:fld>
            <a:endParaRPr lang="pl-PL" dirty="0"/>
          </a:p>
        </p:txBody>
      </p:sp>
      <p:sp>
        <p:nvSpPr>
          <p:cNvPr id="6" name="Symbol zastępczy stopki 5">
            <a:extLst>
              <a:ext uri="{FF2B5EF4-FFF2-40B4-BE49-F238E27FC236}">
                <a16:creationId xmlns:a16="http://schemas.microsoft.com/office/drawing/2014/main" id="{C6AFAC4F-DC1B-BF34-9ACD-EF3A892105B6}"/>
              </a:ext>
            </a:extLst>
          </p:cNvPr>
          <p:cNvSpPr>
            <a:spLocks noGrp="1"/>
          </p:cNvSpPr>
          <p:nvPr>
            <p:ph type="ftr" sz="quarter" idx="11"/>
          </p:nvPr>
        </p:nvSpPr>
        <p:spPr/>
        <p:txBody>
          <a:bodyPr/>
          <a:lstStyle/>
          <a:p>
            <a:endParaRPr lang="pl-PL" dirty="0"/>
          </a:p>
        </p:txBody>
      </p:sp>
      <p:sp>
        <p:nvSpPr>
          <p:cNvPr id="7" name="Symbol zastępczy numeru slajdu 6">
            <a:extLst>
              <a:ext uri="{FF2B5EF4-FFF2-40B4-BE49-F238E27FC236}">
                <a16:creationId xmlns:a16="http://schemas.microsoft.com/office/drawing/2014/main" id="{49985AA0-2385-A2D2-C6C2-96B56EB6BC89}"/>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2044450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2804EB1-24DB-1DCC-55E9-405B32E03CB8}"/>
              </a:ext>
            </a:extLst>
          </p:cNvPr>
          <p:cNvSpPr>
            <a:spLocks noGrp="1"/>
          </p:cNvSpPr>
          <p:nvPr>
            <p:ph type="title"/>
          </p:nvPr>
        </p:nvSpPr>
        <p:spPr>
          <a:xfrm>
            <a:off x="2047296" y="586298"/>
            <a:ext cx="2807857" cy="897144"/>
          </a:xfrm>
        </p:spPr>
        <p:txBody>
          <a:bodyPr anchor="b"/>
          <a:lstStyle>
            <a:lvl1pPr>
              <a:defRPr sz="3200"/>
            </a:lvl1pPr>
          </a:lstStyle>
          <a:p>
            <a:r>
              <a:rPr lang="pl-PL" dirty="0"/>
              <a:t>Kliknij, aby edytować styl</a:t>
            </a:r>
          </a:p>
        </p:txBody>
      </p:sp>
      <p:sp>
        <p:nvSpPr>
          <p:cNvPr id="3" name="Symbol zastępczy obrazu 2">
            <a:extLst>
              <a:ext uri="{FF2B5EF4-FFF2-40B4-BE49-F238E27FC236}">
                <a16:creationId xmlns:a16="http://schemas.microsoft.com/office/drawing/2014/main" id="{ADCFDF4A-F6AC-5FE8-3209-45ABF53374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dirty="0"/>
          </a:p>
        </p:txBody>
      </p:sp>
      <p:sp>
        <p:nvSpPr>
          <p:cNvPr id="4" name="Symbol zastępczy tekstu 3">
            <a:extLst>
              <a:ext uri="{FF2B5EF4-FFF2-40B4-BE49-F238E27FC236}">
                <a16:creationId xmlns:a16="http://schemas.microsoft.com/office/drawing/2014/main" id="{70E5672C-060F-D8AF-832A-1722C16A4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4B988807-4726-F641-3513-34E8F90BD7DB}"/>
              </a:ext>
            </a:extLst>
          </p:cNvPr>
          <p:cNvSpPr>
            <a:spLocks noGrp="1"/>
          </p:cNvSpPr>
          <p:nvPr>
            <p:ph type="dt" sz="half" idx="10"/>
          </p:nvPr>
        </p:nvSpPr>
        <p:spPr/>
        <p:txBody>
          <a:bodyPr/>
          <a:lstStyle/>
          <a:p>
            <a:fld id="{C25C8156-7E50-46F3-BC89-2E198AC72F42}" type="datetimeFigureOut">
              <a:rPr lang="pl-PL" smtClean="0"/>
              <a:t>26.03.2023</a:t>
            </a:fld>
            <a:endParaRPr lang="pl-PL" dirty="0"/>
          </a:p>
        </p:txBody>
      </p:sp>
      <p:sp>
        <p:nvSpPr>
          <p:cNvPr id="6" name="Symbol zastępczy stopki 5">
            <a:extLst>
              <a:ext uri="{FF2B5EF4-FFF2-40B4-BE49-F238E27FC236}">
                <a16:creationId xmlns:a16="http://schemas.microsoft.com/office/drawing/2014/main" id="{A1E7ED8C-D458-40BE-C842-784EEAF40499}"/>
              </a:ext>
            </a:extLst>
          </p:cNvPr>
          <p:cNvSpPr>
            <a:spLocks noGrp="1"/>
          </p:cNvSpPr>
          <p:nvPr>
            <p:ph type="ftr" sz="quarter" idx="11"/>
          </p:nvPr>
        </p:nvSpPr>
        <p:spPr/>
        <p:txBody>
          <a:bodyPr/>
          <a:lstStyle/>
          <a:p>
            <a:endParaRPr lang="pl-PL" dirty="0"/>
          </a:p>
        </p:txBody>
      </p:sp>
      <p:sp>
        <p:nvSpPr>
          <p:cNvPr id="7" name="Symbol zastępczy numeru slajdu 6">
            <a:extLst>
              <a:ext uri="{FF2B5EF4-FFF2-40B4-BE49-F238E27FC236}">
                <a16:creationId xmlns:a16="http://schemas.microsoft.com/office/drawing/2014/main" id="{803C80DE-1DB5-C8E7-FD5D-443A193C80DC}"/>
              </a:ext>
            </a:extLst>
          </p:cNvPr>
          <p:cNvSpPr>
            <a:spLocks noGrp="1"/>
          </p:cNvSpPr>
          <p:nvPr>
            <p:ph type="sldNum" sz="quarter" idx="12"/>
          </p:nvPr>
        </p:nvSpPr>
        <p:spPr/>
        <p:txBody>
          <a:bodyPr/>
          <a:lstStyle/>
          <a:p>
            <a:fld id="{7E4A71B4-A36E-4719-8649-4853FF2EFBC2}" type="slidenum">
              <a:rPr lang="pl-PL" smtClean="0"/>
              <a:t>‹#›</a:t>
            </a:fld>
            <a:endParaRPr lang="pl-PL" dirty="0"/>
          </a:p>
        </p:txBody>
      </p:sp>
      <p:pic>
        <p:nvPicPr>
          <p:cNvPr id="9" name="Obraz 8">
            <a:extLst>
              <a:ext uri="{FF2B5EF4-FFF2-40B4-BE49-F238E27FC236}">
                <a16:creationId xmlns:a16="http://schemas.microsoft.com/office/drawing/2014/main" id="{40DC163B-D74A-BDB1-9827-F96DD25F660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Tree>
    <p:extLst>
      <p:ext uri="{BB962C8B-B14F-4D97-AF65-F5344CB8AC3E}">
        <p14:creationId xmlns:p14="http://schemas.microsoft.com/office/powerpoint/2010/main" val="149807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4406901"/>
            <a:ext cx="103632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Tree>
    <p:extLst>
      <p:ext uri="{BB962C8B-B14F-4D97-AF65-F5344CB8AC3E}">
        <p14:creationId xmlns:p14="http://schemas.microsoft.com/office/powerpoint/2010/main" val="3296185464"/>
      </p:ext>
    </p:extLst>
  </p:cSld>
  <p:clrMapOvr>
    <a:masterClrMapping/>
  </p:clrMapOvr>
  <p:transition spd="med">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912285" y="1052514"/>
            <a:ext cx="5369983"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485467" y="1052514"/>
            <a:ext cx="5372100"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764675510"/>
      </p:ext>
    </p:extLst>
  </p:cSld>
  <p:clrMapOvr>
    <a:masterClrMapping/>
  </p:clrMapOvr>
  <p:transition spd="med">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161453517"/>
      </p:ext>
    </p:extLst>
  </p:cSld>
  <p:clrMapOvr>
    <a:masterClrMapping/>
  </p:clrMapOvr>
  <p:transition spd="med">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Tree>
    <p:extLst>
      <p:ext uri="{BB962C8B-B14F-4D97-AF65-F5344CB8AC3E}">
        <p14:creationId xmlns:p14="http://schemas.microsoft.com/office/powerpoint/2010/main" val="2127715399"/>
      </p:ext>
    </p:extLst>
  </p:cSld>
  <p:clrMapOvr>
    <a:masterClrMapping/>
  </p:clrMapOvr>
  <p:transition spd="med">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53943215"/>
      </p:ext>
    </p:extLst>
  </p:cSld>
  <p:clrMapOvr>
    <a:masterClrMapping/>
  </p:clrMapOvr>
  <p:transition spd="med">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1" y="273050"/>
            <a:ext cx="4011084"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Tree>
    <p:extLst>
      <p:ext uri="{BB962C8B-B14F-4D97-AF65-F5344CB8AC3E}">
        <p14:creationId xmlns:p14="http://schemas.microsoft.com/office/powerpoint/2010/main" val="331987362"/>
      </p:ext>
    </p:extLst>
  </p:cSld>
  <p:clrMapOvr>
    <a:masterClrMapping/>
  </p:clrMapOvr>
  <p:transition spd="med">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717" y="4800600"/>
            <a:ext cx="73152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Tree>
    <p:extLst>
      <p:ext uri="{BB962C8B-B14F-4D97-AF65-F5344CB8AC3E}">
        <p14:creationId xmlns:p14="http://schemas.microsoft.com/office/powerpoint/2010/main" val="1021789850"/>
      </p:ext>
    </p:extLst>
  </p:cSld>
  <p:clrMapOvr>
    <a:masterClrMapping/>
  </p:clrMapOvr>
  <p:transition spd="med">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7" name="Rectangle 3">
            <a:extLst>
              <a:ext uri="{FF2B5EF4-FFF2-40B4-BE49-F238E27FC236}">
                <a16:creationId xmlns:a16="http://schemas.microsoft.com/office/drawing/2014/main" id="{A9986360-FFB2-4F10-B199-687B24D9D8E7}"/>
              </a:ext>
            </a:extLst>
          </p:cNvPr>
          <p:cNvSpPr>
            <a:spLocks noGrp="1" noChangeArrowheads="1"/>
          </p:cNvSpPr>
          <p:nvPr>
            <p:ph type="body" idx="1"/>
          </p:nvPr>
        </p:nvSpPr>
        <p:spPr bwMode="auto">
          <a:xfrm>
            <a:off x="364974" y="819987"/>
            <a:ext cx="11578482" cy="5409152"/>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cs-CZ" altLang="cs-CZ" dirty="0"/>
              <a:t>Klepnutím lze upravit styly předlohy textu</a:t>
            </a:r>
          </a:p>
          <a:p>
            <a:pPr lvl="1"/>
            <a:r>
              <a:rPr lang="cs-CZ" altLang="cs-CZ" dirty="0"/>
              <a:t>Druhá úroveň</a:t>
            </a:r>
          </a:p>
          <a:p>
            <a:pPr lvl="2"/>
            <a:r>
              <a:rPr lang="cs-CZ" altLang="cs-CZ" dirty="0"/>
              <a:t>Třetí úroveň</a:t>
            </a:r>
          </a:p>
        </p:txBody>
      </p:sp>
      <p:sp>
        <p:nvSpPr>
          <p:cNvPr id="1028" name="Rectangle 2">
            <a:extLst>
              <a:ext uri="{FF2B5EF4-FFF2-40B4-BE49-F238E27FC236}">
                <a16:creationId xmlns:a16="http://schemas.microsoft.com/office/drawing/2014/main" id="{773FD0B0-BF98-4DC9-8C5D-7F19B08B9A9E}"/>
              </a:ext>
            </a:extLst>
          </p:cNvPr>
          <p:cNvSpPr>
            <a:spLocks noGrp="1" noChangeArrowheads="1"/>
          </p:cNvSpPr>
          <p:nvPr>
            <p:ph type="title"/>
          </p:nvPr>
        </p:nvSpPr>
        <p:spPr bwMode="auto">
          <a:xfrm>
            <a:off x="1055440" y="115889"/>
            <a:ext cx="10802127" cy="636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33" name="Text Box 23">
            <a:extLst>
              <a:ext uri="{FF2B5EF4-FFF2-40B4-BE49-F238E27FC236}">
                <a16:creationId xmlns:a16="http://schemas.microsoft.com/office/drawing/2014/main" id="{2060D63C-D9CE-4DA4-8C95-03185336D9DC}"/>
              </a:ext>
            </a:extLst>
          </p:cNvPr>
          <p:cNvSpPr txBox="1">
            <a:spLocks noChangeArrowheads="1"/>
          </p:cNvSpPr>
          <p:nvPr userDrawn="1"/>
        </p:nvSpPr>
        <p:spPr bwMode="auto">
          <a:xfrm>
            <a:off x="2079020" y="6585232"/>
            <a:ext cx="80645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b="1">
                <a:solidFill>
                  <a:srgbClr val="FF0000"/>
                </a:solidFill>
                <a:latin typeface="Arial" panose="020B0604020202020204" pitchFamily="34" charset="0"/>
              </a:defRPr>
            </a:lvl1pPr>
            <a:lvl2pPr marL="742950" indent="-285750" eaLnBrk="0" hangingPunct="0">
              <a:defRPr sz="1200" b="1">
                <a:solidFill>
                  <a:srgbClr val="FF0000"/>
                </a:solidFill>
                <a:latin typeface="Arial" panose="020B0604020202020204" pitchFamily="34" charset="0"/>
              </a:defRPr>
            </a:lvl2pPr>
            <a:lvl3pPr marL="1143000" indent="-228600" eaLnBrk="0" hangingPunct="0">
              <a:defRPr sz="1200" b="1">
                <a:solidFill>
                  <a:srgbClr val="FF0000"/>
                </a:solidFill>
                <a:latin typeface="Arial" panose="020B0604020202020204" pitchFamily="34" charset="0"/>
              </a:defRPr>
            </a:lvl3pPr>
            <a:lvl4pPr marL="1600200" indent="-228600" eaLnBrk="0" hangingPunct="0">
              <a:defRPr sz="1200" b="1">
                <a:solidFill>
                  <a:srgbClr val="FF0000"/>
                </a:solidFill>
                <a:latin typeface="Arial" panose="020B0604020202020204" pitchFamily="34" charset="0"/>
              </a:defRPr>
            </a:lvl4pPr>
            <a:lvl5pPr marL="2057400" indent="-228600" eaLnBrk="0" hangingPunct="0">
              <a:defRPr sz="1200" b="1">
                <a:solidFill>
                  <a:srgbClr val="FF0000"/>
                </a:solidFill>
                <a:latin typeface="Arial" panose="020B0604020202020204" pitchFamily="34" charset="0"/>
              </a:defRPr>
            </a:lvl5pPr>
            <a:lvl6pPr marL="2514600" indent="-228600" algn="ctr" eaLnBrk="0" fontAlgn="base" hangingPunct="0">
              <a:lnSpc>
                <a:spcPct val="80000"/>
              </a:lnSpc>
              <a:spcBef>
                <a:spcPct val="50000"/>
              </a:spcBef>
              <a:spcAft>
                <a:spcPct val="0"/>
              </a:spcAft>
              <a:defRPr sz="1200" b="1">
                <a:solidFill>
                  <a:srgbClr val="FF0000"/>
                </a:solidFill>
                <a:latin typeface="Arial" panose="020B0604020202020204" pitchFamily="34" charset="0"/>
              </a:defRPr>
            </a:lvl6pPr>
            <a:lvl7pPr marL="2971800" indent="-228600" algn="ctr" eaLnBrk="0" fontAlgn="base" hangingPunct="0">
              <a:lnSpc>
                <a:spcPct val="80000"/>
              </a:lnSpc>
              <a:spcBef>
                <a:spcPct val="50000"/>
              </a:spcBef>
              <a:spcAft>
                <a:spcPct val="0"/>
              </a:spcAft>
              <a:defRPr sz="1200" b="1">
                <a:solidFill>
                  <a:srgbClr val="FF0000"/>
                </a:solidFill>
                <a:latin typeface="Arial" panose="020B0604020202020204" pitchFamily="34" charset="0"/>
              </a:defRPr>
            </a:lvl7pPr>
            <a:lvl8pPr marL="3429000" indent="-228600" algn="ctr" eaLnBrk="0" fontAlgn="base" hangingPunct="0">
              <a:lnSpc>
                <a:spcPct val="80000"/>
              </a:lnSpc>
              <a:spcBef>
                <a:spcPct val="50000"/>
              </a:spcBef>
              <a:spcAft>
                <a:spcPct val="0"/>
              </a:spcAft>
              <a:defRPr sz="1200" b="1">
                <a:solidFill>
                  <a:srgbClr val="FF0000"/>
                </a:solidFill>
                <a:latin typeface="Arial" panose="020B0604020202020204" pitchFamily="34" charset="0"/>
              </a:defRPr>
            </a:lvl8pPr>
            <a:lvl9pPr marL="3886200" indent="-228600" algn="ctr" eaLnBrk="0" fontAlgn="base" hangingPunct="0">
              <a:lnSpc>
                <a:spcPct val="80000"/>
              </a:lnSpc>
              <a:spcBef>
                <a:spcPct val="50000"/>
              </a:spcBef>
              <a:spcAft>
                <a:spcPct val="0"/>
              </a:spcAft>
              <a:defRPr sz="1200" b="1">
                <a:solidFill>
                  <a:srgbClr val="FF0000"/>
                </a:solidFill>
                <a:latin typeface="Arial" panose="020B0604020202020204" pitchFamily="34" charset="0"/>
              </a:defRPr>
            </a:lvl9pPr>
          </a:lstStyle>
          <a:p>
            <a:pPr algn="ctr" eaLnBrk="1" hangingPunct="1">
              <a:spcBef>
                <a:spcPct val="50000"/>
              </a:spcBef>
              <a:defRPr/>
            </a:pPr>
            <a:r>
              <a:rPr lang="cs-CZ" altLang="cs-CZ" sz="1000" dirty="0">
                <a:solidFill>
                  <a:srgbClr val="0066FF"/>
                </a:solidFill>
              </a:rPr>
              <a:t>Ing. Radomír Kaňa, Ph.D.</a:t>
            </a:r>
          </a:p>
        </p:txBody>
      </p:sp>
      <p:pic>
        <p:nvPicPr>
          <p:cNvPr id="4" name="Obrázek 3">
            <a:extLst>
              <a:ext uri="{FF2B5EF4-FFF2-40B4-BE49-F238E27FC236}">
                <a16:creationId xmlns:a16="http://schemas.microsoft.com/office/drawing/2014/main" id="{C10CDBEF-881A-44CA-B4BC-CA793539EBC1}"/>
              </a:ext>
            </a:extLst>
          </p:cNvPr>
          <p:cNvPicPr>
            <a:picLocks noChangeAspect="1"/>
          </p:cNvPicPr>
          <p:nvPr userDrawn="1"/>
        </p:nvPicPr>
        <p:blipFill>
          <a:blip r:embed="rId13">
            <a:lum bright="70000" contrast="-70000"/>
            <a:extLst>
              <a:ext uri="{BEBA8EAE-BF5A-486C-A8C5-ECC9F3942E4B}">
                <a14:imgProps xmlns:a14="http://schemas.microsoft.com/office/drawing/2010/main">
                  <a14:imgLayer r:embed="rId14">
                    <a14:imgEffect>
                      <a14:colorTemperature colorTemp="11500"/>
                    </a14:imgEffect>
                    <a14:imgEffect>
                      <a14:saturation sat="0"/>
                    </a14:imgEffect>
                    <a14:imgEffect>
                      <a14:brightnessContrast bright="-66000" contrast="-38000"/>
                    </a14:imgEffect>
                  </a14:imgLayer>
                </a14:imgProps>
              </a:ext>
            </a:extLst>
          </a:blip>
          <a:stretch>
            <a:fillRect/>
          </a:stretch>
        </p:blipFill>
        <p:spPr>
          <a:xfrm>
            <a:off x="364974" y="843449"/>
            <a:ext cx="11578482" cy="5453205"/>
          </a:xfrm>
          <a:prstGeom prst="rect">
            <a:avLst/>
          </a:prstGeom>
          <a:ln>
            <a:solidFill>
              <a:schemeClr val="accent3">
                <a:lumMod val="95000"/>
              </a:schemeClr>
            </a:solidFill>
          </a:ln>
        </p:spPr>
      </p:pic>
      <p:pic>
        <p:nvPicPr>
          <p:cNvPr id="2" name="Obrázek 1">
            <a:extLst>
              <a:ext uri="{FF2B5EF4-FFF2-40B4-BE49-F238E27FC236}">
                <a16:creationId xmlns:a16="http://schemas.microsoft.com/office/drawing/2014/main" id="{6551AF72-4A30-495B-8458-7875921B4602}"/>
              </a:ext>
            </a:extLst>
          </p:cNvPr>
          <p:cNvPicPr>
            <a:picLocks noChangeAspect="1"/>
          </p:cNvPicPr>
          <p:nvPr userDrawn="1"/>
        </p:nvPicPr>
        <p:blipFill>
          <a:blip r:embed="rId15"/>
          <a:stretch>
            <a:fillRect/>
          </a:stretch>
        </p:blipFill>
        <p:spPr>
          <a:xfrm>
            <a:off x="-818" y="9149"/>
            <a:ext cx="731583" cy="810838"/>
          </a:xfrm>
          <a:prstGeom prst="rect">
            <a:avLst/>
          </a:prstGeom>
        </p:spPr>
      </p:pic>
    </p:spTree>
  </p:cSld>
  <p:clrMap bg1="lt1" tx1="dk1" bg2="lt2" tx2="dk2" accent1="accent1" accent2="accent2" accent3="accent3" accent4="accent4" accent5="accent5" accent6="accent6" hlink="hlink" folHlink="folHlink"/>
  <p:sldLayoutIdLst>
    <p:sldLayoutId id="2147483805"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ransition spd="med">
    <p:circle/>
  </p:transition>
  <p:hf hdr="0" ftr="0" dt="0"/>
  <p:txStyles>
    <p:titleStyle>
      <a:lvl1pPr algn="ctr" rtl="0" eaLnBrk="0" fontAlgn="base" hangingPunct="0">
        <a:spcBef>
          <a:spcPct val="0"/>
        </a:spcBef>
        <a:spcAft>
          <a:spcPct val="0"/>
        </a:spcAft>
        <a:defRPr sz="2800" b="1">
          <a:solidFill>
            <a:srgbClr val="0066FF"/>
          </a:solidFill>
          <a:latin typeface="+mj-lt"/>
          <a:ea typeface="+mj-ea"/>
          <a:cs typeface="+mj-cs"/>
        </a:defRPr>
      </a:lvl1pPr>
      <a:lvl2pPr algn="ctr" rtl="0" eaLnBrk="0" fontAlgn="base" hangingPunct="0">
        <a:spcBef>
          <a:spcPct val="0"/>
        </a:spcBef>
        <a:spcAft>
          <a:spcPct val="0"/>
        </a:spcAft>
        <a:defRPr sz="2800" b="1">
          <a:solidFill>
            <a:srgbClr val="0066FF"/>
          </a:solidFill>
          <a:latin typeface="Arial" charset="0"/>
        </a:defRPr>
      </a:lvl2pPr>
      <a:lvl3pPr algn="ctr" rtl="0" eaLnBrk="0" fontAlgn="base" hangingPunct="0">
        <a:spcBef>
          <a:spcPct val="0"/>
        </a:spcBef>
        <a:spcAft>
          <a:spcPct val="0"/>
        </a:spcAft>
        <a:defRPr sz="2800" b="1">
          <a:solidFill>
            <a:srgbClr val="0066FF"/>
          </a:solidFill>
          <a:latin typeface="Arial" charset="0"/>
        </a:defRPr>
      </a:lvl3pPr>
      <a:lvl4pPr algn="ctr" rtl="0" eaLnBrk="0" fontAlgn="base" hangingPunct="0">
        <a:spcBef>
          <a:spcPct val="0"/>
        </a:spcBef>
        <a:spcAft>
          <a:spcPct val="0"/>
        </a:spcAft>
        <a:defRPr sz="2800" b="1">
          <a:solidFill>
            <a:srgbClr val="0066FF"/>
          </a:solidFill>
          <a:latin typeface="Arial" charset="0"/>
        </a:defRPr>
      </a:lvl4pPr>
      <a:lvl5pPr algn="ctr" rtl="0" eaLnBrk="0" fontAlgn="base" hangingPunct="0">
        <a:spcBef>
          <a:spcPct val="0"/>
        </a:spcBef>
        <a:spcAft>
          <a:spcPct val="0"/>
        </a:spcAft>
        <a:defRPr sz="2800" b="1">
          <a:solidFill>
            <a:srgbClr val="0066FF"/>
          </a:solidFill>
          <a:latin typeface="Arial" charset="0"/>
        </a:defRPr>
      </a:lvl5pPr>
      <a:lvl6pPr marL="457200" algn="ctr" rtl="0" fontAlgn="base">
        <a:spcBef>
          <a:spcPct val="0"/>
        </a:spcBef>
        <a:spcAft>
          <a:spcPct val="0"/>
        </a:spcAft>
        <a:defRPr sz="2800" b="1">
          <a:solidFill>
            <a:srgbClr val="0066FF"/>
          </a:solidFill>
          <a:latin typeface="Arial" charset="0"/>
        </a:defRPr>
      </a:lvl6pPr>
      <a:lvl7pPr marL="914400" algn="ctr" rtl="0" fontAlgn="base">
        <a:spcBef>
          <a:spcPct val="0"/>
        </a:spcBef>
        <a:spcAft>
          <a:spcPct val="0"/>
        </a:spcAft>
        <a:defRPr sz="2800" b="1">
          <a:solidFill>
            <a:srgbClr val="0066FF"/>
          </a:solidFill>
          <a:latin typeface="Arial" charset="0"/>
        </a:defRPr>
      </a:lvl7pPr>
      <a:lvl8pPr marL="1371600" algn="ctr" rtl="0" fontAlgn="base">
        <a:spcBef>
          <a:spcPct val="0"/>
        </a:spcBef>
        <a:spcAft>
          <a:spcPct val="0"/>
        </a:spcAft>
        <a:defRPr sz="2800" b="1">
          <a:solidFill>
            <a:srgbClr val="0066FF"/>
          </a:solidFill>
          <a:latin typeface="Arial" charset="0"/>
        </a:defRPr>
      </a:lvl8pPr>
      <a:lvl9pPr marL="1828800" algn="ctr" rtl="0" fontAlgn="base">
        <a:spcBef>
          <a:spcPct val="0"/>
        </a:spcBef>
        <a:spcAft>
          <a:spcPct val="0"/>
        </a:spcAft>
        <a:defRPr sz="2800" b="1">
          <a:solidFill>
            <a:srgbClr val="0066FF"/>
          </a:solidFill>
          <a:latin typeface="Arial" charset="0"/>
        </a:defRPr>
      </a:lvl9pPr>
    </p:titleStyle>
    <p:bodyStyle>
      <a:lvl1pPr marL="342900" indent="-342900" algn="l" rtl="0" eaLnBrk="0" fontAlgn="base" hangingPunct="0">
        <a:spcBef>
          <a:spcPct val="50000"/>
        </a:spcBef>
        <a:spcAft>
          <a:spcPct val="0"/>
        </a:spcAft>
        <a:buFont typeface="Wingdings" panose="05000000000000000000" pitchFamily="2" charset="2"/>
        <a:buChar char="§"/>
        <a:defRPr sz="3200">
          <a:solidFill>
            <a:srgbClr val="FF0000"/>
          </a:solidFill>
          <a:latin typeface="+mn-lt"/>
          <a:ea typeface="+mn-ea"/>
          <a:cs typeface="+mn-cs"/>
        </a:defRPr>
      </a:lvl1pPr>
      <a:lvl2pPr marL="742950" indent="-285750" algn="l" rtl="0" eaLnBrk="0" fontAlgn="base" hangingPunct="0">
        <a:spcBef>
          <a:spcPct val="50000"/>
        </a:spcBef>
        <a:spcAft>
          <a:spcPct val="0"/>
        </a:spcAft>
        <a:buChar char="–"/>
        <a:defRPr sz="2400" b="1">
          <a:solidFill>
            <a:schemeClr val="tx1"/>
          </a:solidFill>
          <a:latin typeface="+mn-lt"/>
        </a:defRPr>
      </a:lvl2pPr>
      <a:lvl3pPr marL="1143000" indent="-228600" algn="l" rtl="0" eaLnBrk="0" fontAlgn="base" hangingPunct="0">
        <a:spcBef>
          <a:spcPct val="50000"/>
        </a:spcBef>
        <a:spcAft>
          <a:spcPct val="0"/>
        </a:spcAft>
        <a:buChar char="•"/>
        <a:defRPr sz="2000">
          <a:solidFill>
            <a:schemeClr val="tx1"/>
          </a:solidFill>
          <a:latin typeface="+mn-lt"/>
        </a:defRPr>
      </a:lvl3pPr>
      <a:lvl4pPr marL="1600200" indent="-228600" algn="l" rtl="0" eaLnBrk="0" fontAlgn="base" hangingPunct="0">
        <a:spcBef>
          <a:spcPct val="50000"/>
        </a:spcBef>
        <a:spcAft>
          <a:spcPct val="0"/>
        </a:spcAft>
        <a:buChar char="–"/>
        <a:defRPr sz="2000">
          <a:solidFill>
            <a:schemeClr val="tx1"/>
          </a:solidFill>
          <a:latin typeface="+mn-lt"/>
        </a:defRPr>
      </a:lvl4pPr>
      <a:lvl5pPr marL="2057400" indent="-228600" algn="l" rtl="0" eaLnBrk="0" fontAlgn="base" hangingPunct="0">
        <a:spcBef>
          <a:spcPct val="50000"/>
        </a:spcBef>
        <a:spcAft>
          <a:spcPct val="0"/>
        </a:spcAft>
        <a:buChar char="»"/>
        <a:defRPr sz="2000">
          <a:solidFill>
            <a:schemeClr val="tx1"/>
          </a:solidFill>
          <a:latin typeface="+mn-lt"/>
        </a:defRPr>
      </a:lvl5pPr>
      <a:lvl6pPr marL="2514600" indent="-228600" algn="l" rtl="0" fontAlgn="base">
        <a:spcBef>
          <a:spcPct val="50000"/>
        </a:spcBef>
        <a:spcAft>
          <a:spcPct val="0"/>
        </a:spcAft>
        <a:buChar char="»"/>
        <a:defRPr sz="2000">
          <a:solidFill>
            <a:schemeClr val="tx1"/>
          </a:solidFill>
          <a:latin typeface="+mn-lt"/>
        </a:defRPr>
      </a:lvl6pPr>
      <a:lvl7pPr marL="2971800" indent="-228600" algn="l" rtl="0" fontAlgn="base">
        <a:spcBef>
          <a:spcPct val="50000"/>
        </a:spcBef>
        <a:spcAft>
          <a:spcPct val="0"/>
        </a:spcAft>
        <a:buChar char="»"/>
        <a:defRPr sz="2000">
          <a:solidFill>
            <a:schemeClr val="tx1"/>
          </a:solidFill>
          <a:latin typeface="+mn-lt"/>
        </a:defRPr>
      </a:lvl7pPr>
      <a:lvl8pPr marL="3429000" indent="-228600" algn="l" rtl="0" fontAlgn="base">
        <a:spcBef>
          <a:spcPct val="50000"/>
        </a:spcBef>
        <a:spcAft>
          <a:spcPct val="0"/>
        </a:spcAft>
        <a:buChar char="»"/>
        <a:defRPr sz="2000">
          <a:solidFill>
            <a:schemeClr val="tx1"/>
          </a:solidFill>
          <a:latin typeface="+mn-lt"/>
        </a:defRPr>
      </a:lvl8pPr>
      <a:lvl9pPr marL="3886200" indent="-228600" algn="l" rtl="0" fontAlgn="base">
        <a:spcBef>
          <a:spcPct val="5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429997D2-196C-ABF9-33DB-940C24D6F5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24F2B9DD-F1FA-BE32-113A-EB9268076A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daty 3">
            <a:extLst>
              <a:ext uri="{FF2B5EF4-FFF2-40B4-BE49-F238E27FC236}">
                <a16:creationId xmlns:a16="http://schemas.microsoft.com/office/drawing/2014/main" id="{56562443-1DDD-7E25-1F15-DE0F61D461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pen Sans" pitchFamily="2" charset="0"/>
                <a:ea typeface="Open Sans" pitchFamily="2" charset="0"/>
                <a:cs typeface="Open Sans" pitchFamily="2" charset="0"/>
              </a:defRPr>
            </a:lvl1pPr>
          </a:lstStyle>
          <a:p>
            <a:fld id="{C25C8156-7E50-46F3-BC89-2E198AC72F42}" type="datetimeFigureOut">
              <a:rPr lang="pl-PL" smtClean="0"/>
              <a:pPr/>
              <a:t>26.03.2023</a:t>
            </a:fld>
            <a:endParaRPr lang="pl-PL" dirty="0"/>
          </a:p>
        </p:txBody>
      </p:sp>
      <p:sp>
        <p:nvSpPr>
          <p:cNvPr id="5" name="Symbol zastępczy stopki 4">
            <a:extLst>
              <a:ext uri="{FF2B5EF4-FFF2-40B4-BE49-F238E27FC236}">
                <a16:creationId xmlns:a16="http://schemas.microsoft.com/office/drawing/2014/main" id="{0CEF185E-3E4D-2B6B-E905-4B99D3F9BC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pen Sans" pitchFamily="2" charset="0"/>
                <a:ea typeface="Open Sans" pitchFamily="2" charset="0"/>
                <a:cs typeface="Open Sans" pitchFamily="2" charset="0"/>
              </a:defRPr>
            </a:lvl1pPr>
          </a:lstStyle>
          <a:p>
            <a:endParaRPr lang="pl-PL" dirty="0"/>
          </a:p>
        </p:txBody>
      </p:sp>
      <p:sp>
        <p:nvSpPr>
          <p:cNvPr id="6" name="Symbol zastępczy numeru slajdu 5">
            <a:extLst>
              <a:ext uri="{FF2B5EF4-FFF2-40B4-BE49-F238E27FC236}">
                <a16:creationId xmlns:a16="http://schemas.microsoft.com/office/drawing/2014/main" id="{7CBA44EF-303C-99E4-F5E2-31D569FCEF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pen Sans" pitchFamily="2" charset="0"/>
                <a:ea typeface="Open Sans" pitchFamily="2" charset="0"/>
                <a:cs typeface="Open Sans" pitchFamily="2" charset="0"/>
              </a:defRPr>
            </a:lvl1pPr>
          </a:lstStyle>
          <a:p>
            <a:fld id="{7E4A71B4-A36E-4719-8649-4853FF2EFBC2}" type="slidenum">
              <a:rPr lang="pl-PL" smtClean="0"/>
              <a:pPr/>
              <a:t>‹#›</a:t>
            </a:fld>
            <a:endParaRPr lang="pl-PL" dirty="0"/>
          </a:p>
        </p:txBody>
      </p:sp>
    </p:spTree>
    <p:extLst>
      <p:ext uri="{BB962C8B-B14F-4D97-AF65-F5344CB8AC3E}">
        <p14:creationId xmlns:p14="http://schemas.microsoft.com/office/powerpoint/2010/main" val="627872707"/>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Lst>
  <p:txStyles>
    <p:titleStyle>
      <a:lvl1pPr algn="l" defTabSz="914400" rtl="0" eaLnBrk="1" latinLnBrk="0" hangingPunct="1">
        <a:lnSpc>
          <a:spcPct val="90000"/>
        </a:lnSpc>
        <a:spcBef>
          <a:spcPct val="0"/>
        </a:spcBef>
        <a:buNone/>
        <a:defRPr sz="4400" kern="1200">
          <a:solidFill>
            <a:schemeClr val="tx1"/>
          </a:solidFill>
          <a:latin typeface="Yanone Kaffeesatz" pitchFamily="2" charset="-1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consilium.europa.eu/en/eu-budget-story/" TargetMode="External"/><Relationship Id="rId2" Type="http://schemas.openxmlformats.org/officeDocument/2006/relationships/hyperlink" Target="https://ec.europa.eu/info/strategy/eu-budget/long-term-eu-budget/2021-2027_en" TargetMode="Externa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consilium.europa.eu/en/infographics/mff2021-2027-ngeu-final/"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hyperlink" Target="https://www.consilium.europa.eu/en/policies/eu-budgetary-system/multiannual-financial-framewor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0706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Nadpis 1">
            <a:extLst>
              <a:ext uri="{FF2B5EF4-FFF2-40B4-BE49-F238E27FC236}">
                <a16:creationId xmlns:a16="http://schemas.microsoft.com/office/drawing/2014/main" id="{26FC40F6-37D6-428B-9FF7-14A12D03D010}"/>
              </a:ext>
            </a:extLst>
          </p:cNvPr>
          <p:cNvSpPr>
            <a:spLocks noGrp="1"/>
          </p:cNvSpPr>
          <p:nvPr>
            <p:ph type="title"/>
          </p:nvPr>
        </p:nvSpPr>
        <p:spPr>
          <a:xfrm>
            <a:off x="911424" y="165100"/>
            <a:ext cx="11017224" cy="671612"/>
          </a:xfrm>
        </p:spPr>
        <p:txBody>
          <a:bodyPr/>
          <a:lstStyle/>
          <a:p>
            <a:r>
              <a:rPr lang="cs-CZ" altLang="cs-CZ" dirty="0" err="1">
                <a:effectLst>
                  <a:outerShdw blurRad="38100" dist="38100" dir="2700000" algn="tl">
                    <a:srgbClr val="000000">
                      <a:alpha val="43137"/>
                    </a:srgbClr>
                  </a:outerShdw>
                </a:effectLst>
              </a:rPr>
              <a:t>Expenditure</a:t>
            </a:r>
            <a:r>
              <a:rPr lang="cs-CZ" altLang="cs-CZ" dirty="0">
                <a:effectLst>
                  <a:outerShdw blurRad="38100" dist="38100" dir="2700000" algn="tl">
                    <a:srgbClr val="000000">
                      <a:alpha val="43137"/>
                    </a:srgbClr>
                  </a:outerShdw>
                </a:effectLst>
              </a:rPr>
              <a:t> </a:t>
            </a:r>
            <a:r>
              <a:rPr lang="cs-CZ" altLang="cs-CZ" dirty="0" err="1">
                <a:effectLst>
                  <a:outerShdw blurRad="38100" dist="38100" dir="2700000" algn="tl">
                    <a:srgbClr val="000000">
                      <a:alpha val="43137"/>
                    </a:srgbClr>
                  </a:outerShdw>
                </a:effectLst>
              </a:rPr>
              <a:t>ceilings</a:t>
            </a:r>
            <a:r>
              <a:rPr lang="cs-CZ" altLang="cs-CZ" dirty="0">
                <a:effectLst>
                  <a:outerShdw blurRad="38100" dist="38100" dir="2700000" algn="tl">
                    <a:srgbClr val="000000">
                      <a:alpha val="43137"/>
                    </a:srgbClr>
                  </a:outerShdw>
                </a:effectLst>
              </a:rPr>
              <a:t> </a:t>
            </a:r>
          </a:p>
        </p:txBody>
      </p:sp>
      <p:sp>
        <p:nvSpPr>
          <p:cNvPr id="74755" name="Zástupný symbol pro obsah 2">
            <a:extLst>
              <a:ext uri="{FF2B5EF4-FFF2-40B4-BE49-F238E27FC236}">
                <a16:creationId xmlns:a16="http://schemas.microsoft.com/office/drawing/2014/main" id="{65D45EE4-A9EB-4922-9A00-A806C5D49E76}"/>
              </a:ext>
            </a:extLst>
          </p:cNvPr>
          <p:cNvSpPr>
            <a:spLocks noGrp="1"/>
          </p:cNvSpPr>
          <p:nvPr>
            <p:ph idx="1"/>
          </p:nvPr>
        </p:nvSpPr>
        <p:spPr>
          <a:xfrm>
            <a:off x="335360" y="836713"/>
            <a:ext cx="11232225" cy="5568322"/>
          </a:xfrm>
        </p:spPr>
        <p:txBody>
          <a:bodyPr/>
          <a:lstStyle/>
          <a:p>
            <a:pPr marL="0" indent="0">
              <a:buNone/>
              <a:defRPr/>
            </a:pPr>
            <a:r>
              <a:rPr lang="en-US" sz="2800" b="1" dirty="0">
                <a:solidFill>
                  <a:schemeClr val="tx1"/>
                </a:solidFill>
              </a:rPr>
              <a:t>Expenditure ceilings </a:t>
            </a:r>
          </a:p>
          <a:p>
            <a:pPr>
              <a:defRPr/>
            </a:pPr>
            <a:endParaRPr lang="en-US" sz="400" dirty="0"/>
          </a:p>
          <a:p>
            <a:pPr marL="0" indent="0">
              <a:buNone/>
              <a:defRPr/>
            </a:pPr>
            <a:r>
              <a:rPr lang="en-US" sz="2667" b="1" dirty="0">
                <a:solidFill>
                  <a:schemeClr val="tx2"/>
                </a:solidFill>
                <a:highlight>
                  <a:srgbClr val="FFFFCC"/>
                </a:highlight>
              </a:rPr>
              <a:t>The EU budget has 2 types of amounts:</a:t>
            </a:r>
            <a:endParaRPr lang="cs-CZ" sz="2667" b="1" dirty="0">
              <a:solidFill>
                <a:schemeClr val="tx2"/>
              </a:solidFill>
              <a:highlight>
                <a:srgbClr val="FFFFCC"/>
              </a:highlight>
            </a:endParaRPr>
          </a:p>
          <a:p>
            <a:pPr marL="571486" indent="-571486">
              <a:defRPr/>
            </a:pPr>
            <a:endParaRPr lang="cs-CZ" sz="400" dirty="0"/>
          </a:p>
          <a:p>
            <a:pPr marL="571486" indent="-571486">
              <a:defRPr/>
            </a:pPr>
            <a:r>
              <a:rPr lang="en-US" sz="2667" b="1" dirty="0">
                <a:effectLst>
                  <a:outerShdw blurRad="38100" dist="38100" dir="2700000" algn="tl">
                    <a:srgbClr val="000000">
                      <a:alpha val="43137"/>
                    </a:srgbClr>
                  </a:outerShdw>
                </a:effectLst>
              </a:rPr>
              <a:t>commitments</a:t>
            </a:r>
            <a:r>
              <a:rPr lang="en-US" sz="2667" b="1" dirty="0"/>
              <a:t> </a:t>
            </a:r>
            <a:r>
              <a:rPr lang="en-US" sz="2667" dirty="0"/>
              <a:t>– commitments to pay out funds to specific initiatives</a:t>
            </a:r>
            <a:r>
              <a:rPr lang="cs-CZ" sz="2667" dirty="0"/>
              <a:t> (</a:t>
            </a:r>
            <a:r>
              <a:rPr lang="en-US" sz="2667" dirty="0"/>
              <a:t>legally binding promises to spend </a:t>
            </a:r>
            <a:r>
              <a:rPr lang="en-US" sz="2667" b="1" i="1" dirty="0"/>
              <a:t>money which will not necessarily be paid out in the same year but may be disbursed over several financial years</a:t>
            </a:r>
            <a:endParaRPr lang="cs-CZ" sz="2667" b="1" i="1" dirty="0"/>
          </a:p>
          <a:p>
            <a:pPr>
              <a:defRPr/>
            </a:pPr>
            <a:endParaRPr lang="en-US" sz="400" dirty="0"/>
          </a:p>
          <a:p>
            <a:pPr marL="571486" indent="-571486">
              <a:defRPr/>
            </a:pPr>
            <a:r>
              <a:rPr lang="en-US" sz="2667" b="1" dirty="0">
                <a:effectLst>
                  <a:outerShdw blurRad="38100" dist="38100" dir="2700000" algn="tl">
                    <a:srgbClr val="000000">
                      <a:alpha val="43137"/>
                    </a:srgbClr>
                  </a:outerShdw>
                </a:effectLst>
              </a:rPr>
              <a:t>payments</a:t>
            </a:r>
            <a:r>
              <a:rPr lang="en-US" sz="2667" dirty="0"/>
              <a:t> – payments forecast for the period covered by the budget</a:t>
            </a:r>
            <a:r>
              <a:rPr lang="cs-CZ" sz="2667" dirty="0"/>
              <a:t> (</a:t>
            </a:r>
            <a:r>
              <a:rPr lang="en-US" sz="2667" b="1" i="1" dirty="0"/>
              <a:t>the actual amounts authorized for disbursement in a given year</a:t>
            </a:r>
            <a:r>
              <a:rPr lang="cs-CZ" sz="2667" dirty="0"/>
              <a:t>)</a:t>
            </a:r>
            <a:endParaRPr lang="en-US" sz="2667" dirty="0"/>
          </a:p>
          <a:p>
            <a:pPr eaLnBrk="1" fontAlgn="ctr" hangingPunct="1">
              <a:buFont typeface="Arial" charset="0"/>
              <a:buChar char="•"/>
              <a:defRPr/>
            </a:pPr>
            <a:endParaRPr lang="cs-CZ" dirty="0"/>
          </a:p>
        </p:txBody>
      </p:sp>
    </p:spTree>
  </p:cSld>
  <p:clrMapOvr>
    <a:masterClrMapping/>
  </p:clrMapOvr>
  <p:transition spd="med">
    <p:circl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Nadpis 1">
            <a:extLst>
              <a:ext uri="{FF2B5EF4-FFF2-40B4-BE49-F238E27FC236}">
                <a16:creationId xmlns:a16="http://schemas.microsoft.com/office/drawing/2014/main" id="{7015E59B-411E-4ACC-A4BA-8F3C64C86478}"/>
              </a:ext>
            </a:extLst>
          </p:cNvPr>
          <p:cNvSpPr>
            <a:spLocks noGrp="1"/>
          </p:cNvSpPr>
          <p:nvPr>
            <p:ph type="title"/>
          </p:nvPr>
        </p:nvSpPr>
        <p:spPr>
          <a:xfrm>
            <a:off x="911424" y="260648"/>
            <a:ext cx="11017223" cy="576064"/>
          </a:xfrm>
        </p:spPr>
        <p:txBody>
          <a:bodyPr/>
          <a:lstStyle/>
          <a:p>
            <a:r>
              <a:rPr lang="en-US" altLang="cs-CZ" dirty="0">
                <a:effectLst>
                  <a:outerShdw blurRad="38100" dist="38100" dir="2700000" algn="tl">
                    <a:srgbClr val="000000">
                      <a:alpha val="43137"/>
                    </a:srgbClr>
                  </a:outerShdw>
                </a:effectLst>
              </a:rPr>
              <a:t>How is the budget decided? </a:t>
            </a:r>
            <a:r>
              <a:rPr lang="en-US" altLang="cs-CZ" sz="4800" dirty="0">
                <a:solidFill>
                  <a:srgbClr val="FFC000"/>
                </a:solidFill>
              </a:rPr>
              <a:t> </a:t>
            </a:r>
            <a:endParaRPr lang="cs-CZ" altLang="cs-CZ" sz="4800" dirty="0">
              <a:solidFill>
                <a:srgbClr val="FFC000"/>
              </a:solidFill>
            </a:endParaRPr>
          </a:p>
        </p:txBody>
      </p:sp>
      <p:sp>
        <p:nvSpPr>
          <p:cNvPr id="6" name="Rectangle 7">
            <a:extLst>
              <a:ext uri="{FF2B5EF4-FFF2-40B4-BE49-F238E27FC236}">
                <a16:creationId xmlns:a16="http://schemas.microsoft.com/office/drawing/2014/main" id="{F71D4A2C-9225-4C65-934A-912A44EB7069}"/>
              </a:ext>
            </a:extLst>
          </p:cNvPr>
          <p:cNvSpPr>
            <a:spLocks noGrp="1" noChangeArrowheads="1"/>
          </p:cNvSpPr>
          <p:nvPr>
            <p:ph idx="1"/>
          </p:nvPr>
        </p:nvSpPr>
        <p:spPr>
          <a:xfrm>
            <a:off x="335361" y="836712"/>
            <a:ext cx="11329592" cy="5293155"/>
          </a:xfrm>
        </p:spPr>
        <p:txBody>
          <a:bodyPr/>
          <a:lstStyle/>
          <a:p>
            <a:pPr algn="just" eaLnBrk="1" hangingPunct="1">
              <a:spcAft>
                <a:spcPct val="40000"/>
              </a:spcAft>
              <a:defRPr/>
            </a:pPr>
            <a:r>
              <a:rPr lang="en-US" altLang="cs-CZ" sz="2667" dirty="0"/>
              <a:t>Based on the multiannual financial framework in force and the budget guidelines for the coming year, </a:t>
            </a:r>
            <a:r>
              <a:rPr lang="en-US" altLang="cs-CZ" sz="2667" dirty="0">
                <a:effectLst>
                  <a:outerShdw blurRad="38100" dist="38100" dir="2700000" algn="tl">
                    <a:srgbClr val="000000">
                      <a:alpha val="43137"/>
                    </a:srgbClr>
                  </a:outerShdw>
                </a:effectLst>
                <a:highlight>
                  <a:srgbClr val="FFFFCC"/>
                </a:highlight>
              </a:rPr>
              <a:t>the European Commission prepares the draft budget, and submits it to the Council and Parliament</a:t>
            </a:r>
            <a:r>
              <a:rPr lang="en-US" altLang="cs-CZ" sz="2667" dirty="0"/>
              <a:t>. The budgetary authority, comprised of the Council and the Parliament, amends and adopts the draft budget.</a:t>
            </a:r>
            <a:endParaRPr lang="cs-CZ" altLang="cs-CZ" sz="2667" dirty="0"/>
          </a:p>
          <a:p>
            <a:pPr algn="just" eaLnBrk="1" hangingPunct="1">
              <a:spcAft>
                <a:spcPct val="40000"/>
              </a:spcAft>
              <a:defRPr/>
            </a:pPr>
            <a:r>
              <a:rPr lang="en-US" altLang="cs-CZ" sz="2667" dirty="0"/>
              <a:t>In case of disagreement between Parliament and Council a specific Conciliation Committee is convened with the task of reaching agreement on a joint text within a period of 21 days, subject to the approval of both arms of the budgetary authority. If the joint text is rejected by the Council, the European Parliament has the right to ultimately approve the budget.</a:t>
            </a:r>
          </a:p>
          <a:p>
            <a:pPr marL="0" indent="0" eaLnBrk="1" hangingPunct="1">
              <a:spcAft>
                <a:spcPct val="40000"/>
              </a:spcAft>
              <a:buFont typeface="Arial" charset="0"/>
              <a:buChar char="•"/>
              <a:defRPr/>
            </a:pPr>
            <a:endParaRPr lang="en-US" altLang="cs-CZ" sz="2667" dirty="0"/>
          </a:p>
        </p:txBody>
      </p:sp>
    </p:spTree>
  </p:cSld>
  <p:clrMapOvr>
    <a:masterClrMapping/>
  </p:clrMapOvr>
  <p:transition spd="med">
    <p:circl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Obrázek 1">
            <a:extLst>
              <a:ext uri="{FF2B5EF4-FFF2-40B4-BE49-F238E27FC236}">
                <a16:creationId xmlns:a16="http://schemas.microsoft.com/office/drawing/2014/main" id="{EF62B764-40E0-4CB9-A2D4-609147A1DD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302" r="1364"/>
          <a:stretch>
            <a:fillRect/>
          </a:stretch>
        </p:blipFill>
        <p:spPr bwMode="auto">
          <a:xfrm>
            <a:off x="95251" y="0"/>
            <a:ext cx="6722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Obdélník 5">
            <a:extLst>
              <a:ext uri="{FF2B5EF4-FFF2-40B4-BE49-F238E27FC236}">
                <a16:creationId xmlns:a16="http://schemas.microsoft.com/office/drawing/2014/main" id="{4FC36088-7639-4C6B-AA52-D7F535376F32}"/>
              </a:ext>
            </a:extLst>
          </p:cNvPr>
          <p:cNvSpPr>
            <a:spLocks noChangeArrowheads="1"/>
          </p:cNvSpPr>
          <p:nvPr/>
        </p:nvSpPr>
        <p:spPr bwMode="auto">
          <a:xfrm>
            <a:off x="6817784" y="786513"/>
            <a:ext cx="5110864" cy="5510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cs-CZ" sz="1467" dirty="0"/>
              <a:t>The annual EU budget is agreed by the Council and the European Parliament. The draft budget is proposed by the Commission.</a:t>
            </a:r>
          </a:p>
          <a:p>
            <a:pPr>
              <a:spcBef>
                <a:spcPct val="0"/>
              </a:spcBef>
              <a:buFontTx/>
              <a:buNone/>
            </a:pPr>
            <a:r>
              <a:rPr lang="en-US" altLang="cs-CZ" sz="1467" dirty="0"/>
              <a:t>1. The Council and the European Parliament decide on an equal footing.</a:t>
            </a:r>
            <a:br>
              <a:rPr lang="en-US" altLang="cs-CZ" sz="1467" dirty="0"/>
            </a:br>
            <a:br>
              <a:rPr lang="en-US" altLang="cs-CZ" sz="1467" dirty="0"/>
            </a:br>
            <a:r>
              <a:rPr lang="en-US" altLang="cs-CZ" sz="1467" dirty="0"/>
              <a:t>First, the Council adopts its position on the draft annual EU budget. The European Parliament can then adopt amendments to the Council's position. If their views diverge, a Conciliation Committee is convened to find a compromise within three weeks.</a:t>
            </a:r>
            <a:br>
              <a:rPr lang="en-US" altLang="cs-CZ" sz="1467" dirty="0"/>
            </a:br>
            <a:br>
              <a:rPr lang="en-US" altLang="cs-CZ" sz="1467" dirty="0"/>
            </a:br>
            <a:r>
              <a:rPr lang="en-US" altLang="cs-CZ" sz="1467" dirty="0"/>
              <a:t>2. After an agreement is reached, the Council and the European Parliament have 14 days to formally approve it.</a:t>
            </a:r>
            <a:br>
              <a:rPr lang="en-US" altLang="cs-CZ" sz="1467" dirty="0"/>
            </a:br>
            <a:br>
              <a:rPr lang="en-US" altLang="cs-CZ" sz="1467" dirty="0"/>
            </a:br>
            <a:r>
              <a:rPr lang="en-US" altLang="cs-CZ" sz="1467" dirty="0"/>
              <a:t>3. If the Council and the European Parliament do not reach an agreement, the Commission has to present a new draft annual budget.</a:t>
            </a:r>
          </a:p>
          <a:p>
            <a:pPr>
              <a:spcBef>
                <a:spcPct val="0"/>
              </a:spcBef>
              <a:buFontTx/>
              <a:buNone/>
            </a:pPr>
            <a:r>
              <a:rPr lang="en-US" altLang="cs-CZ" sz="1467" dirty="0"/>
              <a:t>4. If the annual budget is still not adopted at the beginning of the year to which it refers, the system of provisional twelfths applies. This means that not more than one twelfth of the budget appropriations for the previous year or of the draft budget proposed by the Commission - whichever is smaller - may be spent each month for any chapter of the budget.</a:t>
            </a:r>
          </a:p>
        </p:txBody>
      </p:sp>
    </p:spTree>
  </p:cSld>
  <p:clrMapOvr>
    <a:masterClrMapping/>
  </p:clrMapOvr>
  <p:transition spd="med">
    <p:circl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Obrázek 5">
            <a:extLst>
              <a:ext uri="{FF2B5EF4-FFF2-40B4-BE49-F238E27FC236}">
                <a16:creationId xmlns:a16="http://schemas.microsoft.com/office/drawing/2014/main" id="{6DECDF35-0A31-4E95-A22E-127482DA5D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9496" y="-28575"/>
            <a:ext cx="9217024" cy="688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Obrázek 5">
            <a:extLst>
              <a:ext uri="{FF2B5EF4-FFF2-40B4-BE49-F238E27FC236}">
                <a16:creationId xmlns:a16="http://schemas.microsoft.com/office/drawing/2014/main" id="{8D04031A-E316-4F00-84C7-3C07C4DE78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2851" y="-14817"/>
            <a:ext cx="5899149"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Obrázek 7">
            <a:extLst>
              <a:ext uri="{FF2B5EF4-FFF2-40B4-BE49-F238E27FC236}">
                <a16:creationId xmlns:a16="http://schemas.microsoft.com/office/drawing/2014/main" id="{E732B712-C17C-4969-B526-D8E121A77A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184" y="0"/>
            <a:ext cx="6053667" cy="6951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E27969-FB72-4ADC-97D8-9916AD6493CE}"/>
              </a:ext>
            </a:extLst>
          </p:cNvPr>
          <p:cNvSpPr>
            <a:spLocks noGrp="1"/>
          </p:cNvSpPr>
          <p:nvPr>
            <p:ph type="title"/>
          </p:nvPr>
        </p:nvSpPr>
        <p:spPr>
          <a:xfrm>
            <a:off x="1" y="165100"/>
            <a:ext cx="10081684" cy="1143000"/>
          </a:xfrm>
        </p:spPr>
        <p:txBody>
          <a:bodyPr/>
          <a:lstStyle/>
          <a:p>
            <a:pPr>
              <a:defRPr/>
            </a:pPr>
            <a:r>
              <a:rPr lang="cs-CZ" dirty="0" err="1">
                <a:effectLst>
                  <a:outerShdw blurRad="38100" dist="38100" dir="2700000" algn="tl">
                    <a:srgbClr val="000000">
                      <a:alpha val="43137"/>
                    </a:srgbClr>
                  </a:outerShdw>
                </a:effectLst>
              </a:rPr>
              <a:t>Multiannual</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Financial</a:t>
            </a:r>
            <a:r>
              <a:rPr lang="cs-CZ" dirty="0">
                <a:effectLst>
                  <a:outerShdw blurRad="38100" dist="38100" dir="2700000" algn="tl">
                    <a:srgbClr val="000000">
                      <a:alpha val="43137"/>
                    </a:srgbClr>
                  </a:outerShdw>
                </a:effectLst>
              </a:rPr>
              <a:t> Framework 2014-2020</a:t>
            </a:r>
            <a:br>
              <a:rPr lang="en-US" b="1" dirty="0">
                <a:solidFill>
                  <a:srgbClr val="FFC000"/>
                </a:solidFill>
                <a:latin typeface="+mn-lt"/>
              </a:rPr>
            </a:br>
            <a:endParaRPr lang="en-US" b="1" dirty="0">
              <a:solidFill>
                <a:srgbClr val="FFC000"/>
              </a:solidFill>
              <a:latin typeface="+mn-lt"/>
            </a:endParaRPr>
          </a:p>
        </p:txBody>
      </p:sp>
      <p:pic>
        <p:nvPicPr>
          <p:cNvPr id="4" name="Picture 2">
            <a:extLst>
              <a:ext uri="{FF2B5EF4-FFF2-40B4-BE49-F238E27FC236}">
                <a16:creationId xmlns:a16="http://schemas.microsoft.com/office/drawing/2014/main" id="{9B8D746A-2755-403F-9EC2-3F148712F04B}"/>
              </a:ext>
            </a:extLst>
          </p:cNvPr>
          <p:cNvPicPr>
            <a:picLocks noGrp="1" noChangeAspect="1" noChangeArrowheads="1"/>
          </p:cNvPicPr>
          <p:nvPr>
            <p:ph idx="1"/>
          </p:nvPr>
        </p:nvPicPr>
        <p:blipFill>
          <a:blip r:embed="rId2" cstate="print"/>
          <a:srcRect/>
          <a:stretch>
            <a:fillRect/>
          </a:stretch>
        </p:blipFill>
        <p:spPr>
          <a:xfrm>
            <a:off x="-14097" y="838856"/>
            <a:ext cx="12206096" cy="6019144"/>
          </a:xfrm>
          <a:effectLst>
            <a:outerShdw blurRad="292100" dist="139700" dir="2700000" algn="tl" rotWithShape="0">
              <a:srgbClr val="333333">
                <a:alpha val="65000"/>
              </a:srgbClr>
            </a:outerShdw>
          </a:effectLst>
        </p:spPr>
      </p:pic>
    </p:spTree>
  </p:cSld>
  <p:clrMapOvr>
    <a:masterClrMapping/>
  </p:clrMapOvr>
  <p:transition spd="med">
    <p:circl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1FDF03-BED3-4E63-9E60-6851728F1C4B}"/>
              </a:ext>
            </a:extLst>
          </p:cNvPr>
          <p:cNvSpPr>
            <a:spLocks noGrp="1"/>
          </p:cNvSpPr>
          <p:nvPr>
            <p:ph type="title"/>
          </p:nvPr>
        </p:nvSpPr>
        <p:spPr>
          <a:xfrm>
            <a:off x="0" y="165100"/>
            <a:ext cx="12000655" cy="743620"/>
          </a:xfrm>
        </p:spPr>
        <p:txBody>
          <a:bodyPr/>
          <a:lstStyle/>
          <a:p>
            <a:pPr>
              <a:defRPr/>
            </a:pPr>
            <a:r>
              <a:rPr lang="cs-CZ" dirty="0" err="1">
                <a:effectLst>
                  <a:outerShdw blurRad="38100" dist="38100" dir="2700000" algn="tl">
                    <a:srgbClr val="000000">
                      <a:alpha val="43137"/>
                    </a:srgbClr>
                  </a:outerShdw>
                </a:effectLst>
              </a:rPr>
              <a:t>Multiannual</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Financial</a:t>
            </a:r>
            <a:r>
              <a:rPr lang="cs-CZ" dirty="0">
                <a:effectLst>
                  <a:outerShdw blurRad="38100" dist="38100" dir="2700000" algn="tl">
                    <a:srgbClr val="000000">
                      <a:alpha val="43137"/>
                    </a:srgbClr>
                  </a:outerShdw>
                </a:effectLst>
              </a:rPr>
              <a:t> Framework 2014-2020</a:t>
            </a:r>
            <a:endParaRPr lang="en-US" b="1" dirty="0">
              <a:solidFill>
                <a:srgbClr val="FFC000"/>
              </a:solidFill>
              <a:latin typeface="+mn-lt"/>
            </a:endParaRPr>
          </a:p>
        </p:txBody>
      </p:sp>
      <p:pic>
        <p:nvPicPr>
          <p:cNvPr id="63491" name="Obrázek 5">
            <a:extLst>
              <a:ext uri="{FF2B5EF4-FFF2-40B4-BE49-F238E27FC236}">
                <a16:creationId xmlns:a16="http://schemas.microsoft.com/office/drawing/2014/main" id="{82A63CA6-C392-473B-A588-8F7E631F83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486" b="-2"/>
          <a:stretch>
            <a:fillRect/>
          </a:stretch>
        </p:blipFill>
        <p:spPr bwMode="auto">
          <a:xfrm>
            <a:off x="1282700" y="873761"/>
            <a:ext cx="9626600" cy="6093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EE968C-5994-4971-BE72-83B52BEFCB4B}"/>
              </a:ext>
            </a:extLst>
          </p:cNvPr>
          <p:cNvSpPr>
            <a:spLocks noGrp="1"/>
          </p:cNvSpPr>
          <p:nvPr>
            <p:ph type="title"/>
          </p:nvPr>
        </p:nvSpPr>
        <p:spPr/>
        <p:txBody>
          <a:bodyPr/>
          <a:lstStyle/>
          <a:p>
            <a:r>
              <a:rPr lang="cs-CZ" dirty="0">
                <a:effectLst>
                  <a:outerShdw blurRad="38100" dist="38100" dir="2700000" algn="tl">
                    <a:srgbClr val="000000">
                      <a:alpha val="43137"/>
                    </a:srgbClr>
                  </a:outerShdw>
                </a:effectLst>
              </a:rPr>
              <a:t>EU </a:t>
            </a:r>
            <a:r>
              <a:rPr lang="cs-CZ" dirty="0" err="1">
                <a:effectLst>
                  <a:outerShdw blurRad="38100" dist="38100" dir="2700000" algn="tl">
                    <a:srgbClr val="000000">
                      <a:alpha val="43137"/>
                    </a:srgbClr>
                  </a:outerShdw>
                </a:effectLst>
              </a:rPr>
              <a:t>annual</a:t>
            </a:r>
            <a:r>
              <a:rPr lang="cs-CZ" dirty="0">
                <a:effectLst>
                  <a:outerShdw blurRad="38100" dist="38100" dir="2700000" algn="tl">
                    <a:srgbClr val="000000">
                      <a:alpha val="43137"/>
                    </a:srgbClr>
                  </a:outerShdw>
                </a:effectLst>
              </a:rPr>
              <a:t> budget 2023</a:t>
            </a:r>
          </a:p>
        </p:txBody>
      </p:sp>
      <p:pic>
        <p:nvPicPr>
          <p:cNvPr id="4" name="Zástupný obsah 3">
            <a:extLst>
              <a:ext uri="{FF2B5EF4-FFF2-40B4-BE49-F238E27FC236}">
                <a16:creationId xmlns:a16="http://schemas.microsoft.com/office/drawing/2014/main" id="{7C28BC7D-5FFC-4DDF-9991-2F67BB3AD6A4}"/>
              </a:ext>
            </a:extLst>
          </p:cNvPr>
          <p:cNvPicPr>
            <a:picLocks noGrp="1" noChangeAspect="1"/>
          </p:cNvPicPr>
          <p:nvPr>
            <p:ph idx="1"/>
          </p:nvPr>
        </p:nvPicPr>
        <p:blipFill>
          <a:blip r:embed="rId2"/>
          <a:stretch>
            <a:fillRect/>
          </a:stretch>
        </p:blipFill>
        <p:spPr>
          <a:xfrm>
            <a:off x="623392" y="836613"/>
            <a:ext cx="11017223" cy="5472112"/>
          </a:xfrm>
          <a:prstGeom prst="rect">
            <a:avLst/>
          </a:prstGeom>
        </p:spPr>
      </p:pic>
    </p:spTree>
    <p:extLst>
      <p:ext uri="{BB962C8B-B14F-4D97-AF65-F5344CB8AC3E}">
        <p14:creationId xmlns:p14="http://schemas.microsoft.com/office/powerpoint/2010/main" val="3676312684"/>
      </p:ext>
    </p:extLst>
  </p:cSld>
  <p:clrMapOvr>
    <a:masterClrMapping/>
  </p:clrMapOvr>
  <p:transition spd="med">
    <p:circl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Nadpis 1">
            <a:extLst>
              <a:ext uri="{FF2B5EF4-FFF2-40B4-BE49-F238E27FC236}">
                <a16:creationId xmlns:a16="http://schemas.microsoft.com/office/drawing/2014/main" id="{9AA7DD14-E461-4211-89CC-1FFA241B8A5E}"/>
              </a:ext>
            </a:extLst>
          </p:cNvPr>
          <p:cNvSpPr>
            <a:spLocks noGrp="1"/>
          </p:cNvSpPr>
          <p:nvPr>
            <p:ph type="title"/>
          </p:nvPr>
        </p:nvSpPr>
        <p:spPr>
          <a:xfrm>
            <a:off x="553300" y="98022"/>
            <a:ext cx="11303339" cy="1143000"/>
          </a:xfrm>
        </p:spPr>
        <p:txBody>
          <a:bodyPr/>
          <a:lstStyle/>
          <a:p>
            <a:pPr>
              <a:defRPr/>
            </a:pPr>
            <a:r>
              <a:rPr lang="cs-CZ" altLang="cs-CZ" dirty="0">
                <a:effectLst>
                  <a:outerShdw blurRad="38100" dist="38100" dir="2700000" algn="tl">
                    <a:srgbClr val="000000">
                      <a:alpha val="43137"/>
                    </a:srgbClr>
                  </a:outerShdw>
                </a:effectLst>
              </a:rPr>
              <a:t>MFF 2021-2027 - </a:t>
            </a:r>
            <a:r>
              <a:rPr lang="en-US" altLang="cs-CZ" dirty="0">
                <a:effectLst>
                  <a:outerShdw blurRad="38100" dist="38100" dir="2700000" algn="tl">
                    <a:srgbClr val="000000">
                      <a:alpha val="43137"/>
                    </a:srgbClr>
                  </a:outerShdw>
                </a:effectLst>
              </a:rPr>
              <a:t>A MODERN EU BUDGET FOR A UNION THAT PROTECTS, EMPOWERS AND DEFENDS</a:t>
            </a:r>
            <a:br>
              <a:rPr lang="en-US" altLang="cs-CZ" dirty="0">
                <a:effectLst>
                  <a:outerShdw blurRad="38100" dist="38100" dir="2700000" algn="tl">
                    <a:srgbClr val="000000">
                      <a:alpha val="43137"/>
                    </a:srgbClr>
                  </a:outerShdw>
                </a:effectLst>
              </a:rPr>
            </a:br>
            <a:endParaRPr lang="cs-CZ" altLang="cs-CZ" dirty="0">
              <a:effectLst>
                <a:outerShdw blurRad="38100" dist="38100" dir="2700000" algn="tl">
                  <a:srgbClr val="000000">
                    <a:alpha val="43137"/>
                  </a:srgbClr>
                </a:outerShdw>
              </a:effectLst>
            </a:endParaRPr>
          </a:p>
        </p:txBody>
      </p:sp>
      <p:sp>
        <p:nvSpPr>
          <p:cNvPr id="2" name="Obdélník 1">
            <a:extLst>
              <a:ext uri="{FF2B5EF4-FFF2-40B4-BE49-F238E27FC236}">
                <a16:creationId xmlns:a16="http://schemas.microsoft.com/office/drawing/2014/main" id="{1530E597-F161-4ADF-A637-423AD18141BB}"/>
              </a:ext>
            </a:extLst>
          </p:cNvPr>
          <p:cNvSpPr/>
          <p:nvPr/>
        </p:nvSpPr>
        <p:spPr>
          <a:xfrm>
            <a:off x="361613" y="836712"/>
            <a:ext cx="11303339" cy="5068760"/>
          </a:xfrm>
          <a:prstGeom prst="rect">
            <a:avLst/>
          </a:prstGeom>
        </p:spPr>
        <p:txBody>
          <a:bodyPr wrap="square">
            <a:spAutoFit/>
          </a:bodyPr>
          <a:lstStyle/>
          <a:p>
            <a:pPr>
              <a:defRPr/>
            </a:pPr>
            <a:endParaRPr lang="cs-CZ" sz="1400" dirty="0">
              <a:solidFill>
                <a:srgbClr val="000000"/>
              </a:solidFill>
              <a:latin typeface="EC Square Sans Pro"/>
            </a:endParaRPr>
          </a:p>
          <a:p>
            <a:pPr>
              <a:defRPr/>
            </a:pPr>
            <a:endParaRPr lang="cs-CZ" sz="1600" dirty="0"/>
          </a:p>
          <a:p>
            <a:pPr marL="380990" indent="-380990">
              <a:buFont typeface="Arial" panose="020B0604020202020204" pitchFamily="34" charset="0"/>
              <a:buChar char="•"/>
              <a:defRPr/>
            </a:pPr>
            <a:r>
              <a:rPr lang="en-US" sz="2667" dirty="0"/>
              <a:t>The next long-term budget, starting on 1 January 2021, </a:t>
            </a:r>
            <a:r>
              <a:rPr lang="cs-CZ" sz="2667" dirty="0" err="1"/>
              <a:t>is</a:t>
            </a:r>
            <a:r>
              <a:rPr lang="cs-CZ" sz="2667" dirty="0"/>
              <a:t> </a:t>
            </a:r>
            <a:r>
              <a:rPr lang="en-US" sz="2667" dirty="0"/>
              <a:t>the first for the European Union of 27.</a:t>
            </a:r>
            <a:endParaRPr lang="cs-CZ" sz="2667" dirty="0"/>
          </a:p>
          <a:p>
            <a:pPr marL="380990" indent="-380990">
              <a:buFont typeface="Arial" panose="020B0604020202020204" pitchFamily="34" charset="0"/>
              <a:buChar char="•"/>
              <a:defRPr/>
            </a:pPr>
            <a:r>
              <a:rPr lang="en-US" sz="2667" dirty="0"/>
              <a:t>The Commission proposes a new, modern and focused long-term budget, tightly geared to the political priorities — bringing to life the positive agenda set out by President Juncker in the State of the Union Address on 14 September 2016 and agreed by the leaders of the 27 Member States in Bratislava on 16 September 2016 and in the Rome Declaration of 25 March 2017. </a:t>
            </a:r>
            <a:endParaRPr lang="cs-CZ" sz="2667" dirty="0"/>
          </a:p>
          <a:p>
            <a:pPr marL="380990" indent="-380990">
              <a:buFont typeface="Arial" panose="020B0604020202020204" pitchFamily="34" charset="0"/>
              <a:buChar char="•"/>
              <a:defRPr/>
            </a:pPr>
            <a:r>
              <a:rPr lang="en-US" sz="2667" dirty="0"/>
              <a:t>The proposed budget combines new instruments with </a:t>
            </a:r>
            <a:r>
              <a:rPr lang="en-US" sz="2667" dirty="0" err="1"/>
              <a:t>modernised</a:t>
            </a:r>
            <a:r>
              <a:rPr lang="en-US" sz="2667" dirty="0"/>
              <a:t> </a:t>
            </a:r>
            <a:r>
              <a:rPr lang="en-US" sz="2667" dirty="0" err="1"/>
              <a:t>programmes</a:t>
            </a:r>
            <a:r>
              <a:rPr lang="en-US" sz="2667" dirty="0"/>
              <a:t> to deliver efficiently on the European Union’s priorities and to rise to new challenges.</a:t>
            </a:r>
            <a:endParaRPr lang="cs-CZ" sz="2667" dirty="0"/>
          </a:p>
        </p:txBody>
      </p:sp>
    </p:spTree>
  </p:cSld>
  <p:clrMapOvr>
    <a:masterClrMapping/>
  </p:clrMapOvr>
  <p:transition spd="med">
    <p:circl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Nadpis 1">
            <a:extLst>
              <a:ext uri="{FF2B5EF4-FFF2-40B4-BE49-F238E27FC236}">
                <a16:creationId xmlns:a16="http://schemas.microsoft.com/office/drawing/2014/main" id="{8F668144-A5D1-4354-8CDE-B4F8F48C676E}"/>
              </a:ext>
            </a:extLst>
          </p:cNvPr>
          <p:cNvSpPr>
            <a:spLocks noGrp="1"/>
          </p:cNvSpPr>
          <p:nvPr>
            <p:ph type="title"/>
          </p:nvPr>
        </p:nvSpPr>
        <p:spPr>
          <a:xfrm>
            <a:off x="664634" y="116632"/>
            <a:ext cx="10972800" cy="936104"/>
          </a:xfrm>
        </p:spPr>
        <p:txBody>
          <a:bodyPr/>
          <a:lstStyle/>
          <a:p>
            <a:pPr>
              <a:defRPr/>
            </a:pPr>
            <a:r>
              <a:rPr lang="cs-CZ" altLang="cs-CZ" dirty="0">
                <a:effectLst>
                  <a:outerShdw blurRad="38100" dist="38100" dir="2700000" algn="tl">
                    <a:srgbClr val="000000">
                      <a:alpha val="43137"/>
                    </a:srgbClr>
                  </a:outerShdw>
                </a:effectLst>
              </a:rPr>
              <a:t>MFF 2021-2027 - </a:t>
            </a:r>
            <a:r>
              <a:rPr lang="en-US" altLang="cs-CZ" dirty="0">
                <a:effectLst>
                  <a:outerShdw blurRad="38100" dist="38100" dir="2700000" algn="tl">
                    <a:srgbClr val="000000">
                      <a:alpha val="43137"/>
                    </a:srgbClr>
                  </a:outerShdw>
                </a:effectLst>
              </a:rPr>
              <a:t>A MODERN EU BUDGET FOR A UNION THAT PROTECTS, EMPOWERS AND DEFENDS</a:t>
            </a:r>
            <a:endParaRPr lang="cs-CZ" altLang="cs-CZ" dirty="0">
              <a:effectLst>
                <a:outerShdw blurRad="38100" dist="38100" dir="2700000" algn="tl">
                  <a:srgbClr val="000000">
                    <a:alpha val="43137"/>
                  </a:srgbClr>
                </a:outerShdw>
              </a:effectLst>
            </a:endParaRPr>
          </a:p>
        </p:txBody>
      </p:sp>
      <p:pic>
        <p:nvPicPr>
          <p:cNvPr id="67587" name="Obrázek 3">
            <a:extLst>
              <a:ext uri="{FF2B5EF4-FFF2-40B4-BE49-F238E27FC236}">
                <a16:creationId xmlns:a16="http://schemas.microsoft.com/office/drawing/2014/main" id="{04E9C12E-5B58-48E2-A0F5-0612ABD4BB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185" y="1989667"/>
            <a:ext cx="11398249" cy="3551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222CB65E-246F-4175-84D9-5624DA1740E9}"/>
              </a:ext>
            </a:extLst>
          </p:cNvPr>
          <p:cNvSpPr>
            <a:spLocks noGrp="1" noChangeArrowheads="1"/>
          </p:cNvSpPr>
          <p:nvPr>
            <p:ph type="ctrTitle"/>
          </p:nvPr>
        </p:nvSpPr>
        <p:spPr>
          <a:xfrm>
            <a:off x="2200496" y="908720"/>
            <a:ext cx="7848600" cy="3972457"/>
          </a:xfrm>
        </p:spPr>
        <p:txBody>
          <a:bodyPr/>
          <a:lstStyle/>
          <a:p>
            <a:br>
              <a:rPr lang="cs-CZ" sz="3200" dirty="0">
                <a:solidFill>
                  <a:schemeClr val="tx1">
                    <a:lumMod val="95000"/>
                    <a:lumOff val="5000"/>
                  </a:schemeClr>
                </a:solidFill>
              </a:rPr>
            </a:br>
            <a:r>
              <a:rPr lang="cs-CZ" sz="4000" dirty="0">
                <a:latin typeface="+mn-lt"/>
              </a:rPr>
              <a:t>EU Budget, </a:t>
            </a:r>
            <a:r>
              <a:rPr lang="cs-CZ" sz="4000" dirty="0" err="1">
                <a:latin typeface="+mn-lt"/>
              </a:rPr>
              <a:t>Multiannual</a:t>
            </a:r>
            <a:r>
              <a:rPr lang="cs-CZ" sz="4000" dirty="0">
                <a:latin typeface="+mn-lt"/>
              </a:rPr>
              <a:t> </a:t>
            </a:r>
            <a:r>
              <a:rPr lang="cs-CZ" sz="4000" dirty="0" err="1">
                <a:latin typeface="+mn-lt"/>
              </a:rPr>
              <a:t>Financial</a:t>
            </a:r>
            <a:r>
              <a:rPr lang="cs-CZ" sz="4000" dirty="0">
                <a:latin typeface="+mn-lt"/>
              </a:rPr>
              <a:t> Framework (MMF)</a:t>
            </a:r>
            <a:br>
              <a:rPr lang="cs-CZ" sz="4000" dirty="0">
                <a:latin typeface="+mn-lt"/>
              </a:rPr>
            </a:br>
            <a:endParaRPr lang="cs-CZ" altLang="cs-CZ" sz="4000" dirty="0">
              <a:effectLst>
                <a:outerShdw blurRad="38100" dist="38100" dir="2700000" algn="tl">
                  <a:srgbClr val="000000">
                    <a:alpha val="43137"/>
                  </a:srgbClr>
                </a:outerShdw>
              </a:effectLst>
            </a:endParaRPr>
          </a:p>
        </p:txBody>
      </p:sp>
      <p:sp>
        <p:nvSpPr>
          <p:cNvPr id="5123" name="Rectangle 3">
            <a:extLst>
              <a:ext uri="{FF2B5EF4-FFF2-40B4-BE49-F238E27FC236}">
                <a16:creationId xmlns:a16="http://schemas.microsoft.com/office/drawing/2014/main" id="{CC6B0684-0193-4667-9B12-1A2E14B3520E}"/>
              </a:ext>
            </a:extLst>
          </p:cNvPr>
          <p:cNvSpPr>
            <a:spLocks noGrp="1" noChangeArrowheads="1"/>
          </p:cNvSpPr>
          <p:nvPr>
            <p:ph type="subTitle" idx="1"/>
          </p:nvPr>
        </p:nvSpPr>
        <p:spPr>
          <a:xfrm>
            <a:off x="2238729" y="4829623"/>
            <a:ext cx="7775575" cy="1584325"/>
          </a:xfrm>
        </p:spPr>
        <p:txBody>
          <a:bodyPr/>
          <a:lstStyle/>
          <a:p>
            <a:pPr eaLnBrk="1" hangingPunct="1"/>
            <a:r>
              <a:rPr lang="cs-CZ" altLang="cs-CZ" sz="3600" b="1" dirty="0">
                <a:solidFill>
                  <a:srgbClr val="0066FF"/>
                </a:solidFill>
              </a:rPr>
              <a:t>Radomír Kaňa</a:t>
            </a:r>
          </a:p>
          <a:p>
            <a:pPr eaLnBrk="1" hangingPunct="1"/>
            <a:r>
              <a:rPr lang="cs-CZ" altLang="cs-CZ" sz="2400" b="1" i="1" dirty="0">
                <a:solidFill>
                  <a:schemeClr val="tx1"/>
                </a:solidFill>
              </a:rPr>
              <a:t>Department </a:t>
            </a:r>
            <a:r>
              <a:rPr lang="cs-CZ" altLang="cs-CZ" sz="2400" b="1" i="1" dirty="0" err="1">
                <a:solidFill>
                  <a:schemeClr val="tx1"/>
                </a:solidFill>
              </a:rPr>
              <a:t>of</a:t>
            </a:r>
            <a:r>
              <a:rPr lang="cs-CZ" altLang="cs-CZ" sz="2400" b="1" i="1" dirty="0">
                <a:solidFill>
                  <a:schemeClr val="tx1"/>
                </a:solidFill>
              </a:rPr>
              <a:t> International </a:t>
            </a:r>
            <a:r>
              <a:rPr lang="cs-CZ" altLang="cs-CZ" sz="2400" b="1" i="1" dirty="0" err="1">
                <a:solidFill>
                  <a:schemeClr val="tx1"/>
                </a:solidFill>
              </a:rPr>
              <a:t>Economic</a:t>
            </a:r>
            <a:r>
              <a:rPr lang="cs-CZ" altLang="cs-CZ" sz="2400" b="1" i="1" dirty="0">
                <a:solidFill>
                  <a:schemeClr val="tx1"/>
                </a:solidFill>
              </a:rPr>
              <a:t> Relations</a:t>
            </a:r>
          </a:p>
          <a:p>
            <a:pPr eaLnBrk="1" hangingPunct="1"/>
            <a:endParaRPr lang="cs-CZ" altLang="cs-CZ" i="1" dirty="0"/>
          </a:p>
          <a:p>
            <a:pPr eaLnBrk="1" hangingPunct="1"/>
            <a:endParaRPr lang="cs-CZ" altLang="cs-CZ" dirty="0">
              <a:solidFill>
                <a:srgbClr val="0066FF"/>
              </a:solidFill>
            </a:endParaRPr>
          </a:p>
        </p:txBody>
      </p:sp>
      <p:sp>
        <p:nvSpPr>
          <p:cNvPr id="5124" name="Text Box 6">
            <a:extLst>
              <a:ext uri="{FF2B5EF4-FFF2-40B4-BE49-F238E27FC236}">
                <a16:creationId xmlns:a16="http://schemas.microsoft.com/office/drawing/2014/main" id="{F2F96C1D-C8EA-4895-9611-27A8C10E5435}"/>
              </a:ext>
            </a:extLst>
          </p:cNvPr>
          <p:cNvSpPr txBox="1">
            <a:spLocks noChangeArrowheads="1"/>
          </p:cNvSpPr>
          <p:nvPr/>
        </p:nvSpPr>
        <p:spPr bwMode="auto">
          <a:xfrm>
            <a:off x="3000376" y="6165851"/>
            <a:ext cx="60483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buFont typeface="Wingdings" panose="05000000000000000000" pitchFamily="2" charset="2"/>
              <a:buChar char="§"/>
              <a:defRPr sz="3200">
                <a:solidFill>
                  <a:srgbClr val="FF0000"/>
                </a:solidFill>
                <a:latin typeface="Arial" panose="020B0604020202020204" pitchFamily="34" charset="0"/>
              </a:defRPr>
            </a:lvl1pPr>
            <a:lvl2pPr marL="742950" indent="-285750">
              <a:spcBef>
                <a:spcPct val="50000"/>
              </a:spcBef>
              <a:buChar char="–"/>
              <a:defRPr sz="2400" b="1">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cs-CZ" altLang="cs-CZ" sz="1000">
              <a:solidFill>
                <a:schemeClr val="tx1"/>
              </a:solidFill>
            </a:endParaRPr>
          </a:p>
        </p:txBody>
      </p:sp>
    </p:spTree>
  </p:cSld>
  <p:clrMapOvr>
    <a:masterClrMapping/>
  </p:clrMapOvr>
  <p:transition spd="med">
    <p:circl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Nadpis 1">
            <a:extLst>
              <a:ext uri="{FF2B5EF4-FFF2-40B4-BE49-F238E27FC236}">
                <a16:creationId xmlns:a16="http://schemas.microsoft.com/office/drawing/2014/main" id="{DE0DF06B-97E9-45DA-B7C5-E06F5B793D25}"/>
              </a:ext>
            </a:extLst>
          </p:cNvPr>
          <p:cNvSpPr>
            <a:spLocks noGrp="1"/>
          </p:cNvSpPr>
          <p:nvPr>
            <p:ph type="title"/>
          </p:nvPr>
        </p:nvSpPr>
        <p:spPr>
          <a:xfrm>
            <a:off x="983432" y="44624"/>
            <a:ext cx="10972800" cy="789054"/>
          </a:xfrm>
        </p:spPr>
        <p:txBody>
          <a:bodyPr/>
          <a:lstStyle/>
          <a:p>
            <a:pPr>
              <a:defRPr/>
            </a:pPr>
            <a:r>
              <a:rPr lang="cs-CZ" altLang="cs-CZ" dirty="0">
                <a:effectLst>
                  <a:outerShdw blurRad="38100" dist="38100" dir="2700000" algn="tl">
                    <a:srgbClr val="000000">
                      <a:alpha val="43137"/>
                    </a:srgbClr>
                  </a:outerShdw>
                </a:effectLst>
              </a:rPr>
              <a:t>MFF 2021-2027 - </a:t>
            </a:r>
            <a:r>
              <a:rPr lang="en-US" altLang="cs-CZ" dirty="0">
                <a:effectLst>
                  <a:outerShdw blurRad="38100" dist="38100" dir="2700000" algn="tl">
                    <a:srgbClr val="000000">
                      <a:alpha val="43137"/>
                    </a:srgbClr>
                  </a:outerShdw>
                </a:effectLst>
              </a:rPr>
              <a:t>A MODERN EU BUDGET FOR A UNION THAT PROTECTS, EMPOWERS AND DEFENDS</a:t>
            </a:r>
            <a:endParaRPr lang="cs-CZ" altLang="cs-CZ" dirty="0">
              <a:effectLst>
                <a:outerShdw blurRad="38100" dist="38100" dir="2700000" algn="tl">
                  <a:srgbClr val="000000">
                    <a:alpha val="43137"/>
                  </a:srgbClr>
                </a:outerShdw>
              </a:effectLst>
            </a:endParaRPr>
          </a:p>
        </p:txBody>
      </p:sp>
      <p:pic>
        <p:nvPicPr>
          <p:cNvPr id="68611" name="Obrázek 1">
            <a:extLst>
              <a:ext uri="{FF2B5EF4-FFF2-40B4-BE49-F238E27FC236}">
                <a16:creationId xmlns:a16="http://schemas.microsoft.com/office/drawing/2014/main" id="{2C006907-DFB4-4348-82C1-53A2A3F62D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0019" y="1500962"/>
            <a:ext cx="4861983" cy="489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Obrázek 4">
            <a:extLst>
              <a:ext uri="{FF2B5EF4-FFF2-40B4-BE49-F238E27FC236}">
                <a16:creationId xmlns:a16="http://schemas.microsoft.com/office/drawing/2014/main" id="{E78D9C80-D68D-448B-8186-05A4CB295C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29" y="1490134"/>
            <a:ext cx="7282690" cy="5202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Nadpis 1">
            <a:extLst>
              <a:ext uri="{FF2B5EF4-FFF2-40B4-BE49-F238E27FC236}">
                <a16:creationId xmlns:a16="http://schemas.microsoft.com/office/drawing/2014/main" id="{724CA65B-AF98-41C6-AEC5-EC39A6EF99E5}"/>
              </a:ext>
            </a:extLst>
          </p:cNvPr>
          <p:cNvSpPr>
            <a:spLocks noGrp="1"/>
          </p:cNvSpPr>
          <p:nvPr>
            <p:ph type="title"/>
          </p:nvPr>
        </p:nvSpPr>
        <p:spPr>
          <a:xfrm>
            <a:off x="911424" y="188640"/>
            <a:ext cx="10969517" cy="720080"/>
          </a:xfrm>
        </p:spPr>
        <p:txBody>
          <a:bodyPr/>
          <a:lstStyle/>
          <a:p>
            <a:pPr>
              <a:defRPr/>
            </a:pPr>
            <a:r>
              <a:rPr lang="cs-CZ" altLang="cs-CZ" dirty="0">
                <a:effectLst>
                  <a:outerShdw blurRad="38100" dist="38100" dir="2700000" algn="tl">
                    <a:srgbClr val="000000">
                      <a:alpha val="43137"/>
                    </a:srgbClr>
                  </a:outerShdw>
                </a:effectLst>
              </a:rPr>
              <a:t>MFF 2021-2027</a:t>
            </a:r>
          </a:p>
        </p:txBody>
      </p:sp>
      <p:sp>
        <p:nvSpPr>
          <p:cNvPr id="69635" name="Zástupný symbol pro obsah 2">
            <a:extLst>
              <a:ext uri="{FF2B5EF4-FFF2-40B4-BE49-F238E27FC236}">
                <a16:creationId xmlns:a16="http://schemas.microsoft.com/office/drawing/2014/main" id="{D7EEB909-F10D-436C-952F-C3635E7CCBF0}"/>
              </a:ext>
            </a:extLst>
          </p:cNvPr>
          <p:cNvSpPr>
            <a:spLocks noGrp="1"/>
          </p:cNvSpPr>
          <p:nvPr>
            <p:ph idx="1"/>
          </p:nvPr>
        </p:nvSpPr>
        <p:spPr>
          <a:xfrm>
            <a:off x="143934" y="1600201"/>
            <a:ext cx="3839633" cy="4525433"/>
          </a:xfrm>
        </p:spPr>
        <p:txBody>
          <a:bodyPr/>
          <a:lstStyle/>
          <a:p>
            <a:r>
              <a:rPr lang="en-US" altLang="cs-CZ" sz="2667"/>
              <a:t>the Commission proposes a pragmatic approach, providing appropriate support for </a:t>
            </a:r>
            <a:r>
              <a:rPr lang="en-US" altLang="cs-CZ" sz="2667" b="1"/>
              <a:t>new and existing priorities </a:t>
            </a:r>
            <a:r>
              <a:rPr lang="en-US" altLang="cs-CZ" sz="2667"/>
              <a:t>while also addressing the shortfall in national contributions resulting from the United Kingdom’s withdrawal from the EU</a:t>
            </a:r>
            <a:r>
              <a:rPr lang="cs-CZ" altLang="cs-CZ" sz="2667"/>
              <a:t>.</a:t>
            </a:r>
          </a:p>
        </p:txBody>
      </p:sp>
      <p:pic>
        <p:nvPicPr>
          <p:cNvPr id="69636" name="Obrázek 4">
            <a:extLst>
              <a:ext uri="{FF2B5EF4-FFF2-40B4-BE49-F238E27FC236}">
                <a16:creationId xmlns:a16="http://schemas.microsoft.com/office/drawing/2014/main" id="{506B69D6-25BB-4FC6-81F6-2DB66DE0D8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601" t="6023"/>
          <a:stretch>
            <a:fillRect/>
          </a:stretch>
        </p:blipFill>
        <p:spPr bwMode="auto">
          <a:xfrm>
            <a:off x="4597400" y="1536700"/>
            <a:ext cx="7450667" cy="5285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Nadpis 1">
            <a:extLst>
              <a:ext uri="{FF2B5EF4-FFF2-40B4-BE49-F238E27FC236}">
                <a16:creationId xmlns:a16="http://schemas.microsoft.com/office/drawing/2014/main" id="{36D02D0D-9337-4D1F-8F4D-F5C9470FE0C6}"/>
              </a:ext>
            </a:extLst>
          </p:cNvPr>
          <p:cNvSpPr>
            <a:spLocks noGrp="1"/>
          </p:cNvSpPr>
          <p:nvPr>
            <p:ph type="title"/>
          </p:nvPr>
        </p:nvSpPr>
        <p:spPr>
          <a:xfrm>
            <a:off x="239184" y="44451"/>
            <a:ext cx="10972800" cy="1143000"/>
          </a:xfrm>
        </p:spPr>
        <p:txBody>
          <a:bodyPr/>
          <a:lstStyle/>
          <a:p>
            <a:pPr>
              <a:defRPr/>
            </a:pPr>
            <a:r>
              <a:rPr lang="cs-CZ" altLang="cs-CZ" dirty="0">
                <a:effectLst>
                  <a:outerShdw blurRad="38100" dist="38100" dir="2700000" algn="tl">
                    <a:srgbClr val="000000">
                      <a:alpha val="43137"/>
                    </a:srgbClr>
                  </a:outerShdw>
                </a:effectLst>
              </a:rPr>
              <a:t>MFF 2021-2027</a:t>
            </a:r>
          </a:p>
        </p:txBody>
      </p:sp>
      <p:pic>
        <p:nvPicPr>
          <p:cNvPr id="70659" name="Obrázek 5">
            <a:extLst>
              <a:ext uri="{FF2B5EF4-FFF2-40B4-BE49-F238E27FC236}">
                <a16:creationId xmlns:a16="http://schemas.microsoft.com/office/drawing/2014/main" id="{2D486DA6-79E0-4232-8FFD-F118E7C5F6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71" y="836712"/>
            <a:ext cx="10641313" cy="602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Nadpis 1">
            <a:extLst>
              <a:ext uri="{FF2B5EF4-FFF2-40B4-BE49-F238E27FC236}">
                <a16:creationId xmlns:a16="http://schemas.microsoft.com/office/drawing/2014/main" id="{CCE9448D-2AFF-425B-9AA8-FB6D2A3BF111}"/>
              </a:ext>
            </a:extLst>
          </p:cNvPr>
          <p:cNvSpPr>
            <a:spLocks noGrp="1"/>
          </p:cNvSpPr>
          <p:nvPr>
            <p:ph type="title"/>
          </p:nvPr>
        </p:nvSpPr>
        <p:spPr>
          <a:xfrm>
            <a:off x="479376" y="188640"/>
            <a:ext cx="11438467" cy="675845"/>
          </a:xfrm>
        </p:spPr>
        <p:txBody>
          <a:bodyPr/>
          <a:lstStyle/>
          <a:p>
            <a:pPr>
              <a:defRPr/>
            </a:pPr>
            <a:r>
              <a:rPr lang="cs-CZ" altLang="cs-CZ" dirty="0">
                <a:effectLst>
                  <a:outerShdw blurRad="38100" dist="38100" dir="2700000" algn="tl">
                    <a:srgbClr val="000000">
                      <a:alpha val="43137"/>
                    </a:srgbClr>
                  </a:outerShdw>
                </a:effectLst>
              </a:rPr>
              <a:t>MFF 2021-2027 – </a:t>
            </a:r>
            <a:r>
              <a:rPr lang="cs-CZ" altLang="cs-CZ" dirty="0" err="1">
                <a:effectLst>
                  <a:outerShdw blurRad="38100" dist="38100" dir="2700000" algn="tl">
                    <a:srgbClr val="000000">
                      <a:alpha val="43137"/>
                    </a:srgbClr>
                  </a:outerShdw>
                </a:effectLst>
                <a:highlight>
                  <a:srgbClr val="00FFFF"/>
                </a:highlight>
              </a:rPr>
              <a:t>new</a:t>
            </a:r>
            <a:r>
              <a:rPr lang="cs-CZ" altLang="cs-CZ" dirty="0">
                <a:effectLst>
                  <a:outerShdw blurRad="38100" dist="38100" dir="2700000" algn="tl">
                    <a:srgbClr val="000000">
                      <a:alpha val="43137"/>
                    </a:srgbClr>
                  </a:outerShdw>
                </a:effectLst>
                <a:highlight>
                  <a:srgbClr val="00FFFF"/>
                </a:highlight>
              </a:rPr>
              <a:t> </a:t>
            </a:r>
            <a:r>
              <a:rPr lang="cs-CZ" altLang="cs-CZ" dirty="0" err="1">
                <a:effectLst>
                  <a:outerShdw blurRad="38100" dist="38100" dir="2700000" algn="tl">
                    <a:srgbClr val="000000">
                      <a:alpha val="43137"/>
                    </a:srgbClr>
                  </a:outerShdw>
                </a:effectLst>
                <a:highlight>
                  <a:srgbClr val="00FFFF"/>
                </a:highlight>
              </a:rPr>
              <a:t>proposal</a:t>
            </a:r>
            <a:r>
              <a:rPr lang="cs-CZ" altLang="cs-CZ" dirty="0">
                <a:effectLst>
                  <a:outerShdw blurRad="38100" dist="38100" dir="2700000" algn="tl">
                    <a:srgbClr val="000000">
                      <a:alpha val="43137"/>
                    </a:srgbClr>
                  </a:outerShdw>
                </a:effectLst>
                <a:highlight>
                  <a:srgbClr val="00FFFF"/>
                </a:highlight>
              </a:rPr>
              <a:t> July 2020  </a:t>
            </a:r>
            <a:r>
              <a:rPr lang="cs-CZ" altLang="cs-CZ" dirty="0">
                <a:effectLst>
                  <a:outerShdw blurRad="38100" dist="38100" dir="2700000" algn="tl">
                    <a:srgbClr val="000000">
                      <a:alpha val="43137"/>
                    </a:srgbClr>
                  </a:outerShdw>
                </a:effectLst>
              </a:rPr>
              <a:t>- </a:t>
            </a:r>
            <a:r>
              <a:rPr lang="cs-CZ" altLang="cs-CZ" dirty="0">
                <a:effectLst>
                  <a:outerShdw blurRad="38100" dist="38100" dir="2700000" algn="tl">
                    <a:srgbClr val="000000">
                      <a:alpha val="43137"/>
                    </a:srgbClr>
                  </a:outerShdw>
                </a:effectLst>
                <a:highlight>
                  <a:srgbClr val="00FFFF"/>
                </a:highlight>
              </a:rPr>
              <a:t>EU </a:t>
            </a:r>
            <a:r>
              <a:rPr lang="cs-CZ" altLang="cs-CZ" dirty="0" err="1">
                <a:effectLst>
                  <a:outerShdw blurRad="38100" dist="38100" dir="2700000" algn="tl">
                    <a:srgbClr val="000000">
                      <a:alpha val="43137"/>
                    </a:srgbClr>
                  </a:outerShdw>
                </a:effectLst>
                <a:highlight>
                  <a:srgbClr val="00FFFF"/>
                </a:highlight>
              </a:rPr>
              <a:t>recovery</a:t>
            </a:r>
            <a:r>
              <a:rPr lang="cs-CZ" altLang="cs-CZ" dirty="0">
                <a:effectLst>
                  <a:outerShdw blurRad="38100" dist="38100" dir="2700000" algn="tl">
                    <a:srgbClr val="000000">
                      <a:alpha val="43137"/>
                    </a:srgbClr>
                  </a:outerShdw>
                </a:effectLst>
                <a:highlight>
                  <a:srgbClr val="00FFFF"/>
                </a:highlight>
              </a:rPr>
              <a:t> </a:t>
            </a:r>
            <a:r>
              <a:rPr lang="cs-CZ" altLang="cs-CZ" dirty="0" err="1">
                <a:effectLst>
                  <a:outerShdw blurRad="38100" dist="38100" dir="2700000" algn="tl">
                    <a:srgbClr val="000000">
                      <a:alpha val="43137"/>
                    </a:srgbClr>
                  </a:outerShdw>
                </a:effectLst>
                <a:highlight>
                  <a:srgbClr val="00FFFF"/>
                </a:highlight>
              </a:rPr>
              <a:t>plan</a:t>
            </a:r>
            <a:endParaRPr lang="cs-CZ" altLang="cs-CZ" dirty="0">
              <a:effectLst>
                <a:outerShdw blurRad="38100" dist="38100" dir="2700000" algn="tl">
                  <a:srgbClr val="000000">
                    <a:alpha val="43137"/>
                  </a:srgbClr>
                </a:outerShdw>
              </a:effectLst>
              <a:highlight>
                <a:srgbClr val="00FFFF"/>
              </a:highlight>
            </a:endParaRPr>
          </a:p>
        </p:txBody>
      </p:sp>
      <p:pic>
        <p:nvPicPr>
          <p:cNvPr id="72707" name="Obrázek 4">
            <a:extLst>
              <a:ext uri="{FF2B5EF4-FFF2-40B4-BE49-F238E27FC236}">
                <a16:creationId xmlns:a16="http://schemas.microsoft.com/office/drawing/2014/main" id="{EBAED873-E0DE-4A4B-B72C-594F0498ED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423" t="81197" b="4652"/>
          <a:stretch>
            <a:fillRect/>
          </a:stretch>
        </p:blipFill>
        <p:spPr bwMode="auto">
          <a:xfrm>
            <a:off x="1847528" y="848270"/>
            <a:ext cx="8696422" cy="6003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Nadpis 1">
            <a:extLst>
              <a:ext uri="{FF2B5EF4-FFF2-40B4-BE49-F238E27FC236}">
                <a16:creationId xmlns:a16="http://schemas.microsoft.com/office/drawing/2014/main" id="{B49EBCF9-AEAE-40B0-BE08-50D1F3560DA5}"/>
              </a:ext>
            </a:extLst>
          </p:cNvPr>
          <p:cNvSpPr>
            <a:spLocks noGrp="1"/>
          </p:cNvSpPr>
          <p:nvPr>
            <p:ph type="title"/>
          </p:nvPr>
        </p:nvSpPr>
        <p:spPr>
          <a:xfrm>
            <a:off x="911424" y="160867"/>
            <a:ext cx="11017224" cy="675845"/>
          </a:xfrm>
        </p:spPr>
        <p:txBody>
          <a:bodyPr/>
          <a:lstStyle/>
          <a:p>
            <a:pPr>
              <a:defRPr/>
            </a:pPr>
            <a:r>
              <a:rPr lang="cs-CZ" altLang="cs-CZ" dirty="0">
                <a:effectLst>
                  <a:outerShdw blurRad="38100" dist="38100" dir="2700000" algn="tl">
                    <a:srgbClr val="000000">
                      <a:alpha val="43137"/>
                    </a:srgbClr>
                  </a:outerShdw>
                </a:effectLst>
              </a:rPr>
              <a:t>MFF 2021-2027 – </a:t>
            </a:r>
            <a:r>
              <a:rPr lang="cs-CZ" altLang="cs-CZ" dirty="0" err="1">
                <a:effectLst>
                  <a:outerShdw blurRad="38100" dist="38100" dir="2700000" algn="tl">
                    <a:srgbClr val="000000">
                      <a:alpha val="43137"/>
                    </a:srgbClr>
                  </a:outerShdw>
                </a:effectLst>
              </a:rPr>
              <a:t>new</a:t>
            </a:r>
            <a:r>
              <a:rPr lang="cs-CZ" altLang="cs-CZ" dirty="0">
                <a:effectLst>
                  <a:outerShdw blurRad="38100" dist="38100" dir="2700000" algn="tl">
                    <a:srgbClr val="000000">
                      <a:alpha val="43137"/>
                    </a:srgbClr>
                  </a:outerShdw>
                </a:effectLst>
              </a:rPr>
              <a:t> </a:t>
            </a:r>
            <a:r>
              <a:rPr lang="cs-CZ" altLang="cs-CZ" dirty="0" err="1">
                <a:effectLst>
                  <a:outerShdw blurRad="38100" dist="38100" dir="2700000" algn="tl">
                    <a:srgbClr val="000000">
                      <a:alpha val="43137"/>
                    </a:srgbClr>
                  </a:outerShdw>
                </a:effectLst>
              </a:rPr>
              <a:t>proposal</a:t>
            </a:r>
            <a:r>
              <a:rPr lang="cs-CZ" altLang="cs-CZ" dirty="0">
                <a:effectLst>
                  <a:outerShdw blurRad="38100" dist="38100" dir="2700000" algn="tl">
                    <a:srgbClr val="000000">
                      <a:alpha val="43137"/>
                    </a:srgbClr>
                  </a:outerShdw>
                </a:effectLst>
              </a:rPr>
              <a:t> July 2020  - EU </a:t>
            </a:r>
            <a:r>
              <a:rPr lang="cs-CZ" altLang="cs-CZ" dirty="0" err="1">
                <a:effectLst>
                  <a:outerShdw blurRad="38100" dist="38100" dir="2700000" algn="tl">
                    <a:srgbClr val="000000">
                      <a:alpha val="43137"/>
                    </a:srgbClr>
                  </a:outerShdw>
                </a:effectLst>
              </a:rPr>
              <a:t>recovery</a:t>
            </a:r>
            <a:r>
              <a:rPr lang="cs-CZ" altLang="cs-CZ" dirty="0">
                <a:effectLst>
                  <a:outerShdw blurRad="38100" dist="38100" dir="2700000" algn="tl">
                    <a:srgbClr val="000000">
                      <a:alpha val="43137"/>
                    </a:srgbClr>
                  </a:outerShdw>
                </a:effectLst>
              </a:rPr>
              <a:t> </a:t>
            </a:r>
            <a:r>
              <a:rPr lang="cs-CZ" altLang="cs-CZ" dirty="0" err="1">
                <a:effectLst>
                  <a:outerShdw blurRad="38100" dist="38100" dir="2700000" algn="tl">
                    <a:srgbClr val="000000">
                      <a:alpha val="43137"/>
                    </a:srgbClr>
                  </a:outerShdw>
                </a:effectLst>
              </a:rPr>
              <a:t>plan</a:t>
            </a:r>
            <a:endParaRPr lang="cs-CZ" altLang="cs-CZ" dirty="0">
              <a:effectLst>
                <a:outerShdw blurRad="38100" dist="38100" dir="2700000" algn="tl">
                  <a:srgbClr val="000000">
                    <a:alpha val="43137"/>
                  </a:srgbClr>
                </a:outerShdw>
              </a:effectLst>
            </a:endParaRPr>
          </a:p>
        </p:txBody>
      </p:sp>
      <p:sp>
        <p:nvSpPr>
          <p:cNvPr id="73731" name="Zástupný symbol pro obsah 2">
            <a:extLst>
              <a:ext uri="{FF2B5EF4-FFF2-40B4-BE49-F238E27FC236}">
                <a16:creationId xmlns:a16="http://schemas.microsoft.com/office/drawing/2014/main" id="{7C160F1F-714F-45B8-8858-41C42C6DF414}"/>
              </a:ext>
            </a:extLst>
          </p:cNvPr>
          <p:cNvSpPr>
            <a:spLocks noGrp="1"/>
          </p:cNvSpPr>
          <p:nvPr>
            <p:ph idx="1"/>
          </p:nvPr>
        </p:nvSpPr>
        <p:spPr>
          <a:xfrm>
            <a:off x="335360" y="836713"/>
            <a:ext cx="5184907" cy="5288922"/>
          </a:xfrm>
        </p:spPr>
        <p:txBody>
          <a:bodyPr/>
          <a:lstStyle/>
          <a:p>
            <a:r>
              <a:rPr lang="en-US" altLang="cs-CZ" sz="1867" dirty="0"/>
              <a:t>On 21 July 2020, the EU leaders reached a historic agreement on the next long-term budget and </a:t>
            </a:r>
            <a:r>
              <a:rPr lang="en-US" altLang="cs-CZ" sz="1867" dirty="0">
                <a:highlight>
                  <a:srgbClr val="FFFF00"/>
                </a:highlight>
              </a:rPr>
              <a:t>Next Generation EU</a:t>
            </a:r>
            <a:r>
              <a:rPr lang="en-US" altLang="cs-CZ" sz="1867" dirty="0"/>
              <a:t>.</a:t>
            </a:r>
            <a:r>
              <a:rPr lang="cs-CZ" altLang="cs-CZ" sz="1867" dirty="0"/>
              <a:t> </a:t>
            </a:r>
            <a:r>
              <a:rPr lang="en-US" altLang="cs-CZ" sz="1867" dirty="0"/>
              <a:t>EU leaders have responded quickly with a massive coronavirus recovery plan of </a:t>
            </a:r>
            <a:r>
              <a:rPr lang="en-US" altLang="cs-CZ" sz="1867" b="1" dirty="0">
                <a:effectLst>
                  <a:outerShdw blurRad="38100" dist="38100" dir="2700000" algn="tl">
                    <a:srgbClr val="000000">
                      <a:alpha val="43137"/>
                    </a:srgbClr>
                  </a:outerShdw>
                </a:effectLst>
                <a:highlight>
                  <a:srgbClr val="FFFF00"/>
                </a:highlight>
              </a:rPr>
              <a:t>€1.824 trillion</a:t>
            </a:r>
            <a:r>
              <a:rPr lang="en-US" altLang="cs-CZ" sz="1867" dirty="0"/>
              <a:t>. </a:t>
            </a:r>
            <a:r>
              <a:rPr lang="en-US" altLang="cs-CZ" sz="1867" b="1" dirty="0">
                <a:effectLst>
                  <a:outerShdw blurRad="38100" dist="38100" dir="2700000" algn="tl">
                    <a:srgbClr val="000000">
                      <a:alpha val="43137"/>
                    </a:srgbClr>
                  </a:outerShdw>
                </a:effectLst>
              </a:rPr>
              <a:t>It combines the long-term EU budget with an extraordinary, €750 billion recovery effort</a:t>
            </a:r>
            <a:r>
              <a:rPr lang="en-US" altLang="cs-CZ" sz="1867" dirty="0"/>
              <a:t> destined to tackle the effects of an unprecedented crisis in the best interest of the EU. </a:t>
            </a:r>
            <a:endParaRPr lang="cs-CZ" altLang="cs-CZ" sz="1867" dirty="0"/>
          </a:p>
          <a:p>
            <a:r>
              <a:rPr lang="cs-CZ" altLang="cs-CZ" sz="1867" dirty="0">
                <a:solidFill>
                  <a:schemeClr val="tx1"/>
                </a:solidFill>
                <a:hlinkClick r:id="rId2">
                  <a:extLst>
                    <a:ext uri="{A12FA001-AC4F-418D-AE19-62706E023703}">
                      <ahyp:hlinkClr xmlns:ahyp="http://schemas.microsoft.com/office/drawing/2018/hyperlinkcolor" val="tx"/>
                    </a:ext>
                  </a:extLst>
                </a:hlinkClick>
              </a:rPr>
              <a:t>https://commission.europa.eu/strategy-and-policy/eu-budget/long-term-eu-budget/2021-2027_en</a:t>
            </a:r>
          </a:p>
          <a:p>
            <a:r>
              <a:rPr lang="cs-CZ" altLang="cs-CZ" sz="1867" dirty="0">
                <a:solidFill>
                  <a:schemeClr val="tx1"/>
                </a:solidFill>
                <a:hlinkClick r:id="rId3">
                  <a:extLst>
                    <a:ext uri="{A12FA001-AC4F-418D-AE19-62706E023703}">
                      <ahyp:hlinkClr xmlns:ahyp="http://schemas.microsoft.com/office/drawing/2018/hyperlinkcolor" val="tx"/>
                    </a:ext>
                  </a:extLst>
                </a:hlinkClick>
              </a:rPr>
              <a:t>https://www.consilium.europa.eu/en/eu-budget-story/</a:t>
            </a:r>
            <a:r>
              <a:rPr lang="cs-CZ" altLang="cs-CZ" sz="1867" dirty="0">
                <a:solidFill>
                  <a:schemeClr val="tx1"/>
                </a:solidFill>
              </a:rPr>
              <a:t> </a:t>
            </a:r>
          </a:p>
          <a:p>
            <a:endParaRPr lang="cs-CZ" altLang="cs-CZ" dirty="0"/>
          </a:p>
        </p:txBody>
      </p:sp>
      <p:pic>
        <p:nvPicPr>
          <p:cNvPr id="73732" name="Obrázek 1">
            <a:extLst>
              <a:ext uri="{FF2B5EF4-FFF2-40B4-BE49-F238E27FC236}">
                <a16:creationId xmlns:a16="http://schemas.microsoft.com/office/drawing/2014/main" id="{B75303E8-9331-4043-9582-31C6F12EB3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055" t="18327" r="-806" b="6281"/>
          <a:stretch>
            <a:fillRect/>
          </a:stretch>
        </p:blipFill>
        <p:spPr bwMode="auto">
          <a:xfrm>
            <a:off x="5232400" y="1799167"/>
            <a:ext cx="6959600"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Nadpis 1">
            <a:extLst>
              <a:ext uri="{FF2B5EF4-FFF2-40B4-BE49-F238E27FC236}">
                <a16:creationId xmlns:a16="http://schemas.microsoft.com/office/drawing/2014/main" id="{62B8ECE2-9893-4685-9E09-834E7E36733F}"/>
              </a:ext>
            </a:extLst>
          </p:cNvPr>
          <p:cNvSpPr>
            <a:spLocks noGrp="1"/>
          </p:cNvSpPr>
          <p:nvPr>
            <p:ph type="title"/>
          </p:nvPr>
        </p:nvSpPr>
        <p:spPr>
          <a:xfrm>
            <a:off x="983432" y="160867"/>
            <a:ext cx="10876252" cy="675845"/>
          </a:xfrm>
        </p:spPr>
        <p:txBody>
          <a:bodyPr/>
          <a:lstStyle/>
          <a:p>
            <a:pPr>
              <a:defRPr/>
            </a:pPr>
            <a:r>
              <a:rPr lang="cs-CZ" altLang="cs-CZ" dirty="0">
                <a:effectLst>
                  <a:outerShdw blurRad="38100" dist="38100" dir="2700000" algn="tl">
                    <a:srgbClr val="000000">
                      <a:alpha val="43137"/>
                    </a:srgbClr>
                  </a:outerShdw>
                </a:effectLst>
              </a:rPr>
              <a:t>MFF 2021-2027 – </a:t>
            </a:r>
            <a:r>
              <a:rPr lang="cs-CZ" altLang="cs-CZ" dirty="0" err="1">
                <a:effectLst>
                  <a:outerShdw blurRad="38100" dist="38100" dir="2700000" algn="tl">
                    <a:srgbClr val="000000">
                      <a:alpha val="43137"/>
                    </a:srgbClr>
                  </a:outerShdw>
                </a:effectLst>
              </a:rPr>
              <a:t>new</a:t>
            </a:r>
            <a:r>
              <a:rPr lang="cs-CZ" altLang="cs-CZ" dirty="0">
                <a:effectLst>
                  <a:outerShdw blurRad="38100" dist="38100" dir="2700000" algn="tl">
                    <a:srgbClr val="000000">
                      <a:alpha val="43137"/>
                    </a:srgbClr>
                  </a:outerShdw>
                </a:effectLst>
              </a:rPr>
              <a:t> </a:t>
            </a:r>
            <a:r>
              <a:rPr lang="cs-CZ" altLang="cs-CZ" dirty="0" err="1">
                <a:effectLst>
                  <a:outerShdw blurRad="38100" dist="38100" dir="2700000" algn="tl">
                    <a:srgbClr val="000000">
                      <a:alpha val="43137"/>
                    </a:srgbClr>
                  </a:outerShdw>
                </a:effectLst>
              </a:rPr>
              <a:t>proposal</a:t>
            </a:r>
            <a:r>
              <a:rPr lang="cs-CZ" altLang="cs-CZ" dirty="0">
                <a:effectLst>
                  <a:outerShdw blurRad="38100" dist="38100" dir="2700000" algn="tl">
                    <a:srgbClr val="000000">
                      <a:alpha val="43137"/>
                    </a:srgbClr>
                  </a:outerShdw>
                </a:effectLst>
              </a:rPr>
              <a:t> July 2020  - EU </a:t>
            </a:r>
            <a:r>
              <a:rPr lang="cs-CZ" altLang="cs-CZ" dirty="0" err="1">
                <a:effectLst>
                  <a:outerShdw blurRad="38100" dist="38100" dir="2700000" algn="tl">
                    <a:srgbClr val="000000">
                      <a:alpha val="43137"/>
                    </a:srgbClr>
                  </a:outerShdw>
                </a:effectLst>
              </a:rPr>
              <a:t>recovery</a:t>
            </a:r>
            <a:r>
              <a:rPr lang="cs-CZ" altLang="cs-CZ" dirty="0">
                <a:effectLst>
                  <a:outerShdw blurRad="38100" dist="38100" dir="2700000" algn="tl">
                    <a:srgbClr val="000000">
                      <a:alpha val="43137"/>
                    </a:srgbClr>
                  </a:outerShdw>
                </a:effectLst>
              </a:rPr>
              <a:t> </a:t>
            </a:r>
            <a:r>
              <a:rPr lang="cs-CZ" altLang="cs-CZ" dirty="0" err="1">
                <a:effectLst>
                  <a:outerShdw blurRad="38100" dist="38100" dir="2700000" algn="tl">
                    <a:srgbClr val="000000">
                      <a:alpha val="43137"/>
                    </a:srgbClr>
                  </a:outerShdw>
                </a:effectLst>
              </a:rPr>
              <a:t>plan</a:t>
            </a:r>
            <a:endParaRPr lang="cs-CZ" altLang="cs-CZ" dirty="0">
              <a:effectLst>
                <a:outerShdw blurRad="38100" dist="38100" dir="2700000" algn="tl">
                  <a:srgbClr val="000000">
                    <a:alpha val="43137"/>
                  </a:srgbClr>
                </a:outerShdw>
              </a:effectLst>
            </a:endParaRPr>
          </a:p>
        </p:txBody>
      </p:sp>
      <p:pic>
        <p:nvPicPr>
          <p:cNvPr id="74755" name="Obrázek 2">
            <a:extLst>
              <a:ext uri="{FF2B5EF4-FFF2-40B4-BE49-F238E27FC236}">
                <a16:creationId xmlns:a16="http://schemas.microsoft.com/office/drawing/2014/main" id="{BE211F31-D258-4B34-A5B9-E9FFE6BE9E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316" y="858793"/>
            <a:ext cx="7920567" cy="5450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6" name="Obrázek 4">
            <a:extLst>
              <a:ext uri="{FF2B5EF4-FFF2-40B4-BE49-F238E27FC236}">
                <a16:creationId xmlns:a16="http://schemas.microsoft.com/office/drawing/2014/main" id="{8969BC14-FFBC-4FFC-963F-C51FCDB122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3111" r="31541" b="19962"/>
          <a:stretch>
            <a:fillRect/>
          </a:stretch>
        </p:blipFill>
        <p:spPr bwMode="auto">
          <a:xfrm>
            <a:off x="7896200" y="858793"/>
            <a:ext cx="4049184" cy="2427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Nadpis 1">
            <a:extLst>
              <a:ext uri="{FF2B5EF4-FFF2-40B4-BE49-F238E27FC236}">
                <a16:creationId xmlns:a16="http://schemas.microsoft.com/office/drawing/2014/main" id="{2F1047B5-1336-4EBB-A440-5C1AFE9F4572}"/>
              </a:ext>
            </a:extLst>
          </p:cNvPr>
          <p:cNvSpPr>
            <a:spLocks noGrp="1"/>
          </p:cNvSpPr>
          <p:nvPr>
            <p:ph type="title"/>
          </p:nvPr>
        </p:nvSpPr>
        <p:spPr>
          <a:xfrm>
            <a:off x="713316" y="160867"/>
            <a:ext cx="11287339" cy="675845"/>
          </a:xfrm>
        </p:spPr>
        <p:txBody>
          <a:bodyPr/>
          <a:lstStyle/>
          <a:p>
            <a:pPr>
              <a:defRPr/>
            </a:pPr>
            <a:r>
              <a:rPr lang="cs-CZ" altLang="cs-CZ" dirty="0">
                <a:effectLst>
                  <a:outerShdw blurRad="38100" dist="38100" dir="2700000" algn="tl">
                    <a:srgbClr val="000000">
                      <a:alpha val="43137"/>
                    </a:srgbClr>
                  </a:outerShdw>
                </a:effectLst>
              </a:rPr>
              <a:t>MFF 2021-2027 – </a:t>
            </a:r>
            <a:r>
              <a:rPr lang="cs-CZ" altLang="cs-CZ" dirty="0" err="1">
                <a:effectLst>
                  <a:outerShdw blurRad="38100" dist="38100" dir="2700000" algn="tl">
                    <a:srgbClr val="000000">
                      <a:alpha val="43137"/>
                    </a:srgbClr>
                  </a:outerShdw>
                </a:effectLst>
              </a:rPr>
              <a:t>new</a:t>
            </a:r>
            <a:r>
              <a:rPr lang="cs-CZ" altLang="cs-CZ" dirty="0">
                <a:effectLst>
                  <a:outerShdw blurRad="38100" dist="38100" dir="2700000" algn="tl">
                    <a:srgbClr val="000000">
                      <a:alpha val="43137"/>
                    </a:srgbClr>
                  </a:outerShdw>
                </a:effectLst>
              </a:rPr>
              <a:t> </a:t>
            </a:r>
            <a:r>
              <a:rPr lang="cs-CZ" altLang="cs-CZ" dirty="0" err="1">
                <a:effectLst>
                  <a:outerShdw blurRad="38100" dist="38100" dir="2700000" algn="tl">
                    <a:srgbClr val="000000">
                      <a:alpha val="43137"/>
                    </a:srgbClr>
                  </a:outerShdw>
                </a:effectLst>
              </a:rPr>
              <a:t>proposal</a:t>
            </a:r>
            <a:r>
              <a:rPr lang="cs-CZ" altLang="cs-CZ" dirty="0">
                <a:effectLst>
                  <a:outerShdw blurRad="38100" dist="38100" dir="2700000" algn="tl">
                    <a:srgbClr val="000000">
                      <a:alpha val="43137"/>
                    </a:srgbClr>
                  </a:outerShdw>
                </a:effectLst>
              </a:rPr>
              <a:t> July 2020  - EU </a:t>
            </a:r>
            <a:r>
              <a:rPr lang="cs-CZ" altLang="cs-CZ" dirty="0" err="1">
                <a:effectLst>
                  <a:outerShdw blurRad="38100" dist="38100" dir="2700000" algn="tl">
                    <a:srgbClr val="000000">
                      <a:alpha val="43137"/>
                    </a:srgbClr>
                  </a:outerShdw>
                </a:effectLst>
              </a:rPr>
              <a:t>recovery</a:t>
            </a:r>
            <a:r>
              <a:rPr lang="cs-CZ" altLang="cs-CZ" dirty="0">
                <a:effectLst>
                  <a:outerShdw blurRad="38100" dist="38100" dir="2700000" algn="tl">
                    <a:srgbClr val="000000">
                      <a:alpha val="43137"/>
                    </a:srgbClr>
                  </a:outerShdw>
                </a:effectLst>
              </a:rPr>
              <a:t> </a:t>
            </a:r>
            <a:r>
              <a:rPr lang="cs-CZ" altLang="cs-CZ" dirty="0" err="1">
                <a:effectLst>
                  <a:outerShdw blurRad="38100" dist="38100" dir="2700000" algn="tl">
                    <a:srgbClr val="000000">
                      <a:alpha val="43137"/>
                    </a:srgbClr>
                  </a:outerShdw>
                </a:effectLst>
              </a:rPr>
              <a:t>plan</a:t>
            </a:r>
            <a:endParaRPr lang="cs-CZ" altLang="cs-CZ" dirty="0">
              <a:effectLst>
                <a:outerShdw blurRad="38100" dist="38100" dir="2700000" algn="tl">
                  <a:srgbClr val="000000">
                    <a:alpha val="43137"/>
                  </a:srgbClr>
                </a:outerShdw>
              </a:effectLst>
            </a:endParaRPr>
          </a:p>
        </p:txBody>
      </p:sp>
      <p:sp>
        <p:nvSpPr>
          <p:cNvPr id="75779" name="TextovéPole 7">
            <a:extLst>
              <a:ext uri="{FF2B5EF4-FFF2-40B4-BE49-F238E27FC236}">
                <a16:creationId xmlns:a16="http://schemas.microsoft.com/office/drawing/2014/main" id="{17F2FD86-3339-422B-AEEF-5C26122C5333}"/>
              </a:ext>
            </a:extLst>
          </p:cNvPr>
          <p:cNvSpPr txBox="1">
            <a:spLocks noChangeArrowheads="1"/>
          </p:cNvSpPr>
          <p:nvPr/>
        </p:nvSpPr>
        <p:spPr bwMode="auto">
          <a:xfrm>
            <a:off x="363334" y="6021288"/>
            <a:ext cx="6199717"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cs-CZ" altLang="cs-CZ" sz="1400" dirty="0">
                <a:solidFill>
                  <a:srgbClr val="99CC00"/>
                </a:solidFill>
                <a:highlight>
                  <a:srgbClr val="FFFF00"/>
                </a:highlight>
                <a:hlinkClick r:id="rId2">
                  <a:extLst>
                    <a:ext uri="{A12FA001-AC4F-418D-AE19-62706E023703}">
                      <ahyp:hlinkClr xmlns:ahyp="http://schemas.microsoft.com/office/drawing/2018/hyperlinkcolor" val="tx"/>
                    </a:ext>
                  </a:extLst>
                </a:hlinkClick>
              </a:rPr>
              <a:t>https://www.consilium.europa.eu/en/infographics/mff2021-2027-ngeu-final</a:t>
            </a:r>
            <a:r>
              <a:rPr lang="cs-CZ" altLang="cs-CZ" sz="1400" dirty="0">
                <a:highlight>
                  <a:srgbClr val="FFFF00"/>
                </a:highlight>
                <a:hlinkClick r:id="rId2">
                  <a:extLst>
                    <a:ext uri="{A12FA001-AC4F-418D-AE19-62706E023703}">
                      <ahyp:hlinkClr xmlns:ahyp="http://schemas.microsoft.com/office/drawing/2018/hyperlinkcolor" val="tx"/>
                    </a:ext>
                  </a:extLst>
                </a:hlinkClick>
              </a:rPr>
              <a:t>/</a:t>
            </a:r>
            <a:r>
              <a:rPr lang="cs-CZ" altLang="cs-CZ" sz="1400" dirty="0">
                <a:highlight>
                  <a:srgbClr val="FFFF00"/>
                </a:highlight>
              </a:rPr>
              <a:t> </a:t>
            </a:r>
          </a:p>
        </p:txBody>
      </p:sp>
      <p:pic>
        <p:nvPicPr>
          <p:cNvPr id="75780" name="Obrázek 2">
            <a:extLst>
              <a:ext uri="{FF2B5EF4-FFF2-40B4-BE49-F238E27FC236}">
                <a16:creationId xmlns:a16="http://schemas.microsoft.com/office/drawing/2014/main" id="{EAAC252F-F59E-4B58-82B6-196562F8CE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1022" y="1913738"/>
            <a:ext cx="3469217" cy="3477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Obrázek 1">
            <a:extLst>
              <a:ext uri="{FF2B5EF4-FFF2-40B4-BE49-F238E27FC236}">
                <a16:creationId xmlns:a16="http://schemas.microsoft.com/office/drawing/2014/main" id="{D0064AAF-8343-432C-AA13-963D3616D6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360" y="1866094"/>
            <a:ext cx="6822602" cy="4155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2" name="Obdélník 1">
            <a:extLst>
              <a:ext uri="{FF2B5EF4-FFF2-40B4-BE49-F238E27FC236}">
                <a16:creationId xmlns:a16="http://schemas.microsoft.com/office/drawing/2014/main" id="{7F3E442E-99B0-45F6-B87B-7472C69FEC8D}"/>
              </a:ext>
            </a:extLst>
          </p:cNvPr>
          <p:cNvSpPr>
            <a:spLocks noChangeArrowheads="1"/>
          </p:cNvSpPr>
          <p:nvPr/>
        </p:nvSpPr>
        <p:spPr bwMode="auto">
          <a:xfrm>
            <a:off x="335359" y="836712"/>
            <a:ext cx="12097941" cy="107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14313" indent="-2143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cs-CZ" sz="2133" dirty="0"/>
              <a:t>Political agreement on 10 November 2020 between the European Parliament and the Council is based on the Commission proposal from 27 May 2020</a:t>
            </a:r>
            <a:r>
              <a:rPr lang="cs-CZ" altLang="cs-CZ" sz="2133" dirty="0"/>
              <a:t>.</a:t>
            </a:r>
          </a:p>
          <a:p>
            <a:pPr>
              <a:spcBef>
                <a:spcPct val="0"/>
              </a:spcBef>
              <a:buFontTx/>
              <a:buNone/>
            </a:pPr>
            <a:r>
              <a:rPr lang="en-US" altLang="cs-CZ" sz="2133" dirty="0"/>
              <a:t>A reinforcement of priority </a:t>
            </a:r>
            <a:r>
              <a:rPr lang="en-US" altLang="cs-CZ" sz="2133" dirty="0" err="1"/>
              <a:t>programmes</a:t>
            </a:r>
            <a:r>
              <a:rPr lang="en-US" altLang="cs-CZ" sz="2133" dirty="0"/>
              <a:t> of €15 billion compared to the 21 July agreement</a:t>
            </a:r>
            <a:r>
              <a:rPr lang="cs-CZ" altLang="cs-CZ" sz="2133" dirty="0"/>
              <a:t>.</a:t>
            </a:r>
            <a:r>
              <a:rPr lang="en-US" altLang="cs-CZ" sz="2133" dirty="0"/>
              <a:t> </a:t>
            </a:r>
            <a:endParaRPr lang="cs-CZ" altLang="cs-CZ" sz="2133" dirty="0"/>
          </a:p>
        </p:txBody>
      </p:sp>
    </p:spTree>
  </p:cSld>
  <p:clrMapOvr>
    <a:masterClrMapping/>
  </p:clrMapOvr>
  <p:transition spd="med">
    <p:circl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8EB638-BC91-4359-BB39-40A342C01BCA}"/>
              </a:ext>
            </a:extLst>
          </p:cNvPr>
          <p:cNvSpPr>
            <a:spLocks noGrp="1"/>
          </p:cNvSpPr>
          <p:nvPr>
            <p:ph type="title"/>
          </p:nvPr>
        </p:nvSpPr>
        <p:spPr/>
        <p:txBody>
          <a:bodyPr/>
          <a:lstStyle/>
          <a:p>
            <a:r>
              <a:rPr lang="cs-CZ" altLang="cs-CZ" dirty="0">
                <a:effectLst>
                  <a:outerShdw blurRad="38100" dist="38100" dir="2700000" algn="tl">
                    <a:srgbClr val="000000">
                      <a:alpha val="43137"/>
                    </a:srgbClr>
                  </a:outerShdw>
                </a:effectLst>
              </a:rPr>
              <a:t>MFF 2021-2027 </a:t>
            </a:r>
            <a:r>
              <a:rPr lang="cs-CZ" altLang="cs-CZ" sz="2000" b="0" dirty="0"/>
              <a:t>– 2020 </a:t>
            </a:r>
            <a:r>
              <a:rPr lang="cs-CZ" altLang="cs-CZ" sz="2000" b="0" dirty="0" err="1"/>
              <a:t>prices</a:t>
            </a:r>
            <a:endParaRPr lang="cs-CZ" sz="2000" b="0" dirty="0"/>
          </a:p>
        </p:txBody>
      </p:sp>
      <p:pic>
        <p:nvPicPr>
          <p:cNvPr id="5" name="Zástupný obsah 4">
            <a:extLst>
              <a:ext uri="{FF2B5EF4-FFF2-40B4-BE49-F238E27FC236}">
                <a16:creationId xmlns:a16="http://schemas.microsoft.com/office/drawing/2014/main" id="{E4B9D4E9-8FB2-4186-83B8-2A3A8DEF1B98}"/>
              </a:ext>
            </a:extLst>
          </p:cNvPr>
          <p:cNvPicPr>
            <a:picLocks noGrp="1" noChangeAspect="1"/>
          </p:cNvPicPr>
          <p:nvPr>
            <p:ph idx="1"/>
          </p:nvPr>
        </p:nvPicPr>
        <p:blipFill>
          <a:blip r:embed="rId2"/>
          <a:stretch>
            <a:fillRect/>
          </a:stretch>
        </p:blipFill>
        <p:spPr>
          <a:xfrm>
            <a:off x="407368" y="908720"/>
            <a:ext cx="11521280" cy="5361106"/>
          </a:xfrm>
        </p:spPr>
      </p:pic>
    </p:spTree>
    <p:extLst>
      <p:ext uri="{BB962C8B-B14F-4D97-AF65-F5344CB8AC3E}">
        <p14:creationId xmlns:p14="http://schemas.microsoft.com/office/powerpoint/2010/main" val="1375800512"/>
      </p:ext>
    </p:extLst>
  </p:cSld>
  <p:clrMapOvr>
    <a:masterClrMapping/>
  </p:clrMapOvr>
  <p:transition spd="med">
    <p:circl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ED8EEE-BE15-4EDA-87FF-EDDF0E20AC55}"/>
              </a:ext>
            </a:extLst>
          </p:cNvPr>
          <p:cNvSpPr>
            <a:spLocks noGrp="1"/>
          </p:cNvSpPr>
          <p:nvPr>
            <p:ph type="title"/>
          </p:nvPr>
        </p:nvSpPr>
        <p:spPr/>
        <p:txBody>
          <a:bodyPr/>
          <a:lstStyle/>
          <a:p>
            <a:r>
              <a:rPr lang="cs-CZ" altLang="cs-CZ" dirty="0">
                <a:effectLst>
                  <a:outerShdw blurRad="38100" dist="38100" dir="2700000" algn="tl">
                    <a:srgbClr val="000000">
                      <a:alpha val="43137"/>
                    </a:srgbClr>
                  </a:outerShdw>
                </a:effectLst>
                <a:highlight>
                  <a:srgbClr val="00FFFF"/>
                </a:highlight>
              </a:rPr>
              <a:t>MFF 2021-2027 </a:t>
            </a:r>
            <a:r>
              <a:rPr lang="cs-CZ" altLang="cs-CZ" sz="2000" b="0" dirty="0">
                <a:highlight>
                  <a:srgbClr val="00FFFF"/>
                </a:highlight>
              </a:rPr>
              <a:t>– 2020 </a:t>
            </a:r>
            <a:r>
              <a:rPr lang="cs-CZ" altLang="cs-CZ" sz="2000" b="0" dirty="0" err="1">
                <a:highlight>
                  <a:srgbClr val="00FFFF"/>
                </a:highlight>
              </a:rPr>
              <a:t>prices</a:t>
            </a:r>
            <a:endParaRPr lang="cs-CZ" dirty="0">
              <a:highlight>
                <a:srgbClr val="00FFFF"/>
              </a:highlight>
            </a:endParaRPr>
          </a:p>
        </p:txBody>
      </p:sp>
      <p:pic>
        <p:nvPicPr>
          <p:cNvPr id="5" name="Zástupný obsah 4">
            <a:extLst>
              <a:ext uri="{FF2B5EF4-FFF2-40B4-BE49-F238E27FC236}">
                <a16:creationId xmlns:a16="http://schemas.microsoft.com/office/drawing/2014/main" id="{920A6423-1311-4134-98EB-8BF07B3A7A72}"/>
              </a:ext>
            </a:extLst>
          </p:cNvPr>
          <p:cNvPicPr>
            <a:picLocks noGrp="1" noChangeAspect="1"/>
          </p:cNvPicPr>
          <p:nvPr>
            <p:ph idx="1"/>
          </p:nvPr>
        </p:nvPicPr>
        <p:blipFill>
          <a:blip r:embed="rId2"/>
          <a:stretch>
            <a:fillRect/>
          </a:stretch>
        </p:blipFill>
        <p:spPr>
          <a:xfrm>
            <a:off x="839416" y="822284"/>
            <a:ext cx="10441160" cy="5439910"/>
          </a:xfrm>
        </p:spPr>
      </p:pic>
    </p:spTree>
    <p:extLst>
      <p:ext uri="{BB962C8B-B14F-4D97-AF65-F5344CB8AC3E}">
        <p14:creationId xmlns:p14="http://schemas.microsoft.com/office/powerpoint/2010/main" val="1492955871"/>
      </p:ext>
    </p:extLst>
  </p:cSld>
  <p:clrMapOvr>
    <a:masterClrMapping/>
  </p:clrMapOvr>
  <p:transition spd="med">
    <p:circl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63F429-3333-415E-80CC-F47CC5F340EB}"/>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EF6DF60A-BBF5-4503-8D3E-18D06837F4AB}"/>
              </a:ext>
            </a:extLst>
          </p:cNvPr>
          <p:cNvSpPr>
            <a:spLocks noGrp="1"/>
          </p:cNvSpPr>
          <p:nvPr>
            <p:ph idx="1"/>
          </p:nvPr>
        </p:nvSpPr>
        <p:spPr/>
        <p:txBody>
          <a:bodyPr/>
          <a:lstStyle/>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lgn="ctr">
              <a:buNone/>
            </a:pPr>
            <a:r>
              <a:rPr lang="cs-CZ" sz="3200" b="1" dirty="0"/>
              <a:t>THANK YOU FOR YOUR ATTENTION</a:t>
            </a:r>
          </a:p>
        </p:txBody>
      </p:sp>
    </p:spTree>
    <p:extLst>
      <p:ext uri="{BB962C8B-B14F-4D97-AF65-F5344CB8AC3E}">
        <p14:creationId xmlns:p14="http://schemas.microsoft.com/office/powerpoint/2010/main" val="3667880596"/>
      </p:ext>
    </p:extLst>
  </p:cSld>
  <p:clrMapOvr>
    <a:masterClrMapping/>
  </p:clrMapOvr>
  <p:transition spd="med">
    <p:circl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Nadpis 1">
            <a:extLst>
              <a:ext uri="{FF2B5EF4-FFF2-40B4-BE49-F238E27FC236}">
                <a16:creationId xmlns:a16="http://schemas.microsoft.com/office/drawing/2014/main" id="{8D4A60B5-30F9-426A-A555-FDBFB7A83C04}"/>
              </a:ext>
            </a:extLst>
          </p:cNvPr>
          <p:cNvSpPr>
            <a:spLocks noGrp="1"/>
          </p:cNvSpPr>
          <p:nvPr>
            <p:ph type="title"/>
          </p:nvPr>
        </p:nvSpPr>
        <p:spPr>
          <a:xfrm>
            <a:off x="1127448" y="260351"/>
            <a:ext cx="10801200" cy="576361"/>
          </a:xfrm>
        </p:spPr>
        <p:txBody>
          <a:bodyPr/>
          <a:lstStyle/>
          <a:p>
            <a:r>
              <a:rPr lang="cs-CZ" altLang="cs-CZ" dirty="0">
                <a:effectLst>
                  <a:outerShdw blurRad="38100" dist="38100" dir="2700000" algn="tl">
                    <a:srgbClr val="000000">
                      <a:alpha val="43137"/>
                    </a:srgbClr>
                  </a:outerShdw>
                </a:effectLst>
              </a:rPr>
              <a:t>EU Budget </a:t>
            </a:r>
            <a:r>
              <a:rPr lang="cs-CZ" altLang="cs-CZ" dirty="0" err="1">
                <a:effectLst>
                  <a:outerShdw blurRad="38100" dist="38100" dir="2700000" algn="tl">
                    <a:srgbClr val="000000">
                      <a:alpha val="43137"/>
                    </a:srgbClr>
                  </a:outerShdw>
                </a:effectLst>
              </a:rPr>
              <a:t>History</a:t>
            </a:r>
            <a:endParaRPr lang="cs-CZ" altLang="cs-CZ" dirty="0">
              <a:effectLst>
                <a:outerShdw blurRad="38100" dist="38100" dir="2700000" algn="tl">
                  <a:srgbClr val="000000">
                    <a:alpha val="43137"/>
                  </a:srgbClr>
                </a:outerShdw>
              </a:effectLst>
            </a:endParaRPr>
          </a:p>
        </p:txBody>
      </p:sp>
      <p:sp>
        <p:nvSpPr>
          <p:cNvPr id="48131" name="Zástupný symbol pro obsah 2">
            <a:extLst>
              <a:ext uri="{FF2B5EF4-FFF2-40B4-BE49-F238E27FC236}">
                <a16:creationId xmlns:a16="http://schemas.microsoft.com/office/drawing/2014/main" id="{6971DBDF-526B-4269-8A5B-AF0C6B9356FC}"/>
              </a:ext>
            </a:extLst>
          </p:cNvPr>
          <p:cNvSpPr>
            <a:spLocks noGrp="1"/>
          </p:cNvSpPr>
          <p:nvPr>
            <p:ph idx="1"/>
          </p:nvPr>
        </p:nvSpPr>
        <p:spPr>
          <a:xfrm>
            <a:off x="407369" y="836712"/>
            <a:ext cx="6768752" cy="5760939"/>
          </a:xfrm>
        </p:spPr>
        <p:txBody>
          <a:bodyPr/>
          <a:lstStyle/>
          <a:p>
            <a:r>
              <a:rPr lang="en-US" altLang="cs-CZ" sz="2000" dirty="0">
                <a:effectLst>
                  <a:outerShdw blurRad="38100" dist="38100" dir="2700000" algn="tl">
                    <a:srgbClr val="000000">
                      <a:alpha val="43137"/>
                    </a:srgbClr>
                  </a:outerShdw>
                </a:effectLst>
              </a:rPr>
              <a:t>As expenditure increased in the 1970s and 80s, there was increased tension on the financing side, as the British were dissatisfied with their budgetary imbalance. In 1984 the British were allocated a permanent “correction”. Later, this led to the development of smaller “corrections” for other Member States. </a:t>
            </a:r>
            <a:endParaRPr lang="cs-CZ" altLang="cs-CZ" sz="2000" dirty="0">
              <a:effectLst>
                <a:outerShdw blurRad="38100" dist="38100" dir="2700000" algn="tl">
                  <a:srgbClr val="000000">
                    <a:alpha val="43137"/>
                  </a:srgbClr>
                </a:outerShdw>
              </a:effectLst>
            </a:endParaRPr>
          </a:p>
          <a:p>
            <a:r>
              <a:rPr lang="en-US" altLang="cs-CZ" sz="2000" dirty="0">
                <a:effectLst>
                  <a:outerShdw blurRad="38100" dist="38100" dir="2700000" algn="tl">
                    <a:srgbClr val="000000">
                      <a:alpha val="43137"/>
                    </a:srgbClr>
                  </a:outerShdw>
                </a:effectLst>
              </a:rPr>
              <a:t>As  the  internal  market  </a:t>
            </a:r>
            <a:r>
              <a:rPr lang="en-US" altLang="cs-CZ" sz="2000" dirty="0" err="1">
                <a:effectLst>
                  <a:outerShdw blurRad="38100" dist="38100" dir="2700000" algn="tl">
                    <a:srgbClr val="000000">
                      <a:alpha val="43137"/>
                    </a:srgbClr>
                  </a:outerShdw>
                </a:effectLst>
              </a:rPr>
              <a:t>programme</a:t>
            </a:r>
            <a:r>
              <a:rPr lang="en-US" altLang="cs-CZ" sz="2000" dirty="0">
                <a:effectLst>
                  <a:outerShdw blurRad="38100" dist="38100" dir="2700000" algn="tl">
                    <a:srgbClr val="000000">
                      <a:alpha val="43137"/>
                    </a:srgbClr>
                  </a:outerShdw>
                </a:effectLst>
              </a:rPr>
              <a:t>  was  launched  in  1987,  more  investment  would  be  needed  and  therefore  a  larger  budget.  Multiannual  financial  planning  (or  perspectives) removed some of the tension from the annual processes. </a:t>
            </a:r>
            <a:endParaRPr lang="cs-CZ" altLang="cs-CZ" sz="2000" dirty="0">
              <a:effectLst>
                <a:outerShdw blurRad="38100" dist="38100" dir="2700000" algn="tl">
                  <a:srgbClr val="000000">
                    <a:alpha val="43137"/>
                  </a:srgbClr>
                </a:outerShdw>
              </a:effectLst>
            </a:endParaRPr>
          </a:p>
          <a:p>
            <a:r>
              <a:rPr lang="en-US" altLang="cs-CZ" sz="2000" dirty="0">
                <a:effectLst>
                  <a:outerShdw blurRad="38100" dist="38100" dir="2700000" algn="tl">
                    <a:srgbClr val="000000">
                      <a:alpha val="43137"/>
                    </a:srgbClr>
                  </a:outerShdw>
                </a:effectLst>
              </a:rPr>
              <a:t>The  first  long-term  financial  perspective  started  in  1988.  These  were  renamed  as  the  Multiannual  Financial Frameworks (MFF) in 2009 by the Lisbon Treaty, when the concept of the MFF was included in the treaties under Article 312 TFEU</a:t>
            </a:r>
            <a:r>
              <a:rPr lang="en-US" altLang="cs-CZ" dirty="0"/>
              <a:t>. </a:t>
            </a:r>
            <a:endParaRPr lang="cs-CZ" altLang="cs-CZ" dirty="0"/>
          </a:p>
        </p:txBody>
      </p:sp>
      <p:pic>
        <p:nvPicPr>
          <p:cNvPr id="48132" name="Obrázek 2">
            <a:extLst>
              <a:ext uri="{FF2B5EF4-FFF2-40B4-BE49-F238E27FC236}">
                <a16:creationId xmlns:a16="http://schemas.microsoft.com/office/drawing/2014/main" id="{0D09CD47-34E2-47DB-98B2-1088BF268E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8646"/>
          <a:stretch>
            <a:fillRect/>
          </a:stretch>
        </p:blipFill>
        <p:spPr bwMode="auto">
          <a:xfrm>
            <a:off x="7392144" y="1340768"/>
            <a:ext cx="4718051" cy="4931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1303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Nadpis 1">
            <a:extLst>
              <a:ext uri="{FF2B5EF4-FFF2-40B4-BE49-F238E27FC236}">
                <a16:creationId xmlns:a16="http://schemas.microsoft.com/office/drawing/2014/main" id="{49213666-A8DE-492B-8A2C-3B0EB86282DC}"/>
              </a:ext>
            </a:extLst>
          </p:cNvPr>
          <p:cNvSpPr>
            <a:spLocks noGrp="1"/>
          </p:cNvSpPr>
          <p:nvPr>
            <p:ph type="title"/>
          </p:nvPr>
        </p:nvSpPr>
        <p:spPr>
          <a:xfrm>
            <a:off x="983432" y="260351"/>
            <a:ext cx="10873208" cy="576361"/>
          </a:xfrm>
        </p:spPr>
        <p:txBody>
          <a:bodyPr/>
          <a:lstStyle/>
          <a:p>
            <a:r>
              <a:rPr lang="en-US" altLang="cs-CZ" dirty="0">
                <a:effectLst>
                  <a:outerShdw blurRad="38100" dist="38100" dir="2700000" algn="tl">
                    <a:srgbClr val="000000">
                      <a:alpha val="43137"/>
                    </a:srgbClr>
                  </a:outerShdw>
                </a:effectLst>
              </a:rPr>
              <a:t>The multiannual financial framework (MFF)</a:t>
            </a:r>
            <a:endParaRPr lang="cs-CZ" altLang="cs-CZ" dirty="0">
              <a:effectLst>
                <a:outerShdw blurRad="38100" dist="38100" dir="2700000" algn="tl">
                  <a:srgbClr val="000000">
                    <a:alpha val="43137"/>
                  </a:srgbClr>
                </a:outerShdw>
              </a:effectLst>
            </a:endParaRPr>
          </a:p>
        </p:txBody>
      </p:sp>
      <p:sp>
        <p:nvSpPr>
          <p:cNvPr id="49155" name="Zástupný symbol pro obsah 2">
            <a:extLst>
              <a:ext uri="{FF2B5EF4-FFF2-40B4-BE49-F238E27FC236}">
                <a16:creationId xmlns:a16="http://schemas.microsoft.com/office/drawing/2014/main" id="{2DA55B6F-9046-41CC-B1B2-562F451659A3}"/>
              </a:ext>
            </a:extLst>
          </p:cNvPr>
          <p:cNvSpPr>
            <a:spLocks noGrp="1"/>
          </p:cNvSpPr>
          <p:nvPr>
            <p:ph idx="1"/>
          </p:nvPr>
        </p:nvSpPr>
        <p:spPr>
          <a:xfrm>
            <a:off x="335360" y="836712"/>
            <a:ext cx="11424841" cy="5760939"/>
          </a:xfrm>
        </p:spPr>
        <p:txBody>
          <a:bodyPr/>
          <a:lstStyle/>
          <a:p>
            <a:pPr marL="0" indent="0">
              <a:buNone/>
            </a:pPr>
            <a:r>
              <a:rPr lang="en-US" altLang="cs-CZ" sz="1867" b="1" dirty="0"/>
              <a:t>The multiannual financial framework (MFF) is the EU's long-term budget. It sets the limits for EU spending - as a whole and also for different areas of activity - over a period of at least five years. </a:t>
            </a:r>
            <a:r>
              <a:rPr lang="en-US" altLang="cs-CZ" sz="1867" b="1" dirty="0">
                <a:highlight>
                  <a:srgbClr val="FFFF00"/>
                </a:highlight>
              </a:rPr>
              <a:t>Recent MFFs usually covered seven years</a:t>
            </a:r>
            <a:r>
              <a:rPr lang="en-US" altLang="cs-CZ" sz="1867" b="1" dirty="0"/>
              <a:t>. </a:t>
            </a:r>
          </a:p>
          <a:p>
            <a:r>
              <a:rPr lang="en-US" altLang="cs-CZ" sz="1867" b="1" dirty="0"/>
              <a:t>The purpose of the MFF is to:</a:t>
            </a:r>
          </a:p>
          <a:p>
            <a:pPr lvl="1"/>
            <a:r>
              <a:rPr lang="en-US" altLang="cs-CZ" sz="1867" dirty="0"/>
              <a:t>align EU spending with its political priorities</a:t>
            </a:r>
            <a:endParaRPr lang="cs-CZ" altLang="cs-CZ" sz="1867" dirty="0"/>
          </a:p>
          <a:p>
            <a:pPr lvl="1"/>
            <a:r>
              <a:rPr lang="en-US" altLang="cs-CZ" sz="1867" dirty="0"/>
              <a:t>ensure EU budgetary discipline</a:t>
            </a:r>
            <a:endParaRPr lang="cs-CZ" altLang="cs-CZ" sz="1867" dirty="0"/>
          </a:p>
          <a:p>
            <a:pPr lvl="1"/>
            <a:r>
              <a:rPr lang="en-US" altLang="cs-CZ" sz="1867" dirty="0"/>
              <a:t>make adoption of the annual EU budget easier</a:t>
            </a:r>
            <a:endParaRPr lang="cs-CZ" altLang="cs-CZ" sz="1867" dirty="0"/>
          </a:p>
          <a:p>
            <a:pPr lvl="1"/>
            <a:r>
              <a:rPr lang="en-US" altLang="cs-CZ" sz="1867" dirty="0"/>
              <a:t>add predictability to EU finances</a:t>
            </a:r>
          </a:p>
          <a:p>
            <a:r>
              <a:rPr lang="en-US" altLang="cs-CZ" sz="1867" dirty="0">
                <a:effectLst>
                  <a:outerShdw blurRad="38100" dist="38100" dir="2700000" algn="tl">
                    <a:srgbClr val="000000">
                      <a:alpha val="43137"/>
                    </a:srgbClr>
                  </a:outerShdw>
                </a:effectLst>
              </a:rPr>
              <a:t>The MFF's long-term approach to funding helps make the EU’s policies and </a:t>
            </a:r>
            <a:r>
              <a:rPr lang="en-US" altLang="cs-CZ" sz="1867" dirty="0" err="1">
                <a:effectLst>
                  <a:outerShdw blurRad="38100" dist="38100" dir="2700000" algn="tl">
                    <a:srgbClr val="000000">
                      <a:alpha val="43137"/>
                    </a:srgbClr>
                  </a:outerShdw>
                </a:effectLst>
              </a:rPr>
              <a:t>programmes</a:t>
            </a:r>
            <a:r>
              <a:rPr lang="en-US" altLang="cs-CZ" sz="1867" dirty="0">
                <a:effectLst>
                  <a:outerShdw blurRad="38100" dist="38100" dir="2700000" algn="tl">
                    <a:srgbClr val="000000">
                      <a:alpha val="43137"/>
                    </a:srgbClr>
                  </a:outerShdw>
                </a:effectLst>
              </a:rPr>
              <a:t> more effective. Potential co-financers and beneficiaries also gain from its predictability. </a:t>
            </a:r>
          </a:p>
          <a:p>
            <a:r>
              <a:rPr lang="cs-CZ" altLang="cs-CZ" sz="1867" dirty="0">
                <a:effectLst>
                  <a:outerShdw blurRad="38100" dist="38100" dir="2700000" algn="tl">
                    <a:srgbClr val="000000">
                      <a:alpha val="43137"/>
                    </a:srgbClr>
                  </a:outerShdw>
                </a:effectLst>
              </a:rPr>
              <a:t>T</a:t>
            </a:r>
            <a:r>
              <a:rPr lang="en-US" altLang="cs-CZ" sz="1867" dirty="0">
                <a:effectLst>
                  <a:outerShdw blurRad="38100" dist="38100" dir="2700000" algn="tl">
                    <a:srgbClr val="000000">
                      <a:alpha val="43137"/>
                    </a:srgbClr>
                  </a:outerShdw>
                </a:effectLst>
              </a:rPr>
              <a:t>he MFF breaks EU expenditure down into broad categories - </a:t>
            </a:r>
            <a:r>
              <a:rPr lang="en-US" altLang="cs-CZ" sz="1867" b="1" dirty="0">
                <a:effectLst>
                  <a:outerShdw blurRad="38100" dist="38100" dir="2700000" algn="tl">
                    <a:srgbClr val="000000">
                      <a:alpha val="43137"/>
                    </a:srgbClr>
                  </a:outerShdw>
                </a:effectLst>
              </a:rPr>
              <a:t>‘headings’ </a:t>
            </a:r>
            <a:r>
              <a:rPr lang="en-US" altLang="cs-CZ" sz="1867" dirty="0">
                <a:effectLst>
                  <a:outerShdw blurRad="38100" dist="38100" dir="2700000" algn="tl">
                    <a:srgbClr val="000000">
                      <a:alpha val="43137"/>
                    </a:srgbClr>
                  </a:outerShdw>
                </a:effectLst>
              </a:rPr>
              <a:t>- which correspond to the EU’s priorities and areas of action.</a:t>
            </a:r>
          </a:p>
          <a:p>
            <a:r>
              <a:rPr lang="en-US" altLang="cs-CZ" sz="1867" dirty="0">
                <a:effectLst>
                  <a:outerShdw blurRad="38100" dist="38100" dir="2700000" algn="tl">
                    <a:srgbClr val="000000">
                      <a:alpha val="43137"/>
                    </a:srgbClr>
                  </a:outerShdw>
                </a:effectLst>
              </a:rPr>
              <a:t>For each year covered by the MFF there are fixed limits of </a:t>
            </a:r>
            <a:r>
              <a:rPr lang="en-US" altLang="cs-CZ" sz="1867" b="1" dirty="0">
                <a:effectLst>
                  <a:outerShdw blurRad="38100" dist="38100" dir="2700000" algn="tl">
                    <a:srgbClr val="000000">
                      <a:alpha val="43137"/>
                    </a:srgbClr>
                  </a:outerShdw>
                </a:effectLst>
              </a:rPr>
              <a:t>expenditure, or ‘ceilings’</a:t>
            </a:r>
            <a:r>
              <a:rPr lang="en-US" altLang="cs-CZ" sz="1867" dirty="0">
                <a:effectLst>
                  <a:outerShdw blurRad="38100" dist="38100" dir="2700000" algn="tl">
                    <a:srgbClr val="000000">
                      <a:alpha val="43137"/>
                    </a:srgbClr>
                  </a:outerShdw>
                </a:effectLst>
              </a:rPr>
              <a:t>. </a:t>
            </a:r>
          </a:p>
          <a:p>
            <a:endParaRPr lang="cs-CZ" altLang="cs-CZ" dirty="0"/>
          </a:p>
        </p:txBody>
      </p:sp>
      <p:sp>
        <p:nvSpPr>
          <p:cNvPr id="49156" name="Obdélník 1">
            <a:extLst>
              <a:ext uri="{FF2B5EF4-FFF2-40B4-BE49-F238E27FC236}">
                <a16:creationId xmlns:a16="http://schemas.microsoft.com/office/drawing/2014/main" id="{D30D1FA9-AEB1-474E-BA2B-1EB50E1C794B}"/>
              </a:ext>
            </a:extLst>
          </p:cNvPr>
          <p:cNvSpPr>
            <a:spLocks noChangeArrowheads="1"/>
          </p:cNvSpPr>
          <p:nvPr/>
        </p:nvSpPr>
        <p:spPr bwMode="auto">
          <a:xfrm>
            <a:off x="431798" y="5842000"/>
            <a:ext cx="11424841" cy="36933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cs-CZ" altLang="cs-CZ" sz="1800" dirty="0"/>
              <a:t>SEE more: </a:t>
            </a:r>
            <a:r>
              <a:rPr lang="cs-CZ" altLang="cs-CZ" sz="1800" dirty="0">
                <a:solidFill>
                  <a:srgbClr val="FF0000"/>
                </a:solidFill>
                <a:hlinkClick r:id="rId2"/>
              </a:rPr>
              <a:t>https://www.consilium.europa.eu/en/policies/the-eu-budget/#long%20term%20budget/</a:t>
            </a:r>
            <a:r>
              <a:rPr lang="cs-CZ" altLang="cs-CZ" sz="1800" dirty="0">
                <a:solidFill>
                  <a:srgbClr val="FF0000"/>
                </a:solidFill>
              </a:rPr>
              <a:t> </a:t>
            </a:r>
          </a:p>
        </p:txBody>
      </p:sp>
    </p:spTree>
  </p:cSld>
  <p:clrMapOvr>
    <a:masterClrMapping/>
  </p:clrMapOvr>
  <p:transition spd="med">
    <p:circl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Nadpis 1">
            <a:extLst>
              <a:ext uri="{FF2B5EF4-FFF2-40B4-BE49-F238E27FC236}">
                <a16:creationId xmlns:a16="http://schemas.microsoft.com/office/drawing/2014/main" id="{C8A20DC6-183B-41FB-A932-196119C090A7}"/>
              </a:ext>
            </a:extLst>
          </p:cNvPr>
          <p:cNvSpPr>
            <a:spLocks noGrp="1"/>
          </p:cNvSpPr>
          <p:nvPr>
            <p:ph type="title"/>
          </p:nvPr>
        </p:nvSpPr>
        <p:spPr>
          <a:xfrm>
            <a:off x="431800" y="260351"/>
            <a:ext cx="11496848" cy="576361"/>
          </a:xfrm>
        </p:spPr>
        <p:txBody>
          <a:bodyPr/>
          <a:lstStyle/>
          <a:p>
            <a:r>
              <a:rPr lang="cs-CZ" altLang="cs-CZ" dirty="0" err="1">
                <a:effectLst>
                  <a:outerShdw blurRad="38100" dist="38100" dir="2700000" algn="tl">
                    <a:srgbClr val="000000">
                      <a:alpha val="43137"/>
                    </a:srgbClr>
                  </a:outerShdw>
                </a:effectLst>
              </a:rPr>
              <a:t>The</a:t>
            </a:r>
            <a:r>
              <a:rPr lang="cs-CZ" altLang="cs-CZ" dirty="0">
                <a:effectLst>
                  <a:outerShdw blurRad="38100" dist="38100" dir="2700000" algn="tl">
                    <a:srgbClr val="000000">
                      <a:alpha val="43137"/>
                    </a:srgbClr>
                  </a:outerShdw>
                </a:effectLst>
              </a:rPr>
              <a:t> EU budget – </a:t>
            </a:r>
            <a:r>
              <a:rPr lang="cs-CZ" altLang="cs-CZ" dirty="0" err="1">
                <a:effectLst>
                  <a:outerShdw blurRad="38100" dist="38100" dir="2700000" algn="tl">
                    <a:srgbClr val="000000">
                      <a:alpha val="43137"/>
                    </a:srgbClr>
                  </a:outerShdw>
                </a:effectLst>
              </a:rPr>
              <a:t>Myths</a:t>
            </a:r>
            <a:r>
              <a:rPr lang="cs-CZ" altLang="cs-CZ" dirty="0">
                <a:effectLst>
                  <a:outerShdw blurRad="38100" dist="38100" dir="2700000" algn="tl">
                    <a:srgbClr val="000000">
                      <a:alpha val="43137"/>
                    </a:srgbClr>
                  </a:outerShdw>
                </a:effectLst>
              </a:rPr>
              <a:t> and </a:t>
            </a:r>
            <a:r>
              <a:rPr lang="cs-CZ" altLang="cs-CZ" dirty="0" err="1">
                <a:effectLst>
                  <a:outerShdw blurRad="38100" dist="38100" dir="2700000" algn="tl">
                    <a:srgbClr val="000000">
                      <a:alpha val="43137"/>
                    </a:srgbClr>
                  </a:outerShdw>
                </a:effectLst>
              </a:rPr>
              <a:t>facts</a:t>
            </a:r>
            <a:endParaRPr lang="cs-CZ" altLang="cs-CZ" dirty="0">
              <a:effectLst>
                <a:outerShdw blurRad="38100" dist="38100" dir="2700000" algn="tl">
                  <a:srgbClr val="000000">
                    <a:alpha val="43137"/>
                  </a:srgbClr>
                </a:outerShdw>
              </a:effectLst>
            </a:endParaRPr>
          </a:p>
        </p:txBody>
      </p:sp>
      <p:sp>
        <p:nvSpPr>
          <p:cNvPr id="50179" name="Zástupný symbol pro obsah 2">
            <a:extLst>
              <a:ext uri="{FF2B5EF4-FFF2-40B4-BE49-F238E27FC236}">
                <a16:creationId xmlns:a16="http://schemas.microsoft.com/office/drawing/2014/main" id="{29EE4E0F-1F89-4F49-B717-9959B72A51EF}"/>
              </a:ext>
            </a:extLst>
          </p:cNvPr>
          <p:cNvSpPr>
            <a:spLocks noGrp="1"/>
          </p:cNvSpPr>
          <p:nvPr>
            <p:ph idx="1"/>
          </p:nvPr>
        </p:nvSpPr>
        <p:spPr>
          <a:xfrm>
            <a:off x="335360" y="836712"/>
            <a:ext cx="11424841" cy="5760939"/>
          </a:xfrm>
        </p:spPr>
        <p:txBody>
          <a:bodyPr/>
          <a:lstStyle/>
          <a:p>
            <a:r>
              <a:rPr lang="en-US" altLang="cs-CZ" sz="2133" dirty="0"/>
              <a:t>At some </a:t>
            </a:r>
            <a:r>
              <a:rPr lang="en-US" altLang="cs-CZ" sz="2133" b="1" dirty="0"/>
              <a:t>€1</a:t>
            </a:r>
            <a:r>
              <a:rPr lang="cs-CZ" altLang="cs-CZ" sz="2133" b="1" dirty="0"/>
              <a:t>86.6</a:t>
            </a:r>
            <a:r>
              <a:rPr lang="en-US" altLang="cs-CZ" sz="2133" b="1" dirty="0"/>
              <a:t> billion</a:t>
            </a:r>
            <a:r>
              <a:rPr lang="en-US" altLang="cs-CZ" sz="2133" dirty="0"/>
              <a:t> (2</a:t>
            </a:r>
            <a:r>
              <a:rPr lang="cs-CZ" altLang="cs-CZ" sz="2133" dirty="0"/>
              <a:t>023</a:t>
            </a:r>
            <a:r>
              <a:rPr lang="en-US" altLang="cs-CZ" sz="2133" dirty="0"/>
              <a:t> figure), the EU budget is in fact smaller than the budgets of Austria or Belgium.</a:t>
            </a:r>
          </a:p>
          <a:p>
            <a:r>
              <a:rPr lang="en-US" altLang="cs-CZ" sz="2133" dirty="0"/>
              <a:t>This is a </a:t>
            </a:r>
            <a:r>
              <a:rPr lang="en-US" altLang="cs-CZ" sz="2133" b="1" dirty="0"/>
              <a:t>tiny fraction (2%)</a:t>
            </a:r>
            <a:r>
              <a:rPr lang="en-US" altLang="cs-CZ" sz="2133" dirty="0"/>
              <a:t> of the combined national budgets of all 2</a:t>
            </a:r>
            <a:r>
              <a:rPr lang="cs-CZ" altLang="cs-CZ" sz="2133" dirty="0"/>
              <a:t>7</a:t>
            </a:r>
            <a:r>
              <a:rPr lang="en-US" altLang="cs-CZ" sz="2133" dirty="0"/>
              <a:t> EU countries </a:t>
            </a:r>
            <a:endParaRPr lang="cs-CZ" altLang="cs-CZ" sz="2133" dirty="0"/>
          </a:p>
          <a:p>
            <a:r>
              <a:rPr lang="en-US" altLang="cs-CZ" sz="2133" dirty="0"/>
              <a:t>National governments in the EU spend more than </a:t>
            </a:r>
            <a:r>
              <a:rPr lang="en-US" altLang="cs-CZ" sz="2133" b="1" dirty="0"/>
              <a:t>50 times </a:t>
            </a:r>
            <a:r>
              <a:rPr lang="en-US" altLang="cs-CZ" sz="2133" dirty="0"/>
              <a:t>what the EU does through its budget;</a:t>
            </a:r>
          </a:p>
          <a:p>
            <a:r>
              <a:rPr lang="en-US" altLang="cs-CZ" sz="2133" dirty="0"/>
              <a:t>EU spending represents less than </a:t>
            </a:r>
            <a:r>
              <a:rPr lang="en-US" altLang="cs-CZ" sz="2133" b="1" dirty="0"/>
              <a:t>1% of the total value of the EU economy </a:t>
            </a:r>
            <a:r>
              <a:rPr lang="en-US" altLang="cs-CZ" sz="2133" dirty="0"/>
              <a:t>(Gross National Income of all EU Member States);</a:t>
            </a:r>
          </a:p>
          <a:p>
            <a:r>
              <a:rPr lang="en-US" altLang="cs-CZ" sz="2133" dirty="0"/>
              <a:t>By contrast, an average national budget in the EU is </a:t>
            </a:r>
            <a:r>
              <a:rPr lang="cs-CZ" altLang="cs-CZ" sz="2133" b="1" dirty="0"/>
              <a:t>30-40</a:t>
            </a:r>
            <a:r>
              <a:rPr lang="en-US" altLang="cs-CZ" sz="2133" b="1" dirty="0"/>
              <a:t>% </a:t>
            </a:r>
            <a:r>
              <a:rPr lang="en-US" altLang="cs-CZ" sz="2133" dirty="0"/>
              <a:t>of the value of its economy.</a:t>
            </a:r>
          </a:p>
          <a:p>
            <a:r>
              <a:rPr lang="en-US" altLang="cs-CZ" sz="2133" dirty="0"/>
              <a:t>Unlike national budgets, which are mainly used to provide public services and fund social security systems, the EU budget is </a:t>
            </a:r>
            <a:r>
              <a:rPr lang="en-US" altLang="cs-CZ" sz="2133" b="1" dirty="0"/>
              <a:t>primarily used for investment.</a:t>
            </a:r>
            <a:endParaRPr lang="en-US" altLang="cs-CZ" sz="2133" dirty="0"/>
          </a:p>
          <a:p>
            <a:r>
              <a:rPr lang="en-US" altLang="cs-CZ" sz="2133" dirty="0"/>
              <a:t>The average EU citizen pays </a:t>
            </a:r>
            <a:r>
              <a:rPr lang="en-US" altLang="cs-CZ" sz="2133" b="1" dirty="0"/>
              <a:t>€240 per year</a:t>
            </a:r>
            <a:r>
              <a:rPr lang="en-US" altLang="cs-CZ" sz="2133" dirty="0"/>
              <a:t> towards the EU budget (2018 figures) – less than the price of an average cup of coffee per day.</a:t>
            </a:r>
          </a:p>
        </p:txBody>
      </p:sp>
    </p:spTree>
  </p:cSld>
  <p:clrMapOvr>
    <a:masterClrMapping/>
  </p:clrMapOvr>
  <p:transition spd="med">
    <p:circl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Nadpis 1">
            <a:extLst>
              <a:ext uri="{FF2B5EF4-FFF2-40B4-BE49-F238E27FC236}">
                <a16:creationId xmlns:a16="http://schemas.microsoft.com/office/drawing/2014/main" id="{02A4BF95-D561-470A-AE48-E7CD32BA548B}"/>
              </a:ext>
            </a:extLst>
          </p:cNvPr>
          <p:cNvSpPr>
            <a:spLocks noGrp="1"/>
          </p:cNvSpPr>
          <p:nvPr>
            <p:ph type="title"/>
          </p:nvPr>
        </p:nvSpPr>
        <p:spPr>
          <a:xfrm>
            <a:off x="767408" y="404665"/>
            <a:ext cx="11089232" cy="432048"/>
          </a:xfrm>
        </p:spPr>
        <p:txBody>
          <a:bodyPr/>
          <a:lstStyle/>
          <a:p>
            <a:r>
              <a:rPr lang="cs-CZ" altLang="cs-CZ" dirty="0" err="1">
                <a:effectLst>
                  <a:outerShdw blurRad="38100" dist="38100" dir="2700000" algn="tl">
                    <a:srgbClr val="000000">
                      <a:alpha val="43137"/>
                    </a:srgbClr>
                  </a:outerShdw>
                </a:effectLst>
              </a:rPr>
              <a:t>Budgetary</a:t>
            </a:r>
            <a:r>
              <a:rPr lang="cs-CZ" altLang="cs-CZ" dirty="0">
                <a:effectLst>
                  <a:outerShdw blurRad="38100" dist="38100" dir="2700000" algn="tl">
                    <a:srgbClr val="000000">
                      <a:alpha val="43137"/>
                    </a:srgbClr>
                  </a:outerShdw>
                </a:effectLst>
              </a:rPr>
              <a:t> </a:t>
            </a:r>
            <a:r>
              <a:rPr lang="cs-CZ" altLang="cs-CZ" dirty="0" err="1">
                <a:effectLst>
                  <a:outerShdw blurRad="38100" dist="38100" dir="2700000" algn="tl">
                    <a:srgbClr val="000000">
                      <a:alpha val="43137"/>
                    </a:srgbClr>
                  </a:outerShdw>
                </a:effectLst>
              </a:rPr>
              <a:t>principles</a:t>
            </a:r>
            <a:endParaRPr lang="cs-CZ" altLang="cs-CZ" sz="4267" dirty="0">
              <a:solidFill>
                <a:srgbClr val="FFC000"/>
              </a:solidFill>
            </a:endParaRPr>
          </a:p>
        </p:txBody>
      </p:sp>
      <p:sp>
        <p:nvSpPr>
          <p:cNvPr id="52227" name="Zástupný symbol pro obsah 2">
            <a:extLst>
              <a:ext uri="{FF2B5EF4-FFF2-40B4-BE49-F238E27FC236}">
                <a16:creationId xmlns:a16="http://schemas.microsoft.com/office/drawing/2014/main" id="{F081A7F3-ED4D-409F-AF7B-9CBD3DFB0F93}"/>
              </a:ext>
            </a:extLst>
          </p:cNvPr>
          <p:cNvSpPr>
            <a:spLocks noGrp="1"/>
          </p:cNvSpPr>
          <p:nvPr>
            <p:ph idx="1"/>
          </p:nvPr>
        </p:nvSpPr>
        <p:spPr>
          <a:xfrm>
            <a:off x="335360" y="836713"/>
            <a:ext cx="11424841" cy="5400599"/>
          </a:xfrm>
        </p:spPr>
        <p:txBody>
          <a:bodyPr/>
          <a:lstStyle/>
          <a:p>
            <a:r>
              <a:rPr lang="en-US" altLang="cs-CZ" sz="2667" dirty="0">
                <a:effectLst>
                  <a:outerShdw blurRad="38100" dist="38100" dir="2700000" algn="tl">
                    <a:srgbClr val="000000">
                      <a:alpha val="43137"/>
                    </a:srgbClr>
                  </a:outerShdw>
                </a:effectLst>
              </a:rPr>
              <a:t>Community budgetary law obeys general principles which are largely based on those that apply in national budgetary law. </a:t>
            </a:r>
            <a:endParaRPr lang="cs-CZ" altLang="cs-CZ" sz="2667" dirty="0">
              <a:effectLst>
                <a:outerShdw blurRad="38100" dist="38100" dir="2700000" algn="tl">
                  <a:srgbClr val="000000">
                    <a:alpha val="43137"/>
                  </a:srgbClr>
                </a:outerShdw>
              </a:effectLst>
            </a:endParaRPr>
          </a:p>
          <a:p>
            <a:r>
              <a:rPr lang="en-US" altLang="cs-CZ" sz="2667" dirty="0">
                <a:effectLst>
                  <a:outerShdw blurRad="38100" dist="38100" dir="2700000" algn="tl">
                    <a:srgbClr val="000000">
                      <a:alpha val="43137"/>
                    </a:srgbClr>
                  </a:outerShdw>
                </a:effectLst>
              </a:rPr>
              <a:t>They are enshrined in the Treaty establishing the European Community (EC) and are developed, adapted and, in some cases, relaxed in Council Regulation No 1605/2002 of 25 June 2002 on the Financial Regulation applicable to the general budget of the European Communities. </a:t>
            </a:r>
            <a:endParaRPr lang="cs-CZ" altLang="cs-CZ" sz="2667" dirty="0">
              <a:effectLst>
                <a:outerShdw blurRad="38100" dist="38100" dir="2700000" algn="tl">
                  <a:srgbClr val="000000">
                    <a:alpha val="43137"/>
                  </a:srgbClr>
                </a:outerShdw>
              </a:effectLst>
            </a:endParaRPr>
          </a:p>
          <a:p>
            <a:r>
              <a:rPr lang="en-US" altLang="cs-CZ" sz="2667" dirty="0">
                <a:effectLst>
                  <a:outerShdw blurRad="38100" dist="38100" dir="2700000" algn="tl">
                    <a:srgbClr val="000000">
                      <a:alpha val="43137"/>
                    </a:srgbClr>
                  </a:outerShdw>
                </a:effectLst>
              </a:rPr>
              <a:t>The principles in question are those of </a:t>
            </a:r>
            <a:r>
              <a:rPr lang="en-US" altLang="cs-CZ" sz="2667" b="1" dirty="0">
                <a:effectLst>
                  <a:outerShdw blurRad="38100" dist="38100" dir="2700000" algn="tl">
                    <a:srgbClr val="000000">
                      <a:alpha val="43137"/>
                    </a:srgbClr>
                  </a:outerShdw>
                </a:effectLst>
              </a:rPr>
              <a:t>unity, universality, </a:t>
            </a:r>
            <a:r>
              <a:rPr lang="en-US" altLang="cs-CZ" sz="2667" b="1" dirty="0" err="1">
                <a:effectLst>
                  <a:outerShdw blurRad="38100" dist="38100" dir="2700000" algn="tl">
                    <a:srgbClr val="000000">
                      <a:alpha val="43137"/>
                    </a:srgbClr>
                  </a:outerShdw>
                </a:effectLst>
              </a:rPr>
              <a:t>annuality</a:t>
            </a:r>
            <a:r>
              <a:rPr lang="en-US" altLang="cs-CZ" sz="2667" b="1" dirty="0">
                <a:effectLst>
                  <a:outerShdw blurRad="38100" dist="38100" dir="2700000" algn="tl">
                    <a:srgbClr val="000000">
                      <a:alpha val="43137"/>
                    </a:srgbClr>
                  </a:outerShdw>
                </a:effectLst>
              </a:rPr>
              <a:t> and specification </a:t>
            </a:r>
            <a:r>
              <a:rPr lang="en-US" altLang="cs-CZ" sz="2667" dirty="0">
                <a:effectLst>
                  <a:outerShdw blurRad="38100" dist="38100" dir="2700000" algn="tl">
                    <a:srgbClr val="000000">
                      <a:alpha val="43137"/>
                    </a:srgbClr>
                  </a:outerShdw>
                </a:effectLst>
              </a:rPr>
              <a:t>— seen as the four main traditional budgetary principles — plus the </a:t>
            </a:r>
            <a:r>
              <a:rPr lang="en-US" altLang="cs-CZ" sz="2667" b="1" dirty="0">
                <a:effectLst>
                  <a:outerShdw blurRad="38100" dist="38100" dir="2700000" algn="tl">
                    <a:srgbClr val="000000">
                      <a:alpha val="43137"/>
                    </a:srgbClr>
                  </a:outerShdw>
                </a:effectLst>
              </a:rPr>
              <a:t>principles of equilibrium, unit of </a:t>
            </a:r>
            <a:r>
              <a:rPr lang="en-US" altLang="cs-CZ" sz="2667" dirty="0">
                <a:effectLst>
                  <a:outerShdw blurRad="38100" dist="38100" dir="2700000" algn="tl">
                    <a:srgbClr val="000000">
                      <a:alpha val="43137"/>
                    </a:srgbClr>
                  </a:outerShdw>
                </a:effectLst>
              </a:rPr>
              <a:t>account, budget accuracy, sound financial management and transparency.</a:t>
            </a:r>
            <a:endParaRPr lang="cs-CZ" altLang="cs-CZ" sz="1600" dirty="0">
              <a:effectLst>
                <a:outerShdw blurRad="38100" dist="38100" dir="2700000" algn="tl">
                  <a:srgbClr val="000000">
                    <a:alpha val="43137"/>
                  </a:srgbClr>
                </a:outerShdw>
              </a:effectLst>
            </a:endParaRPr>
          </a:p>
        </p:txBody>
      </p:sp>
    </p:spTree>
  </p:cSld>
  <p:clrMapOvr>
    <a:masterClrMapping/>
  </p:clrMapOvr>
  <p:transition spd="med">
    <p:circl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Nadpis 1">
            <a:extLst>
              <a:ext uri="{FF2B5EF4-FFF2-40B4-BE49-F238E27FC236}">
                <a16:creationId xmlns:a16="http://schemas.microsoft.com/office/drawing/2014/main" id="{C4F8A498-2F1F-4740-A56F-CF7B6977D4AF}"/>
              </a:ext>
            </a:extLst>
          </p:cNvPr>
          <p:cNvSpPr>
            <a:spLocks noGrp="1"/>
          </p:cNvSpPr>
          <p:nvPr>
            <p:ph type="title"/>
          </p:nvPr>
        </p:nvSpPr>
        <p:spPr>
          <a:xfrm>
            <a:off x="8467" y="0"/>
            <a:ext cx="10972800" cy="1143000"/>
          </a:xfrm>
        </p:spPr>
        <p:txBody>
          <a:bodyPr/>
          <a:lstStyle/>
          <a:p>
            <a:r>
              <a:rPr lang="cs-CZ" altLang="cs-CZ" dirty="0" err="1">
                <a:effectLst>
                  <a:outerShdw blurRad="38100" dist="38100" dir="2700000" algn="tl">
                    <a:srgbClr val="000000">
                      <a:alpha val="43137"/>
                    </a:srgbClr>
                  </a:outerShdw>
                </a:effectLst>
              </a:rPr>
              <a:t>Budgetary</a:t>
            </a:r>
            <a:r>
              <a:rPr lang="cs-CZ" altLang="cs-CZ" dirty="0">
                <a:effectLst>
                  <a:outerShdw blurRad="38100" dist="38100" dir="2700000" algn="tl">
                    <a:srgbClr val="000000">
                      <a:alpha val="43137"/>
                    </a:srgbClr>
                  </a:outerShdw>
                </a:effectLst>
              </a:rPr>
              <a:t> </a:t>
            </a:r>
            <a:r>
              <a:rPr lang="cs-CZ" altLang="cs-CZ" dirty="0" err="1">
                <a:effectLst>
                  <a:outerShdw blurRad="38100" dist="38100" dir="2700000" algn="tl">
                    <a:srgbClr val="000000">
                      <a:alpha val="43137"/>
                    </a:srgbClr>
                  </a:outerShdw>
                </a:effectLst>
              </a:rPr>
              <a:t>principles</a:t>
            </a:r>
            <a:br>
              <a:rPr lang="cs-CZ" altLang="cs-CZ" sz="4267" dirty="0">
                <a:solidFill>
                  <a:srgbClr val="FFC000"/>
                </a:solidFill>
              </a:rPr>
            </a:br>
            <a:endParaRPr lang="cs-CZ" altLang="cs-CZ" sz="4267" dirty="0">
              <a:solidFill>
                <a:srgbClr val="FFC000"/>
              </a:solidFill>
            </a:endParaRPr>
          </a:p>
        </p:txBody>
      </p:sp>
      <p:pic>
        <p:nvPicPr>
          <p:cNvPr id="53251" name="Obrázek 2">
            <a:extLst>
              <a:ext uri="{FF2B5EF4-FFF2-40B4-BE49-F238E27FC236}">
                <a16:creationId xmlns:a16="http://schemas.microsoft.com/office/drawing/2014/main" id="{566D9134-DEFB-4E5C-A123-46E9325DB8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4785"/>
          <a:stretch>
            <a:fillRect/>
          </a:stretch>
        </p:blipFill>
        <p:spPr bwMode="auto">
          <a:xfrm>
            <a:off x="8467" y="747185"/>
            <a:ext cx="6021917" cy="320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Obrázek 4">
            <a:extLst>
              <a:ext uri="{FF2B5EF4-FFF2-40B4-BE49-F238E27FC236}">
                <a16:creationId xmlns:a16="http://schemas.microsoft.com/office/drawing/2014/main" id="{4536B34F-D43E-4B7A-9212-F88280BE82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367" t="22656" r="4617" b="11720"/>
          <a:stretch>
            <a:fillRect/>
          </a:stretch>
        </p:blipFill>
        <p:spPr bwMode="auto">
          <a:xfrm>
            <a:off x="5994400" y="747185"/>
            <a:ext cx="5969000" cy="420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Obrázek 6">
            <a:extLst>
              <a:ext uri="{FF2B5EF4-FFF2-40B4-BE49-F238E27FC236}">
                <a16:creationId xmlns:a16="http://schemas.microsoft.com/office/drawing/2014/main" id="{659843C4-2EAD-422C-A88B-69DD770D48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2559" r="4367" b="4884"/>
          <a:stretch>
            <a:fillRect/>
          </a:stretch>
        </p:blipFill>
        <p:spPr bwMode="auto">
          <a:xfrm>
            <a:off x="14817" y="3464984"/>
            <a:ext cx="5969000" cy="3395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Nadpis 1">
            <a:extLst>
              <a:ext uri="{FF2B5EF4-FFF2-40B4-BE49-F238E27FC236}">
                <a16:creationId xmlns:a16="http://schemas.microsoft.com/office/drawing/2014/main" id="{203EFD7E-D398-4454-8598-DB203732A62A}"/>
              </a:ext>
            </a:extLst>
          </p:cNvPr>
          <p:cNvSpPr>
            <a:spLocks noGrp="1"/>
          </p:cNvSpPr>
          <p:nvPr>
            <p:ph type="title"/>
          </p:nvPr>
        </p:nvSpPr>
        <p:spPr>
          <a:xfrm>
            <a:off x="695401" y="260649"/>
            <a:ext cx="11233248" cy="576064"/>
          </a:xfrm>
        </p:spPr>
        <p:txBody>
          <a:bodyPr/>
          <a:lstStyle/>
          <a:p>
            <a:r>
              <a:rPr lang="en-US" altLang="cs-CZ" dirty="0">
                <a:effectLst>
                  <a:outerShdw blurRad="38100" dist="38100" dir="2700000" algn="tl">
                    <a:srgbClr val="000000">
                      <a:alpha val="43137"/>
                    </a:srgbClr>
                  </a:outerShdw>
                </a:effectLst>
              </a:rPr>
              <a:t>Where does the money come from? How is the budget financed?</a:t>
            </a:r>
            <a:endParaRPr lang="cs-CZ" altLang="cs-CZ" dirty="0">
              <a:effectLst>
                <a:outerShdw blurRad="38100" dist="38100" dir="2700000" algn="tl">
                  <a:srgbClr val="000000">
                    <a:alpha val="43137"/>
                  </a:srgbClr>
                </a:outerShdw>
              </a:effectLst>
            </a:endParaRPr>
          </a:p>
        </p:txBody>
      </p:sp>
      <p:sp>
        <p:nvSpPr>
          <p:cNvPr id="45060" name="Zástupný symbol pro obsah 2">
            <a:extLst>
              <a:ext uri="{FF2B5EF4-FFF2-40B4-BE49-F238E27FC236}">
                <a16:creationId xmlns:a16="http://schemas.microsoft.com/office/drawing/2014/main" id="{8A72B442-D81F-4684-B147-1794E656A0F2}"/>
              </a:ext>
            </a:extLst>
          </p:cNvPr>
          <p:cNvSpPr>
            <a:spLocks noGrp="1"/>
          </p:cNvSpPr>
          <p:nvPr>
            <p:ph idx="1"/>
          </p:nvPr>
        </p:nvSpPr>
        <p:spPr>
          <a:xfrm>
            <a:off x="263351" y="740834"/>
            <a:ext cx="8232950" cy="5761567"/>
          </a:xfrm>
        </p:spPr>
        <p:txBody>
          <a:bodyPr/>
          <a:lstStyle/>
          <a:p>
            <a:pPr marL="0" indent="0">
              <a:buNone/>
              <a:defRPr/>
            </a:pPr>
            <a:r>
              <a:rPr lang="en-US" dirty="0"/>
              <a:t>The EU budget: </a:t>
            </a:r>
          </a:p>
          <a:p>
            <a:pPr>
              <a:defRPr/>
            </a:pPr>
            <a:r>
              <a:rPr lang="en-US" dirty="0"/>
              <a:t>is funded chiefly (99%) from the </a:t>
            </a:r>
            <a:r>
              <a:rPr lang="en-US" dirty="0">
                <a:highlight>
                  <a:srgbClr val="FFFFCC"/>
                </a:highlight>
              </a:rPr>
              <a:t>EU's own resources,</a:t>
            </a:r>
            <a:r>
              <a:rPr lang="en-US" dirty="0"/>
              <a:t> supplemented by other sources of revenue</a:t>
            </a:r>
            <a:r>
              <a:rPr lang="cs-CZ" dirty="0"/>
              <a:t>,</a:t>
            </a:r>
            <a:endParaRPr lang="en-US" dirty="0"/>
          </a:p>
          <a:p>
            <a:pPr>
              <a:defRPr/>
            </a:pPr>
            <a:r>
              <a:rPr lang="en-US" dirty="0"/>
              <a:t>is based on the principle that </a:t>
            </a:r>
            <a:r>
              <a:rPr lang="en-US" i="1" dirty="0"/>
              <a:t>expenditure must be matched by revenue</a:t>
            </a:r>
          </a:p>
          <a:p>
            <a:pPr>
              <a:defRPr/>
            </a:pPr>
            <a:r>
              <a:rPr lang="en-US" dirty="0"/>
              <a:t>has in-built schemes to compensate certain EU countries</a:t>
            </a:r>
            <a:r>
              <a:rPr lang="cs-CZ" dirty="0"/>
              <a:t>.</a:t>
            </a:r>
          </a:p>
          <a:p>
            <a:pPr>
              <a:defRPr/>
            </a:pPr>
            <a:r>
              <a:rPr lang="en-US" dirty="0"/>
              <a:t>Own resources account for 99% of the budget. They are not allowed to exceed 1.23% of the EU's gross national income (GNI). The remaining 1% of budget revenue comes from other sources of income.</a:t>
            </a:r>
          </a:p>
        </p:txBody>
      </p:sp>
      <p:pic>
        <p:nvPicPr>
          <p:cNvPr id="54276" name="Obrázek 1">
            <a:extLst>
              <a:ext uri="{FF2B5EF4-FFF2-40B4-BE49-F238E27FC236}">
                <a16:creationId xmlns:a16="http://schemas.microsoft.com/office/drawing/2014/main" id="{66D7854B-E14D-4EBA-815B-878EB78DC6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3534" y="960967"/>
            <a:ext cx="3050117" cy="5348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Nadpis 1">
            <a:extLst>
              <a:ext uri="{FF2B5EF4-FFF2-40B4-BE49-F238E27FC236}">
                <a16:creationId xmlns:a16="http://schemas.microsoft.com/office/drawing/2014/main" id="{90787A85-EE1B-4A1C-A96E-7B97C6AE546F}"/>
              </a:ext>
            </a:extLst>
          </p:cNvPr>
          <p:cNvSpPr>
            <a:spLocks noGrp="1"/>
          </p:cNvSpPr>
          <p:nvPr>
            <p:ph type="title"/>
          </p:nvPr>
        </p:nvSpPr>
        <p:spPr>
          <a:xfrm>
            <a:off x="1415480" y="260351"/>
            <a:ext cx="10513167" cy="563031"/>
          </a:xfrm>
        </p:spPr>
        <p:txBody>
          <a:bodyPr/>
          <a:lstStyle/>
          <a:p>
            <a:r>
              <a:rPr lang="cs-CZ" altLang="cs-CZ" dirty="0" err="1">
                <a:effectLst>
                  <a:outerShdw blurRad="38100" dist="38100" dir="2700000" algn="tl">
                    <a:srgbClr val="000000">
                      <a:alpha val="43137"/>
                    </a:srgbClr>
                  </a:outerShdw>
                </a:effectLst>
              </a:rPr>
              <a:t>Resources</a:t>
            </a:r>
            <a:endParaRPr lang="cs-CZ" altLang="cs-CZ" dirty="0">
              <a:effectLst>
                <a:outerShdw blurRad="38100" dist="38100" dir="2700000" algn="tl">
                  <a:srgbClr val="000000">
                    <a:alpha val="43137"/>
                  </a:srgbClr>
                </a:outerShdw>
              </a:effectLst>
            </a:endParaRPr>
          </a:p>
        </p:txBody>
      </p:sp>
      <p:sp>
        <p:nvSpPr>
          <p:cNvPr id="44036" name="Zástupný symbol pro obsah 2">
            <a:extLst>
              <a:ext uri="{FF2B5EF4-FFF2-40B4-BE49-F238E27FC236}">
                <a16:creationId xmlns:a16="http://schemas.microsoft.com/office/drawing/2014/main" id="{D96A2268-C09C-4CFA-8DEC-B6F849A3A611}"/>
              </a:ext>
            </a:extLst>
          </p:cNvPr>
          <p:cNvSpPr>
            <a:spLocks noGrp="1"/>
          </p:cNvSpPr>
          <p:nvPr>
            <p:ph idx="1"/>
          </p:nvPr>
        </p:nvSpPr>
        <p:spPr>
          <a:xfrm>
            <a:off x="335360" y="823383"/>
            <a:ext cx="11522207" cy="5211236"/>
          </a:xfrm>
        </p:spPr>
        <p:txBody>
          <a:bodyPr/>
          <a:lstStyle/>
          <a:p>
            <a:pPr marL="0" indent="0">
              <a:buNone/>
              <a:defRPr/>
            </a:pPr>
            <a:r>
              <a:rPr lang="en-US" sz="2133" b="1" dirty="0">
                <a:solidFill>
                  <a:schemeClr val="tx1"/>
                </a:solidFill>
                <a:effectLst>
                  <a:outerShdw blurRad="38100" dist="38100" dir="2700000" algn="tl">
                    <a:srgbClr val="000000">
                      <a:alpha val="43137"/>
                    </a:srgbClr>
                  </a:outerShdw>
                </a:effectLst>
              </a:rPr>
              <a:t>There are three kinds of own resources</a:t>
            </a:r>
            <a:r>
              <a:rPr lang="cs-CZ" sz="1600" b="1" dirty="0">
                <a:solidFill>
                  <a:schemeClr val="tx1"/>
                </a:solidFill>
                <a:effectLst>
                  <a:outerShdw blurRad="38100" dist="38100" dir="2700000" algn="tl">
                    <a:srgbClr val="000000">
                      <a:alpha val="43137"/>
                    </a:srgbClr>
                  </a:outerShdw>
                </a:effectLst>
              </a:rPr>
              <a:t>:</a:t>
            </a:r>
          </a:p>
          <a:p>
            <a:pPr marL="838179" lvl="1">
              <a:buFont typeface="Arial" panose="020B0604020202020204" pitchFamily="34" charset="0"/>
              <a:buChar char="•"/>
              <a:defRPr/>
            </a:pPr>
            <a:r>
              <a:rPr lang="en-US" i="1" u="sng" dirty="0">
                <a:solidFill>
                  <a:srgbClr val="FF0000"/>
                </a:solidFill>
                <a:effectLst>
                  <a:outerShdw blurRad="38100" dist="38100" dir="2700000" algn="tl">
                    <a:srgbClr val="000000">
                      <a:alpha val="43137"/>
                    </a:srgbClr>
                  </a:outerShdw>
                </a:effectLst>
                <a:highlight>
                  <a:srgbClr val="FFFFCC"/>
                </a:highlight>
              </a:rPr>
              <a:t>mainly customs duties on imports from outside the EU and sugar levies.</a:t>
            </a:r>
            <a:endParaRPr lang="cs-CZ" i="1" u="sng" dirty="0">
              <a:solidFill>
                <a:srgbClr val="FF0000"/>
              </a:solidFill>
              <a:effectLst>
                <a:outerShdw blurRad="38100" dist="38100" dir="2700000" algn="tl">
                  <a:srgbClr val="000000">
                    <a:alpha val="43137"/>
                  </a:srgbClr>
                </a:outerShdw>
              </a:effectLst>
              <a:highlight>
                <a:srgbClr val="FFFFCC"/>
              </a:highlight>
            </a:endParaRPr>
          </a:p>
          <a:p>
            <a:pPr marL="838179" lvl="1">
              <a:buFont typeface="Arial" panose="020B0604020202020204" pitchFamily="34" charset="0"/>
              <a:buChar char="•"/>
              <a:defRPr/>
            </a:pPr>
            <a:r>
              <a:rPr lang="en-US" sz="1600" dirty="0">
                <a:solidFill>
                  <a:srgbClr val="FF0000"/>
                </a:solidFill>
                <a:effectLst>
                  <a:outerShdw blurRad="38100" dist="38100" dir="2700000" algn="tl">
                    <a:srgbClr val="000000">
                      <a:alpha val="43137"/>
                    </a:srgbClr>
                  </a:outerShdw>
                </a:effectLst>
              </a:rPr>
              <a:t>EU governments keep 25</a:t>
            </a:r>
            <a:r>
              <a:rPr lang="cs-CZ" sz="1600" dirty="0">
                <a:solidFill>
                  <a:srgbClr val="FF0000"/>
                </a:solidFill>
                <a:effectLst>
                  <a:outerShdw blurRad="38100" dist="38100" dir="2700000" algn="tl">
                    <a:srgbClr val="000000">
                      <a:alpha val="43137"/>
                    </a:srgbClr>
                  </a:outerShdw>
                </a:effectLst>
              </a:rPr>
              <a:t> </a:t>
            </a:r>
            <a:r>
              <a:rPr lang="en-US" sz="1600" dirty="0">
                <a:solidFill>
                  <a:srgbClr val="FF0000"/>
                </a:solidFill>
                <a:effectLst>
                  <a:outerShdw blurRad="38100" dist="38100" dir="2700000" algn="tl">
                    <a:srgbClr val="000000">
                      <a:alpha val="43137"/>
                    </a:srgbClr>
                  </a:outerShdw>
                </a:effectLst>
              </a:rPr>
              <a:t>% to cover the cost of collection. </a:t>
            </a:r>
            <a:endParaRPr lang="cs-CZ" sz="1600" dirty="0">
              <a:solidFill>
                <a:srgbClr val="FF0000"/>
              </a:solidFill>
              <a:effectLst>
                <a:outerShdw blurRad="38100" dist="38100" dir="2700000" algn="tl">
                  <a:srgbClr val="000000">
                    <a:alpha val="43137"/>
                  </a:srgbClr>
                </a:outerShdw>
              </a:effectLst>
            </a:endParaRPr>
          </a:p>
          <a:p>
            <a:pPr marL="742932" lvl="1" indent="-285744">
              <a:buFont typeface="Arial" panose="020B0604020202020204" pitchFamily="34" charset="0"/>
              <a:buChar char="•"/>
              <a:defRPr/>
            </a:pPr>
            <a:r>
              <a:rPr lang="cs-CZ" i="1" dirty="0">
                <a:solidFill>
                  <a:srgbClr val="FF0000"/>
                </a:solidFill>
                <a:effectLst>
                  <a:outerShdw blurRad="38100" dist="38100" dir="2700000" algn="tl">
                    <a:srgbClr val="000000">
                      <a:alpha val="43137"/>
                    </a:srgbClr>
                  </a:outerShdw>
                </a:effectLst>
              </a:rPr>
              <a:t>   </a:t>
            </a:r>
            <a:r>
              <a:rPr lang="en-US" i="1" u="sng" dirty="0">
                <a:solidFill>
                  <a:srgbClr val="FF0000"/>
                </a:solidFill>
                <a:effectLst>
                  <a:outerShdw blurRad="38100" dist="38100" dir="2700000" algn="tl">
                    <a:srgbClr val="000000">
                      <a:alpha val="43137"/>
                    </a:srgbClr>
                  </a:outerShdw>
                </a:effectLst>
                <a:highlight>
                  <a:srgbClr val="FFFFCC"/>
                </a:highlight>
              </a:rPr>
              <a:t>own resource from value added tax (VAT) </a:t>
            </a:r>
          </a:p>
          <a:p>
            <a:pPr marL="1600160" lvl="2" indent="-380990">
              <a:spcBef>
                <a:spcPts val="600"/>
              </a:spcBef>
              <a:defRPr/>
            </a:pPr>
            <a:r>
              <a:rPr lang="en-US" dirty="0">
                <a:effectLst>
                  <a:outerShdw blurRad="38100" dist="38100" dir="2700000" algn="tl">
                    <a:srgbClr val="000000">
                      <a:alpha val="43137"/>
                    </a:srgbClr>
                  </a:outerShdw>
                </a:effectLst>
              </a:rPr>
              <a:t>A standard percentage is levied on the </a:t>
            </a:r>
            <a:r>
              <a:rPr lang="en-US" dirty="0" err="1">
                <a:effectLst>
                  <a:outerShdw blurRad="38100" dist="38100" dir="2700000" algn="tl">
                    <a:srgbClr val="000000">
                      <a:alpha val="43137"/>
                    </a:srgbClr>
                  </a:outerShdw>
                </a:effectLst>
              </a:rPr>
              <a:t>harmonised</a:t>
            </a:r>
            <a:r>
              <a:rPr lang="en-US" dirty="0">
                <a:effectLst>
                  <a:outerShdw blurRad="38100" dist="38100" dir="2700000" algn="tl">
                    <a:srgbClr val="000000">
                      <a:alpha val="43137"/>
                    </a:srgbClr>
                  </a:outerShdw>
                </a:effectLst>
              </a:rPr>
              <a:t> VAT base of each EU country. </a:t>
            </a:r>
            <a:endParaRPr lang="cs-CZ" dirty="0">
              <a:effectLst>
                <a:outerShdw blurRad="38100" dist="38100" dir="2700000" algn="tl">
                  <a:srgbClr val="000000">
                    <a:alpha val="43137"/>
                  </a:srgbClr>
                </a:outerShdw>
              </a:effectLst>
            </a:endParaRPr>
          </a:p>
          <a:p>
            <a:pPr marL="1600160" lvl="2" indent="-380990">
              <a:spcBef>
                <a:spcPts val="600"/>
              </a:spcBef>
              <a:defRPr/>
            </a:pPr>
            <a:r>
              <a:rPr lang="en-US" dirty="0">
                <a:effectLst>
                  <a:outerShdw blurRad="38100" dist="38100" dir="2700000" algn="tl">
                    <a:srgbClr val="000000">
                      <a:alpha val="43137"/>
                    </a:srgbClr>
                  </a:outerShdw>
                </a:effectLst>
              </a:rPr>
              <a:t>The VAT resource accounts for around €14bn.</a:t>
            </a:r>
            <a:r>
              <a:rPr lang="cs-CZ"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The VAT base to be taxed is capped at 50% of GNI for each country. This rule is intended to prevent less prosperous </a:t>
            </a:r>
            <a:endParaRPr lang="cs-CZ" dirty="0">
              <a:effectLst>
                <a:outerShdw blurRad="38100" dist="38100" dir="2700000" algn="tl">
                  <a:srgbClr val="000000">
                    <a:alpha val="43137"/>
                  </a:srgbClr>
                </a:outerShdw>
              </a:effectLst>
            </a:endParaRPr>
          </a:p>
          <a:p>
            <a:pPr marL="1600160" lvl="2" indent="-380990">
              <a:spcBef>
                <a:spcPts val="600"/>
              </a:spcBef>
              <a:defRPr/>
            </a:pPr>
            <a:r>
              <a:rPr lang="en-US" dirty="0">
                <a:effectLst>
                  <a:outerShdw blurRad="38100" dist="38100" dir="2700000" algn="tl">
                    <a:srgbClr val="000000">
                      <a:alpha val="43137"/>
                    </a:srgbClr>
                  </a:outerShdw>
                </a:effectLst>
              </a:rPr>
              <a:t>countries having to pay a disproportionate amount (in such countries consumption – and so VAT – tend to account for a higher percentage of national income).</a:t>
            </a:r>
            <a:endParaRPr lang="cs-CZ" dirty="0">
              <a:effectLst>
                <a:outerShdw blurRad="38100" dist="38100" dir="2700000" algn="tl">
                  <a:srgbClr val="000000">
                    <a:alpha val="43137"/>
                  </a:srgbClr>
                </a:outerShdw>
              </a:effectLst>
            </a:endParaRPr>
          </a:p>
          <a:p>
            <a:pPr marL="742932" lvl="1" indent="-285744">
              <a:buFont typeface="Arial" panose="020B0604020202020204" pitchFamily="34" charset="0"/>
              <a:buChar char="•"/>
              <a:defRPr/>
            </a:pPr>
            <a:r>
              <a:rPr lang="cs-CZ" i="1" dirty="0"/>
              <a:t>  </a:t>
            </a:r>
            <a:r>
              <a:rPr lang="en-US" i="1" u="sng" dirty="0">
                <a:solidFill>
                  <a:srgbClr val="FF0000"/>
                </a:solidFill>
                <a:effectLst>
                  <a:outerShdw blurRad="38100" dist="38100" dir="2700000" algn="tl">
                    <a:srgbClr val="000000">
                      <a:alpha val="43137"/>
                    </a:srgbClr>
                  </a:outerShdw>
                </a:effectLst>
                <a:highlight>
                  <a:srgbClr val="FFFFCC"/>
                </a:highlight>
              </a:rPr>
              <a:t>own resource based on gross national income (GNI) </a:t>
            </a:r>
            <a:r>
              <a:rPr lang="cs-CZ" i="1" u="sng" dirty="0">
                <a:solidFill>
                  <a:srgbClr val="FF0000"/>
                </a:solidFill>
                <a:effectLst>
                  <a:outerShdw blurRad="38100" dist="38100" dir="2700000" algn="tl">
                    <a:srgbClr val="000000">
                      <a:alpha val="43137"/>
                    </a:srgbClr>
                  </a:outerShdw>
                </a:effectLst>
                <a:highlight>
                  <a:srgbClr val="FFFFCC"/>
                </a:highlight>
              </a:rPr>
              <a:t>- </a:t>
            </a:r>
            <a:r>
              <a:rPr lang="cs-CZ" sz="1867" i="1" u="sng" dirty="0">
                <a:solidFill>
                  <a:srgbClr val="FF0000"/>
                </a:solidFill>
                <a:effectLst>
                  <a:outerShdw blurRad="38100" dist="38100" dir="2700000" algn="tl">
                    <a:srgbClr val="000000">
                      <a:alpha val="43137"/>
                    </a:srgbClr>
                  </a:outerShdw>
                </a:effectLst>
                <a:highlight>
                  <a:srgbClr val="FFFFCC"/>
                </a:highlight>
              </a:rPr>
              <a:t> </a:t>
            </a:r>
            <a:r>
              <a:rPr lang="en-US" sz="1600" dirty="0"/>
              <a:t>A standard percentage is levied on the GNI of each EU country. It is used to balance revenue and expenditure, </a:t>
            </a:r>
            <a:r>
              <a:rPr lang="cs-CZ" sz="1600" dirty="0"/>
              <a:t> </a:t>
            </a:r>
            <a:r>
              <a:rPr lang="en-US" sz="1600" dirty="0"/>
              <a:t>i.e. to fund the part of the budget not covered by other </a:t>
            </a:r>
            <a:r>
              <a:rPr lang="cs-CZ" sz="1600" dirty="0"/>
              <a:t> </a:t>
            </a:r>
            <a:r>
              <a:rPr lang="en-US" sz="1600" dirty="0"/>
              <a:t>sources of income. Although designed simply as a balancing system, this has become </a:t>
            </a:r>
            <a:r>
              <a:rPr lang="cs-CZ" sz="1600" dirty="0"/>
              <a:t> </a:t>
            </a:r>
            <a:r>
              <a:rPr lang="en-US" sz="1600" dirty="0"/>
              <a:t>the largest </a:t>
            </a:r>
            <a:r>
              <a:rPr lang="en-US" sz="1200" dirty="0"/>
              <a:t>source</a:t>
            </a:r>
            <a:r>
              <a:rPr lang="en-US" sz="1600" dirty="0"/>
              <a:t> of revenue</a:t>
            </a:r>
            <a:r>
              <a:rPr lang="cs-CZ" sz="1600" dirty="0"/>
              <a:t>.</a:t>
            </a:r>
            <a:r>
              <a:rPr lang="en-US" sz="1600" dirty="0"/>
              <a:t> </a:t>
            </a:r>
            <a:endParaRPr lang="cs-CZ" sz="1600" dirty="0"/>
          </a:p>
          <a:p>
            <a:pPr marL="742932" lvl="1" indent="-285744">
              <a:buFont typeface="Arial" panose="020B0604020202020204" pitchFamily="34" charset="0"/>
              <a:buChar char="•"/>
              <a:defRPr/>
            </a:pPr>
            <a:r>
              <a:rPr lang="cs-CZ" altLang="cs-CZ" sz="1600" dirty="0" err="1"/>
              <a:t>The</a:t>
            </a:r>
            <a:r>
              <a:rPr lang="cs-CZ" altLang="cs-CZ" sz="1600" dirty="0"/>
              <a:t> budget </a:t>
            </a:r>
            <a:r>
              <a:rPr lang="cs-CZ" altLang="cs-CZ" sz="1600" dirty="0" err="1"/>
              <a:t>also</a:t>
            </a:r>
            <a:r>
              <a:rPr lang="cs-CZ" altLang="cs-CZ" sz="1600" dirty="0"/>
              <a:t> has </a:t>
            </a:r>
            <a:r>
              <a:rPr lang="cs-CZ" altLang="cs-CZ" i="1" u="sng" dirty="0" err="1">
                <a:solidFill>
                  <a:srgbClr val="FF0000"/>
                </a:solidFill>
                <a:effectLst>
                  <a:outerShdw blurRad="38100" dist="38100" dir="2700000" algn="tl">
                    <a:srgbClr val="000000">
                      <a:alpha val="43137"/>
                    </a:srgbClr>
                  </a:outerShdw>
                </a:effectLst>
                <a:highlight>
                  <a:srgbClr val="FFFFCC"/>
                </a:highlight>
              </a:rPr>
              <a:t>other</a:t>
            </a:r>
            <a:r>
              <a:rPr lang="cs-CZ" altLang="cs-CZ" i="1" u="sng" dirty="0">
                <a:solidFill>
                  <a:srgbClr val="FF0000"/>
                </a:solidFill>
                <a:effectLst>
                  <a:outerShdw blurRad="38100" dist="38100" dir="2700000" algn="tl">
                    <a:srgbClr val="000000">
                      <a:alpha val="43137"/>
                    </a:srgbClr>
                  </a:outerShdw>
                </a:effectLst>
                <a:highlight>
                  <a:srgbClr val="FFFFCC"/>
                </a:highlight>
              </a:rPr>
              <a:t> </a:t>
            </a:r>
            <a:r>
              <a:rPr lang="cs-CZ" altLang="cs-CZ" i="1" u="sng" dirty="0" err="1">
                <a:solidFill>
                  <a:srgbClr val="FF0000"/>
                </a:solidFill>
                <a:effectLst>
                  <a:outerShdw blurRad="38100" dist="38100" dir="2700000" algn="tl">
                    <a:srgbClr val="000000">
                      <a:alpha val="43137"/>
                    </a:srgbClr>
                  </a:outerShdw>
                </a:effectLst>
                <a:highlight>
                  <a:srgbClr val="FFFFCC"/>
                </a:highlight>
              </a:rPr>
              <a:t>sources</a:t>
            </a:r>
            <a:r>
              <a:rPr lang="cs-CZ" altLang="cs-CZ" i="1" u="sng" dirty="0">
                <a:solidFill>
                  <a:srgbClr val="FF0000"/>
                </a:solidFill>
                <a:effectLst>
                  <a:outerShdw blurRad="38100" dist="38100" dir="2700000" algn="tl">
                    <a:srgbClr val="000000">
                      <a:alpha val="43137"/>
                    </a:srgbClr>
                  </a:outerShdw>
                </a:effectLst>
                <a:highlight>
                  <a:srgbClr val="FFFFCC"/>
                </a:highlight>
              </a:rPr>
              <a:t> </a:t>
            </a:r>
            <a:r>
              <a:rPr lang="cs-CZ" altLang="cs-CZ" i="1" u="sng" dirty="0" err="1">
                <a:solidFill>
                  <a:srgbClr val="FF0000"/>
                </a:solidFill>
                <a:effectLst>
                  <a:outerShdw blurRad="38100" dist="38100" dir="2700000" algn="tl">
                    <a:srgbClr val="000000">
                      <a:alpha val="43137"/>
                    </a:srgbClr>
                  </a:outerShdw>
                </a:effectLst>
                <a:highlight>
                  <a:srgbClr val="FFFFCC"/>
                </a:highlight>
              </a:rPr>
              <a:t>of</a:t>
            </a:r>
            <a:r>
              <a:rPr lang="cs-CZ" altLang="cs-CZ" i="1" u="sng" dirty="0">
                <a:solidFill>
                  <a:srgbClr val="FF0000"/>
                </a:solidFill>
                <a:effectLst>
                  <a:outerShdw blurRad="38100" dist="38100" dir="2700000" algn="tl">
                    <a:srgbClr val="000000">
                      <a:alpha val="43137"/>
                    </a:srgbClr>
                  </a:outerShdw>
                </a:effectLst>
                <a:highlight>
                  <a:srgbClr val="FFFFCC"/>
                </a:highlight>
              </a:rPr>
              <a:t> </a:t>
            </a:r>
            <a:r>
              <a:rPr lang="cs-CZ" altLang="cs-CZ" i="1" u="sng" dirty="0" err="1">
                <a:solidFill>
                  <a:srgbClr val="FF0000"/>
                </a:solidFill>
                <a:effectLst>
                  <a:outerShdw blurRad="38100" dist="38100" dir="2700000" algn="tl">
                    <a:srgbClr val="000000">
                      <a:alpha val="43137"/>
                    </a:srgbClr>
                  </a:outerShdw>
                </a:effectLst>
                <a:highlight>
                  <a:srgbClr val="FFFFCC"/>
                </a:highlight>
              </a:rPr>
              <a:t>revenue</a:t>
            </a:r>
            <a:r>
              <a:rPr lang="cs-CZ" altLang="cs-CZ" sz="1600" dirty="0"/>
              <a:t>, </a:t>
            </a:r>
            <a:r>
              <a:rPr lang="cs-CZ" altLang="cs-CZ" sz="1600" dirty="0" err="1"/>
              <a:t>e.g</a:t>
            </a:r>
            <a:r>
              <a:rPr lang="cs-CZ" altLang="cs-CZ" sz="1600" dirty="0"/>
              <a:t>.: </a:t>
            </a:r>
            <a:r>
              <a:rPr lang="cs-CZ" altLang="cs-CZ" sz="1600" dirty="0" err="1"/>
              <a:t>taxes</a:t>
            </a:r>
            <a:r>
              <a:rPr lang="cs-CZ" altLang="cs-CZ" sz="1600" dirty="0"/>
              <a:t> on EU </a:t>
            </a:r>
            <a:r>
              <a:rPr lang="cs-CZ" altLang="cs-CZ" sz="1600" dirty="0" err="1"/>
              <a:t>staff</a:t>
            </a:r>
            <a:r>
              <a:rPr lang="cs-CZ" altLang="cs-CZ" sz="1600" dirty="0"/>
              <a:t> </a:t>
            </a:r>
            <a:r>
              <a:rPr lang="cs-CZ" altLang="cs-CZ" sz="1600" dirty="0" err="1"/>
              <a:t>salaries</a:t>
            </a:r>
            <a:r>
              <a:rPr lang="cs-CZ" altLang="cs-CZ" sz="1600" dirty="0"/>
              <a:t>, </a:t>
            </a:r>
            <a:r>
              <a:rPr lang="cs-CZ" altLang="cs-CZ" sz="1600" dirty="0" err="1"/>
              <a:t>contributions</a:t>
            </a:r>
            <a:r>
              <a:rPr lang="cs-CZ" altLang="cs-CZ" sz="1600" dirty="0"/>
              <a:t> </a:t>
            </a:r>
            <a:r>
              <a:rPr lang="cs-CZ" altLang="cs-CZ" sz="1600" dirty="0" err="1"/>
              <a:t>from</a:t>
            </a:r>
            <a:r>
              <a:rPr lang="cs-CZ" altLang="cs-CZ" sz="1600" dirty="0"/>
              <a:t> non-EU </a:t>
            </a:r>
            <a:r>
              <a:rPr lang="cs-CZ" altLang="cs-CZ" sz="1600" dirty="0" err="1"/>
              <a:t>countries</a:t>
            </a:r>
            <a:r>
              <a:rPr lang="cs-CZ" altLang="cs-CZ" sz="1600" dirty="0"/>
              <a:t> to </a:t>
            </a:r>
            <a:r>
              <a:rPr lang="cs-CZ" altLang="cs-CZ" sz="1600" dirty="0" err="1"/>
              <a:t>certain</a:t>
            </a:r>
            <a:r>
              <a:rPr lang="cs-CZ" altLang="cs-CZ" sz="1600" dirty="0"/>
              <a:t> </a:t>
            </a:r>
            <a:r>
              <a:rPr lang="cs-CZ" altLang="cs-CZ" sz="1600" dirty="0" err="1"/>
              <a:t>programmes</a:t>
            </a:r>
            <a:r>
              <a:rPr lang="cs-CZ" altLang="cs-CZ" sz="1600" dirty="0"/>
              <a:t>,  fines on </a:t>
            </a:r>
            <a:r>
              <a:rPr lang="cs-CZ" altLang="cs-CZ" sz="1600" dirty="0" err="1"/>
              <a:t>companies</a:t>
            </a:r>
            <a:r>
              <a:rPr lang="cs-CZ" altLang="cs-CZ" sz="1600" dirty="0"/>
              <a:t> </a:t>
            </a:r>
            <a:r>
              <a:rPr lang="cs-CZ" altLang="cs-CZ" sz="1600" dirty="0" err="1"/>
              <a:t>for</a:t>
            </a:r>
            <a:r>
              <a:rPr lang="cs-CZ" altLang="cs-CZ" sz="1600" dirty="0"/>
              <a:t> </a:t>
            </a:r>
            <a:r>
              <a:rPr lang="cs-CZ" altLang="cs-CZ" sz="1600" dirty="0" err="1"/>
              <a:t>breaching</a:t>
            </a:r>
            <a:r>
              <a:rPr lang="cs-CZ" altLang="cs-CZ" sz="1600" dirty="0"/>
              <a:t> </a:t>
            </a:r>
            <a:r>
              <a:rPr lang="cs-CZ" altLang="cs-CZ" sz="1600" dirty="0" err="1"/>
              <a:t>competition</a:t>
            </a:r>
            <a:r>
              <a:rPr lang="cs-CZ" altLang="cs-CZ" sz="1600" dirty="0"/>
              <a:t> </a:t>
            </a:r>
            <a:r>
              <a:rPr lang="cs-CZ" altLang="cs-CZ" sz="1600" dirty="0" err="1"/>
              <a:t>laws</a:t>
            </a:r>
            <a:r>
              <a:rPr lang="cs-CZ" altLang="cs-CZ" sz="1600" dirty="0"/>
              <a:t>, </a:t>
            </a:r>
            <a:r>
              <a:rPr lang="cs-CZ" altLang="cs-CZ" sz="1600" dirty="0" err="1"/>
              <a:t>etc</a:t>
            </a:r>
            <a:r>
              <a:rPr lang="cs-CZ" altLang="cs-CZ" sz="1600" dirty="0"/>
              <a:t>. </a:t>
            </a:r>
          </a:p>
        </p:txBody>
      </p:sp>
    </p:spTree>
  </p:cSld>
  <p:clrMapOvr>
    <a:masterClrMapping/>
  </p:clrMapOvr>
  <p:transition spd="med">
    <p:circle/>
  </p:transition>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80000"/>
          </a:lnSpc>
          <a:spcBef>
            <a:spcPct val="50000"/>
          </a:spcBef>
          <a:spcAft>
            <a:spcPct val="0"/>
          </a:spcAft>
          <a:buClrTx/>
          <a:buSzTx/>
          <a:buFontTx/>
          <a:buNone/>
          <a:tabLst/>
          <a:defRPr kumimoji="0" lang="cs-CZ" altLang="cs-CZ" sz="1200" b="1" i="0"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80000"/>
          </a:lnSpc>
          <a:spcBef>
            <a:spcPct val="50000"/>
          </a:spcBef>
          <a:spcAft>
            <a:spcPct val="0"/>
          </a:spcAft>
          <a:buClrTx/>
          <a:buSzTx/>
          <a:buFontTx/>
          <a:buNone/>
          <a:tabLst/>
          <a:defRPr kumimoji="0" lang="cs-CZ" altLang="cs-CZ" sz="1200" b="1" i="0" u="none" strike="noStrike" cap="none" normalizeH="0" baseline="0" smtClean="0">
            <a:ln>
              <a:noFill/>
            </a:ln>
            <a:solidFill>
              <a:srgbClr val="FF0000"/>
            </a:solidFill>
            <a:effectLst/>
            <a:latin typeface="Arial" charset="0"/>
          </a:defRPr>
        </a:defPPr>
      </a:lstStyle>
    </a:lnDef>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6235</TotalTime>
  <Words>1784</Words>
  <Application>Microsoft Office PowerPoint</Application>
  <PresentationFormat>Širokoúhlá obrazovka</PresentationFormat>
  <Paragraphs>94</Paragraphs>
  <Slides>30</Slides>
  <Notes>2</Notes>
  <HiddenSlides>0</HiddenSlides>
  <MMClips>0</MMClips>
  <ScaleCrop>false</ScaleCrop>
  <HeadingPairs>
    <vt:vector size="6" baseType="variant">
      <vt:variant>
        <vt:lpstr>Použitá písma</vt:lpstr>
      </vt:variant>
      <vt:variant>
        <vt:i4>6</vt:i4>
      </vt:variant>
      <vt:variant>
        <vt:lpstr>Motiv</vt:lpstr>
      </vt:variant>
      <vt:variant>
        <vt:i4>2</vt:i4>
      </vt:variant>
      <vt:variant>
        <vt:lpstr>Nadpisy snímků</vt:lpstr>
      </vt:variant>
      <vt:variant>
        <vt:i4>30</vt:i4>
      </vt:variant>
    </vt:vector>
  </HeadingPairs>
  <TitlesOfParts>
    <vt:vector size="38" baseType="lpstr">
      <vt:lpstr>Arial</vt:lpstr>
      <vt:lpstr>Calibri</vt:lpstr>
      <vt:lpstr>EC Square Sans Pro</vt:lpstr>
      <vt:lpstr>Open Sans</vt:lpstr>
      <vt:lpstr>Wingdings</vt:lpstr>
      <vt:lpstr>Yanone Kaffeesatz</vt:lpstr>
      <vt:lpstr>Výchozí návrh</vt:lpstr>
      <vt:lpstr>Motyw pakietu Office</vt:lpstr>
      <vt:lpstr>Prezentace aplikace PowerPoint</vt:lpstr>
      <vt:lpstr> EU Budget, Multiannual Financial Framework (MMF) </vt:lpstr>
      <vt:lpstr>EU Budget History</vt:lpstr>
      <vt:lpstr>The multiannual financial framework (MFF)</vt:lpstr>
      <vt:lpstr>The EU budget – Myths and facts</vt:lpstr>
      <vt:lpstr>Budgetary principles</vt:lpstr>
      <vt:lpstr>Budgetary principles </vt:lpstr>
      <vt:lpstr>Where does the money come from? How is the budget financed?</vt:lpstr>
      <vt:lpstr>Resources</vt:lpstr>
      <vt:lpstr>Expenditure ceilings </vt:lpstr>
      <vt:lpstr>How is the budget decided?  </vt:lpstr>
      <vt:lpstr>Prezentace aplikace PowerPoint</vt:lpstr>
      <vt:lpstr>Prezentace aplikace PowerPoint</vt:lpstr>
      <vt:lpstr>Prezentace aplikace PowerPoint</vt:lpstr>
      <vt:lpstr>Multiannual Financial Framework 2014-2020 </vt:lpstr>
      <vt:lpstr>Multiannual Financial Framework 2014-2020</vt:lpstr>
      <vt:lpstr>EU annual budget 2023</vt:lpstr>
      <vt:lpstr>MFF 2021-2027 - A MODERN EU BUDGET FOR A UNION THAT PROTECTS, EMPOWERS AND DEFENDS </vt:lpstr>
      <vt:lpstr>MFF 2021-2027 - A MODERN EU BUDGET FOR A UNION THAT PROTECTS, EMPOWERS AND DEFENDS</vt:lpstr>
      <vt:lpstr>MFF 2021-2027 - A MODERN EU BUDGET FOR A UNION THAT PROTECTS, EMPOWERS AND DEFENDS</vt:lpstr>
      <vt:lpstr>MFF 2021-2027</vt:lpstr>
      <vt:lpstr>MFF 2021-2027</vt:lpstr>
      <vt:lpstr>MFF 2021-2027 – new proposal July 2020  - EU recovery plan</vt:lpstr>
      <vt:lpstr>MFF 2021-2027 – new proposal July 2020  - EU recovery plan</vt:lpstr>
      <vt:lpstr>MFF 2021-2027 – new proposal July 2020  - EU recovery plan</vt:lpstr>
      <vt:lpstr>MFF 2021-2027 – new proposal July 2020  - EU recovery plan</vt:lpstr>
      <vt:lpstr>MFF 2021-2027 – 2020 prices</vt:lpstr>
      <vt:lpstr>MFF 2021-2027 – 2020 prices</vt:lpstr>
      <vt:lpstr>Prezentace aplikace PowerPoint</vt:lpstr>
      <vt:lpstr>Prezentace aplikace PowerPoint</vt:lpstr>
    </vt:vector>
  </TitlesOfParts>
  <Company>EkF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Studium a práce v EU</dc:title>
  <dc:creator>radomir.kana@vsb.cz</dc:creator>
  <cp:lastModifiedBy>Kana Radomir</cp:lastModifiedBy>
  <cp:revision>345</cp:revision>
  <dcterms:created xsi:type="dcterms:W3CDTF">2006-09-27T13:08:02Z</dcterms:created>
  <dcterms:modified xsi:type="dcterms:W3CDTF">2023-03-26T01:30:45Z</dcterms:modified>
</cp:coreProperties>
</file>