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0"/>
  </p:notesMasterIdLst>
  <p:sldIdLst>
    <p:sldId id="257" r:id="rId5"/>
    <p:sldId id="256" r:id="rId6"/>
    <p:sldId id="259" r:id="rId7"/>
    <p:sldId id="279" r:id="rId8"/>
    <p:sldId id="260" r:id="rId9"/>
    <p:sldId id="262" r:id="rId10"/>
    <p:sldId id="264" r:id="rId11"/>
    <p:sldId id="263" r:id="rId12"/>
    <p:sldId id="265" r:id="rId13"/>
    <p:sldId id="266" r:id="rId14"/>
    <p:sldId id="267" r:id="rId15"/>
    <p:sldId id="268" r:id="rId16"/>
    <p:sldId id="269" r:id="rId17"/>
    <p:sldId id="261" r:id="rId18"/>
    <p:sldId id="270" r:id="rId19"/>
    <p:sldId id="274" r:id="rId20"/>
    <p:sldId id="273" r:id="rId21"/>
    <p:sldId id="272" r:id="rId22"/>
    <p:sldId id="271" r:id="rId23"/>
    <p:sldId id="275" r:id="rId24"/>
    <p:sldId id="280" r:id="rId25"/>
    <p:sldId id="276" r:id="rId26"/>
    <p:sldId id="281" r:id="rId27"/>
    <p:sldId id="282" r:id="rId28"/>
    <p:sldId id="277" r:id="rId29"/>
    <p:sldId id="278" r:id="rId30"/>
    <p:sldId id="283" r:id="rId31"/>
    <p:sldId id="284" r:id="rId32"/>
    <p:sldId id="286" r:id="rId33"/>
    <p:sldId id="285" r:id="rId34"/>
    <p:sldId id="287" r:id="rId35"/>
    <p:sldId id="289" r:id="rId36"/>
    <p:sldId id="288" r:id="rId37"/>
    <p:sldId id="291" r:id="rId38"/>
    <p:sldId id="258" r:id="rId39"/>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EA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13" autoAdjust="0"/>
    <p:restoredTop sz="92978" autoAdjust="0"/>
  </p:normalViewPr>
  <p:slideViewPr>
    <p:cSldViewPr snapToGrid="0">
      <p:cViewPr varScale="1">
        <p:scale>
          <a:sx n="103" d="100"/>
          <a:sy n="103" d="100"/>
        </p:scale>
        <p:origin x="88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objekt pre hlavičk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k-SK"/>
          </a:p>
        </p:txBody>
      </p:sp>
      <p:sp>
        <p:nvSpPr>
          <p:cNvPr id="3" name="Zástupný objekt pre dá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993E0B-7542-4F50-BE7C-DAA45097C53E}" type="datetimeFigureOut">
              <a:rPr lang="sk-SK" smtClean="0"/>
              <a:t>10. 4. 2023</a:t>
            </a:fld>
            <a:endParaRPr lang="sk-SK"/>
          </a:p>
        </p:txBody>
      </p:sp>
      <p:sp>
        <p:nvSpPr>
          <p:cNvPr id="4" name="Zástupný objekt pre obrázok snímky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k-SK"/>
          </a:p>
        </p:txBody>
      </p:sp>
      <p:sp>
        <p:nvSpPr>
          <p:cNvPr id="5" name="Zástupný objekt pre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6" name="Zástupný objekt pre pät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k-SK"/>
          </a:p>
        </p:txBody>
      </p:sp>
      <p:sp>
        <p:nvSpPr>
          <p:cNvPr id="7" name="Zástupný objekt pre číslo snímky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8BCBDA-752F-4317-9FAF-B68F5C8C8E08}" type="slidenum">
              <a:rPr lang="sk-SK" smtClean="0"/>
              <a:t>‹#›</a:t>
            </a:fld>
            <a:endParaRPr lang="sk-SK"/>
          </a:p>
        </p:txBody>
      </p:sp>
    </p:spTree>
    <p:extLst>
      <p:ext uri="{BB962C8B-B14F-4D97-AF65-F5344CB8AC3E}">
        <p14:creationId xmlns:p14="http://schemas.microsoft.com/office/powerpoint/2010/main" val="28869138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r>
              <a:rPr lang="sk-SK" dirty="0"/>
              <a:t>1 – A</a:t>
            </a:r>
          </a:p>
          <a:p>
            <a:r>
              <a:rPr lang="sk-SK" dirty="0"/>
              <a:t>2 - B</a:t>
            </a:r>
          </a:p>
        </p:txBody>
      </p:sp>
      <p:sp>
        <p:nvSpPr>
          <p:cNvPr id="4" name="Zástupný objekt pre číslo snímky 3"/>
          <p:cNvSpPr>
            <a:spLocks noGrp="1"/>
          </p:cNvSpPr>
          <p:nvPr>
            <p:ph type="sldNum" sz="quarter" idx="5"/>
          </p:nvPr>
        </p:nvSpPr>
        <p:spPr/>
        <p:txBody>
          <a:bodyPr/>
          <a:lstStyle/>
          <a:p>
            <a:fld id="{EA8BCBDA-752F-4317-9FAF-B68F5C8C8E08}" type="slidenum">
              <a:rPr lang="sk-SK" smtClean="0"/>
              <a:t>32</a:t>
            </a:fld>
            <a:endParaRPr lang="sk-SK"/>
          </a:p>
        </p:txBody>
      </p:sp>
    </p:spTree>
    <p:extLst>
      <p:ext uri="{BB962C8B-B14F-4D97-AF65-F5344CB8AC3E}">
        <p14:creationId xmlns:p14="http://schemas.microsoft.com/office/powerpoint/2010/main" val="27065327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r>
              <a:rPr lang="sk-SK" dirty="0"/>
              <a:t>3 – B</a:t>
            </a:r>
          </a:p>
          <a:p>
            <a:r>
              <a:rPr lang="sk-SK" dirty="0"/>
              <a:t>4 - TRUE</a:t>
            </a:r>
          </a:p>
        </p:txBody>
      </p:sp>
      <p:sp>
        <p:nvSpPr>
          <p:cNvPr id="4" name="Zástupný objekt pre číslo snímky 3"/>
          <p:cNvSpPr>
            <a:spLocks noGrp="1"/>
          </p:cNvSpPr>
          <p:nvPr>
            <p:ph type="sldNum" sz="quarter" idx="5"/>
          </p:nvPr>
        </p:nvSpPr>
        <p:spPr/>
        <p:txBody>
          <a:bodyPr/>
          <a:lstStyle/>
          <a:p>
            <a:fld id="{EA8BCBDA-752F-4317-9FAF-B68F5C8C8E08}" type="slidenum">
              <a:rPr lang="sk-SK" smtClean="0"/>
              <a:t>33</a:t>
            </a:fld>
            <a:endParaRPr lang="sk-SK"/>
          </a:p>
        </p:txBody>
      </p:sp>
    </p:spTree>
    <p:extLst>
      <p:ext uri="{BB962C8B-B14F-4D97-AF65-F5344CB8AC3E}">
        <p14:creationId xmlns:p14="http://schemas.microsoft.com/office/powerpoint/2010/main" val="38991171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r>
              <a:rPr lang="sk-SK" dirty="0"/>
              <a:t>5 – C</a:t>
            </a:r>
          </a:p>
          <a:p>
            <a:r>
              <a:rPr lang="sk-SK" dirty="0"/>
              <a:t>6 - B</a:t>
            </a:r>
          </a:p>
        </p:txBody>
      </p:sp>
      <p:sp>
        <p:nvSpPr>
          <p:cNvPr id="4" name="Zástupný objekt pre číslo snímky 3"/>
          <p:cNvSpPr>
            <a:spLocks noGrp="1"/>
          </p:cNvSpPr>
          <p:nvPr>
            <p:ph type="sldNum" sz="quarter" idx="5"/>
          </p:nvPr>
        </p:nvSpPr>
        <p:spPr/>
        <p:txBody>
          <a:bodyPr/>
          <a:lstStyle/>
          <a:p>
            <a:fld id="{EA8BCBDA-752F-4317-9FAF-B68F5C8C8E08}" type="slidenum">
              <a:rPr lang="sk-SK" smtClean="0"/>
              <a:t>34</a:t>
            </a:fld>
            <a:endParaRPr lang="sk-SK"/>
          </a:p>
        </p:txBody>
      </p:sp>
    </p:spTree>
    <p:extLst>
      <p:ext uri="{BB962C8B-B14F-4D97-AF65-F5344CB8AC3E}">
        <p14:creationId xmlns:p14="http://schemas.microsoft.com/office/powerpoint/2010/main" val="9035114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BF1B822-5B8E-59FE-C957-2F55EE322D52}"/>
              </a:ext>
            </a:extLst>
          </p:cNvPr>
          <p:cNvSpPr>
            <a:spLocks noGrp="1"/>
          </p:cNvSpPr>
          <p:nvPr>
            <p:ph type="ctrTitle"/>
          </p:nvPr>
        </p:nvSpPr>
        <p:spPr>
          <a:xfrm>
            <a:off x="1524000" y="1122363"/>
            <a:ext cx="9144000" cy="2387600"/>
          </a:xfrm>
        </p:spPr>
        <p:txBody>
          <a:bodyPr anchor="b"/>
          <a:lstStyle>
            <a:lvl1pPr algn="ctr">
              <a:defRPr sz="6000">
                <a:solidFill>
                  <a:srgbClr val="F5EA31"/>
                </a:solidFill>
                <a:latin typeface="Yanone Kaffeesatz" pitchFamily="2" charset="-18"/>
              </a:defRPr>
            </a:lvl1pPr>
          </a:lstStyle>
          <a:p>
            <a:r>
              <a:rPr lang="pl-PL" dirty="0"/>
              <a:t>Kliknij, aby edytować styl</a:t>
            </a:r>
          </a:p>
        </p:txBody>
      </p:sp>
      <p:sp>
        <p:nvSpPr>
          <p:cNvPr id="3" name="Podtytuł 2">
            <a:extLst>
              <a:ext uri="{FF2B5EF4-FFF2-40B4-BE49-F238E27FC236}">
                <a16:creationId xmlns:a16="http://schemas.microsoft.com/office/drawing/2014/main" id="{CF762838-B111-5970-0957-7624A46329BC}"/>
              </a:ext>
            </a:extLst>
          </p:cNvPr>
          <p:cNvSpPr>
            <a:spLocks noGrp="1"/>
          </p:cNvSpPr>
          <p:nvPr>
            <p:ph type="subTitle" idx="1"/>
          </p:nvPr>
        </p:nvSpPr>
        <p:spPr>
          <a:xfrm>
            <a:off x="1524000" y="3602038"/>
            <a:ext cx="9144000" cy="1655762"/>
          </a:xfrm>
        </p:spPr>
        <p:txBody>
          <a:bodyPr/>
          <a:lstStyle>
            <a:lvl1pPr marL="0" indent="0" algn="ctr">
              <a:buNone/>
              <a:defRPr sz="2400">
                <a:latin typeface="Yanone Kaffeesatz" pitchFamily="2" charset="-1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Kliknij, aby edytować styl wzorca podtytułu</a:t>
            </a:r>
          </a:p>
        </p:txBody>
      </p:sp>
      <p:sp>
        <p:nvSpPr>
          <p:cNvPr id="4" name="Symbol zastępczy daty 3">
            <a:extLst>
              <a:ext uri="{FF2B5EF4-FFF2-40B4-BE49-F238E27FC236}">
                <a16:creationId xmlns:a16="http://schemas.microsoft.com/office/drawing/2014/main" id="{F6F8ACCA-5075-0C00-1BA1-12DF3EF45407}"/>
              </a:ext>
            </a:extLst>
          </p:cNvPr>
          <p:cNvSpPr>
            <a:spLocks noGrp="1"/>
          </p:cNvSpPr>
          <p:nvPr>
            <p:ph type="dt" sz="half" idx="10"/>
          </p:nvPr>
        </p:nvSpPr>
        <p:spPr/>
        <p:txBody>
          <a:bodyPr/>
          <a:lstStyle/>
          <a:p>
            <a:fld id="{C25C8156-7E50-46F3-BC89-2E198AC72F42}" type="datetimeFigureOut">
              <a:rPr lang="pl-PL" smtClean="0"/>
              <a:t>10.04.2023</a:t>
            </a:fld>
            <a:endParaRPr lang="pl-PL" dirty="0"/>
          </a:p>
        </p:txBody>
      </p:sp>
      <p:sp>
        <p:nvSpPr>
          <p:cNvPr id="5" name="Symbol zastępczy stopki 4">
            <a:extLst>
              <a:ext uri="{FF2B5EF4-FFF2-40B4-BE49-F238E27FC236}">
                <a16:creationId xmlns:a16="http://schemas.microsoft.com/office/drawing/2014/main" id="{69495119-6BC2-F5A3-1A64-D0E9ED9B6E80}"/>
              </a:ext>
            </a:extLst>
          </p:cNvPr>
          <p:cNvSpPr>
            <a:spLocks noGrp="1"/>
          </p:cNvSpPr>
          <p:nvPr>
            <p:ph type="ftr" sz="quarter" idx="11"/>
          </p:nvPr>
        </p:nvSpPr>
        <p:spPr/>
        <p:txBody>
          <a:bodyPr/>
          <a:lstStyle/>
          <a:p>
            <a:endParaRPr lang="pl-PL" dirty="0"/>
          </a:p>
        </p:txBody>
      </p:sp>
      <p:sp>
        <p:nvSpPr>
          <p:cNvPr id="6" name="Symbol zastępczy numeru slajdu 5">
            <a:extLst>
              <a:ext uri="{FF2B5EF4-FFF2-40B4-BE49-F238E27FC236}">
                <a16:creationId xmlns:a16="http://schemas.microsoft.com/office/drawing/2014/main" id="{CC6A113F-D8BA-EC35-A4C2-3481F96C754D}"/>
              </a:ext>
            </a:extLst>
          </p:cNvPr>
          <p:cNvSpPr>
            <a:spLocks noGrp="1"/>
          </p:cNvSpPr>
          <p:nvPr>
            <p:ph type="sldNum" sz="quarter" idx="12"/>
          </p:nvPr>
        </p:nvSpPr>
        <p:spPr/>
        <p:txBody>
          <a:bodyPr/>
          <a:lstStyle/>
          <a:p>
            <a:fld id="{7E4A71B4-A36E-4719-8649-4853FF2EFBC2}" type="slidenum">
              <a:rPr lang="pl-PL" smtClean="0"/>
              <a:t>‹#›</a:t>
            </a:fld>
            <a:endParaRPr lang="pl-PL" dirty="0"/>
          </a:p>
        </p:txBody>
      </p:sp>
    </p:spTree>
    <p:extLst>
      <p:ext uri="{BB962C8B-B14F-4D97-AF65-F5344CB8AC3E}">
        <p14:creationId xmlns:p14="http://schemas.microsoft.com/office/powerpoint/2010/main" val="33259557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2804EB1-24DB-1DCC-55E9-405B32E03CB8}"/>
              </a:ext>
            </a:extLst>
          </p:cNvPr>
          <p:cNvSpPr>
            <a:spLocks noGrp="1"/>
          </p:cNvSpPr>
          <p:nvPr>
            <p:ph type="title"/>
          </p:nvPr>
        </p:nvSpPr>
        <p:spPr>
          <a:xfrm>
            <a:off x="2047296" y="586298"/>
            <a:ext cx="2807857" cy="897144"/>
          </a:xfrm>
        </p:spPr>
        <p:txBody>
          <a:bodyPr anchor="b"/>
          <a:lstStyle>
            <a:lvl1pPr>
              <a:defRPr sz="3200"/>
            </a:lvl1pPr>
          </a:lstStyle>
          <a:p>
            <a:r>
              <a:rPr lang="pl-PL" dirty="0"/>
              <a:t>Kliknij, aby edytować styl</a:t>
            </a:r>
          </a:p>
        </p:txBody>
      </p:sp>
      <p:sp>
        <p:nvSpPr>
          <p:cNvPr id="3" name="Symbol zastępczy obrazu 2">
            <a:extLst>
              <a:ext uri="{FF2B5EF4-FFF2-40B4-BE49-F238E27FC236}">
                <a16:creationId xmlns:a16="http://schemas.microsoft.com/office/drawing/2014/main" id="{ADCFDF4A-F6AC-5FE8-3209-45ABF533746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dirty="0"/>
          </a:p>
        </p:txBody>
      </p:sp>
      <p:sp>
        <p:nvSpPr>
          <p:cNvPr id="4" name="Symbol zastępczy tekstu 3">
            <a:extLst>
              <a:ext uri="{FF2B5EF4-FFF2-40B4-BE49-F238E27FC236}">
                <a16:creationId xmlns:a16="http://schemas.microsoft.com/office/drawing/2014/main" id="{70E5672C-060F-D8AF-832A-1722C16A41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4B988807-4726-F641-3513-34E8F90BD7DB}"/>
              </a:ext>
            </a:extLst>
          </p:cNvPr>
          <p:cNvSpPr>
            <a:spLocks noGrp="1"/>
          </p:cNvSpPr>
          <p:nvPr>
            <p:ph type="dt" sz="half" idx="10"/>
          </p:nvPr>
        </p:nvSpPr>
        <p:spPr/>
        <p:txBody>
          <a:bodyPr/>
          <a:lstStyle/>
          <a:p>
            <a:fld id="{C25C8156-7E50-46F3-BC89-2E198AC72F42}" type="datetimeFigureOut">
              <a:rPr lang="pl-PL" smtClean="0"/>
              <a:t>10.04.2023</a:t>
            </a:fld>
            <a:endParaRPr lang="pl-PL" dirty="0"/>
          </a:p>
        </p:txBody>
      </p:sp>
      <p:sp>
        <p:nvSpPr>
          <p:cNvPr id="6" name="Symbol zastępczy stopki 5">
            <a:extLst>
              <a:ext uri="{FF2B5EF4-FFF2-40B4-BE49-F238E27FC236}">
                <a16:creationId xmlns:a16="http://schemas.microsoft.com/office/drawing/2014/main" id="{A1E7ED8C-D458-40BE-C842-784EEAF40499}"/>
              </a:ext>
            </a:extLst>
          </p:cNvPr>
          <p:cNvSpPr>
            <a:spLocks noGrp="1"/>
          </p:cNvSpPr>
          <p:nvPr>
            <p:ph type="ftr" sz="quarter" idx="11"/>
          </p:nvPr>
        </p:nvSpPr>
        <p:spPr/>
        <p:txBody>
          <a:bodyPr/>
          <a:lstStyle/>
          <a:p>
            <a:endParaRPr lang="pl-PL" dirty="0"/>
          </a:p>
        </p:txBody>
      </p:sp>
      <p:sp>
        <p:nvSpPr>
          <p:cNvPr id="7" name="Symbol zastępczy numeru slajdu 6">
            <a:extLst>
              <a:ext uri="{FF2B5EF4-FFF2-40B4-BE49-F238E27FC236}">
                <a16:creationId xmlns:a16="http://schemas.microsoft.com/office/drawing/2014/main" id="{803C80DE-1DB5-C8E7-FD5D-443A193C80DC}"/>
              </a:ext>
            </a:extLst>
          </p:cNvPr>
          <p:cNvSpPr>
            <a:spLocks noGrp="1"/>
          </p:cNvSpPr>
          <p:nvPr>
            <p:ph type="sldNum" sz="quarter" idx="12"/>
          </p:nvPr>
        </p:nvSpPr>
        <p:spPr/>
        <p:txBody>
          <a:bodyPr/>
          <a:lstStyle/>
          <a:p>
            <a:fld id="{7E4A71B4-A36E-4719-8649-4853FF2EFBC2}" type="slidenum">
              <a:rPr lang="pl-PL" smtClean="0"/>
              <a:t>‹#›</a:t>
            </a:fld>
            <a:endParaRPr lang="pl-PL" dirty="0"/>
          </a:p>
        </p:txBody>
      </p:sp>
      <p:pic>
        <p:nvPicPr>
          <p:cNvPr id="9" name="Obraz 8">
            <a:extLst>
              <a:ext uri="{FF2B5EF4-FFF2-40B4-BE49-F238E27FC236}">
                <a16:creationId xmlns:a16="http://schemas.microsoft.com/office/drawing/2014/main" id="{40DC163B-D74A-BDB1-9827-F96DD25F660F}"/>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l="9735"/>
          <a:stretch/>
        </p:blipFill>
        <p:spPr>
          <a:xfrm>
            <a:off x="838200" y="365125"/>
            <a:ext cx="1209096" cy="1339490"/>
          </a:xfrm>
          <a:prstGeom prst="rect">
            <a:avLst/>
          </a:prstGeom>
        </p:spPr>
      </p:pic>
    </p:spTree>
    <p:extLst>
      <p:ext uri="{BB962C8B-B14F-4D97-AF65-F5344CB8AC3E}">
        <p14:creationId xmlns:p14="http://schemas.microsoft.com/office/powerpoint/2010/main" val="39865248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pic>
        <p:nvPicPr>
          <p:cNvPr id="12" name="Obraz 11">
            <a:extLst>
              <a:ext uri="{FF2B5EF4-FFF2-40B4-BE49-F238E27FC236}">
                <a16:creationId xmlns:a16="http://schemas.microsoft.com/office/drawing/2014/main" id="{5C07DBE0-FDA3-02C6-1393-856B4EC1E9D1}"/>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l="9735"/>
          <a:stretch/>
        </p:blipFill>
        <p:spPr>
          <a:xfrm>
            <a:off x="838200" y="365125"/>
            <a:ext cx="1209096" cy="1339490"/>
          </a:xfrm>
          <a:prstGeom prst="rect">
            <a:avLst/>
          </a:prstGeom>
        </p:spPr>
      </p:pic>
      <p:sp>
        <p:nvSpPr>
          <p:cNvPr id="2" name="Tytuł 1">
            <a:extLst>
              <a:ext uri="{FF2B5EF4-FFF2-40B4-BE49-F238E27FC236}">
                <a16:creationId xmlns:a16="http://schemas.microsoft.com/office/drawing/2014/main" id="{969A7CE0-182F-B6D3-CD25-058FF8854FA6}"/>
              </a:ext>
            </a:extLst>
          </p:cNvPr>
          <p:cNvSpPr>
            <a:spLocks noGrp="1"/>
          </p:cNvSpPr>
          <p:nvPr>
            <p:ph type="title"/>
          </p:nvPr>
        </p:nvSpPr>
        <p:spPr>
          <a:xfrm>
            <a:off x="2047296" y="365125"/>
            <a:ext cx="9306503" cy="1325563"/>
          </a:xfrm>
        </p:spPr>
        <p:txBody>
          <a:bodyPr/>
          <a:lstStyle/>
          <a:p>
            <a:r>
              <a:rPr lang="pl-PL" dirty="0"/>
              <a:t>Kliknij, aby edytować styl</a:t>
            </a:r>
          </a:p>
        </p:txBody>
      </p:sp>
      <p:sp>
        <p:nvSpPr>
          <p:cNvPr id="3" name="Symbol zastępczy zawartości 2">
            <a:extLst>
              <a:ext uri="{FF2B5EF4-FFF2-40B4-BE49-F238E27FC236}">
                <a16:creationId xmlns:a16="http://schemas.microsoft.com/office/drawing/2014/main" id="{7CF4F363-5934-6334-DD49-4C29D55C6D82}"/>
              </a:ext>
            </a:extLst>
          </p:cNvPr>
          <p:cNvSpPr>
            <a:spLocks noGrp="1"/>
          </p:cNvSpPr>
          <p:nvPr>
            <p:ph idx="1"/>
          </p:nvPr>
        </p:nvSpPr>
        <p:spPr/>
        <p:txBody>
          <a:bodyPr/>
          <a:lstStyle>
            <a:lvl1pPr>
              <a:defRPr>
                <a:latin typeface="Open Sans" pitchFamily="2" charset="0"/>
                <a:ea typeface="Open Sans" pitchFamily="2" charset="0"/>
                <a:cs typeface="Open Sans" pitchFamily="2" charset="0"/>
              </a:defRPr>
            </a:lvl1pPr>
            <a:lvl2pPr>
              <a:defRPr>
                <a:latin typeface="Open Sans" pitchFamily="2" charset="0"/>
                <a:ea typeface="Open Sans" pitchFamily="2" charset="0"/>
                <a:cs typeface="Open Sans" pitchFamily="2" charset="0"/>
              </a:defRPr>
            </a:lvl2pPr>
            <a:lvl3pPr>
              <a:defRPr>
                <a:latin typeface="Open Sans" pitchFamily="2" charset="0"/>
                <a:ea typeface="Open Sans" pitchFamily="2" charset="0"/>
                <a:cs typeface="Open Sans" pitchFamily="2" charset="0"/>
              </a:defRPr>
            </a:lvl3pPr>
            <a:lvl4pPr>
              <a:defRPr>
                <a:latin typeface="Open Sans" pitchFamily="2" charset="0"/>
                <a:ea typeface="Open Sans" pitchFamily="2" charset="0"/>
                <a:cs typeface="Open Sans" pitchFamily="2" charset="0"/>
              </a:defRPr>
            </a:lvl4pPr>
            <a:lvl5pPr>
              <a:defRPr>
                <a:latin typeface="Open Sans" pitchFamily="2" charset="0"/>
                <a:ea typeface="Open Sans" pitchFamily="2" charset="0"/>
                <a:cs typeface="Open Sans" pitchFamily="2" charset="0"/>
              </a:defRPr>
            </a:lvl5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4" name="Symbol zastępczy daty 3">
            <a:extLst>
              <a:ext uri="{FF2B5EF4-FFF2-40B4-BE49-F238E27FC236}">
                <a16:creationId xmlns:a16="http://schemas.microsoft.com/office/drawing/2014/main" id="{B2946378-D34C-5C9A-7EA6-EDF92FD25E64}"/>
              </a:ext>
            </a:extLst>
          </p:cNvPr>
          <p:cNvSpPr>
            <a:spLocks noGrp="1"/>
          </p:cNvSpPr>
          <p:nvPr>
            <p:ph type="dt" sz="half" idx="10"/>
          </p:nvPr>
        </p:nvSpPr>
        <p:spPr/>
        <p:txBody>
          <a:bodyPr/>
          <a:lstStyle/>
          <a:p>
            <a:fld id="{C25C8156-7E50-46F3-BC89-2E198AC72F42}" type="datetimeFigureOut">
              <a:rPr lang="pl-PL" smtClean="0"/>
              <a:t>10.04.2023</a:t>
            </a:fld>
            <a:endParaRPr lang="pl-PL" dirty="0"/>
          </a:p>
        </p:txBody>
      </p:sp>
      <p:sp>
        <p:nvSpPr>
          <p:cNvPr id="5" name="Symbol zastępczy stopki 4">
            <a:extLst>
              <a:ext uri="{FF2B5EF4-FFF2-40B4-BE49-F238E27FC236}">
                <a16:creationId xmlns:a16="http://schemas.microsoft.com/office/drawing/2014/main" id="{8B94255F-F7A5-E6FD-ADB6-321129E5FE95}"/>
              </a:ext>
            </a:extLst>
          </p:cNvPr>
          <p:cNvSpPr>
            <a:spLocks noGrp="1"/>
          </p:cNvSpPr>
          <p:nvPr>
            <p:ph type="ftr" sz="quarter" idx="11"/>
          </p:nvPr>
        </p:nvSpPr>
        <p:spPr/>
        <p:txBody>
          <a:bodyPr/>
          <a:lstStyle/>
          <a:p>
            <a:endParaRPr lang="pl-PL" dirty="0"/>
          </a:p>
        </p:txBody>
      </p:sp>
      <p:sp>
        <p:nvSpPr>
          <p:cNvPr id="6" name="Symbol zastępczy numeru slajdu 5">
            <a:extLst>
              <a:ext uri="{FF2B5EF4-FFF2-40B4-BE49-F238E27FC236}">
                <a16:creationId xmlns:a16="http://schemas.microsoft.com/office/drawing/2014/main" id="{552FE52C-053A-F116-4E0C-20B1179CEBD6}"/>
              </a:ext>
            </a:extLst>
          </p:cNvPr>
          <p:cNvSpPr>
            <a:spLocks noGrp="1"/>
          </p:cNvSpPr>
          <p:nvPr>
            <p:ph type="sldNum" sz="quarter" idx="12"/>
          </p:nvPr>
        </p:nvSpPr>
        <p:spPr/>
        <p:txBody>
          <a:bodyPr/>
          <a:lstStyle/>
          <a:p>
            <a:fld id="{7E4A71B4-A36E-4719-8649-4853FF2EFBC2}" type="slidenum">
              <a:rPr lang="pl-PL" smtClean="0"/>
              <a:t>‹#›</a:t>
            </a:fld>
            <a:endParaRPr lang="pl-PL" dirty="0"/>
          </a:p>
        </p:txBody>
      </p:sp>
    </p:spTree>
    <p:extLst>
      <p:ext uri="{BB962C8B-B14F-4D97-AF65-F5344CB8AC3E}">
        <p14:creationId xmlns:p14="http://schemas.microsoft.com/office/powerpoint/2010/main" val="10356826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pic>
        <p:nvPicPr>
          <p:cNvPr id="10" name="Obraz 9">
            <a:extLst>
              <a:ext uri="{FF2B5EF4-FFF2-40B4-BE49-F238E27FC236}">
                <a16:creationId xmlns:a16="http://schemas.microsoft.com/office/drawing/2014/main" id="{4131BA69-92B3-0C35-5750-C36404BDDF3C}"/>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l="9735"/>
          <a:stretch/>
        </p:blipFill>
        <p:spPr>
          <a:xfrm>
            <a:off x="831850" y="3222985"/>
            <a:ext cx="1209096" cy="1339490"/>
          </a:xfrm>
          <a:prstGeom prst="rect">
            <a:avLst/>
          </a:prstGeom>
        </p:spPr>
      </p:pic>
      <p:sp>
        <p:nvSpPr>
          <p:cNvPr id="2" name="Tytuł 1">
            <a:extLst>
              <a:ext uri="{FF2B5EF4-FFF2-40B4-BE49-F238E27FC236}">
                <a16:creationId xmlns:a16="http://schemas.microsoft.com/office/drawing/2014/main" id="{DEBAE60E-D2CE-14E0-33C3-1CEA2D38C660}"/>
              </a:ext>
            </a:extLst>
          </p:cNvPr>
          <p:cNvSpPr>
            <a:spLocks noGrp="1"/>
          </p:cNvSpPr>
          <p:nvPr>
            <p:ph type="title"/>
          </p:nvPr>
        </p:nvSpPr>
        <p:spPr>
          <a:xfrm>
            <a:off x="2040946" y="3449529"/>
            <a:ext cx="9306504" cy="886402"/>
          </a:xfrm>
        </p:spPr>
        <p:txBody>
          <a:bodyPr anchor="b"/>
          <a:lstStyle>
            <a:lvl1pPr>
              <a:defRPr sz="6000">
                <a:solidFill>
                  <a:schemeClr val="tx1"/>
                </a:solidFill>
              </a:defRPr>
            </a:lvl1pPr>
          </a:lstStyle>
          <a:p>
            <a:r>
              <a:rPr lang="pl-PL" dirty="0"/>
              <a:t>Kliknij, aby edytować styl</a:t>
            </a:r>
          </a:p>
        </p:txBody>
      </p:sp>
      <p:sp>
        <p:nvSpPr>
          <p:cNvPr id="3" name="Symbol zastępczy tekstu 2">
            <a:extLst>
              <a:ext uri="{FF2B5EF4-FFF2-40B4-BE49-F238E27FC236}">
                <a16:creationId xmlns:a16="http://schemas.microsoft.com/office/drawing/2014/main" id="{DED7796F-17FD-18CD-B085-73EC38C46375}"/>
              </a:ext>
            </a:extLst>
          </p:cNvPr>
          <p:cNvSpPr>
            <a:spLocks noGrp="1"/>
          </p:cNvSpPr>
          <p:nvPr>
            <p:ph type="body" idx="1"/>
          </p:nvPr>
        </p:nvSpPr>
        <p:spPr>
          <a:xfrm>
            <a:off x="831850" y="4589463"/>
            <a:ext cx="10515600" cy="1500187"/>
          </a:xfrm>
        </p:spPr>
        <p:txBody>
          <a:bodyPr>
            <a:normAutofit/>
          </a:bodyPr>
          <a:lstStyle>
            <a:lvl1pPr marL="0" indent="0">
              <a:buNone/>
              <a:defRPr sz="2800">
                <a:solidFill>
                  <a:schemeClr val="tx1"/>
                </a:solidFill>
                <a:latin typeface="Yanone Kaffeesatz" pitchFamily="2" charset="-18"/>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dirty="0"/>
              <a:t>Kliknij, aby edytować style wzorca tekstu</a:t>
            </a:r>
          </a:p>
        </p:txBody>
      </p:sp>
      <p:sp>
        <p:nvSpPr>
          <p:cNvPr id="4" name="Symbol zastępczy daty 3">
            <a:extLst>
              <a:ext uri="{FF2B5EF4-FFF2-40B4-BE49-F238E27FC236}">
                <a16:creationId xmlns:a16="http://schemas.microsoft.com/office/drawing/2014/main" id="{B2697F09-2BA8-4F49-8C1A-591D3E2637DD}"/>
              </a:ext>
            </a:extLst>
          </p:cNvPr>
          <p:cNvSpPr>
            <a:spLocks noGrp="1"/>
          </p:cNvSpPr>
          <p:nvPr>
            <p:ph type="dt" sz="half" idx="10"/>
          </p:nvPr>
        </p:nvSpPr>
        <p:spPr/>
        <p:txBody>
          <a:bodyPr/>
          <a:lstStyle/>
          <a:p>
            <a:fld id="{C25C8156-7E50-46F3-BC89-2E198AC72F42}" type="datetimeFigureOut">
              <a:rPr lang="pl-PL" smtClean="0"/>
              <a:t>10.04.2023</a:t>
            </a:fld>
            <a:endParaRPr lang="pl-PL" dirty="0"/>
          </a:p>
        </p:txBody>
      </p:sp>
      <p:sp>
        <p:nvSpPr>
          <p:cNvPr id="5" name="Symbol zastępczy stopki 4">
            <a:extLst>
              <a:ext uri="{FF2B5EF4-FFF2-40B4-BE49-F238E27FC236}">
                <a16:creationId xmlns:a16="http://schemas.microsoft.com/office/drawing/2014/main" id="{728D9687-EF3D-D7EC-8E30-B4DA6E952B6A}"/>
              </a:ext>
            </a:extLst>
          </p:cNvPr>
          <p:cNvSpPr>
            <a:spLocks noGrp="1"/>
          </p:cNvSpPr>
          <p:nvPr>
            <p:ph type="ftr" sz="quarter" idx="11"/>
          </p:nvPr>
        </p:nvSpPr>
        <p:spPr/>
        <p:txBody>
          <a:bodyPr/>
          <a:lstStyle/>
          <a:p>
            <a:endParaRPr lang="pl-PL" dirty="0"/>
          </a:p>
        </p:txBody>
      </p:sp>
      <p:sp>
        <p:nvSpPr>
          <p:cNvPr id="6" name="Symbol zastępczy numeru slajdu 5">
            <a:extLst>
              <a:ext uri="{FF2B5EF4-FFF2-40B4-BE49-F238E27FC236}">
                <a16:creationId xmlns:a16="http://schemas.microsoft.com/office/drawing/2014/main" id="{C9BD9842-2684-6D1F-3836-BC216F2EA839}"/>
              </a:ext>
            </a:extLst>
          </p:cNvPr>
          <p:cNvSpPr>
            <a:spLocks noGrp="1"/>
          </p:cNvSpPr>
          <p:nvPr>
            <p:ph type="sldNum" sz="quarter" idx="12"/>
          </p:nvPr>
        </p:nvSpPr>
        <p:spPr/>
        <p:txBody>
          <a:bodyPr/>
          <a:lstStyle/>
          <a:p>
            <a:fld id="{7E4A71B4-A36E-4719-8649-4853FF2EFBC2}" type="slidenum">
              <a:rPr lang="pl-PL" smtClean="0"/>
              <a:t>‹#›</a:t>
            </a:fld>
            <a:endParaRPr lang="pl-PL" dirty="0"/>
          </a:p>
        </p:txBody>
      </p:sp>
    </p:spTree>
    <p:extLst>
      <p:ext uri="{BB962C8B-B14F-4D97-AF65-F5344CB8AC3E}">
        <p14:creationId xmlns:p14="http://schemas.microsoft.com/office/powerpoint/2010/main" val="20604124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pic>
        <p:nvPicPr>
          <p:cNvPr id="9" name="Obraz 8">
            <a:extLst>
              <a:ext uri="{FF2B5EF4-FFF2-40B4-BE49-F238E27FC236}">
                <a16:creationId xmlns:a16="http://schemas.microsoft.com/office/drawing/2014/main" id="{354D33FD-C616-1E90-EBBD-5EC9BF6DF84E}"/>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l="9735"/>
          <a:stretch/>
        </p:blipFill>
        <p:spPr>
          <a:xfrm>
            <a:off x="838200" y="365125"/>
            <a:ext cx="1209096" cy="1339490"/>
          </a:xfrm>
          <a:prstGeom prst="rect">
            <a:avLst/>
          </a:prstGeom>
        </p:spPr>
      </p:pic>
      <p:sp>
        <p:nvSpPr>
          <p:cNvPr id="2" name="Tytuł 1">
            <a:extLst>
              <a:ext uri="{FF2B5EF4-FFF2-40B4-BE49-F238E27FC236}">
                <a16:creationId xmlns:a16="http://schemas.microsoft.com/office/drawing/2014/main" id="{00E50198-AEA0-392E-9995-2F8A3AC4909F}"/>
              </a:ext>
            </a:extLst>
          </p:cNvPr>
          <p:cNvSpPr>
            <a:spLocks noGrp="1"/>
          </p:cNvSpPr>
          <p:nvPr>
            <p:ph type="title"/>
          </p:nvPr>
        </p:nvSpPr>
        <p:spPr>
          <a:xfrm>
            <a:off x="2047296" y="365125"/>
            <a:ext cx="9306503" cy="1325563"/>
          </a:xfrm>
        </p:spPr>
        <p:txBody>
          <a:bodyPr/>
          <a:lstStyle/>
          <a:p>
            <a:r>
              <a:rPr lang="pl-PL"/>
              <a:t>Kliknij, aby edytować styl</a:t>
            </a:r>
          </a:p>
        </p:txBody>
      </p:sp>
      <p:sp>
        <p:nvSpPr>
          <p:cNvPr id="3" name="Symbol zastępczy zawartości 2">
            <a:extLst>
              <a:ext uri="{FF2B5EF4-FFF2-40B4-BE49-F238E27FC236}">
                <a16:creationId xmlns:a16="http://schemas.microsoft.com/office/drawing/2014/main" id="{12BF090D-29BD-5749-9697-E97DD37683B6}"/>
              </a:ext>
            </a:extLst>
          </p:cNvPr>
          <p:cNvSpPr>
            <a:spLocks noGrp="1"/>
          </p:cNvSpPr>
          <p:nvPr>
            <p:ph sz="half" idx="1"/>
          </p:nvPr>
        </p:nvSpPr>
        <p:spPr>
          <a:xfrm>
            <a:off x="838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a:extLst>
              <a:ext uri="{FF2B5EF4-FFF2-40B4-BE49-F238E27FC236}">
                <a16:creationId xmlns:a16="http://schemas.microsoft.com/office/drawing/2014/main" id="{382C1D2D-1C7F-D4AF-8A65-D8B18FF08AE2}"/>
              </a:ext>
            </a:extLst>
          </p:cNvPr>
          <p:cNvSpPr>
            <a:spLocks noGrp="1"/>
          </p:cNvSpPr>
          <p:nvPr>
            <p:ph sz="half" idx="2"/>
          </p:nvPr>
        </p:nvSpPr>
        <p:spPr>
          <a:xfrm>
            <a:off x="6172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a:extLst>
              <a:ext uri="{FF2B5EF4-FFF2-40B4-BE49-F238E27FC236}">
                <a16:creationId xmlns:a16="http://schemas.microsoft.com/office/drawing/2014/main" id="{C89A923C-BC7D-439A-B7D5-2219F7626F72}"/>
              </a:ext>
            </a:extLst>
          </p:cNvPr>
          <p:cNvSpPr>
            <a:spLocks noGrp="1"/>
          </p:cNvSpPr>
          <p:nvPr>
            <p:ph type="dt" sz="half" idx="10"/>
          </p:nvPr>
        </p:nvSpPr>
        <p:spPr/>
        <p:txBody>
          <a:bodyPr/>
          <a:lstStyle/>
          <a:p>
            <a:fld id="{C25C8156-7E50-46F3-BC89-2E198AC72F42}" type="datetimeFigureOut">
              <a:rPr lang="pl-PL" smtClean="0"/>
              <a:t>10.04.2023</a:t>
            </a:fld>
            <a:endParaRPr lang="pl-PL" dirty="0"/>
          </a:p>
        </p:txBody>
      </p:sp>
      <p:sp>
        <p:nvSpPr>
          <p:cNvPr id="6" name="Symbol zastępczy stopki 5">
            <a:extLst>
              <a:ext uri="{FF2B5EF4-FFF2-40B4-BE49-F238E27FC236}">
                <a16:creationId xmlns:a16="http://schemas.microsoft.com/office/drawing/2014/main" id="{F643DBF5-4C1A-43B3-F225-E36C133C41FE}"/>
              </a:ext>
            </a:extLst>
          </p:cNvPr>
          <p:cNvSpPr>
            <a:spLocks noGrp="1"/>
          </p:cNvSpPr>
          <p:nvPr>
            <p:ph type="ftr" sz="quarter" idx="11"/>
          </p:nvPr>
        </p:nvSpPr>
        <p:spPr/>
        <p:txBody>
          <a:bodyPr/>
          <a:lstStyle/>
          <a:p>
            <a:endParaRPr lang="pl-PL" dirty="0"/>
          </a:p>
        </p:txBody>
      </p:sp>
      <p:sp>
        <p:nvSpPr>
          <p:cNvPr id="7" name="Symbol zastępczy numeru slajdu 6">
            <a:extLst>
              <a:ext uri="{FF2B5EF4-FFF2-40B4-BE49-F238E27FC236}">
                <a16:creationId xmlns:a16="http://schemas.microsoft.com/office/drawing/2014/main" id="{C80C6855-5F89-466F-ED5E-11B4FFFEF82C}"/>
              </a:ext>
            </a:extLst>
          </p:cNvPr>
          <p:cNvSpPr>
            <a:spLocks noGrp="1"/>
          </p:cNvSpPr>
          <p:nvPr>
            <p:ph type="sldNum" sz="quarter" idx="12"/>
          </p:nvPr>
        </p:nvSpPr>
        <p:spPr/>
        <p:txBody>
          <a:bodyPr/>
          <a:lstStyle/>
          <a:p>
            <a:fld id="{7E4A71B4-A36E-4719-8649-4853FF2EFBC2}" type="slidenum">
              <a:rPr lang="pl-PL" smtClean="0"/>
              <a:t>‹#›</a:t>
            </a:fld>
            <a:endParaRPr lang="pl-PL" dirty="0"/>
          </a:p>
        </p:txBody>
      </p:sp>
    </p:spTree>
    <p:extLst>
      <p:ext uri="{BB962C8B-B14F-4D97-AF65-F5344CB8AC3E}">
        <p14:creationId xmlns:p14="http://schemas.microsoft.com/office/powerpoint/2010/main" val="2809469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pic>
        <p:nvPicPr>
          <p:cNvPr id="11" name="Obraz 10">
            <a:extLst>
              <a:ext uri="{FF2B5EF4-FFF2-40B4-BE49-F238E27FC236}">
                <a16:creationId xmlns:a16="http://schemas.microsoft.com/office/drawing/2014/main" id="{E7F69021-E495-138C-D613-7F91C3170DF2}"/>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l="9735"/>
          <a:stretch/>
        </p:blipFill>
        <p:spPr>
          <a:xfrm>
            <a:off x="838200" y="365125"/>
            <a:ext cx="1209096" cy="1339490"/>
          </a:xfrm>
          <a:prstGeom prst="rect">
            <a:avLst/>
          </a:prstGeom>
        </p:spPr>
      </p:pic>
      <p:sp>
        <p:nvSpPr>
          <p:cNvPr id="2" name="Tytuł 1">
            <a:extLst>
              <a:ext uri="{FF2B5EF4-FFF2-40B4-BE49-F238E27FC236}">
                <a16:creationId xmlns:a16="http://schemas.microsoft.com/office/drawing/2014/main" id="{C0124234-176A-B1FE-621E-B89A7663F052}"/>
              </a:ext>
            </a:extLst>
          </p:cNvPr>
          <p:cNvSpPr>
            <a:spLocks noGrp="1"/>
          </p:cNvSpPr>
          <p:nvPr>
            <p:ph type="title"/>
          </p:nvPr>
        </p:nvSpPr>
        <p:spPr>
          <a:xfrm>
            <a:off x="2047296" y="365125"/>
            <a:ext cx="9308091" cy="1325563"/>
          </a:xfrm>
        </p:spPr>
        <p:txBody>
          <a:bodyPr/>
          <a:lstStyle/>
          <a:p>
            <a:r>
              <a:rPr lang="pl-PL" dirty="0"/>
              <a:t>Kliknij, aby edytować styl</a:t>
            </a:r>
          </a:p>
        </p:txBody>
      </p:sp>
      <p:sp>
        <p:nvSpPr>
          <p:cNvPr id="3" name="Symbol zastępczy tekstu 2">
            <a:extLst>
              <a:ext uri="{FF2B5EF4-FFF2-40B4-BE49-F238E27FC236}">
                <a16:creationId xmlns:a16="http://schemas.microsoft.com/office/drawing/2014/main" id="{1B94F189-1F38-DA48-2F95-637A0CC277E8}"/>
              </a:ext>
            </a:extLst>
          </p:cNvPr>
          <p:cNvSpPr>
            <a:spLocks noGrp="1"/>
          </p:cNvSpPr>
          <p:nvPr>
            <p:ph type="body" idx="1"/>
          </p:nvPr>
        </p:nvSpPr>
        <p:spPr>
          <a:xfrm>
            <a:off x="839788" y="1704615"/>
            <a:ext cx="5157787" cy="800460"/>
          </a:xfrm>
        </p:spPr>
        <p:txBody>
          <a:bodyPr anchor="b"/>
          <a:lstStyle>
            <a:lvl1pPr marL="0" indent="0">
              <a:buNone/>
              <a:defRPr sz="2400" b="0">
                <a:latin typeface="Yanone Kaffeesatz" pitchFamily="2" charset="-18"/>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dirty="0"/>
              <a:t>Kliknij, aby edytować style wzorca tekstu</a:t>
            </a:r>
          </a:p>
        </p:txBody>
      </p:sp>
      <p:sp>
        <p:nvSpPr>
          <p:cNvPr id="4" name="Symbol zastępczy zawartości 3">
            <a:extLst>
              <a:ext uri="{FF2B5EF4-FFF2-40B4-BE49-F238E27FC236}">
                <a16:creationId xmlns:a16="http://schemas.microsoft.com/office/drawing/2014/main" id="{9BF3988A-E4E2-CD4F-FD56-F79207BEEAC0}"/>
              </a:ext>
            </a:extLst>
          </p:cNvPr>
          <p:cNvSpPr>
            <a:spLocks noGrp="1"/>
          </p:cNvSpPr>
          <p:nvPr>
            <p:ph sz="half" idx="2"/>
          </p:nvPr>
        </p:nvSpPr>
        <p:spPr>
          <a:xfrm>
            <a:off x="839788" y="2505075"/>
            <a:ext cx="515778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a:extLst>
              <a:ext uri="{FF2B5EF4-FFF2-40B4-BE49-F238E27FC236}">
                <a16:creationId xmlns:a16="http://schemas.microsoft.com/office/drawing/2014/main" id="{697E2870-4E18-D312-3304-40F48019F4AD}"/>
              </a:ext>
            </a:extLst>
          </p:cNvPr>
          <p:cNvSpPr>
            <a:spLocks noGrp="1"/>
          </p:cNvSpPr>
          <p:nvPr>
            <p:ph type="body" sz="quarter" idx="3"/>
          </p:nvPr>
        </p:nvSpPr>
        <p:spPr>
          <a:xfrm>
            <a:off x="6172200" y="1704613"/>
            <a:ext cx="5183188" cy="800461"/>
          </a:xfrm>
        </p:spPr>
        <p:txBody>
          <a:bodyPr anchor="b"/>
          <a:lstStyle>
            <a:lvl1pPr marL="0" indent="0">
              <a:buNone/>
              <a:defRPr sz="2400" b="0">
                <a:latin typeface="Yanone Kaffeesatz" pitchFamily="2" charset="-18"/>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dirty="0"/>
              <a:t>Kliknij, aby edytować style wzorca tekstu</a:t>
            </a:r>
          </a:p>
        </p:txBody>
      </p:sp>
      <p:sp>
        <p:nvSpPr>
          <p:cNvPr id="6" name="Symbol zastępczy zawartości 5">
            <a:extLst>
              <a:ext uri="{FF2B5EF4-FFF2-40B4-BE49-F238E27FC236}">
                <a16:creationId xmlns:a16="http://schemas.microsoft.com/office/drawing/2014/main" id="{7519FE23-210F-A727-0628-9C29E6CE78D5}"/>
              </a:ext>
            </a:extLst>
          </p:cNvPr>
          <p:cNvSpPr>
            <a:spLocks noGrp="1"/>
          </p:cNvSpPr>
          <p:nvPr>
            <p:ph sz="quarter" idx="4"/>
          </p:nvPr>
        </p:nvSpPr>
        <p:spPr>
          <a:xfrm>
            <a:off x="6172200" y="2505075"/>
            <a:ext cx="51831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a:extLst>
              <a:ext uri="{FF2B5EF4-FFF2-40B4-BE49-F238E27FC236}">
                <a16:creationId xmlns:a16="http://schemas.microsoft.com/office/drawing/2014/main" id="{3FE25BEC-2914-0360-507E-AF1BFE7D8AA5}"/>
              </a:ext>
            </a:extLst>
          </p:cNvPr>
          <p:cNvSpPr>
            <a:spLocks noGrp="1"/>
          </p:cNvSpPr>
          <p:nvPr>
            <p:ph type="dt" sz="half" idx="10"/>
          </p:nvPr>
        </p:nvSpPr>
        <p:spPr/>
        <p:txBody>
          <a:bodyPr/>
          <a:lstStyle/>
          <a:p>
            <a:fld id="{C25C8156-7E50-46F3-BC89-2E198AC72F42}" type="datetimeFigureOut">
              <a:rPr lang="pl-PL" smtClean="0"/>
              <a:t>10.04.2023</a:t>
            </a:fld>
            <a:endParaRPr lang="pl-PL" dirty="0"/>
          </a:p>
        </p:txBody>
      </p:sp>
      <p:sp>
        <p:nvSpPr>
          <p:cNvPr id="8" name="Symbol zastępczy stopki 7">
            <a:extLst>
              <a:ext uri="{FF2B5EF4-FFF2-40B4-BE49-F238E27FC236}">
                <a16:creationId xmlns:a16="http://schemas.microsoft.com/office/drawing/2014/main" id="{D8D72448-12F9-CAFF-24C2-04565EEC4CA7}"/>
              </a:ext>
            </a:extLst>
          </p:cNvPr>
          <p:cNvSpPr>
            <a:spLocks noGrp="1"/>
          </p:cNvSpPr>
          <p:nvPr>
            <p:ph type="ftr" sz="quarter" idx="11"/>
          </p:nvPr>
        </p:nvSpPr>
        <p:spPr/>
        <p:txBody>
          <a:bodyPr/>
          <a:lstStyle/>
          <a:p>
            <a:endParaRPr lang="pl-PL" dirty="0"/>
          </a:p>
        </p:txBody>
      </p:sp>
      <p:sp>
        <p:nvSpPr>
          <p:cNvPr id="9" name="Symbol zastępczy numeru slajdu 8">
            <a:extLst>
              <a:ext uri="{FF2B5EF4-FFF2-40B4-BE49-F238E27FC236}">
                <a16:creationId xmlns:a16="http://schemas.microsoft.com/office/drawing/2014/main" id="{7EB2E7EC-53A8-50D0-D09E-3480B573073D}"/>
              </a:ext>
            </a:extLst>
          </p:cNvPr>
          <p:cNvSpPr>
            <a:spLocks noGrp="1"/>
          </p:cNvSpPr>
          <p:nvPr>
            <p:ph type="sldNum" sz="quarter" idx="12"/>
          </p:nvPr>
        </p:nvSpPr>
        <p:spPr/>
        <p:txBody>
          <a:bodyPr/>
          <a:lstStyle/>
          <a:p>
            <a:fld id="{7E4A71B4-A36E-4719-8649-4853FF2EFBC2}" type="slidenum">
              <a:rPr lang="pl-PL" smtClean="0"/>
              <a:t>‹#›</a:t>
            </a:fld>
            <a:endParaRPr lang="pl-PL" dirty="0"/>
          </a:p>
        </p:txBody>
      </p:sp>
    </p:spTree>
    <p:extLst>
      <p:ext uri="{BB962C8B-B14F-4D97-AF65-F5344CB8AC3E}">
        <p14:creationId xmlns:p14="http://schemas.microsoft.com/office/powerpoint/2010/main" val="26895930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pic>
        <p:nvPicPr>
          <p:cNvPr id="7" name="Obraz 6">
            <a:extLst>
              <a:ext uri="{FF2B5EF4-FFF2-40B4-BE49-F238E27FC236}">
                <a16:creationId xmlns:a16="http://schemas.microsoft.com/office/drawing/2014/main" id="{16ED14FD-EE85-75B6-571F-346AEEA59A3F}"/>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l="9735"/>
          <a:stretch/>
        </p:blipFill>
        <p:spPr>
          <a:xfrm>
            <a:off x="838200" y="365125"/>
            <a:ext cx="1209096" cy="1339490"/>
          </a:xfrm>
          <a:prstGeom prst="rect">
            <a:avLst/>
          </a:prstGeom>
        </p:spPr>
      </p:pic>
      <p:sp>
        <p:nvSpPr>
          <p:cNvPr id="2" name="Tytuł 1">
            <a:extLst>
              <a:ext uri="{FF2B5EF4-FFF2-40B4-BE49-F238E27FC236}">
                <a16:creationId xmlns:a16="http://schemas.microsoft.com/office/drawing/2014/main" id="{B24B11F1-003E-1490-781B-B0EC315CE0B6}"/>
              </a:ext>
            </a:extLst>
          </p:cNvPr>
          <p:cNvSpPr>
            <a:spLocks noGrp="1"/>
          </p:cNvSpPr>
          <p:nvPr>
            <p:ph type="title"/>
          </p:nvPr>
        </p:nvSpPr>
        <p:spPr>
          <a:xfrm>
            <a:off x="2047296" y="365125"/>
            <a:ext cx="9306503" cy="1325563"/>
          </a:xfrm>
        </p:spPr>
        <p:txBody>
          <a:bodyPr/>
          <a:lstStyle/>
          <a:p>
            <a:r>
              <a:rPr lang="pl-PL"/>
              <a:t>Kliknij, aby edytować styl</a:t>
            </a:r>
          </a:p>
        </p:txBody>
      </p:sp>
      <p:sp>
        <p:nvSpPr>
          <p:cNvPr id="3" name="Symbol zastępczy daty 2">
            <a:extLst>
              <a:ext uri="{FF2B5EF4-FFF2-40B4-BE49-F238E27FC236}">
                <a16:creationId xmlns:a16="http://schemas.microsoft.com/office/drawing/2014/main" id="{C12BEC61-5941-579E-B277-B0EEE58C2A86}"/>
              </a:ext>
            </a:extLst>
          </p:cNvPr>
          <p:cNvSpPr>
            <a:spLocks noGrp="1"/>
          </p:cNvSpPr>
          <p:nvPr>
            <p:ph type="dt" sz="half" idx="10"/>
          </p:nvPr>
        </p:nvSpPr>
        <p:spPr/>
        <p:txBody>
          <a:bodyPr/>
          <a:lstStyle/>
          <a:p>
            <a:fld id="{C25C8156-7E50-46F3-BC89-2E198AC72F42}" type="datetimeFigureOut">
              <a:rPr lang="pl-PL" smtClean="0"/>
              <a:t>10.04.2023</a:t>
            </a:fld>
            <a:endParaRPr lang="pl-PL" dirty="0"/>
          </a:p>
        </p:txBody>
      </p:sp>
      <p:sp>
        <p:nvSpPr>
          <p:cNvPr id="4" name="Symbol zastępczy stopki 3">
            <a:extLst>
              <a:ext uri="{FF2B5EF4-FFF2-40B4-BE49-F238E27FC236}">
                <a16:creationId xmlns:a16="http://schemas.microsoft.com/office/drawing/2014/main" id="{942A3C0F-2E77-5790-AB8A-BC883A8DC4D2}"/>
              </a:ext>
            </a:extLst>
          </p:cNvPr>
          <p:cNvSpPr>
            <a:spLocks noGrp="1"/>
          </p:cNvSpPr>
          <p:nvPr>
            <p:ph type="ftr" sz="quarter" idx="11"/>
          </p:nvPr>
        </p:nvSpPr>
        <p:spPr/>
        <p:txBody>
          <a:bodyPr/>
          <a:lstStyle/>
          <a:p>
            <a:endParaRPr lang="pl-PL" dirty="0"/>
          </a:p>
        </p:txBody>
      </p:sp>
      <p:sp>
        <p:nvSpPr>
          <p:cNvPr id="5" name="Symbol zastępczy numeru slajdu 4">
            <a:extLst>
              <a:ext uri="{FF2B5EF4-FFF2-40B4-BE49-F238E27FC236}">
                <a16:creationId xmlns:a16="http://schemas.microsoft.com/office/drawing/2014/main" id="{438D4FAC-FB62-46D2-42C2-F971830E1FE4}"/>
              </a:ext>
            </a:extLst>
          </p:cNvPr>
          <p:cNvSpPr>
            <a:spLocks noGrp="1"/>
          </p:cNvSpPr>
          <p:nvPr>
            <p:ph type="sldNum" sz="quarter" idx="12"/>
          </p:nvPr>
        </p:nvSpPr>
        <p:spPr/>
        <p:txBody>
          <a:bodyPr/>
          <a:lstStyle/>
          <a:p>
            <a:fld id="{7E4A71B4-A36E-4719-8649-4853FF2EFBC2}" type="slidenum">
              <a:rPr lang="pl-PL" smtClean="0"/>
              <a:t>‹#›</a:t>
            </a:fld>
            <a:endParaRPr lang="pl-PL" dirty="0"/>
          </a:p>
        </p:txBody>
      </p:sp>
    </p:spTree>
    <p:extLst>
      <p:ext uri="{BB962C8B-B14F-4D97-AF65-F5344CB8AC3E}">
        <p14:creationId xmlns:p14="http://schemas.microsoft.com/office/powerpoint/2010/main" val="15542504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id="{94FEB95A-7804-9E80-AF98-1EE5363E5A55}"/>
              </a:ext>
            </a:extLst>
          </p:cNvPr>
          <p:cNvSpPr>
            <a:spLocks noGrp="1"/>
          </p:cNvSpPr>
          <p:nvPr>
            <p:ph type="dt" sz="half" idx="10"/>
          </p:nvPr>
        </p:nvSpPr>
        <p:spPr/>
        <p:txBody>
          <a:bodyPr/>
          <a:lstStyle/>
          <a:p>
            <a:fld id="{C25C8156-7E50-46F3-BC89-2E198AC72F42}" type="datetimeFigureOut">
              <a:rPr lang="pl-PL" smtClean="0"/>
              <a:t>10.04.2023</a:t>
            </a:fld>
            <a:endParaRPr lang="pl-PL" dirty="0"/>
          </a:p>
        </p:txBody>
      </p:sp>
      <p:sp>
        <p:nvSpPr>
          <p:cNvPr id="3" name="Symbol zastępczy stopki 2">
            <a:extLst>
              <a:ext uri="{FF2B5EF4-FFF2-40B4-BE49-F238E27FC236}">
                <a16:creationId xmlns:a16="http://schemas.microsoft.com/office/drawing/2014/main" id="{F0FE1CCD-500C-01ED-1F3E-595D7B283B8F}"/>
              </a:ext>
            </a:extLst>
          </p:cNvPr>
          <p:cNvSpPr>
            <a:spLocks noGrp="1"/>
          </p:cNvSpPr>
          <p:nvPr>
            <p:ph type="ftr" sz="quarter" idx="11"/>
          </p:nvPr>
        </p:nvSpPr>
        <p:spPr/>
        <p:txBody>
          <a:bodyPr/>
          <a:lstStyle/>
          <a:p>
            <a:endParaRPr lang="pl-PL" dirty="0"/>
          </a:p>
        </p:txBody>
      </p:sp>
      <p:sp>
        <p:nvSpPr>
          <p:cNvPr id="4" name="Symbol zastępczy numeru slajdu 3">
            <a:extLst>
              <a:ext uri="{FF2B5EF4-FFF2-40B4-BE49-F238E27FC236}">
                <a16:creationId xmlns:a16="http://schemas.microsoft.com/office/drawing/2014/main" id="{32779500-2012-B79D-3E42-D94548380EB6}"/>
              </a:ext>
            </a:extLst>
          </p:cNvPr>
          <p:cNvSpPr>
            <a:spLocks noGrp="1"/>
          </p:cNvSpPr>
          <p:nvPr>
            <p:ph type="sldNum" sz="quarter" idx="12"/>
          </p:nvPr>
        </p:nvSpPr>
        <p:spPr/>
        <p:txBody>
          <a:bodyPr/>
          <a:lstStyle/>
          <a:p>
            <a:fld id="{7E4A71B4-A36E-4719-8649-4853FF2EFBC2}" type="slidenum">
              <a:rPr lang="pl-PL" smtClean="0"/>
              <a:t>‹#›</a:t>
            </a:fld>
            <a:endParaRPr lang="pl-PL" dirty="0"/>
          </a:p>
        </p:txBody>
      </p:sp>
      <p:pic>
        <p:nvPicPr>
          <p:cNvPr id="6" name="Obraz 5" descr="Obraz zawierający tekst, osoba&#10;&#10;Opis wygenerowany automatycznie">
            <a:extLst>
              <a:ext uri="{FF2B5EF4-FFF2-40B4-BE49-F238E27FC236}">
                <a16:creationId xmlns:a16="http://schemas.microsoft.com/office/drawing/2014/main" id="{967E7227-21A1-AAE7-0936-03689CF0606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pic>
        <p:nvPicPr>
          <p:cNvPr id="9" name="Obraz 8" descr="Obraz zawierający tekst&#10;&#10;Opis wygenerowany automatycznie">
            <a:extLst>
              <a:ext uri="{FF2B5EF4-FFF2-40B4-BE49-F238E27FC236}">
                <a16:creationId xmlns:a16="http://schemas.microsoft.com/office/drawing/2014/main" id="{2D8E0B21-E8E9-9BD7-EDE4-0B1B9B6AF96C}"/>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377720" y="6356350"/>
            <a:ext cx="1740388" cy="365125"/>
          </a:xfrm>
          <a:prstGeom prst="rect">
            <a:avLst/>
          </a:prstGeom>
        </p:spPr>
      </p:pic>
    </p:spTree>
    <p:extLst>
      <p:ext uri="{BB962C8B-B14F-4D97-AF65-F5344CB8AC3E}">
        <p14:creationId xmlns:p14="http://schemas.microsoft.com/office/powerpoint/2010/main" val="25871169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Pusty">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id="{94FEB95A-7804-9E80-AF98-1EE5363E5A55}"/>
              </a:ext>
            </a:extLst>
          </p:cNvPr>
          <p:cNvSpPr>
            <a:spLocks noGrp="1"/>
          </p:cNvSpPr>
          <p:nvPr>
            <p:ph type="dt" sz="half" idx="10"/>
          </p:nvPr>
        </p:nvSpPr>
        <p:spPr/>
        <p:txBody>
          <a:bodyPr/>
          <a:lstStyle/>
          <a:p>
            <a:fld id="{C25C8156-7E50-46F3-BC89-2E198AC72F42}" type="datetimeFigureOut">
              <a:rPr lang="pl-PL" smtClean="0"/>
              <a:t>10.04.2023</a:t>
            </a:fld>
            <a:endParaRPr lang="pl-PL" dirty="0"/>
          </a:p>
        </p:txBody>
      </p:sp>
      <p:sp>
        <p:nvSpPr>
          <p:cNvPr id="3" name="Symbol zastępczy stopki 2">
            <a:extLst>
              <a:ext uri="{FF2B5EF4-FFF2-40B4-BE49-F238E27FC236}">
                <a16:creationId xmlns:a16="http://schemas.microsoft.com/office/drawing/2014/main" id="{F0FE1CCD-500C-01ED-1F3E-595D7B283B8F}"/>
              </a:ext>
            </a:extLst>
          </p:cNvPr>
          <p:cNvSpPr>
            <a:spLocks noGrp="1"/>
          </p:cNvSpPr>
          <p:nvPr>
            <p:ph type="ftr" sz="quarter" idx="11"/>
          </p:nvPr>
        </p:nvSpPr>
        <p:spPr/>
        <p:txBody>
          <a:bodyPr/>
          <a:lstStyle/>
          <a:p>
            <a:endParaRPr lang="pl-PL" dirty="0"/>
          </a:p>
        </p:txBody>
      </p:sp>
      <p:sp>
        <p:nvSpPr>
          <p:cNvPr id="4" name="Symbol zastępczy numeru slajdu 3">
            <a:extLst>
              <a:ext uri="{FF2B5EF4-FFF2-40B4-BE49-F238E27FC236}">
                <a16:creationId xmlns:a16="http://schemas.microsoft.com/office/drawing/2014/main" id="{32779500-2012-B79D-3E42-D94548380EB6}"/>
              </a:ext>
            </a:extLst>
          </p:cNvPr>
          <p:cNvSpPr>
            <a:spLocks noGrp="1"/>
          </p:cNvSpPr>
          <p:nvPr>
            <p:ph type="sldNum" sz="quarter" idx="12"/>
          </p:nvPr>
        </p:nvSpPr>
        <p:spPr/>
        <p:txBody>
          <a:bodyPr/>
          <a:lstStyle/>
          <a:p>
            <a:fld id="{7E4A71B4-A36E-4719-8649-4853FF2EFBC2}" type="slidenum">
              <a:rPr lang="pl-PL" smtClean="0"/>
              <a:t>‹#›</a:t>
            </a:fld>
            <a:endParaRPr lang="pl-PL" dirty="0"/>
          </a:p>
        </p:txBody>
      </p:sp>
      <p:pic>
        <p:nvPicPr>
          <p:cNvPr id="7" name="Obraz 6" descr="Obraz zawierający tekst">
            <a:extLst>
              <a:ext uri="{FF2B5EF4-FFF2-40B4-BE49-F238E27FC236}">
                <a16:creationId xmlns:a16="http://schemas.microsoft.com/office/drawing/2014/main" id="{53B89322-0BBD-362E-BA6F-7585B7A893B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spTree>
    <p:extLst>
      <p:ext uri="{BB962C8B-B14F-4D97-AF65-F5344CB8AC3E}">
        <p14:creationId xmlns:p14="http://schemas.microsoft.com/office/powerpoint/2010/main" val="15298142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pic>
        <p:nvPicPr>
          <p:cNvPr id="9" name="Obraz 8">
            <a:extLst>
              <a:ext uri="{FF2B5EF4-FFF2-40B4-BE49-F238E27FC236}">
                <a16:creationId xmlns:a16="http://schemas.microsoft.com/office/drawing/2014/main" id="{FF1CA184-DF2C-215D-DF57-B3CE708A82D0}"/>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l="9735"/>
          <a:stretch/>
        </p:blipFill>
        <p:spPr>
          <a:xfrm>
            <a:off x="838200" y="365125"/>
            <a:ext cx="1209096" cy="1339490"/>
          </a:xfrm>
          <a:prstGeom prst="rect">
            <a:avLst/>
          </a:prstGeom>
        </p:spPr>
      </p:pic>
      <p:sp>
        <p:nvSpPr>
          <p:cNvPr id="2" name="Tytuł 1">
            <a:extLst>
              <a:ext uri="{FF2B5EF4-FFF2-40B4-BE49-F238E27FC236}">
                <a16:creationId xmlns:a16="http://schemas.microsoft.com/office/drawing/2014/main" id="{B8AD90BD-967F-964F-D28B-A180B016CD15}"/>
              </a:ext>
            </a:extLst>
          </p:cNvPr>
          <p:cNvSpPr>
            <a:spLocks noGrp="1"/>
          </p:cNvSpPr>
          <p:nvPr>
            <p:ph type="title"/>
          </p:nvPr>
        </p:nvSpPr>
        <p:spPr>
          <a:xfrm>
            <a:off x="2047296" y="515488"/>
            <a:ext cx="2724729" cy="943873"/>
          </a:xfrm>
        </p:spPr>
        <p:txBody>
          <a:bodyPr anchor="b"/>
          <a:lstStyle>
            <a:lvl1pPr algn="l">
              <a:defRPr sz="3200"/>
            </a:lvl1pPr>
          </a:lstStyle>
          <a:p>
            <a:r>
              <a:rPr lang="pl-PL" dirty="0"/>
              <a:t>Kliknij, aby edytować styl</a:t>
            </a:r>
          </a:p>
        </p:txBody>
      </p:sp>
      <p:sp>
        <p:nvSpPr>
          <p:cNvPr id="3" name="Symbol zastępczy zawartości 2">
            <a:extLst>
              <a:ext uri="{FF2B5EF4-FFF2-40B4-BE49-F238E27FC236}">
                <a16:creationId xmlns:a16="http://schemas.microsoft.com/office/drawing/2014/main" id="{0601F82F-4787-DC77-D1E2-A233414BC3A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a:extLst>
              <a:ext uri="{FF2B5EF4-FFF2-40B4-BE49-F238E27FC236}">
                <a16:creationId xmlns:a16="http://schemas.microsoft.com/office/drawing/2014/main" id="{37D80E2E-6067-D498-5E9B-46F09AD5E1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5D33ECB0-6C8C-78C0-1EFC-20664B4D1ACD}"/>
              </a:ext>
            </a:extLst>
          </p:cNvPr>
          <p:cNvSpPr>
            <a:spLocks noGrp="1"/>
          </p:cNvSpPr>
          <p:nvPr>
            <p:ph type="dt" sz="half" idx="10"/>
          </p:nvPr>
        </p:nvSpPr>
        <p:spPr/>
        <p:txBody>
          <a:bodyPr/>
          <a:lstStyle/>
          <a:p>
            <a:fld id="{C25C8156-7E50-46F3-BC89-2E198AC72F42}" type="datetimeFigureOut">
              <a:rPr lang="pl-PL" smtClean="0"/>
              <a:t>10.04.2023</a:t>
            </a:fld>
            <a:endParaRPr lang="pl-PL" dirty="0"/>
          </a:p>
        </p:txBody>
      </p:sp>
      <p:sp>
        <p:nvSpPr>
          <p:cNvPr id="6" name="Symbol zastępczy stopki 5">
            <a:extLst>
              <a:ext uri="{FF2B5EF4-FFF2-40B4-BE49-F238E27FC236}">
                <a16:creationId xmlns:a16="http://schemas.microsoft.com/office/drawing/2014/main" id="{C6AFAC4F-DC1B-BF34-9ACD-EF3A892105B6}"/>
              </a:ext>
            </a:extLst>
          </p:cNvPr>
          <p:cNvSpPr>
            <a:spLocks noGrp="1"/>
          </p:cNvSpPr>
          <p:nvPr>
            <p:ph type="ftr" sz="quarter" idx="11"/>
          </p:nvPr>
        </p:nvSpPr>
        <p:spPr/>
        <p:txBody>
          <a:bodyPr/>
          <a:lstStyle/>
          <a:p>
            <a:endParaRPr lang="pl-PL" dirty="0"/>
          </a:p>
        </p:txBody>
      </p:sp>
      <p:sp>
        <p:nvSpPr>
          <p:cNvPr id="7" name="Symbol zastępczy numeru slajdu 6">
            <a:extLst>
              <a:ext uri="{FF2B5EF4-FFF2-40B4-BE49-F238E27FC236}">
                <a16:creationId xmlns:a16="http://schemas.microsoft.com/office/drawing/2014/main" id="{49985AA0-2385-A2D2-C6C2-96B56EB6BC89}"/>
              </a:ext>
            </a:extLst>
          </p:cNvPr>
          <p:cNvSpPr>
            <a:spLocks noGrp="1"/>
          </p:cNvSpPr>
          <p:nvPr>
            <p:ph type="sldNum" sz="quarter" idx="12"/>
          </p:nvPr>
        </p:nvSpPr>
        <p:spPr/>
        <p:txBody>
          <a:bodyPr/>
          <a:lstStyle/>
          <a:p>
            <a:fld id="{7E4A71B4-A36E-4719-8649-4853FF2EFBC2}" type="slidenum">
              <a:rPr lang="pl-PL" smtClean="0"/>
              <a:t>‹#›</a:t>
            </a:fld>
            <a:endParaRPr lang="pl-PL" dirty="0"/>
          </a:p>
        </p:txBody>
      </p:sp>
    </p:spTree>
    <p:extLst>
      <p:ext uri="{BB962C8B-B14F-4D97-AF65-F5344CB8AC3E}">
        <p14:creationId xmlns:p14="http://schemas.microsoft.com/office/powerpoint/2010/main" val="9217007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429997D2-196C-ABF9-33DB-940C24D6F53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dirty="0"/>
              <a:t>Kliknij, aby edytować styl</a:t>
            </a:r>
          </a:p>
        </p:txBody>
      </p:sp>
      <p:sp>
        <p:nvSpPr>
          <p:cNvPr id="3" name="Symbol zastępczy tekstu 2">
            <a:extLst>
              <a:ext uri="{FF2B5EF4-FFF2-40B4-BE49-F238E27FC236}">
                <a16:creationId xmlns:a16="http://schemas.microsoft.com/office/drawing/2014/main" id="{24F2B9DD-F1FA-BE32-113A-EB9268076A6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4" name="Symbol zastępczy daty 3">
            <a:extLst>
              <a:ext uri="{FF2B5EF4-FFF2-40B4-BE49-F238E27FC236}">
                <a16:creationId xmlns:a16="http://schemas.microsoft.com/office/drawing/2014/main" id="{56562443-1DDD-7E25-1F15-DE0F61D461B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Open Sans" pitchFamily="2" charset="0"/>
                <a:ea typeface="Open Sans" pitchFamily="2" charset="0"/>
                <a:cs typeface="Open Sans" pitchFamily="2" charset="0"/>
              </a:defRPr>
            </a:lvl1pPr>
          </a:lstStyle>
          <a:p>
            <a:fld id="{C25C8156-7E50-46F3-BC89-2E198AC72F42}" type="datetimeFigureOut">
              <a:rPr lang="pl-PL" smtClean="0"/>
              <a:pPr/>
              <a:t>10.04.2023</a:t>
            </a:fld>
            <a:endParaRPr lang="pl-PL" dirty="0"/>
          </a:p>
        </p:txBody>
      </p:sp>
      <p:sp>
        <p:nvSpPr>
          <p:cNvPr id="5" name="Symbol zastępczy stopki 4">
            <a:extLst>
              <a:ext uri="{FF2B5EF4-FFF2-40B4-BE49-F238E27FC236}">
                <a16:creationId xmlns:a16="http://schemas.microsoft.com/office/drawing/2014/main" id="{0CEF185E-3E4D-2B6B-E905-4B99D3F9BCE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Open Sans" pitchFamily="2" charset="0"/>
                <a:ea typeface="Open Sans" pitchFamily="2" charset="0"/>
                <a:cs typeface="Open Sans" pitchFamily="2" charset="0"/>
              </a:defRPr>
            </a:lvl1pPr>
          </a:lstStyle>
          <a:p>
            <a:endParaRPr lang="pl-PL" dirty="0"/>
          </a:p>
        </p:txBody>
      </p:sp>
      <p:sp>
        <p:nvSpPr>
          <p:cNvPr id="6" name="Symbol zastępczy numeru slajdu 5">
            <a:extLst>
              <a:ext uri="{FF2B5EF4-FFF2-40B4-BE49-F238E27FC236}">
                <a16:creationId xmlns:a16="http://schemas.microsoft.com/office/drawing/2014/main" id="{7CBA44EF-303C-99E4-F5E2-31D569FCEF5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Open Sans" pitchFamily="2" charset="0"/>
                <a:ea typeface="Open Sans" pitchFamily="2" charset="0"/>
                <a:cs typeface="Open Sans" pitchFamily="2" charset="0"/>
              </a:defRPr>
            </a:lvl1pPr>
          </a:lstStyle>
          <a:p>
            <a:fld id="{7E4A71B4-A36E-4719-8649-4853FF2EFBC2}" type="slidenum">
              <a:rPr lang="pl-PL" smtClean="0"/>
              <a:pPr/>
              <a:t>‹#›</a:t>
            </a:fld>
            <a:endParaRPr lang="pl-PL" dirty="0"/>
          </a:p>
        </p:txBody>
      </p:sp>
    </p:spTree>
    <p:extLst>
      <p:ext uri="{BB962C8B-B14F-4D97-AF65-F5344CB8AC3E}">
        <p14:creationId xmlns:p14="http://schemas.microsoft.com/office/powerpoint/2010/main" val="25342502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56" r:id="rId9"/>
    <p:sldLayoutId id="2147483657" r:id="rId10"/>
  </p:sldLayoutIdLst>
  <p:txStyles>
    <p:titleStyle>
      <a:lvl1pPr algn="l" defTabSz="914400" rtl="0" eaLnBrk="1" latinLnBrk="0" hangingPunct="1">
        <a:lnSpc>
          <a:spcPct val="90000"/>
        </a:lnSpc>
        <a:spcBef>
          <a:spcPct val="0"/>
        </a:spcBef>
        <a:buNone/>
        <a:defRPr sz="4400" kern="1200">
          <a:solidFill>
            <a:schemeClr val="tx1"/>
          </a:solidFill>
          <a:latin typeface="Yanone Kaffeesatz" pitchFamily="2" charset="-18"/>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pitchFamily="2" charset="0"/>
          <a:ea typeface="Open Sans" pitchFamily="2" charset="0"/>
          <a:cs typeface="Open Sans"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itchFamily="2" charset="0"/>
          <a:ea typeface="Open Sans" pitchFamily="2" charset="0"/>
          <a:cs typeface="Open Sans"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itchFamily="2" charset="0"/>
          <a:ea typeface="Open Sans" pitchFamily="2" charset="0"/>
          <a:cs typeface="Open Sans"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907066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3F62207-D126-E9CA-E89F-27C3F07226D8}"/>
              </a:ext>
            </a:extLst>
          </p:cNvPr>
          <p:cNvSpPr>
            <a:spLocks noGrp="1"/>
          </p:cNvSpPr>
          <p:nvPr>
            <p:ph type="title"/>
          </p:nvPr>
        </p:nvSpPr>
        <p:spPr/>
        <p:txBody>
          <a:bodyPr>
            <a:noAutofit/>
          </a:bodyPr>
          <a:lstStyle/>
          <a:p>
            <a:pPr marL="0" marR="0">
              <a:lnSpc>
                <a:spcPct val="107000"/>
              </a:lnSpc>
              <a:spcBef>
                <a:spcPts val="0"/>
              </a:spcBef>
              <a:spcAft>
                <a:spcPts val="800"/>
              </a:spcAft>
            </a:pPr>
            <a:r>
              <a:rPr lang="en-US" sz="3200" b="1" dirty="0">
                <a:latin typeface="Calibri" panose="020F0502020204030204" pitchFamily="34" charset="0"/>
                <a:ea typeface="Calibri" panose="020F0502020204030204" pitchFamily="34" charset="0"/>
                <a:cs typeface="Times New Roman" panose="02020603050405020304" pitchFamily="18" charset="0"/>
              </a:rPr>
              <a:t>Weights of the Weighted Average</a:t>
            </a:r>
            <a:endParaRPr lang="en-US" sz="32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Symbol zastępczy zawartości 2">
            <a:extLst>
              <a:ext uri="{FF2B5EF4-FFF2-40B4-BE49-F238E27FC236}">
                <a16:creationId xmlns:a16="http://schemas.microsoft.com/office/drawing/2014/main" id="{0FCEB99E-B7DB-FD90-2469-20F639975CE2}"/>
              </a:ext>
            </a:extLst>
          </p:cNvPr>
          <p:cNvSpPr>
            <a:spLocks noGrp="1"/>
          </p:cNvSpPr>
          <p:nvPr>
            <p:ph idx="1"/>
          </p:nvPr>
        </p:nvSpPr>
        <p:spPr>
          <a:xfrm>
            <a:off x="838200" y="1690688"/>
            <a:ext cx="10515600" cy="4874014"/>
          </a:xfrm>
        </p:spPr>
        <p:txBody>
          <a:bodyPr>
            <a:normAutofit lnSpcReduction="10000"/>
          </a:bodyPr>
          <a:lstStyle/>
          <a:p>
            <a:pPr marL="0" marR="0" indent="0">
              <a:lnSpc>
                <a:spcPct val="107000"/>
              </a:lnSpc>
              <a:spcBef>
                <a:spcPts val="0"/>
              </a:spcBef>
              <a:spcAft>
                <a:spcPts val="800"/>
              </a:spcAft>
              <a:buNone/>
            </a:pPr>
            <a:r>
              <a:rPr lang="en-US" sz="2000" dirty="0">
                <a:latin typeface="Calibri" panose="020F0502020204030204" pitchFamily="34" charset="0"/>
                <a:cs typeface="Calibri" panose="020F0502020204030204" pitchFamily="34" charset="0"/>
              </a:rPr>
              <a:t>How do we determine what weights to use?</a:t>
            </a:r>
            <a:endParaRPr lang="sk-SK" sz="2000" dirty="0">
              <a:latin typeface="Calibri" panose="020F0502020204030204" pitchFamily="34" charset="0"/>
              <a:cs typeface="Calibri" panose="020F0502020204030204" pitchFamily="34" charset="0"/>
            </a:endParaRPr>
          </a:p>
          <a:p>
            <a:pPr>
              <a:lnSpc>
                <a:spcPct val="107000"/>
              </a:lnSpc>
              <a:spcBef>
                <a:spcPts val="0"/>
              </a:spcBef>
              <a:spcAft>
                <a:spcPts val="800"/>
              </a:spcAft>
            </a:pPr>
            <a:r>
              <a:rPr lang="en-US" sz="2000" dirty="0">
                <a:latin typeface="Calibri" panose="020F0502020204030204" pitchFamily="34" charset="0"/>
                <a:cs typeface="Calibri" panose="020F0502020204030204" pitchFamily="34" charset="0"/>
              </a:rPr>
              <a:t>If we assume that a company has a target capital structure and raises capital consistent with this target, we should use this target capital structure. The </a:t>
            </a:r>
            <a:r>
              <a:rPr lang="en-US" sz="2000" b="1" dirty="0">
                <a:latin typeface="Calibri" panose="020F0502020204030204" pitchFamily="34" charset="0"/>
                <a:cs typeface="Calibri" panose="020F0502020204030204" pitchFamily="34" charset="0"/>
              </a:rPr>
              <a:t>target capital structure </a:t>
            </a:r>
            <a:r>
              <a:rPr lang="en-US" sz="2000" dirty="0">
                <a:latin typeface="Calibri" panose="020F0502020204030204" pitchFamily="34" charset="0"/>
                <a:cs typeface="Calibri" panose="020F0502020204030204" pitchFamily="34" charset="0"/>
              </a:rPr>
              <a:t>is the capital structure that a company is striving to obtain.</a:t>
            </a:r>
            <a:endParaRPr lang="sk-SK" sz="2000" dirty="0">
              <a:latin typeface="Calibri" panose="020F0502020204030204" pitchFamily="34" charset="0"/>
              <a:cs typeface="Calibri" panose="020F0502020204030204" pitchFamily="34" charset="0"/>
            </a:endParaRPr>
          </a:p>
          <a:p>
            <a:pPr>
              <a:lnSpc>
                <a:spcPct val="107000"/>
              </a:lnSpc>
              <a:spcBef>
                <a:spcPts val="0"/>
              </a:spcBef>
              <a:spcAft>
                <a:spcPts val="800"/>
              </a:spcAft>
            </a:pPr>
            <a:r>
              <a:rPr lang="en-US" sz="2000" dirty="0">
                <a:latin typeface="Calibri" panose="020F0502020204030204" pitchFamily="34" charset="0"/>
                <a:cs typeface="Calibri" panose="020F0502020204030204" pitchFamily="34" charset="0"/>
              </a:rPr>
              <a:t>Someone outside the company must estimate it using one of several approaches:</a:t>
            </a:r>
          </a:p>
          <a:p>
            <a:pPr marL="1174750" lvl="1" indent="-452438" algn="just">
              <a:lnSpc>
                <a:spcPct val="107000"/>
              </a:lnSpc>
              <a:spcBef>
                <a:spcPts val="0"/>
              </a:spcBef>
              <a:spcAft>
                <a:spcPts val="800"/>
              </a:spcAft>
              <a:buFont typeface="+mj-lt"/>
              <a:buAutoNum type="arabicParenR"/>
            </a:pPr>
            <a:r>
              <a:rPr lang="en-US" sz="1800" b="1" dirty="0">
                <a:latin typeface="Calibri" panose="020F0502020204030204" pitchFamily="34" charset="0"/>
                <a:cs typeface="Calibri" panose="020F0502020204030204" pitchFamily="34" charset="0"/>
              </a:rPr>
              <a:t>Assume</a:t>
            </a:r>
            <a:r>
              <a:rPr lang="en-US" sz="1800" dirty="0">
                <a:latin typeface="Calibri" panose="020F0502020204030204" pitchFamily="34" charset="0"/>
                <a:cs typeface="Calibri" panose="020F0502020204030204" pitchFamily="34" charset="0"/>
              </a:rPr>
              <a:t> the company’s current </a:t>
            </a:r>
            <a:r>
              <a:rPr lang="en-US" sz="1800" b="1" dirty="0">
                <a:latin typeface="Calibri" panose="020F0502020204030204" pitchFamily="34" charset="0"/>
                <a:cs typeface="Calibri" panose="020F0502020204030204" pitchFamily="34" charset="0"/>
              </a:rPr>
              <a:t>capital structure, at market value weights </a:t>
            </a:r>
            <a:r>
              <a:rPr lang="en-US" sz="1800" dirty="0">
                <a:latin typeface="Calibri" panose="020F0502020204030204" pitchFamily="34" charset="0"/>
                <a:cs typeface="Calibri" panose="020F0502020204030204" pitchFamily="34" charset="0"/>
              </a:rPr>
              <a:t>for the components, represents the company’s target capital structure.</a:t>
            </a:r>
          </a:p>
          <a:p>
            <a:pPr marL="1174750" lvl="1" indent="-452438" algn="just">
              <a:lnSpc>
                <a:spcPct val="107000"/>
              </a:lnSpc>
              <a:spcBef>
                <a:spcPts val="0"/>
              </a:spcBef>
              <a:spcAft>
                <a:spcPts val="800"/>
              </a:spcAft>
              <a:buFont typeface="+mj-lt"/>
              <a:buAutoNum type="arabicParenR"/>
            </a:pPr>
            <a:r>
              <a:rPr lang="en-US" sz="1800" b="1" dirty="0">
                <a:latin typeface="Calibri" panose="020F0502020204030204" pitchFamily="34" charset="0"/>
                <a:cs typeface="Calibri" panose="020F0502020204030204" pitchFamily="34" charset="0"/>
              </a:rPr>
              <a:t>Examine trends in </a:t>
            </a:r>
            <a:r>
              <a:rPr lang="en-US" sz="1800" dirty="0">
                <a:latin typeface="Calibri" panose="020F0502020204030204" pitchFamily="34" charset="0"/>
                <a:cs typeface="Calibri" panose="020F0502020204030204" pitchFamily="34" charset="0"/>
              </a:rPr>
              <a:t>the company’s </a:t>
            </a:r>
            <a:r>
              <a:rPr lang="en-US" sz="1800" b="1" dirty="0">
                <a:latin typeface="Calibri" panose="020F0502020204030204" pitchFamily="34" charset="0"/>
                <a:cs typeface="Calibri" panose="020F0502020204030204" pitchFamily="34" charset="0"/>
              </a:rPr>
              <a:t>capital structure or statements </a:t>
            </a:r>
            <a:r>
              <a:rPr lang="en-US" sz="1800" dirty="0">
                <a:latin typeface="Calibri" panose="020F0502020204030204" pitchFamily="34" charset="0"/>
                <a:cs typeface="Calibri" panose="020F0502020204030204" pitchFamily="34" charset="0"/>
              </a:rPr>
              <a:t>by management regarding capital structure policy to infer the target capital structure.</a:t>
            </a:r>
          </a:p>
          <a:p>
            <a:pPr marL="1174750" lvl="1" indent="-452438" algn="just">
              <a:lnSpc>
                <a:spcPct val="107000"/>
              </a:lnSpc>
              <a:spcBef>
                <a:spcPts val="0"/>
              </a:spcBef>
              <a:spcAft>
                <a:spcPts val="800"/>
              </a:spcAft>
              <a:buFont typeface="+mj-lt"/>
              <a:buAutoNum type="arabicParenR"/>
            </a:pPr>
            <a:r>
              <a:rPr lang="en-US" sz="1800" b="1" dirty="0">
                <a:latin typeface="Calibri" panose="020F0502020204030204" pitchFamily="34" charset="0"/>
                <a:cs typeface="Calibri" panose="020F0502020204030204" pitchFamily="34" charset="0"/>
              </a:rPr>
              <a:t>Use averages of comparable </a:t>
            </a:r>
            <a:r>
              <a:rPr lang="en-US" sz="1800" dirty="0">
                <a:latin typeface="Calibri" panose="020F0502020204030204" pitchFamily="34" charset="0"/>
                <a:cs typeface="Calibri" panose="020F0502020204030204" pitchFamily="34" charset="0"/>
              </a:rPr>
              <a:t>companies’ </a:t>
            </a:r>
            <a:r>
              <a:rPr lang="en-US" sz="1800" b="1" dirty="0">
                <a:latin typeface="Calibri" panose="020F0502020204030204" pitchFamily="34" charset="0"/>
                <a:cs typeface="Calibri" panose="020F0502020204030204" pitchFamily="34" charset="0"/>
              </a:rPr>
              <a:t>capital structures </a:t>
            </a:r>
            <a:r>
              <a:rPr lang="en-US" sz="1800" dirty="0">
                <a:latin typeface="Calibri" panose="020F0502020204030204" pitchFamily="34" charset="0"/>
                <a:cs typeface="Calibri" panose="020F0502020204030204" pitchFamily="34" charset="0"/>
              </a:rPr>
              <a:t>as the target capital structure.</a:t>
            </a:r>
          </a:p>
          <a:p>
            <a:pPr marL="265112" indent="0" algn="just">
              <a:lnSpc>
                <a:spcPct val="107000"/>
              </a:lnSpc>
              <a:spcBef>
                <a:spcPts val="0"/>
              </a:spcBef>
              <a:spcAft>
                <a:spcPts val="800"/>
              </a:spcAft>
              <a:buNone/>
            </a:pPr>
            <a:endParaRPr lang="en-US" sz="1600" dirty="0">
              <a:latin typeface="Calibri" panose="020F0502020204030204" pitchFamily="34" charset="0"/>
              <a:cs typeface="Calibri" panose="020F0502020204030204" pitchFamily="34" charset="0"/>
            </a:endParaRPr>
          </a:p>
          <a:p>
            <a:pPr marL="265112" indent="0" algn="just">
              <a:lnSpc>
                <a:spcPct val="107000"/>
              </a:lnSpc>
              <a:spcBef>
                <a:spcPts val="0"/>
              </a:spcBef>
              <a:spcAft>
                <a:spcPts val="800"/>
              </a:spcAft>
              <a:buNone/>
            </a:pPr>
            <a:r>
              <a:rPr lang="en-US" sz="1600" dirty="0">
                <a:latin typeface="Calibri" panose="020F0502020204030204" pitchFamily="34" charset="0"/>
                <a:cs typeface="Calibri" panose="020F0502020204030204" pitchFamily="34" charset="0"/>
              </a:rPr>
              <a:t>NOTE: In the absence of knowledge of a company’s target capital structure, we may take Method 1 as the baseline. In applying Method 3, we use an unweighted, arithmetic average, as is often done for simplicity. An alternative is to calculate a weighted average, which would give more weight to larger companies.</a:t>
            </a:r>
          </a:p>
        </p:txBody>
      </p:sp>
    </p:spTree>
    <p:extLst>
      <p:ext uri="{BB962C8B-B14F-4D97-AF65-F5344CB8AC3E}">
        <p14:creationId xmlns:p14="http://schemas.microsoft.com/office/powerpoint/2010/main" val="13978042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3F62207-D126-E9CA-E89F-27C3F07226D8}"/>
              </a:ext>
            </a:extLst>
          </p:cNvPr>
          <p:cNvSpPr>
            <a:spLocks noGrp="1"/>
          </p:cNvSpPr>
          <p:nvPr>
            <p:ph type="title"/>
          </p:nvPr>
        </p:nvSpPr>
        <p:spPr>
          <a:xfrm>
            <a:off x="1926526" y="607719"/>
            <a:ext cx="9306503" cy="666572"/>
          </a:xfrm>
        </p:spPr>
        <p:txBody>
          <a:bodyPr>
            <a:noAutofit/>
          </a:bodyPr>
          <a:lstStyle/>
          <a:p>
            <a:pPr>
              <a:lnSpc>
                <a:spcPct val="107000"/>
              </a:lnSpc>
              <a:spcBef>
                <a:spcPts val="0"/>
              </a:spcBef>
              <a:spcAft>
                <a:spcPts val="800"/>
              </a:spcAft>
            </a:pPr>
            <a:br>
              <a:rPr lang="sk-SK" sz="2000" b="1" dirty="0">
                <a:latin typeface="Calibri" panose="020F0502020204030204" pitchFamily="34" charset="0"/>
                <a:cs typeface="Calibri" panose="020F0502020204030204" pitchFamily="34" charset="0"/>
              </a:rPr>
            </a:br>
            <a:br>
              <a:rPr lang="sk-SK" sz="2000" b="1" dirty="0">
                <a:latin typeface="Calibri" panose="020F0502020204030204" pitchFamily="34" charset="0"/>
                <a:cs typeface="Calibri" panose="020F0502020204030204" pitchFamily="34" charset="0"/>
              </a:rPr>
            </a:br>
            <a:r>
              <a:rPr lang="en-US" sz="3200" b="1" dirty="0">
                <a:latin typeface="Calibri" panose="020F0502020204030204" pitchFamily="34" charset="0"/>
                <a:cs typeface="Calibri" panose="020F0502020204030204" pitchFamily="34" charset="0"/>
              </a:rPr>
              <a:t>Example: Estimating the Proportions of Capital</a:t>
            </a:r>
            <a:br>
              <a:rPr lang="en-US" sz="3200" dirty="0"/>
            </a:b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Symbol zastępczy zawartości 2">
            <a:extLst>
              <a:ext uri="{FF2B5EF4-FFF2-40B4-BE49-F238E27FC236}">
                <a16:creationId xmlns:a16="http://schemas.microsoft.com/office/drawing/2014/main" id="{0FCEB99E-B7DB-FD90-2469-20F639975CE2}"/>
              </a:ext>
            </a:extLst>
          </p:cNvPr>
          <p:cNvSpPr>
            <a:spLocks noGrp="1"/>
          </p:cNvSpPr>
          <p:nvPr>
            <p:ph idx="1"/>
          </p:nvPr>
        </p:nvSpPr>
        <p:spPr>
          <a:xfrm>
            <a:off x="838200" y="1606609"/>
            <a:ext cx="10515600" cy="4905286"/>
          </a:xfrm>
        </p:spPr>
        <p:txBody>
          <a:bodyPr>
            <a:normAutofit fontScale="92500" lnSpcReduction="10000"/>
          </a:bodyPr>
          <a:lstStyle/>
          <a:p>
            <a:pPr marL="0" marR="0" indent="0">
              <a:lnSpc>
                <a:spcPct val="107000"/>
              </a:lnSpc>
              <a:spcBef>
                <a:spcPts val="0"/>
              </a:spcBef>
              <a:spcAft>
                <a:spcPts val="800"/>
              </a:spcAft>
              <a:buNone/>
            </a:pPr>
            <a:r>
              <a:rPr lang="en-US" sz="1400" dirty="0" err="1">
                <a:latin typeface="Calibri" panose="020F0502020204030204" pitchFamily="34" charset="0"/>
                <a:cs typeface="Calibri" panose="020F0502020204030204" pitchFamily="34" charset="0"/>
              </a:rPr>
              <a:t>Anziell</a:t>
            </a:r>
            <a:r>
              <a:rPr lang="en-US" sz="1400" dirty="0">
                <a:latin typeface="Calibri" panose="020F0502020204030204" pitchFamily="34" charset="0"/>
                <a:cs typeface="Calibri" panose="020F0502020204030204" pitchFamily="34" charset="0"/>
              </a:rPr>
              <a:t> is in the process</a:t>
            </a:r>
            <a:r>
              <a:rPr lang="sk-SK" sz="1400" dirty="0">
                <a:latin typeface="Calibri" panose="020F0502020204030204" pitchFamily="34" charset="0"/>
                <a:cs typeface="Calibri" panose="020F0502020204030204" pitchFamily="34" charset="0"/>
              </a:rPr>
              <a:t> </a:t>
            </a:r>
            <a:r>
              <a:rPr lang="en-US" sz="1400" dirty="0">
                <a:latin typeface="Calibri" panose="020F0502020204030204" pitchFamily="34" charset="0"/>
                <a:cs typeface="Calibri" panose="020F0502020204030204" pitchFamily="34" charset="0"/>
              </a:rPr>
              <a:t>of estimating the cost of capital of </a:t>
            </a:r>
            <a:r>
              <a:rPr lang="en-US" sz="1400" dirty="0" err="1">
                <a:latin typeface="Calibri" panose="020F0502020204030204" pitchFamily="34" charset="0"/>
                <a:cs typeface="Calibri" panose="020F0502020204030204" pitchFamily="34" charset="0"/>
              </a:rPr>
              <a:t>Gewicht</a:t>
            </a:r>
            <a:r>
              <a:rPr lang="en-US" sz="1400" dirty="0">
                <a:latin typeface="Calibri" panose="020F0502020204030204" pitchFamily="34" charset="0"/>
                <a:cs typeface="Calibri" panose="020F0502020204030204" pitchFamily="34" charset="0"/>
              </a:rPr>
              <a:t> GmbH. The following information</a:t>
            </a:r>
            <a:r>
              <a:rPr lang="sk-SK" sz="1400" dirty="0">
                <a:latin typeface="Calibri" panose="020F0502020204030204" pitchFamily="34" charset="0"/>
                <a:cs typeface="Calibri" panose="020F0502020204030204" pitchFamily="34" charset="0"/>
              </a:rPr>
              <a:t> </a:t>
            </a:r>
            <a:r>
              <a:rPr lang="en-US" sz="1400" dirty="0">
                <a:latin typeface="Calibri" panose="020F0502020204030204" pitchFamily="34" charset="0"/>
                <a:cs typeface="Calibri" panose="020F0502020204030204" pitchFamily="34" charset="0"/>
              </a:rPr>
              <a:t>is provided:</a:t>
            </a:r>
          </a:p>
          <a:p>
            <a:pPr marL="0" marR="0" indent="0">
              <a:lnSpc>
                <a:spcPct val="107000"/>
              </a:lnSpc>
              <a:spcBef>
                <a:spcPts val="0"/>
              </a:spcBef>
              <a:spcAft>
                <a:spcPts val="800"/>
              </a:spcAft>
              <a:buNone/>
            </a:pPr>
            <a:endParaRPr lang="sk-SK" sz="1400" dirty="0">
              <a:latin typeface="Calibri" panose="020F0502020204030204" pitchFamily="34" charset="0"/>
              <a:cs typeface="Calibri" panose="020F0502020204030204" pitchFamily="34" charset="0"/>
            </a:endParaRPr>
          </a:p>
          <a:p>
            <a:pPr marL="0" marR="0" indent="0">
              <a:lnSpc>
                <a:spcPct val="107000"/>
              </a:lnSpc>
              <a:spcBef>
                <a:spcPts val="0"/>
              </a:spcBef>
              <a:spcAft>
                <a:spcPts val="800"/>
              </a:spcAft>
              <a:buNone/>
            </a:pP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Gewicht</a:t>
            </a:r>
            <a:r>
              <a:rPr lang="en-US" sz="1400" dirty="0">
                <a:latin typeface="Calibri" panose="020F0502020204030204" pitchFamily="34" charset="0"/>
                <a:cs typeface="Calibri" panose="020F0502020204030204" pitchFamily="34" charset="0"/>
              </a:rPr>
              <a:t> GmbH</a:t>
            </a:r>
          </a:p>
          <a:p>
            <a:pPr marL="0" marR="0" indent="0">
              <a:lnSpc>
                <a:spcPct val="107000"/>
              </a:lnSpc>
              <a:spcBef>
                <a:spcPts val="0"/>
              </a:spcBef>
              <a:spcAft>
                <a:spcPts val="800"/>
              </a:spcAft>
              <a:buNone/>
            </a:pPr>
            <a:r>
              <a:rPr lang="en-US" sz="1400" dirty="0">
                <a:latin typeface="Calibri" panose="020F0502020204030204" pitchFamily="34" charset="0"/>
                <a:cs typeface="Calibri" panose="020F0502020204030204" pitchFamily="34" charset="0"/>
              </a:rPr>
              <a:t>	Market value of debt 	€50 million</a:t>
            </a:r>
          </a:p>
          <a:p>
            <a:pPr marL="0" marR="0" indent="0">
              <a:lnSpc>
                <a:spcPct val="107000"/>
              </a:lnSpc>
              <a:spcBef>
                <a:spcPts val="0"/>
              </a:spcBef>
              <a:spcAft>
                <a:spcPts val="800"/>
              </a:spcAft>
              <a:buNone/>
            </a:pPr>
            <a:r>
              <a:rPr lang="en-US" sz="1400" dirty="0">
                <a:latin typeface="Calibri" panose="020F0502020204030204" pitchFamily="34" charset="0"/>
                <a:cs typeface="Calibri" panose="020F0502020204030204" pitchFamily="34" charset="0"/>
              </a:rPr>
              <a:t>	Market value of equity 	€60 million</a:t>
            </a:r>
          </a:p>
          <a:p>
            <a:pPr marL="0" marR="0" indent="0">
              <a:lnSpc>
                <a:spcPct val="107000"/>
              </a:lnSpc>
              <a:spcBef>
                <a:spcPts val="0"/>
              </a:spcBef>
              <a:spcAft>
                <a:spcPts val="800"/>
              </a:spcAft>
              <a:buNone/>
            </a:pPr>
            <a:r>
              <a:rPr lang="en-US" sz="1400" dirty="0">
                <a:latin typeface="Calibri" panose="020F0502020204030204" pitchFamily="34" charset="0"/>
                <a:cs typeface="Calibri" panose="020F0502020204030204" pitchFamily="34" charset="0"/>
              </a:rPr>
              <a:t>Primary competitors and their capital structures (in millions):</a:t>
            </a:r>
            <a:endParaRPr lang="sk-SK" sz="1400" dirty="0">
              <a:latin typeface="Calibri" panose="020F0502020204030204" pitchFamily="34" charset="0"/>
              <a:cs typeface="Calibri" panose="020F0502020204030204" pitchFamily="34" charset="0"/>
            </a:endParaRPr>
          </a:p>
          <a:p>
            <a:pPr marL="0" marR="0" indent="0">
              <a:lnSpc>
                <a:spcPct val="107000"/>
              </a:lnSpc>
              <a:spcBef>
                <a:spcPts val="0"/>
              </a:spcBef>
              <a:spcAft>
                <a:spcPts val="800"/>
              </a:spcAft>
              <a:buNone/>
            </a:pPr>
            <a:endParaRPr lang="en-US" sz="1400" dirty="0">
              <a:latin typeface="Calibri" panose="020F0502020204030204" pitchFamily="34" charset="0"/>
              <a:cs typeface="Calibri" panose="020F0502020204030204" pitchFamily="34" charset="0"/>
            </a:endParaRPr>
          </a:p>
          <a:p>
            <a:pPr marL="0" marR="0" indent="0">
              <a:lnSpc>
                <a:spcPct val="107000"/>
              </a:lnSpc>
              <a:spcBef>
                <a:spcPts val="0"/>
              </a:spcBef>
              <a:spcAft>
                <a:spcPts val="800"/>
              </a:spcAft>
              <a:buNone/>
            </a:pPr>
            <a:r>
              <a:rPr lang="en-US" sz="1400" b="1" dirty="0">
                <a:latin typeface="Calibri" panose="020F0502020204030204" pitchFamily="34" charset="0"/>
                <a:cs typeface="Calibri" panose="020F0502020204030204" pitchFamily="34" charset="0"/>
              </a:rPr>
              <a:t>		Competitor </a:t>
            </a:r>
            <a:r>
              <a:rPr lang="sk-SK" sz="1400" b="1" dirty="0">
                <a:latin typeface="Calibri" panose="020F0502020204030204" pitchFamily="34" charset="0"/>
                <a:cs typeface="Calibri" panose="020F0502020204030204" pitchFamily="34" charset="0"/>
              </a:rPr>
              <a:t>                           </a:t>
            </a:r>
            <a:r>
              <a:rPr lang="en-US" sz="1400" b="1" dirty="0">
                <a:latin typeface="Calibri" panose="020F0502020204030204" pitchFamily="34" charset="0"/>
                <a:cs typeface="Calibri" panose="020F0502020204030204" pitchFamily="34" charset="0"/>
              </a:rPr>
              <a:t>Market Value of Debt </a:t>
            </a:r>
            <a:r>
              <a:rPr lang="sk-SK" sz="1400" b="1" dirty="0">
                <a:latin typeface="Calibri" panose="020F0502020204030204" pitchFamily="34" charset="0"/>
                <a:cs typeface="Calibri" panose="020F0502020204030204" pitchFamily="34" charset="0"/>
              </a:rPr>
              <a:t>                               </a:t>
            </a:r>
            <a:r>
              <a:rPr lang="en-US" sz="1400" b="1" dirty="0">
                <a:latin typeface="Calibri" panose="020F0502020204030204" pitchFamily="34" charset="0"/>
                <a:cs typeface="Calibri" panose="020F0502020204030204" pitchFamily="34" charset="0"/>
              </a:rPr>
              <a:t>Market Value of Equity</a:t>
            </a:r>
          </a:p>
          <a:p>
            <a:pPr marL="0" marR="0" indent="0">
              <a:lnSpc>
                <a:spcPct val="107000"/>
              </a:lnSpc>
              <a:spcBef>
                <a:spcPts val="0"/>
              </a:spcBef>
              <a:spcAft>
                <a:spcPts val="800"/>
              </a:spcAft>
              <a:buNone/>
            </a:pPr>
            <a:r>
              <a:rPr lang="en-US" sz="1400" dirty="0">
                <a:latin typeface="Calibri" panose="020F0502020204030204" pitchFamily="34" charset="0"/>
                <a:cs typeface="Calibri" panose="020F0502020204030204" pitchFamily="34" charset="0"/>
              </a:rPr>
              <a:t>      		            A </a:t>
            </a:r>
            <a:r>
              <a:rPr lang="sk-SK" sz="1400" dirty="0">
                <a:latin typeface="Calibri" panose="020F0502020204030204" pitchFamily="34" charset="0"/>
                <a:cs typeface="Calibri" panose="020F0502020204030204" pitchFamily="34" charset="0"/>
              </a:rPr>
              <a:t>                                                     </a:t>
            </a:r>
            <a:r>
              <a:rPr lang="en-US" sz="1400" dirty="0">
                <a:latin typeface="Calibri" panose="020F0502020204030204" pitchFamily="34" charset="0"/>
                <a:cs typeface="Calibri" panose="020F0502020204030204" pitchFamily="34" charset="0"/>
              </a:rPr>
              <a:t>€25 </a:t>
            </a:r>
            <a:r>
              <a:rPr lang="sk-SK" sz="1400" dirty="0">
                <a:latin typeface="Calibri" panose="020F0502020204030204" pitchFamily="34" charset="0"/>
                <a:cs typeface="Calibri" panose="020F0502020204030204" pitchFamily="34" charset="0"/>
              </a:rPr>
              <a:t>                                                           </a:t>
            </a:r>
            <a:r>
              <a:rPr lang="en-US" sz="1400" dirty="0">
                <a:latin typeface="Calibri" panose="020F0502020204030204" pitchFamily="34" charset="0"/>
                <a:cs typeface="Calibri" panose="020F0502020204030204" pitchFamily="34" charset="0"/>
              </a:rPr>
              <a:t>€50</a:t>
            </a:r>
          </a:p>
          <a:p>
            <a:pPr marL="0" marR="0" indent="0">
              <a:lnSpc>
                <a:spcPct val="107000"/>
              </a:lnSpc>
              <a:spcBef>
                <a:spcPts val="0"/>
              </a:spcBef>
              <a:spcAft>
                <a:spcPts val="800"/>
              </a:spcAft>
              <a:buNone/>
            </a:pPr>
            <a:r>
              <a:rPr lang="en-US" sz="1400" dirty="0">
                <a:latin typeface="Calibri" panose="020F0502020204030204" pitchFamily="34" charset="0"/>
                <a:cs typeface="Calibri" panose="020F0502020204030204" pitchFamily="34" charset="0"/>
              </a:rPr>
              <a:t>     		            B</a:t>
            </a:r>
            <a:r>
              <a:rPr lang="sk-SK" sz="1400" dirty="0">
                <a:latin typeface="Calibri" panose="020F0502020204030204" pitchFamily="34" charset="0"/>
                <a:cs typeface="Calibri" panose="020F0502020204030204" pitchFamily="34" charset="0"/>
              </a:rPr>
              <a:t>                                                      </a:t>
            </a:r>
            <a:r>
              <a:rPr lang="en-US" sz="1400" dirty="0">
                <a:latin typeface="Calibri" panose="020F0502020204030204" pitchFamily="34" charset="0"/>
                <a:cs typeface="Calibri" panose="020F0502020204030204" pitchFamily="34" charset="0"/>
              </a:rPr>
              <a:t>€101 </a:t>
            </a:r>
            <a:r>
              <a:rPr lang="sk-SK" sz="1400" dirty="0">
                <a:latin typeface="Calibri" panose="020F0502020204030204" pitchFamily="34" charset="0"/>
                <a:cs typeface="Calibri" panose="020F0502020204030204" pitchFamily="34" charset="0"/>
              </a:rPr>
              <a:t>                                                         </a:t>
            </a:r>
            <a:r>
              <a:rPr lang="en-US" sz="1400" dirty="0">
                <a:latin typeface="Calibri" panose="020F0502020204030204" pitchFamily="34" charset="0"/>
                <a:cs typeface="Calibri" panose="020F0502020204030204" pitchFamily="34" charset="0"/>
              </a:rPr>
              <a:t>€190</a:t>
            </a:r>
          </a:p>
          <a:p>
            <a:pPr marL="0" marR="0" indent="0">
              <a:lnSpc>
                <a:spcPct val="107000"/>
              </a:lnSpc>
              <a:spcBef>
                <a:spcPts val="0"/>
              </a:spcBef>
              <a:spcAft>
                <a:spcPts val="800"/>
              </a:spcAft>
              <a:buNone/>
            </a:pPr>
            <a:r>
              <a:rPr lang="en-US" sz="1400" dirty="0">
                <a:latin typeface="Calibri" panose="020F0502020204030204" pitchFamily="34" charset="0"/>
                <a:cs typeface="Calibri" panose="020F0502020204030204" pitchFamily="34" charset="0"/>
              </a:rPr>
              <a:t>     		            C</a:t>
            </a:r>
            <a:r>
              <a:rPr lang="sk-SK" sz="1400" dirty="0">
                <a:latin typeface="Calibri" panose="020F0502020204030204" pitchFamily="34" charset="0"/>
                <a:cs typeface="Calibri" panose="020F0502020204030204" pitchFamily="34" charset="0"/>
              </a:rPr>
              <a:t>                                                     </a:t>
            </a:r>
            <a:r>
              <a:rPr lang="en-US" sz="1400" dirty="0">
                <a:latin typeface="Calibri" panose="020F0502020204030204" pitchFamily="34" charset="0"/>
                <a:cs typeface="Calibri" panose="020F0502020204030204" pitchFamily="34" charset="0"/>
              </a:rPr>
              <a:t> £40</a:t>
            </a:r>
            <a:r>
              <a:rPr lang="sk-SK" sz="1400" dirty="0">
                <a:latin typeface="Calibri" panose="020F0502020204030204" pitchFamily="34" charset="0"/>
                <a:cs typeface="Calibri" panose="020F0502020204030204" pitchFamily="34" charset="0"/>
              </a:rPr>
              <a:t>                                                           </a:t>
            </a:r>
            <a:r>
              <a:rPr lang="en-US" sz="1400" dirty="0">
                <a:latin typeface="Calibri" panose="020F0502020204030204" pitchFamily="34" charset="0"/>
                <a:cs typeface="Calibri" panose="020F0502020204030204" pitchFamily="34" charset="0"/>
              </a:rPr>
              <a:t> £60</a:t>
            </a:r>
          </a:p>
          <a:p>
            <a:pPr marL="0" marR="0" indent="0">
              <a:lnSpc>
                <a:spcPct val="107000"/>
              </a:lnSpc>
              <a:spcBef>
                <a:spcPts val="0"/>
              </a:spcBef>
              <a:spcAft>
                <a:spcPts val="800"/>
              </a:spcAft>
              <a:buNone/>
            </a:pPr>
            <a:endParaRPr lang="sk-SK" sz="1400" dirty="0">
              <a:latin typeface="Calibri" panose="020F0502020204030204" pitchFamily="34" charset="0"/>
              <a:cs typeface="Calibri" panose="020F0502020204030204" pitchFamily="34" charset="0"/>
            </a:endParaRPr>
          </a:p>
          <a:p>
            <a:pPr marL="0" marR="0" indent="0">
              <a:lnSpc>
                <a:spcPct val="107000"/>
              </a:lnSpc>
              <a:spcBef>
                <a:spcPts val="0"/>
              </a:spcBef>
              <a:spcAft>
                <a:spcPts val="800"/>
              </a:spcAft>
              <a:buNone/>
            </a:pPr>
            <a:r>
              <a:rPr lang="en-US" sz="1400" dirty="0">
                <a:latin typeface="Calibri" panose="020F0502020204030204" pitchFamily="34" charset="0"/>
                <a:cs typeface="Calibri" panose="020F0502020204030204" pitchFamily="34" charset="0"/>
              </a:rPr>
              <a:t>What are </a:t>
            </a:r>
            <a:r>
              <a:rPr lang="en-US" sz="1400" dirty="0" err="1">
                <a:latin typeface="Calibri" panose="020F0502020204030204" pitchFamily="34" charset="0"/>
                <a:cs typeface="Calibri" panose="020F0502020204030204" pitchFamily="34" charset="0"/>
              </a:rPr>
              <a:t>Gewicht’s</a:t>
            </a:r>
            <a:r>
              <a:rPr lang="en-US" sz="1400" dirty="0">
                <a:latin typeface="Calibri" panose="020F0502020204030204" pitchFamily="34" charset="0"/>
                <a:cs typeface="Calibri" panose="020F0502020204030204" pitchFamily="34" charset="0"/>
              </a:rPr>
              <a:t> proportions of debt and equity that </a:t>
            </a:r>
            <a:r>
              <a:rPr lang="en-US" sz="1400" dirty="0" err="1">
                <a:latin typeface="Calibri" panose="020F0502020204030204" pitchFamily="34" charset="0"/>
                <a:cs typeface="Calibri" panose="020F0502020204030204" pitchFamily="34" charset="0"/>
              </a:rPr>
              <a:t>Anziell</a:t>
            </a:r>
            <a:r>
              <a:rPr lang="en-US" sz="1400" dirty="0">
                <a:latin typeface="Calibri" panose="020F0502020204030204" pitchFamily="34" charset="0"/>
                <a:cs typeface="Calibri" panose="020F0502020204030204" pitchFamily="34" charset="0"/>
              </a:rPr>
              <a:t> would use if</a:t>
            </a:r>
            <a:r>
              <a:rPr lang="sk-SK" sz="1400" dirty="0">
                <a:latin typeface="Calibri" panose="020F0502020204030204" pitchFamily="34" charset="0"/>
                <a:cs typeface="Calibri" panose="020F0502020204030204" pitchFamily="34" charset="0"/>
              </a:rPr>
              <a:t> </a:t>
            </a:r>
            <a:r>
              <a:rPr lang="en-US" sz="1400" dirty="0">
                <a:latin typeface="Calibri" panose="020F0502020204030204" pitchFamily="34" charset="0"/>
                <a:cs typeface="Calibri" panose="020F0502020204030204" pitchFamily="34" charset="0"/>
              </a:rPr>
              <a:t>estimating these proportions using the company’s:</a:t>
            </a:r>
          </a:p>
          <a:p>
            <a:pPr marL="0" marR="0" indent="0">
              <a:lnSpc>
                <a:spcPct val="107000"/>
              </a:lnSpc>
              <a:spcBef>
                <a:spcPts val="0"/>
              </a:spcBef>
              <a:spcAft>
                <a:spcPts val="800"/>
              </a:spcAft>
              <a:buNone/>
            </a:pPr>
            <a:r>
              <a:rPr lang="en-US" sz="1400" dirty="0">
                <a:latin typeface="Calibri" panose="020F0502020204030204" pitchFamily="34" charset="0"/>
                <a:cs typeface="Calibri" panose="020F0502020204030204" pitchFamily="34" charset="0"/>
              </a:rPr>
              <a:t>	1 current capital structure?</a:t>
            </a:r>
          </a:p>
          <a:p>
            <a:pPr marL="0" marR="0" indent="0">
              <a:lnSpc>
                <a:spcPct val="107000"/>
              </a:lnSpc>
              <a:spcBef>
                <a:spcPts val="0"/>
              </a:spcBef>
              <a:spcAft>
                <a:spcPts val="800"/>
              </a:spcAft>
              <a:buNone/>
            </a:pPr>
            <a:r>
              <a:rPr lang="en-US" sz="1400" dirty="0">
                <a:latin typeface="Calibri" panose="020F0502020204030204" pitchFamily="34" charset="0"/>
                <a:cs typeface="Calibri" panose="020F0502020204030204" pitchFamily="34" charset="0"/>
              </a:rPr>
              <a:t>	2 competitors’ capital structure?</a:t>
            </a:r>
          </a:p>
          <a:p>
            <a:pPr marL="0" marR="0" indent="0">
              <a:lnSpc>
                <a:spcPct val="107000"/>
              </a:lnSpc>
              <a:spcBef>
                <a:spcPts val="0"/>
              </a:spcBef>
              <a:spcAft>
                <a:spcPts val="800"/>
              </a:spcAft>
              <a:buNone/>
            </a:pPr>
            <a:r>
              <a:rPr lang="en-US" sz="1400" dirty="0">
                <a:latin typeface="Calibri" panose="020F0502020204030204" pitchFamily="34" charset="0"/>
                <a:cs typeface="Calibri" panose="020F0502020204030204" pitchFamily="34" charset="0"/>
              </a:rPr>
              <a:t>	3 Suppose </a:t>
            </a:r>
            <a:r>
              <a:rPr lang="en-US" sz="1400" dirty="0" err="1">
                <a:latin typeface="Calibri" panose="020F0502020204030204" pitchFamily="34" charset="0"/>
                <a:cs typeface="Calibri" panose="020F0502020204030204" pitchFamily="34" charset="0"/>
              </a:rPr>
              <a:t>Gewicht</a:t>
            </a:r>
            <a:r>
              <a:rPr lang="en-US" sz="1400" dirty="0">
                <a:latin typeface="Calibri" panose="020F0502020204030204" pitchFamily="34" charset="0"/>
                <a:cs typeface="Calibri" panose="020F0502020204030204" pitchFamily="34" charset="0"/>
              </a:rPr>
              <a:t> announces that a debt-to-equity ratio of 0.7 reflects its</a:t>
            </a:r>
            <a:r>
              <a:rPr lang="sk-SK" sz="1400" dirty="0">
                <a:latin typeface="Calibri" panose="020F0502020204030204" pitchFamily="34" charset="0"/>
                <a:cs typeface="Calibri" panose="020F0502020204030204" pitchFamily="34" charset="0"/>
              </a:rPr>
              <a:t> </a:t>
            </a:r>
            <a:r>
              <a:rPr lang="en-US" sz="1400" dirty="0">
                <a:latin typeface="Calibri" panose="020F0502020204030204" pitchFamily="34" charset="0"/>
                <a:cs typeface="Calibri" panose="020F0502020204030204" pitchFamily="34" charset="0"/>
              </a:rPr>
              <a:t>target capital structure. What weights should </a:t>
            </a:r>
            <a:r>
              <a:rPr lang="en-US" sz="1400" dirty="0" err="1">
                <a:latin typeface="Calibri" panose="020F0502020204030204" pitchFamily="34" charset="0"/>
                <a:cs typeface="Calibri" panose="020F0502020204030204" pitchFamily="34" charset="0"/>
              </a:rPr>
              <a:t>Anziell</a:t>
            </a:r>
            <a:r>
              <a:rPr lang="en-US" sz="1400" dirty="0">
                <a:latin typeface="Calibri" panose="020F0502020204030204" pitchFamily="34" charset="0"/>
                <a:cs typeface="Calibri" panose="020F0502020204030204" pitchFamily="34" charset="0"/>
              </a:rPr>
              <a:t> use in the 	   cost of</a:t>
            </a:r>
            <a:r>
              <a:rPr lang="sk-SK" sz="1400" dirty="0">
                <a:latin typeface="Calibri" panose="020F0502020204030204" pitchFamily="34" charset="0"/>
                <a:cs typeface="Calibri" panose="020F0502020204030204" pitchFamily="34" charset="0"/>
              </a:rPr>
              <a:t> </a:t>
            </a:r>
            <a:r>
              <a:rPr lang="en-US" sz="1400" dirty="0">
                <a:latin typeface="Calibri" panose="020F0502020204030204" pitchFamily="34" charset="0"/>
                <a:cs typeface="Calibri" panose="020F0502020204030204" pitchFamily="34" charset="0"/>
              </a:rPr>
              <a:t>capital calculations?</a:t>
            </a:r>
            <a:endParaRPr lang="pl-PL" sz="1400" dirty="0">
              <a:latin typeface="Calibri" panose="020F0502020204030204" pitchFamily="34" charset="0"/>
              <a:cs typeface="Calibri" panose="020F0502020204030204" pitchFamily="34" charset="0"/>
            </a:endParaRPr>
          </a:p>
        </p:txBody>
      </p:sp>
      <p:cxnSp>
        <p:nvCxnSpPr>
          <p:cNvPr id="5" name="Rovná spojnica 4">
            <a:extLst>
              <a:ext uri="{FF2B5EF4-FFF2-40B4-BE49-F238E27FC236}">
                <a16:creationId xmlns:a16="http://schemas.microsoft.com/office/drawing/2014/main" id="{AF72733B-330F-6915-CC91-38C4E230A94B}"/>
              </a:ext>
            </a:extLst>
          </p:cNvPr>
          <p:cNvCxnSpPr/>
          <p:nvPr/>
        </p:nvCxnSpPr>
        <p:spPr>
          <a:xfrm>
            <a:off x="2734573" y="3950898"/>
            <a:ext cx="6185140" cy="0"/>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9038887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3F62207-D126-E9CA-E89F-27C3F07226D8}"/>
              </a:ext>
            </a:extLst>
          </p:cNvPr>
          <p:cNvSpPr>
            <a:spLocks noGrp="1"/>
          </p:cNvSpPr>
          <p:nvPr>
            <p:ph type="title"/>
          </p:nvPr>
        </p:nvSpPr>
        <p:spPr>
          <a:xfrm>
            <a:off x="1952405" y="606666"/>
            <a:ext cx="9306503" cy="737282"/>
          </a:xfrm>
        </p:spPr>
        <p:txBody>
          <a:bodyPr>
            <a:noAutofit/>
          </a:bodyPr>
          <a:lstStyle/>
          <a:p>
            <a:pPr marL="0" marR="0">
              <a:lnSpc>
                <a:spcPct val="107000"/>
              </a:lnSpc>
              <a:spcBef>
                <a:spcPts val="0"/>
              </a:spcBef>
              <a:spcAft>
                <a:spcPts val="800"/>
              </a:spcAft>
            </a:pPr>
            <a:r>
              <a:rPr lang="en-US" sz="3200" b="1" dirty="0">
                <a:latin typeface="Calibri" panose="020F0502020204030204" pitchFamily="34" charset="0"/>
                <a:cs typeface="Calibri" panose="020F0502020204030204" pitchFamily="34" charset="0"/>
              </a:rPr>
              <a:t>Solution</a:t>
            </a:r>
            <a:r>
              <a:rPr lang="en-US" sz="3200" dirty="0">
                <a:latin typeface="Calibri" panose="020F0502020204030204" pitchFamily="34" charset="0"/>
                <a:ea typeface="Calibri" panose="020F0502020204030204" pitchFamily="34" charset="0"/>
                <a:cs typeface="Times New Roman" panose="02020603050405020304" pitchFamily="18" charset="0"/>
              </a:rPr>
              <a:t> </a:t>
            </a:r>
            <a:r>
              <a:rPr lang="en-US" sz="3200" b="1" dirty="0">
                <a:latin typeface="Calibri" panose="020F0502020204030204" pitchFamily="34" charset="0"/>
                <a:cs typeface="Calibri" panose="020F0502020204030204" pitchFamily="34" charset="0"/>
              </a:rPr>
              <a:t>to 1:</a:t>
            </a:r>
          </a:p>
        </p:txBody>
      </p:sp>
      <mc:AlternateContent xmlns:mc="http://schemas.openxmlformats.org/markup-compatibility/2006" xmlns:a14="http://schemas.microsoft.com/office/drawing/2010/main">
        <mc:Choice Requires="a14">
          <p:sp>
            <p:nvSpPr>
              <p:cNvPr id="3" name="Symbol zastępczy zawartości 2">
                <a:extLst>
                  <a:ext uri="{FF2B5EF4-FFF2-40B4-BE49-F238E27FC236}">
                    <a16:creationId xmlns:a16="http://schemas.microsoft.com/office/drawing/2014/main" id="{0FCEB99E-B7DB-FD90-2469-20F639975CE2}"/>
                  </a:ext>
                </a:extLst>
              </p:cNvPr>
              <p:cNvSpPr>
                <a:spLocks noGrp="1"/>
              </p:cNvSpPr>
              <p:nvPr>
                <p:ph idx="1"/>
              </p:nvPr>
            </p:nvSpPr>
            <p:spPr/>
            <p:txBody>
              <a:bodyPr/>
              <a:lstStyle/>
              <a:p>
                <a:pPr marL="0" marR="0" indent="0">
                  <a:lnSpc>
                    <a:spcPct val="107000"/>
                  </a:lnSpc>
                  <a:spcBef>
                    <a:spcPts val="0"/>
                  </a:spcBef>
                  <a:spcAft>
                    <a:spcPts val="800"/>
                  </a:spcAft>
                  <a:buNone/>
                </a:pPr>
                <a:r>
                  <a:rPr lang="pl-PL" dirty="0">
                    <a:latin typeface="+mn-lt"/>
                    <a:cs typeface="Calibri" panose="020F0502020204030204" pitchFamily="34" charset="0"/>
                  </a:rPr>
                  <a:t>Current capital structure</a:t>
                </a:r>
              </a:p>
              <a:p>
                <a:pPr marL="0" marR="0" indent="0">
                  <a:lnSpc>
                    <a:spcPct val="107000"/>
                  </a:lnSpc>
                  <a:spcBef>
                    <a:spcPts val="0"/>
                  </a:spcBef>
                  <a:spcAft>
                    <a:spcPts val="800"/>
                  </a:spcAft>
                  <a:buNone/>
                </a:pPr>
                <a:endParaRPr lang="pl-PL" dirty="0">
                  <a:latin typeface="+mn-lt"/>
                  <a:cs typeface="Calibri" panose="020F0502020204030204" pitchFamily="34" charset="0"/>
                </a:endParaRPr>
              </a:p>
              <a:p>
                <a:pPr marL="0" marR="0" indent="0">
                  <a:lnSpc>
                    <a:spcPct val="107000"/>
                  </a:lnSpc>
                  <a:spcBef>
                    <a:spcPts val="0"/>
                  </a:spcBef>
                  <a:spcAft>
                    <a:spcPts val="800"/>
                  </a:spcAft>
                  <a:buNone/>
                </a:pPr>
                <a:r>
                  <a:rPr lang="pl-PL" dirty="0">
                    <a:latin typeface="+mn-lt"/>
                    <a:cs typeface="Calibri" panose="020F0502020204030204" pitchFamily="34" charset="0"/>
                  </a:rPr>
                  <a:t>w</a:t>
                </a:r>
                <a14:m>
                  <m:oMath xmlns:m="http://schemas.openxmlformats.org/officeDocument/2006/math">
                    <m:r>
                      <a:rPr lang="sk-SK" b="0" i="1" baseline="-25000" smtClean="0">
                        <a:latin typeface="Cambria Math" panose="02040503050406030204" pitchFamily="18" charset="0"/>
                      </a:rPr>
                      <m:t>𝑑</m:t>
                    </m:r>
                    <m:r>
                      <a:rPr lang="pl-PL" i="1" smtClean="0">
                        <a:latin typeface="Cambria Math" panose="02040503050406030204" pitchFamily="18" charset="0"/>
                      </a:rPr>
                      <m:t>=</m:t>
                    </m:r>
                    <m:f>
                      <m:fPr>
                        <m:ctrlPr>
                          <a:rPr lang="pl-PL" i="1" smtClean="0">
                            <a:latin typeface="Cambria Math" panose="02040503050406030204" pitchFamily="18" charset="0"/>
                          </a:rPr>
                        </m:ctrlPr>
                      </m:fPr>
                      <m:num>
                        <m:r>
                          <a:rPr lang="sk-SK" b="0" i="1" smtClean="0">
                            <a:latin typeface="Cambria Math" panose="02040503050406030204" pitchFamily="18" charset="0"/>
                          </a:rPr>
                          <m:t>€50 </m:t>
                        </m:r>
                        <m:r>
                          <a:rPr lang="sk-SK" b="0" i="1" smtClean="0">
                            <a:latin typeface="Cambria Math" panose="02040503050406030204" pitchFamily="18" charset="0"/>
                          </a:rPr>
                          <m:t>𝑚𝑖𝑙𝑙𝑖𝑜𝑛</m:t>
                        </m:r>
                      </m:num>
                      <m:den>
                        <m:r>
                          <a:rPr lang="sk-SK" b="0" i="1" smtClean="0">
                            <a:latin typeface="Cambria Math" panose="02040503050406030204" pitchFamily="18" charset="0"/>
                          </a:rPr>
                          <m:t>€50</m:t>
                        </m:r>
                        <m:r>
                          <a:rPr lang="sk-SK" b="0" i="1" smtClean="0">
                            <a:latin typeface="Cambria Math" panose="02040503050406030204" pitchFamily="18" charset="0"/>
                          </a:rPr>
                          <m:t>𝑚𝑖𝑙𝑙𝑖𝑜𝑛</m:t>
                        </m:r>
                        <m:r>
                          <a:rPr lang="sk-SK" b="0" i="1" smtClean="0">
                            <a:latin typeface="Cambria Math" panose="02040503050406030204" pitchFamily="18" charset="0"/>
                          </a:rPr>
                          <m:t> + €60 </m:t>
                        </m:r>
                        <m:r>
                          <a:rPr lang="sk-SK" b="0" i="1" smtClean="0">
                            <a:latin typeface="Cambria Math" panose="02040503050406030204" pitchFamily="18" charset="0"/>
                          </a:rPr>
                          <m:t>𝑚𝑖𝑙𝑙𝑖𝑜𝑛</m:t>
                        </m:r>
                        <m:r>
                          <a:rPr lang="sk-SK" b="0" i="1" smtClean="0">
                            <a:latin typeface="Cambria Math" panose="02040503050406030204" pitchFamily="18" charset="0"/>
                          </a:rPr>
                          <m:t> </m:t>
                        </m:r>
                      </m:den>
                    </m:f>
                    <m:r>
                      <a:rPr lang="sk-SK" b="0" i="0" smtClean="0">
                        <a:latin typeface="Cambria Math" panose="02040503050406030204" pitchFamily="18" charset="0"/>
                      </a:rPr>
                      <m:t>=0,4545</m:t>
                    </m:r>
                  </m:oMath>
                </a14:m>
                <a:endParaRPr lang="pl-PL" dirty="0">
                  <a:latin typeface="+mn-lt"/>
                  <a:cs typeface="Calibri" panose="020F0502020204030204" pitchFamily="34" charset="0"/>
                </a:endParaRPr>
              </a:p>
              <a:p>
                <a:pPr marL="0" marR="0" indent="0">
                  <a:lnSpc>
                    <a:spcPct val="107000"/>
                  </a:lnSpc>
                  <a:spcBef>
                    <a:spcPts val="0"/>
                  </a:spcBef>
                  <a:spcAft>
                    <a:spcPts val="800"/>
                  </a:spcAft>
                  <a:buNone/>
                </a:pPr>
                <a:endParaRPr lang="pl-PL" dirty="0">
                  <a:latin typeface="+mn-lt"/>
                  <a:cs typeface="Calibri" panose="020F0502020204030204" pitchFamily="34" charset="0"/>
                </a:endParaRPr>
              </a:p>
              <a:p>
                <a:pPr marL="0" indent="0">
                  <a:lnSpc>
                    <a:spcPct val="107000"/>
                  </a:lnSpc>
                  <a:spcBef>
                    <a:spcPts val="0"/>
                  </a:spcBef>
                  <a:spcAft>
                    <a:spcPts val="800"/>
                  </a:spcAft>
                  <a:buNone/>
                </a:pPr>
                <a:r>
                  <a:rPr lang="pl-PL" dirty="0">
                    <a:latin typeface="+mn-lt"/>
                    <a:cs typeface="Calibri" panose="020F0502020204030204" pitchFamily="34" charset="0"/>
                  </a:rPr>
                  <a:t>w</a:t>
                </a:r>
                <a14:m>
                  <m:oMath xmlns:m="http://schemas.openxmlformats.org/officeDocument/2006/math">
                    <m:r>
                      <a:rPr lang="sk-SK" b="0" i="1" baseline="-25000" smtClean="0">
                        <a:latin typeface="Cambria Math" panose="02040503050406030204" pitchFamily="18" charset="0"/>
                      </a:rPr>
                      <m:t>𝑒</m:t>
                    </m:r>
                    <m:r>
                      <a:rPr lang="pl-PL" i="1">
                        <a:latin typeface="Cambria Math" panose="02040503050406030204" pitchFamily="18" charset="0"/>
                      </a:rPr>
                      <m:t>=</m:t>
                    </m:r>
                    <m:f>
                      <m:fPr>
                        <m:ctrlPr>
                          <a:rPr lang="pl-PL" i="1">
                            <a:latin typeface="Cambria Math" panose="02040503050406030204" pitchFamily="18" charset="0"/>
                          </a:rPr>
                        </m:ctrlPr>
                      </m:fPr>
                      <m:num>
                        <m:r>
                          <a:rPr lang="sk-SK" i="1">
                            <a:latin typeface="Cambria Math" panose="02040503050406030204" pitchFamily="18" charset="0"/>
                          </a:rPr>
                          <m:t>€</m:t>
                        </m:r>
                        <m:r>
                          <a:rPr lang="sk-SK" b="0" i="1" smtClean="0">
                            <a:latin typeface="Cambria Math" panose="02040503050406030204" pitchFamily="18" charset="0"/>
                          </a:rPr>
                          <m:t>6</m:t>
                        </m:r>
                        <m:r>
                          <a:rPr lang="sk-SK" i="1">
                            <a:latin typeface="Cambria Math" panose="02040503050406030204" pitchFamily="18" charset="0"/>
                          </a:rPr>
                          <m:t>0 </m:t>
                        </m:r>
                        <m:r>
                          <a:rPr lang="sk-SK" i="1">
                            <a:latin typeface="Cambria Math" panose="02040503050406030204" pitchFamily="18" charset="0"/>
                          </a:rPr>
                          <m:t>𝑚𝑖𝑙𝑙𝑖𝑜𝑛</m:t>
                        </m:r>
                      </m:num>
                      <m:den>
                        <m:r>
                          <a:rPr lang="sk-SK" i="1">
                            <a:latin typeface="Cambria Math" panose="02040503050406030204" pitchFamily="18" charset="0"/>
                          </a:rPr>
                          <m:t>€50</m:t>
                        </m:r>
                        <m:r>
                          <a:rPr lang="sk-SK" i="1">
                            <a:latin typeface="Cambria Math" panose="02040503050406030204" pitchFamily="18" charset="0"/>
                          </a:rPr>
                          <m:t>𝑚𝑖𝑙𝑙𝑖𝑜𝑛</m:t>
                        </m:r>
                        <m:r>
                          <a:rPr lang="sk-SK" b="0" i="1" smtClean="0">
                            <a:latin typeface="Cambria Math" panose="02040503050406030204" pitchFamily="18" charset="0"/>
                          </a:rPr>
                          <m:t> </m:t>
                        </m:r>
                        <m:r>
                          <a:rPr lang="sk-SK" i="1">
                            <a:latin typeface="Cambria Math" panose="02040503050406030204" pitchFamily="18" charset="0"/>
                          </a:rPr>
                          <m:t>+</m:t>
                        </m:r>
                        <m:r>
                          <a:rPr lang="sk-SK" b="0" i="1" smtClean="0">
                            <a:latin typeface="Cambria Math" panose="02040503050406030204" pitchFamily="18" charset="0"/>
                          </a:rPr>
                          <m:t> </m:t>
                        </m:r>
                        <m:r>
                          <a:rPr lang="sk-SK" i="1">
                            <a:latin typeface="Cambria Math" panose="02040503050406030204" pitchFamily="18" charset="0"/>
                          </a:rPr>
                          <m:t>€60 </m:t>
                        </m:r>
                        <m:r>
                          <a:rPr lang="sk-SK" i="1">
                            <a:latin typeface="Cambria Math" panose="02040503050406030204" pitchFamily="18" charset="0"/>
                          </a:rPr>
                          <m:t>𝑚𝑖𝑙𝑙𝑖𝑜𝑛</m:t>
                        </m:r>
                        <m:r>
                          <a:rPr lang="sk-SK" i="1">
                            <a:latin typeface="Cambria Math" panose="02040503050406030204" pitchFamily="18" charset="0"/>
                          </a:rPr>
                          <m:t> </m:t>
                        </m:r>
                      </m:den>
                    </m:f>
                    <m:r>
                      <a:rPr lang="sk-SK">
                        <a:latin typeface="Cambria Math" panose="02040503050406030204" pitchFamily="18" charset="0"/>
                      </a:rPr>
                      <m:t>=0,5454</m:t>
                    </m:r>
                  </m:oMath>
                </a14:m>
                <a:endParaRPr lang="pl-PL" dirty="0">
                  <a:latin typeface="+mn-lt"/>
                  <a:cs typeface="Calibri" panose="020F0502020204030204" pitchFamily="34" charset="0"/>
                </a:endParaRPr>
              </a:p>
            </p:txBody>
          </p:sp>
        </mc:Choice>
        <mc:Fallback xmlns="">
          <p:sp>
            <p:nvSpPr>
              <p:cNvPr id="3" name="Symbol zastępczy zawartości 2">
                <a:extLst>
                  <a:ext uri="{FF2B5EF4-FFF2-40B4-BE49-F238E27FC236}">
                    <a16:creationId xmlns:a16="http://schemas.microsoft.com/office/drawing/2014/main" id="{0FCEB99E-B7DB-FD90-2469-20F639975CE2}"/>
                  </a:ext>
                </a:extLst>
              </p:cNvPr>
              <p:cNvSpPr>
                <a:spLocks noGrp="1" noRot="1" noChangeAspect="1" noMove="1" noResize="1" noEditPoints="1" noAdjustHandles="1" noChangeArrowheads="1" noChangeShapeType="1" noTextEdit="1"/>
              </p:cNvSpPr>
              <p:nvPr>
                <p:ph idx="1"/>
              </p:nvPr>
            </p:nvSpPr>
            <p:spPr>
              <a:blipFill>
                <a:blip r:embed="rId2"/>
                <a:stretch>
                  <a:fillRect l="-1217" t="-1120"/>
                </a:stretch>
              </a:blipFill>
            </p:spPr>
            <p:txBody>
              <a:bodyPr/>
              <a:lstStyle/>
              <a:p>
                <a:r>
                  <a:rPr lang="sk-SK">
                    <a:noFill/>
                  </a:rPr>
                  <a:t> </a:t>
                </a:r>
              </a:p>
            </p:txBody>
          </p:sp>
        </mc:Fallback>
      </mc:AlternateContent>
    </p:spTree>
    <p:extLst>
      <p:ext uri="{BB962C8B-B14F-4D97-AF65-F5344CB8AC3E}">
        <p14:creationId xmlns:p14="http://schemas.microsoft.com/office/powerpoint/2010/main" val="4729055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3F62207-D126-E9CA-E89F-27C3F07226D8}"/>
              </a:ext>
            </a:extLst>
          </p:cNvPr>
          <p:cNvSpPr>
            <a:spLocks noGrp="1"/>
          </p:cNvSpPr>
          <p:nvPr>
            <p:ph type="title"/>
          </p:nvPr>
        </p:nvSpPr>
        <p:spPr/>
        <p:txBody>
          <a:bodyPr>
            <a:noAutofit/>
          </a:bodyPr>
          <a:lstStyle/>
          <a:p>
            <a:pPr marL="0" marR="0">
              <a:lnSpc>
                <a:spcPct val="107000"/>
              </a:lnSpc>
              <a:spcBef>
                <a:spcPts val="0"/>
              </a:spcBef>
              <a:spcAft>
                <a:spcPts val="800"/>
              </a:spcAft>
            </a:pPr>
            <a:r>
              <a:rPr lang="en-US" sz="2400" b="1" dirty="0">
                <a:latin typeface="Calibri" panose="020F0502020204030204" pitchFamily="34" charset="0"/>
                <a:cs typeface="Calibri" panose="020F0502020204030204" pitchFamily="34" charset="0"/>
              </a:rPr>
              <a:t>Solution</a:t>
            </a:r>
            <a:r>
              <a:rPr lang="en-US" sz="3200" dirty="0">
                <a:latin typeface="Calibri" panose="020F0502020204030204" pitchFamily="34" charset="0"/>
                <a:ea typeface="Calibri" panose="020F0502020204030204" pitchFamily="34" charset="0"/>
                <a:cs typeface="Times New Roman" panose="02020603050405020304" pitchFamily="18" charset="0"/>
              </a:rPr>
              <a:t> </a:t>
            </a:r>
            <a:r>
              <a:rPr lang="en-US" sz="2400" b="1" dirty="0">
                <a:latin typeface="Calibri" panose="020F0502020204030204" pitchFamily="34" charset="0"/>
                <a:cs typeface="Calibri" panose="020F0502020204030204" pitchFamily="34" charset="0"/>
              </a:rPr>
              <a:t>to </a:t>
            </a:r>
            <a:r>
              <a:rPr lang="sk-SK" sz="2400" b="1" dirty="0">
                <a:latin typeface="Calibri" panose="020F0502020204030204" pitchFamily="34" charset="0"/>
                <a:cs typeface="Calibri" panose="020F0502020204030204" pitchFamily="34" charset="0"/>
              </a:rPr>
              <a:t>2</a:t>
            </a:r>
            <a:r>
              <a:rPr lang="en-US" sz="2400" b="1" dirty="0">
                <a:latin typeface="Calibri" panose="020F0502020204030204" pitchFamily="34" charset="0"/>
                <a:cs typeface="Calibri" panose="020F0502020204030204" pitchFamily="34" charset="0"/>
              </a:rPr>
              <a:t>:</a:t>
            </a:r>
          </a:p>
        </p:txBody>
      </p:sp>
      <mc:AlternateContent xmlns:mc="http://schemas.openxmlformats.org/markup-compatibility/2006" xmlns:a14="http://schemas.microsoft.com/office/drawing/2010/main">
        <mc:Choice Requires="a14">
          <p:sp>
            <p:nvSpPr>
              <p:cNvPr id="3" name="Symbol zastępczy zawartości 2">
                <a:extLst>
                  <a:ext uri="{FF2B5EF4-FFF2-40B4-BE49-F238E27FC236}">
                    <a16:creationId xmlns:a16="http://schemas.microsoft.com/office/drawing/2014/main" id="{0FCEB99E-B7DB-FD90-2469-20F639975CE2}"/>
                  </a:ext>
                </a:extLst>
              </p:cNvPr>
              <p:cNvSpPr>
                <a:spLocks noGrp="1"/>
              </p:cNvSpPr>
              <p:nvPr>
                <p:ph idx="1"/>
              </p:nvPr>
            </p:nvSpPr>
            <p:spPr/>
            <p:txBody>
              <a:bodyPr>
                <a:normAutofit/>
              </a:bodyPr>
              <a:lstStyle/>
              <a:p>
                <a:pPr marL="0" marR="0" indent="0">
                  <a:lnSpc>
                    <a:spcPct val="107000"/>
                  </a:lnSpc>
                  <a:spcBef>
                    <a:spcPts val="0"/>
                  </a:spcBef>
                  <a:spcAft>
                    <a:spcPts val="800"/>
                  </a:spcAft>
                  <a:buNone/>
                </a:pPr>
                <a:r>
                  <a:rPr lang="pl-PL" dirty="0">
                    <a:latin typeface="+mn-lt"/>
                    <a:cs typeface="Calibri" panose="020F0502020204030204" pitchFamily="34" charset="0"/>
                  </a:rPr>
                  <a:t>Competitors’ </a:t>
                </a:r>
                <a:r>
                  <a:rPr lang="pl-PL" dirty="0" err="1">
                    <a:latin typeface="+mn-lt"/>
                    <a:cs typeface="Calibri" panose="020F0502020204030204" pitchFamily="34" charset="0"/>
                  </a:rPr>
                  <a:t>capital</a:t>
                </a:r>
                <a:r>
                  <a:rPr lang="pl-PL" dirty="0">
                    <a:latin typeface="+mn-lt"/>
                    <a:cs typeface="Calibri" panose="020F0502020204030204" pitchFamily="34" charset="0"/>
                  </a:rPr>
                  <a:t> </a:t>
                </a:r>
                <a:r>
                  <a:rPr lang="pl-PL" dirty="0" err="1">
                    <a:latin typeface="+mn-lt"/>
                    <a:cs typeface="Calibri" panose="020F0502020204030204" pitchFamily="34" charset="0"/>
                  </a:rPr>
                  <a:t>structure</a:t>
                </a:r>
                <a:r>
                  <a:rPr lang="en-US" dirty="0">
                    <a:latin typeface="+mn-lt"/>
                    <a:cs typeface="Calibri" panose="020F0502020204030204" pitchFamily="34" charset="0"/>
                  </a:rPr>
                  <a:t> </a:t>
                </a:r>
                <a:r>
                  <a:rPr lang="pl-PL" dirty="0">
                    <a:latin typeface="+mn-lt"/>
                    <a:cs typeface="Calibri" panose="020F0502020204030204" pitchFamily="34" charset="0"/>
                  </a:rPr>
                  <a:t>:</a:t>
                </a:r>
                <a:endParaRPr lang="en-US" dirty="0">
                  <a:latin typeface="+mn-lt"/>
                  <a:cs typeface="Calibri" panose="020F0502020204030204" pitchFamily="34" charset="0"/>
                </a:endParaRPr>
              </a:p>
              <a:p>
                <a:pPr marL="0" marR="0" indent="0" algn="just">
                  <a:lnSpc>
                    <a:spcPct val="107000"/>
                  </a:lnSpc>
                  <a:spcBef>
                    <a:spcPts val="0"/>
                  </a:spcBef>
                  <a:spcAft>
                    <a:spcPts val="800"/>
                  </a:spcAft>
                  <a:buNone/>
                </a:pPr>
                <a:r>
                  <a:rPr lang="en-US" sz="1400" dirty="0">
                    <a:latin typeface="+mn-lt"/>
                    <a:cs typeface="Calibri" panose="020F0502020204030204" pitchFamily="34" charset="0"/>
                  </a:rPr>
                  <a:t>(These weights represent the arithmetic average of the three companies’ debt proportion and equity proportion, respectively)</a:t>
                </a:r>
                <a:endParaRPr lang="pl-PL" sz="1400" dirty="0">
                  <a:latin typeface="+mn-lt"/>
                  <a:cs typeface="Calibri" panose="020F0502020204030204" pitchFamily="34" charset="0"/>
                </a:endParaRPr>
              </a:p>
              <a:p>
                <a:pPr marL="0" marR="0" indent="0">
                  <a:lnSpc>
                    <a:spcPct val="107000"/>
                  </a:lnSpc>
                  <a:spcBef>
                    <a:spcPts val="0"/>
                  </a:spcBef>
                  <a:spcAft>
                    <a:spcPts val="800"/>
                  </a:spcAft>
                  <a:buNone/>
                </a:pPr>
                <a:endParaRPr lang="pl-PL" i="1" dirty="0">
                  <a:latin typeface="+mn-lt"/>
                  <a:cs typeface="Calibri" panose="020F0502020204030204" pitchFamily="34" charset="0"/>
                </a:endParaRPr>
              </a:p>
              <a:p>
                <a:pPr marL="0" marR="0" indent="0">
                  <a:lnSpc>
                    <a:spcPct val="107000"/>
                  </a:lnSpc>
                  <a:spcBef>
                    <a:spcPts val="0"/>
                  </a:spcBef>
                  <a:spcAft>
                    <a:spcPts val="800"/>
                  </a:spcAft>
                  <a:buNone/>
                </a:pPr>
                <a:r>
                  <a:rPr lang="pl-PL" i="1" dirty="0">
                    <a:latin typeface="+mn-lt"/>
                    <a:cs typeface="Calibri" panose="020F0502020204030204" pitchFamily="34" charset="0"/>
                  </a:rPr>
                  <a:t>W</a:t>
                </a:r>
                <a:r>
                  <a:rPr lang="pl-PL" i="1" baseline="-25000" dirty="0">
                    <a:latin typeface="+mn-lt"/>
                    <a:cs typeface="Calibri" panose="020F0502020204030204" pitchFamily="34" charset="0"/>
                  </a:rPr>
                  <a:t>d</a:t>
                </a:r>
                <a:r>
                  <a:rPr lang="pl-PL" i="1" dirty="0">
                    <a:latin typeface="+mn-lt"/>
                    <a:cs typeface="Calibri" panose="020F0502020204030204" pitchFamily="34" charset="0"/>
                  </a:rPr>
                  <a:t> = </a:t>
                </a:r>
                <a14:m>
                  <m:oMath xmlns:m="http://schemas.openxmlformats.org/officeDocument/2006/math">
                    <m:f>
                      <m:fPr>
                        <m:ctrlPr>
                          <a:rPr lang="pl-PL" i="1" smtClean="0">
                            <a:latin typeface="Cambria Math" panose="02040503050406030204" pitchFamily="18" charset="0"/>
                          </a:rPr>
                        </m:ctrlPr>
                      </m:fPr>
                      <m:num>
                        <m:r>
                          <a:rPr lang="sk-SK" b="0" i="1" smtClean="0">
                            <a:latin typeface="Cambria Math" panose="02040503050406030204" pitchFamily="18" charset="0"/>
                          </a:rPr>
                          <m:t>(</m:t>
                        </m:r>
                        <m:f>
                          <m:fPr>
                            <m:ctrlPr>
                              <a:rPr lang="sk-SK" b="0" i="1" smtClean="0">
                                <a:latin typeface="Cambria Math" panose="02040503050406030204" pitchFamily="18" charset="0"/>
                              </a:rPr>
                            </m:ctrlPr>
                          </m:fPr>
                          <m:num>
                            <m:r>
                              <a:rPr lang="sk-SK" b="0" i="1" smtClean="0">
                                <a:latin typeface="Cambria Math" panose="02040503050406030204" pitchFamily="18" charset="0"/>
                              </a:rPr>
                              <m:t>€25</m:t>
                            </m:r>
                          </m:num>
                          <m:den>
                            <m:r>
                              <a:rPr lang="sk-SK" b="0" i="1" smtClean="0">
                                <a:latin typeface="Cambria Math" panose="02040503050406030204" pitchFamily="18" charset="0"/>
                              </a:rPr>
                              <m:t>€25+€50</m:t>
                            </m:r>
                          </m:den>
                        </m:f>
                        <m:r>
                          <a:rPr lang="sk-SK" b="0" i="1" smtClean="0">
                            <a:latin typeface="Cambria Math" panose="02040503050406030204" pitchFamily="18" charset="0"/>
                          </a:rPr>
                          <m:t>)</m:t>
                        </m:r>
                      </m:num>
                      <m:den>
                        <m:r>
                          <a:rPr lang="sk-SK" b="0" i="1" smtClean="0">
                            <a:latin typeface="Cambria Math" panose="02040503050406030204" pitchFamily="18" charset="0"/>
                          </a:rPr>
                          <m:t>3</m:t>
                        </m:r>
                      </m:den>
                    </m:f>
                    <m:r>
                      <a:rPr lang="pl-PL" i="1" smtClean="0">
                        <a:latin typeface="Cambria Math" panose="02040503050406030204" pitchFamily="18" charset="0"/>
                      </a:rPr>
                      <m:t>+</m:t>
                    </m:r>
                    <m:f>
                      <m:fPr>
                        <m:ctrlPr>
                          <a:rPr lang="pl-PL" i="1">
                            <a:latin typeface="Cambria Math" panose="02040503050406030204" pitchFamily="18" charset="0"/>
                          </a:rPr>
                        </m:ctrlPr>
                      </m:fPr>
                      <m:num>
                        <m:r>
                          <a:rPr lang="sk-SK" i="1">
                            <a:latin typeface="Cambria Math" panose="02040503050406030204" pitchFamily="18" charset="0"/>
                          </a:rPr>
                          <m:t>(</m:t>
                        </m:r>
                        <m:f>
                          <m:fPr>
                            <m:ctrlPr>
                              <a:rPr lang="sk-SK" i="1">
                                <a:latin typeface="Cambria Math" panose="02040503050406030204" pitchFamily="18" charset="0"/>
                              </a:rPr>
                            </m:ctrlPr>
                          </m:fPr>
                          <m:num>
                            <m:r>
                              <a:rPr lang="sk-SK" i="1">
                                <a:latin typeface="Cambria Math" panose="02040503050406030204" pitchFamily="18" charset="0"/>
                              </a:rPr>
                              <m:t>€</m:t>
                            </m:r>
                            <m:r>
                              <a:rPr lang="sk-SK" b="0" i="1" smtClean="0">
                                <a:latin typeface="Cambria Math" panose="02040503050406030204" pitchFamily="18" charset="0"/>
                              </a:rPr>
                              <m:t>101</m:t>
                            </m:r>
                          </m:num>
                          <m:den>
                            <m:r>
                              <a:rPr lang="sk-SK" i="1">
                                <a:latin typeface="Cambria Math" panose="02040503050406030204" pitchFamily="18" charset="0"/>
                              </a:rPr>
                              <m:t>€</m:t>
                            </m:r>
                            <m:r>
                              <a:rPr lang="sk-SK" b="0" i="1" smtClean="0">
                                <a:latin typeface="Cambria Math" panose="02040503050406030204" pitchFamily="18" charset="0"/>
                              </a:rPr>
                              <m:t>101</m:t>
                            </m:r>
                            <m:r>
                              <a:rPr lang="sk-SK" i="1">
                                <a:latin typeface="Cambria Math" panose="02040503050406030204" pitchFamily="18" charset="0"/>
                              </a:rPr>
                              <m:t>+€</m:t>
                            </m:r>
                            <m:r>
                              <a:rPr lang="sk-SK" b="0" i="1" smtClean="0">
                                <a:latin typeface="Cambria Math" panose="02040503050406030204" pitchFamily="18" charset="0"/>
                              </a:rPr>
                              <m:t>190</m:t>
                            </m:r>
                          </m:den>
                        </m:f>
                        <m:r>
                          <a:rPr lang="sk-SK" i="1">
                            <a:latin typeface="Cambria Math" panose="02040503050406030204" pitchFamily="18" charset="0"/>
                          </a:rPr>
                          <m:t>)</m:t>
                        </m:r>
                      </m:num>
                      <m:den>
                        <m:r>
                          <a:rPr lang="sk-SK" i="1">
                            <a:latin typeface="Cambria Math" panose="02040503050406030204" pitchFamily="18" charset="0"/>
                          </a:rPr>
                          <m:t>3</m:t>
                        </m:r>
                      </m:den>
                    </m:f>
                  </m:oMath>
                </a14:m>
                <a:r>
                  <a:rPr lang="pl-PL" dirty="0">
                    <a:latin typeface="+mn-lt"/>
                    <a:cs typeface="Calibri" panose="020F0502020204030204" pitchFamily="34" charset="0"/>
                  </a:rPr>
                  <a:t> + </a:t>
                </a:r>
                <a14:m>
                  <m:oMath xmlns:m="http://schemas.openxmlformats.org/officeDocument/2006/math">
                    <m:f>
                      <m:fPr>
                        <m:ctrlPr>
                          <a:rPr lang="pl-PL" i="1">
                            <a:latin typeface="Cambria Math" panose="02040503050406030204" pitchFamily="18" charset="0"/>
                          </a:rPr>
                        </m:ctrlPr>
                      </m:fPr>
                      <m:num>
                        <m:r>
                          <a:rPr lang="sk-SK" i="1">
                            <a:latin typeface="Cambria Math" panose="02040503050406030204" pitchFamily="18" charset="0"/>
                          </a:rPr>
                          <m:t>(</m:t>
                        </m:r>
                        <m:f>
                          <m:fPr>
                            <m:ctrlPr>
                              <a:rPr lang="sk-SK" i="1">
                                <a:latin typeface="Cambria Math" panose="02040503050406030204" pitchFamily="18" charset="0"/>
                              </a:rPr>
                            </m:ctrlPr>
                          </m:fPr>
                          <m:num>
                            <m:r>
                              <a:rPr lang="sk-SK" i="1">
                                <a:latin typeface="Cambria Math" panose="02040503050406030204" pitchFamily="18" charset="0"/>
                              </a:rPr>
                              <m:t>£40</m:t>
                            </m:r>
                          </m:num>
                          <m:den>
                            <m:r>
                              <a:rPr lang="sk-SK" i="1">
                                <a:latin typeface="Cambria Math" panose="02040503050406030204" pitchFamily="18" charset="0"/>
                              </a:rPr>
                              <m:t>£40+£</m:t>
                            </m:r>
                            <m:r>
                              <a:rPr lang="sk-SK" b="0" i="1" smtClean="0">
                                <a:latin typeface="Cambria Math" panose="02040503050406030204" pitchFamily="18" charset="0"/>
                              </a:rPr>
                              <m:t>6</m:t>
                            </m:r>
                            <m:r>
                              <a:rPr lang="sk-SK" i="1">
                                <a:latin typeface="Cambria Math" panose="02040503050406030204" pitchFamily="18" charset="0"/>
                              </a:rPr>
                              <m:t>0</m:t>
                            </m:r>
                          </m:den>
                        </m:f>
                        <m:r>
                          <a:rPr lang="sk-SK" i="1">
                            <a:latin typeface="Cambria Math" panose="02040503050406030204" pitchFamily="18" charset="0"/>
                          </a:rPr>
                          <m:t>)</m:t>
                        </m:r>
                      </m:num>
                      <m:den>
                        <m:r>
                          <a:rPr lang="sk-SK" i="1">
                            <a:latin typeface="Cambria Math" panose="02040503050406030204" pitchFamily="18" charset="0"/>
                          </a:rPr>
                          <m:t>3</m:t>
                        </m:r>
                      </m:den>
                    </m:f>
                  </m:oMath>
                </a14:m>
                <a:r>
                  <a:rPr lang="pl-PL" dirty="0">
                    <a:latin typeface="+mn-lt"/>
                    <a:cs typeface="Calibri" panose="020F0502020204030204" pitchFamily="34" charset="0"/>
                  </a:rPr>
                  <a:t> = 0,3601</a:t>
                </a:r>
              </a:p>
              <a:p>
                <a:pPr marL="0" marR="0" indent="0">
                  <a:lnSpc>
                    <a:spcPct val="107000"/>
                  </a:lnSpc>
                  <a:spcBef>
                    <a:spcPts val="0"/>
                  </a:spcBef>
                  <a:spcAft>
                    <a:spcPts val="800"/>
                  </a:spcAft>
                  <a:buNone/>
                </a:pPr>
                <a:endParaRPr lang="pl-PL" dirty="0">
                  <a:latin typeface="+mn-lt"/>
                  <a:cs typeface="Calibri" panose="020F0502020204030204" pitchFamily="34" charset="0"/>
                </a:endParaRPr>
              </a:p>
              <a:p>
                <a:pPr marL="0" indent="0">
                  <a:lnSpc>
                    <a:spcPct val="107000"/>
                  </a:lnSpc>
                  <a:spcBef>
                    <a:spcPts val="0"/>
                  </a:spcBef>
                  <a:spcAft>
                    <a:spcPts val="800"/>
                  </a:spcAft>
                  <a:buNone/>
                </a:pPr>
                <a:r>
                  <a:rPr lang="pl-PL" i="1" dirty="0">
                    <a:latin typeface="+mn-lt"/>
                    <a:cs typeface="Calibri" panose="020F0502020204030204" pitchFamily="34" charset="0"/>
                  </a:rPr>
                  <a:t>W</a:t>
                </a:r>
                <a:r>
                  <a:rPr lang="pl-PL" i="1" baseline="-25000" dirty="0">
                    <a:latin typeface="+mn-lt"/>
                    <a:cs typeface="Calibri" panose="020F0502020204030204" pitchFamily="34" charset="0"/>
                  </a:rPr>
                  <a:t>e</a:t>
                </a:r>
                <a:r>
                  <a:rPr lang="pl-PL" i="1" dirty="0">
                    <a:latin typeface="+mn-lt"/>
                    <a:cs typeface="Calibri" panose="020F0502020204030204" pitchFamily="34" charset="0"/>
                  </a:rPr>
                  <a:t> = </a:t>
                </a:r>
                <a14:m>
                  <m:oMath xmlns:m="http://schemas.openxmlformats.org/officeDocument/2006/math">
                    <m:f>
                      <m:fPr>
                        <m:ctrlPr>
                          <a:rPr lang="pl-PL" i="1">
                            <a:latin typeface="Cambria Math" panose="02040503050406030204" pitchFamily="18" charset="0"/>
                          </a:rPr>
                        </m:ctrlPr>
                      </m:fPr>
                      <m:num>
                        <m:r>
                          <a:rPr lang="sk-SK" i="1">
                            <a:latin typeface="Cambria Math" panose="02040503050406030204" pitchFamily="18" charset="0"/>
                          </a:rPr>
                          <m:t>(</m:t>
                        </m:r>
                        <m:f>
                          <m:fPr>
                            <m:ctrlPr>
                              <a:rPr lang="sk-SK" i="1">
                                <a:latin typeface="Cambria Math" panose="02040503050406030204" pitchFamily="18" charset="0"/>
                              </a:rPr>
                            </m:ctrlPr>
                          </m:fPr>
                          <m:num>
                            <m:r>
                              <a:rPr lang="sk-SK" i="1">
                                <a:latin typeface="Cambria Math" panose="02040503050406030204" pitchFamily="18" charset="0"/>
                              </a:rPr>
                              <m:t>€</m:t>
                            </m:r>
                            <m:r>
                              <a:rPr lang="sk-SK" b="0" i="1" smtClean="0">
                                <a:latin typeface="Cambria Math" panose="02040503050406030204" pitchFamily="18" charset="0"/>
                              </a:rPr>
                              <m:t>50</m:t>
                            </m:r>
                          </m:num>
                          <m:den>
                            <m:r>
                              <a:rPr lang="sk-SK" i="1">
                                <a:latin typeface="Cambria Math" panose="02040503050406030204" pitchFamily="18" charset="0"/>
                              </a:rPr>
                              <m:t>€25+€50</m:t>
                            </m:r>
                          </m:den>
                        </m:f>
                        <m:r>
                          <a:rPr lang="sk-SK" i="1">
                            <a:latin typeface="Cambria Math" panose="02040503050406030204" pitchFamily="18" charset="0"/>
                          </a:rPr>
                          <m:t>)</m:t>
                        </m:r>
                      </m:num>
                      <m:den>
                        <m:r>
                          <a:rPr lang="sk-SK" i="1">
                            <a:latin typeface="Cambria Math" panose="02040503050406030204" pitchFamily="18" charset="0"/>
                          </a:rPr>
                          <m:t>3</m:t>
                        </m:r>
                      </m:den>
                    </m:f>
                    <m:r>
                      <a:rPr lang="pl-PL" i="1">
                        <a:latin typeface="Cambria Math" panose="02040503050406030204" pitchFamily="18" charset="0"/>
                      </a:rPr>
                      <m:t>+</m:t>
                    </m:r>
                    <m:f>
                      <m:fPr>
                        <m:ctrlPr>
                          <a:rPr lang="pl-PL" i="1">
                            <a:latin typeface="Cambria Math" panose="02040503050406030204" pitchFamily="18" charset="0"/>
                          </a:rPr>
                        </m:ctrlPr>
                      </m:fPr>
                      <m:num>
                        <m:r>
                          <a:rPr lang="sk-SK" i="1">
                            <a:latin typeface="Cambria Math" panose="02040503050406030204" pitchFamily="18" charset="0"/>
                          </a:rPr>
                          <m:t>(</m:t>
                        </m:r>
                        <m:f>
                          <m:fPr>
                            <m:ctrlPr>
                              <a:rPr lang="sk-SK" i="1">
                                <a:latin typeface="Cambria Math" panose="02040503050406030204" pitchFamily="18" charset="0"/>
                              </a:rPr>
                            </m:ctrlPr>
                          </m:fPr>
                          <m:num>
                            <m:r>
                              <a:rPr lang="sk-SK" i="1">
                                <a:latin typeface="Cambria Math" panose="02040503050406030204" pitchFamily="18" charset="0"/>
                              </a:rPr>
                              <m:t>€</m:t>
                            </m:r>
                            <m:r>
                              <a:rPr lang="sk-SK" b="0" i="1" smtClean="0">
                                <a:latin typeface="Cambria Math" panose="02040503050406030204" pitchFamily="18" charset="0"/>
                              </a:rPr>
                              <m:t>190</m:t>
                            </m:r>
                          </m:num>
                          <m:den>
                            <m:r>
                              <a:rPr lang="sk-SK" i="1">
                                <a:latin typeface="Cambria Math" panose="02040503050406030204" pitchFamily="18" charset="0"/>
                              </a:rPr>
                              <m:t>€101+€190</m:t>
                            </m:r>
                          </m:den>
                        </m:f>
                        <m:r>
                          <a:rPr lang="sk-SK" i="1">
                            <a:latin typeface="Cambria Math" panose="02040503050406030204" pitchFamily="18" charset="0"/>
                          </a:rPr>
                          <m:t>)</m:t>
                        </m:r>
                      </m:num>
                      <m:den>
                        <m:r>
                          <a:rPr lang="sk-SK" i="1">
                            <a:latin typeface="Cambria Math" panose="02040503050406030204" pitchFamily="18" charset="0"/>
                          </a:rPr>
                          <m:t>3</m:t>
                        </m:r>
                      </m:den>
                    </m:f>
                  </m:oMath>
                </a14:m>
                <a:r>
                  <a:rPr lang="pl-PL" dirty="0">
                    <a:latin typeface="+mn-lt"/>
                    <a:cs typeface="Calibri" panose="020F0502020204030204" pitchFamily="34" charset="0"/>
                  </a:rPr>
                  <a:t> + </a:t>
                </a:r>
                <a14:m>
                  <m:oMath xmlns:m="http://schemas.openxmlformats.org/officeDocument/2006/math">
                    <m:f>
                      <m:fPr>
                        <m:ctrlPr>
                          <a:rPr lang="pl-PL" i="1">
                            <a:latin typeface="Cambria Math" panose="02040503050406030204" pitchFamily="18" charset="0"/>
                          </a:rPr>
                        </m:ctrlPr>
                      </m:fPr>
                      <m:num>
                        <m:r>
                          <a:rPr lang="sk-SK" i="1">
                            <a:latin typeface="Cambria Math" panose="02040503050406030204" pitchFamily="18" charset="0"/>
                          </a:rPr>
                          <m:t>(</m:t>
                        </m:r>
                        <m:f>
                          <m:fPr>
                            <m:ctrlPr>
                              <a:rPr lang="sk-SK" i="1">
                                <a:latin typeface="Cambria Math" panose="02040503050406030204" pitchFamily="18" charset="0"/>
                              </a:rPr>
                            </m:ctrlPr>
                          </m:fPr>
                          <m:num>
                            <m:r>
                              <a:rPr lang="sk-SK" i="1">
                                <a:latin typeface="Cambria Math" panose="02040503050406030204" pitchFamily="18" charset="0"/>
                              </a:rPr>
                              <m:t>£</m:t>
                            </m:r>
                            <m:r>
                              <a:rPr lang="sk-SK" b="0" i="1" smtClean="0">
                                <a:latin typeface="Cambria Math" panose="02040503050406030204" pitchFamily="18" charset="0"/>
                              </a:rPr>
                              <m:t>60</m:t>
                            </m:r>
                          </m:num>
                          <m:den>
                            <m:r>
                              <a:rPr lang="sk-SK" i="1">
                                <a:latin typeface="Cambria Math" panose="02040503050406030204" pitchFamily="18" charset="0"/>
                              </a:rPr>
                              <m:t>£40+£60</m:t>
                            </m:r>
                          </m:den>
                        </m:f>
                        <m:r>
                          <a:rPr lang="sk-SK" i="1">
                            <a:latin typeface="Cambria Math" panose="02040503050406030204" pitchFamily="18" charset="0"/>
                          </a:rPr>
                          <m:t>)</m:t>
                        </m:r>
                      </m:num>
                      <m:den>
                        <m:r>
                          <a:rPr lang="sk-SK" i="1">
                            <a:latin typeface="Cambria Math" panose="02040503050406030204" pitchFamily="18" charset="0"/>
                          </a:rPr>
                          <m:t>3</m:t>
                        </m:r>
                      </m:den>
                    </m:f>
                  </m:oMath>
                </a14:m>
                <a:r>
                  <a:rPr lang="pl-PL" dirty="0">
                    <a:latin typeface="+mn-lt"/>
                    <a:cs typeface="Calibri" panose="020F0502020204030204" pitchFamily="34" charset="0"/>
                  </a:rPr>
                  <a:t> = 0,6399</a:t>
                </a:r>
              </a:p>
              <a:p>
                <a:pPr marL="0" marR="0" indent="0">
                  <a:lnSpc>
                    <a:spcPct val="107000"/>
                  </a:lnSpc>
                  <a:spcBef>
                    <a:spcPts val="0"/>
                  </a:spcBef>
                  <a:spcAft>
                    <a:spcPts val="800"/>
                  </a:spcAft>
                  <a:buNone/>
                </a:pPr>
                <a:endParaRPr lang="pl-PL" dirty="0">
                  <a:latin typeface="+mn-lt"/>
                </a:endParaRPr>
              </a:p>
            </p:txBody>
          </p:sp>
        </mc:Choice>
        <mc:Fallback xmlns="">
          <p:sp>
            <p:nvSpPr>
              <p:cNvPr id="3" name="Symbol zastępczy zawartości 2">
                <a:extLst>
                  <a:ext uri="{FF2B5EF4-FFF2-40B4-BE49-F238E27FC236}">
                    <a16:creationId xmlns:a16="http://schemas.microsoft.com/office/drawing/2014/main" id="{0FCEB99E-B7DB-FD90-2469-20F639975CE2}"/>
                  </a:ext>
                </a:extLst>
              </p:cNvPr>
              <p:cNvSpPr>
                <a:spLocks noGrp="1" noRot="1" noChangeAspect="1" noMove="1" noResize="1" noEditPoints="1" noAdjustHandles="1" noChangeArrowheads="1" noChangeShapeType="1" noTextEdit="1"/>
              </p:cNvSpPr>
              <p:nvPr>
                <p:ph idx="1"/>
              </p:nvPr>
            </p:nvSpPr>
            <p:spPr>
              <a:blipFill>
                <a:blip r:embed="rId2"/>
                <a:stretch>
                  <a:fillRect l="-1217" t="-1120"/>
                </a:stretch>
              </a:blipFill>
            </p:spPr>
            <p:txBody>
              <a:bodyPr/>
              <a:lstStyle/>
              <a:p>
                <a:r>
                  <a:rPr lang="sk-SK">
                    <a:noFill/>
                  </a:rPr>
                  <a:t> </a:t>
                </a:r>
              </a:p>
            </p:txBody>
          </p:sp>
        </mc:Fallback>
      </mc:AlternateContent>
    </p:spTree>
    <p:extLst>
      <p:ext uri="{BB962C8B-B14F-4D97-AF65-F5344CB8AC3E}">
        <p14:creationId xmlns:p14="http://schemas.microsoft.com/office/powerpoint/2010/main" val="19773030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3F62207-D126-E9CA-E89F-27C3F07226D8}"/>
              </a:ext>
            </a:extLst>
          </p:cNvPr>
          <p:cNvSpPr>
            <a:spLocks noGrp="1"/>
          </p:cNvSpPr>
          <p:nvPr>
            <p:ph type="title"/>
          </p:nvPr>
        </p:nvSpPr>
        <p:spPr>
          <a:xfrm>
            <a:off x="1917900" y="589412"/>
            <a:ext cx="9306503" cy="1325563"/>
          </a:xfrm>
        </p:spPr>
        <p:txBody>
          <a:bodyPr>
            <a:noAutofit/>
          </a:bodyPr>
          <a:lstStyle/>
          <a:p>
            <a:pPr>
              <a:lnSpc>
                <a:spcPct val="107000"/>
              </a:lnSpc>
              <a:spcBef>
                <a:spcPts val="0"/>
              </a:spcBef>
              <a:spcAft>
                <a:spcPts val="800"/>
              </a:spcAft>
            </a:pPr>
            <a:r>
              <a:rPr lang="en-US" sz="3200" b="1" dirty="0">
                <a:latin typeface="Calibri" panose="020F0502020204030204" pitchFamily="34" charset="0"/>
                <a:cs typeface="Calibri" panose="020F0502020204030204" pitchFamily="34" charset="0"/>
              </a:rPr>
              <a:t>Solution to 3:</a:t>
            </a:r>
            <a:br>
              <a:rPr lang="en-US" sz="3200" dirty="0"/>
            </a:b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Symbol zastępczy zawartości 2">
                <a:extLst>
                  <a:ext uri="{FF2B5EF4-FFF2-40B4-BE49-F238E27FC236}">
                    <a16:creationId xmlns:a16="http://schemas.microsoft.com/office/drawing/2014/main" id="{0FCEB99E-B7DB-FD90-2469-20F639975CE2}"/>
                  </a:ext>
                </a:extLst>
              </p:cNvPr>
              <p:cNvSpPr>
                <a:spLocks noGrp="1"/>
              </p:cNvSpPr>
              <p:nvPr>
                <p:ph idx="1"/>
              </p:nvPr>
            </p:nvSpPr>
            <p:spPr>
              <a:xfrm>
                <a:off x="838200" y="1526875"/>
                <a:ext cx="10515600" cy="4650088"/>
              </a:xfrm>
            </p:spPr>
            <p:txBody>
              <a:bodyPr>
                <a:normAutofit/>
              </a:bodyPr>
              <a:lstStyle/>
              <a:p>
                <a:pPr marL="0" marR="0" indent="0" algn="just">
                  <a:lnSpc>
                    <a:spcPct val="107000"/>
                  </a:lnSpc>
                  <a:spcBef>
                    <a:spcPts val="0"/>
                  </a:spcBef>
                  <a:spcAft>
                    <a:spcPts val="800"/>
                  </a:spcAft>
                  <a:buNone/>
                </a:pPr>
                <a:r>
                  <a:rPr lang="en-US" sz="2400" dirty="0">
                    <a:latin typeface="+mn-lt"/>
                    <a:cs typeface="Calibri" panose="020F0502020204030204" pitchFamily="34" charset="0"/>
                  </a:rPr>
                  <a:t>A debt-to-equity ratio of 0.7 represents a weight on debt of </a:t>
                </a:r>
                <a14:m>
                  <m:oMath xmlns:m="http://schemas.openxmlformats.org/officeDocument/2006/math">
                    <m:r>
                      <a:rPr lang="en-US" sz="2400" i="1" dirty="0" smtClean="0">
                        <a:latin typeface="Cambria Math" panose="02040503050406030204" pitchFamily="18" charset="0"/>
                        <a:cs typeface="Calibri" panose="020F0502020204030204" pitchFamily="34" charset="0"/>
                      </a:rPr>
                      <m:t>0.7/1.7 = 0.4118 </m:t>
                    </m:r>
                  </m:oMath>
                </a14:m>
                <a:endParaRPr lang="sk-SK" sz="2400" dirty="0">
                  <a:latin typeface="+mn-lt"/>
                  <a:cs typeface="Calibri" panose="020F0502020204030204" pitchFamily="34" charset="0"/>
                </a:endParaRPr>
              </a:p>
              <a:p>
                <a:pPr marL="0" marR="0" indent="0" algn="just">
                  <a:lnSpc>
                    <a:spcPct val="107000"/>
                  </a:lnSpc>
                  <a:spcBef>
                    <a:spcPts val="0"/>
                  </a:spcBef>
                  <a:spcAft>
                    <a:spcPts val="800"/>
                  </a:spcAft>
                  <a:buNone/>
                </a:pPr>
                <a:endParaRPr lang="en-US" sz="2400" dirty="0">
                  <a:latin typeface="+mn-lt"/>
                  <a:cs typeface="Calibri" panose="020F0502020204030204" pitchFamily="34" charset="0"/>
                </a:endParaRPr>
              </a:p>
              <a:p>
                <a:pPr marL="0" marR="0" indent="0" algn="just">
                  <a:lnSpc>
                    <a:spcPct val="107000"/>
                  </a:lnSpc>
                  <a:spcBef>
                    <a:spcPts val="0"/>
                  </a:spcBef>
                  <a:spcAft>
                    <a:spcPts val="800"/>
                  </a:spcAft>
                  <a:buNone/>
                </a:pPr>
                <a:r>
                  <a:rPr lang="sk-SK" sz="2400" dirty="0">
                    <a:latin typeface="+mn-lt"/>
                    <a:cs typeface="Calibri" panose="020F0502020204030204" pitchFamily="34" charset="0"/>
                  </a:rPr>
                  <a:t>s</a:t>
                </a:r>
                <a:r>
                  <a:rPr lang="en-US" sz="2400" dirty="0">
                    <a:latin typeface="+mn-lt"/>
                    <a:cs typeface="Calibri" panose="020F0502020204030204" pitchFamily="34" charset="0"/>
                  </a:rPr>
                  <a:t>o</a:t>
                </a:r>
                <a:r>
                  <a:rPr lang="sk-SK" sz="2400" dirty="0">
                    <a:latin typeface="+mn-lt"/>
                    <a:cs typeface="Calibri" panose="020F0502020204030204" pitchFamily="34" charset="0"/>
                  </a:rPr>
                  <a:t> </a:t>
                </a:r>
                <a:r>
                  <a:rPr lang="en-US" sz="2400" dirty="0">
                    <a:latin typeface="+mn-lt"/>
                    <a:cs typeface="Calibri" panose="020F0502020204030204" pitchFamily="34" charset="0"/>
                  </a:rPr>
                  <a:t>that, </a:t>
                </a:r>
                <a:endParaRPr lang="sk-SK" sz="2400" dirty="0">
                  <a:latin typeface="+mn-lt"/>
                  <a:cs typeface="Calibri" panose="020F0502020204030204" pitchFamily="34" charset="0"/>
                </a:endParaRPr>
              </a:p>
              <a:p>
                <a:pPr marL="0" marR="0" indent="0" algn="just">
                  <a:lnSpc>
                    <a:spcPct val="107000"/>
                  </a:lnSpc>
                  <a:spcBef>
                    <a:spcPts val="0"/>
                  </a:spcBef>
                  <a:spcAft>
                    <a:spcPts val="800"/>
                  </a:spcAft>
                  <a:buNone/>
                </a:pPr>
                <a14:m>
                  <m:oMath xmlns:m="http://schemas.openxmlformats.org/officeDocument/2006/math">
                    <m:r>
                      <a:rPr lang="en-US" sz="2400" i="1" dirty="0" smtClean="0">
                        <a:latin typeface="Cambria Math" panose="02040503050406030204" pitchFamily="18" charset="0"/>
                        <a:cs typeface="Calibri" panose="020F0502020204030204" pitchFamily="34" charset="0"/>
                      </a:rPr>
                      <m:t>𝑤</m:t>
                    </m:r>
                    <m:r>
                      <a:rPr lang="en-US" sz="2400" i="1" baseline="-25000" dirty="0" err="1" smtClean="0">
                        <a:latin typeface="Cambria Math" panose="02040503050406030204" pitchFamily="18" charset="0"/>
                        <a:cs typeface="Calibri" panose="020F0502020204030204" pitchFamily="34" charset="0"/>
                      </a:rPr>
                      <m:t>𝑑</m:t>
                    </m:r>
                    <m:r>
                      <a:rPr lang="en-US" sz="2400" i="1" dirty="0" smtClean="0">
                        <a:latin typeface="Cambria Math" panose="02040503050406030204" pitchFamily="18" charset="0"/>
                        <a:cs typeface="Calibri" panose="020F0502020204030204" pitchFamily="34" charset="0"/>
                      </a:rPr>
                      <m:t> </m:t>
                    </m:r>
                    <m:r>
                      <a:rPr lang="en-US" sz="2400" i="1" dirty="0">
                        <a:latin typeface="Cambria Math" panose="02040503050406030204" pitchFamily="18" charset="0"/>
                        <a:cs typeface="Calibri" panose="020F0502020204030204" pitchFamily="34" charset="0"/>
                      </a:rPr>
                      <m:t>= 0.4118 </m:t>
                    </m:r>
                    <m:r>
                      <a:rPr lang="en-US" sz="2400" b="0" i="1" dirty="0" smtClean="0">
                        <a:latin typeface="Cambria Math" panose="02040503050406030204" pitchFamily="18" charset="0"/>
                        <a:cs typeface="Calibri" panose="020F0502020204030204" pitchFamily="34" charset="0"/>
                      </a:rPr>
                      <m:t>                         </m:t>
                    </m:r>
                    <m:r>
                      <a:rPr lang="en-US" sz="2400" i="1" dirty="0">
                        <a:latin typeface="Cambria Math" panose="02040503050406030204" pitchFamily="18" charset="0"/>
                        <a:cs typeface="Calibri" panose="020F0502020204030204" pitchFamily="34" charset="0"/>
                      </a:rPr>
                      <m:t>𝑎𝑛𝑑</m:t>
                    </m:r>
                    <m:r>
                      <a:rPr lang="en-US" sz="2400" i="1" dirty="0">
                        <a:latin typeface="Cambria Math" panose="02040503050406030204" pitchFamily="18" charset="0"/>
                        <a:cs typeface="Calibri" panose="020F0502020204030204" pitchFamily="34" charset="0"/>
                      </a:rPr>
                      <m:t> </m:t>
                    </m:r>
                    <m:sSub>
                      <m:sSubPr>
                        <m:ctrlPr>
                          <a:rPr lang="en-US" sz="2400" b="0" i="1" dirty="0" smtClean="0">
                            <a:latin typeface="Cambria Math" panose="02040503050406030204" pitchFamily="18" charset="0"/>
                            <a:cs typeface="Calibri" panose="020F0502020204030204" pitchFamily="34" charset="0"/>
                          </a:rPr>
                        </m:ctrlPr>
                      </m:sSubPr>
                      <m:e>
                        <m:r>
                          <a:rPr lang="en-US" sz="2400" b="0" i="1" dirty="0" smtClean="0">
                            <a:latin typeface="Cambria Math" panose="02040503050406030204" pitchFamily="18" charset="0"/>
                            <a:cs typeface="Calibri" panose="020F0502020204030204" pitchFamily="34" charset="0"/>
                          </a:rPr>
                          <m:t>                           </m:t>
                        </m:r>
                        <m:r>
                          <a:rPr lang="en-US" sz="2400" i="1" dirty="0">
                            <a:latin typeface="Cambria Math" panose="02040503050406030204" pitchFamily="18" charset="0"/>
                            <a:cs typeface="Calibri" panose="020F0502020204030204" pitchFamily="34" charset="0"/>
                          </a:rPr>
                          <m:t>𝑤</m:t>
                        </m:r>
                      </m:e>
                      <m:sub>
                        <m:r>
                          <a:rPr lang="en-US" sz="2400" i="1" dirty="0">
                            <a:latin typeface="Cambria Math" panose="02040503050406030204" pitchFamily="18" charset="0"/>
                            <a:cs typeface="Calibri" panose="020F0502020204030204" pitchFamily="34" charset="0"/>
                          </a:rPr>
                          <m:t>𝑒</m:t>
                        </m:r>
                      </m:sub>
                    </m:sSub>
                    <m:r>
                      <a:rPr lang="en-US" sz="2400" i="1" dirty="0">
                        <a:latin typeface="Cambria Math" panose="02040503050406030204" pitchFamily="18" charset="0"/>
                        <a:cs typeface="Calibri" panose="020F0502020204030204" pitchFamily="34" charset="0"/>
                      </a:rPr>
                      <m:t> = 1 − 0.4118 = 0.5882</m:t>
                    </m:r>
                  </m:oMath>
                </a14:m>
                <a:r>
                  <a:rPr lang="en-US" sz="2400" dirty="0">
                    <a:latin typeface="+mn-lt"/>
                    <a:cs typeface="Calibri" panose="020F0502020204030204" pitchFamily="34" charset="0"/>
                  </a:rPr>
                  <a:t>. </a:t>
                </a:r>
                <a:endParaRPr lang="sk-SK" sz="2400" dirty="0">
                  <a:latin typeface="+mn-lt"/>
                  <a:cs typeface="Calibri" panose="020F0502020204030204" pitchFamily="34" charset="0"/>
                </a:endParaRPr>
              </a:p>
              <a:p>
                <a:pPr marL="0" marR="0" indent="0" algn="just">
                  <a:lnSpc>
                    <a:spcPct val="107000"/>
                  </a:lnSpc>
                  <a:spcBef>
                    <a:spcPts val="0"/>
                  </a:spcBef>
                  <a:spcAft>
                    <a:spcPts val="800"/>
                  </a:spcAft>
                  <a:buNone/>
                </a:pPr>
                <a:endParaRPr lang="sk-SK" sz="2400" dirty="0">
                  <a:latin typeface="+mn-lt"/>
                  <a:cs typeface="Calibri" panose="020F0502020204030204" pitchFamily="34" charset="0"/>
                </a:endParaRPr>
              </a:p>
              <a:p>
                <a:pPr marL="0" marR="0" indent="0" algn="just">
                  <a:lnSpc>
                    <a:spcPct val="107000"/>
                  </a:lnSpc>
                  <a:spcBef>
                    <a:spcPts val="0"/>
                  </a:spcBef>
                  <a:spcAft>
                    <a:spcPts val="800"/>
                  </a:spcAft>
                  <a:buNone/>
                </a:pPr>
                <a:endParaRPr lang="en-US" sz="2400" dirty="0">
                  <a:latin typeface="+mn-lt"/>
                  <a:cs typeface="Calibri" panose="020F0502020204030204" pitchFamily="34" charset="0"/>
                </a:endParaRPr>
              </a:p>
              <a:p>
                <a:pPr marL="0" marR="0" indent="0" algn="just">
                  <a:lnSpc>
                    <a:spcPct val="107000"/>
                  </a:lnSpc>
                  <a:spcBef>
                    <a:spcPts val="0"/>
                  </a:spcBef>
                  <a:spcAft>
                    <a:spcPts val="800"/>
                  </a:spcAft>
                  <a:buNone/>
                </a:pPr>
                <a:r>
                  <a:rPr lang="en-US" sz="2400" dirty="0">
                    <a:latin typeface="+mn-lt"/>
                    <a:cs typeface="Calibri" panose="020F0502020204030204" pitchFamily="34" charset="0"/>
                  </a:rPr>
                  <a:t>These would be the preferred</a:t>
                </a:r>
                <a:r>
                  <a:rPr lang="sk-SK" sz="2400" dirty="0">
                    <a:latin typeface="+mn-lt"/>
                    <a:cs typeface="Calibri" panose="020F0502020204030204" pitchFamily="34" charset="0"/>
                  </a:rPr>
                  <a:t> </a:t>
                </a:r>
                <a:r>
                  <a:rPr lang="en-US" sz="2400" dirty="0">
                    <a:latin typeface="+mn-lt"/>
                    <a:cs typeface="Calibri" panose="020F0502020204030204" pitchFamily="34" charset="0"/>
                  </a:rPr>
                  <a:t>weights to use in a cost of capital calculation.</a:t>
                </a:r>
                <a:endParaRPr lang="pl-PL" sz="2400" dirty="0">
                  <a:latin typeface="+mn-lt"/>
                  <a:cs typeface="Calibri" panose="020F0502020204030204" pitchFamily="34" charset="0"/>
                </a:endParaRPr>
              </a:p>
            </p:txBody>
          </p:sp>
        </mc:Choice>
        <mc:Fallback xmlns="">
          <p:sp>
            <p:nvSpPr>
              <p:cNvPr id="3" name="Symbol zastępczy zawartości 2">
                <a:extLst>
                  <a:ext uri="{FF2B5EF4-FFF2-40B4-BE49-F238E27FC236}">
                    <a16:creationId xmlns:a16="http://schemas.microsoft.com/office/drawing/2014/main" id="{0FCEB99E-B7DB-FD90-2469-20F639975CE2}"/>
                  </a:ext>
                </a:extLst>
              </p:cNvPr>
              <p:cNvSpPr>
                <a:spLocks noGrp="1" noRot="1" noChangeAspect="1" noMove="1" noResize="1" noEditPoints="1" noAdjustHandles="1" noChangeArrowheads="1" noChangeShapeType="1" noTextEdit="1"/>
              </p:cNvSpPr>
              <p:nvPr>
                <p:ph idx="1"/>
              </p:nvPr>
            </p:nvSpPr>
            <p:spPr>
              <a:xfrm>
                <a:off x="838200" y="1526875"/>
                <a:ext cx="10515600" cy="4650088"/>
              </a:xfrm>
              <a:blipFill>
                <a:blip r:embed="rId2"/>
                <a:stretch>
                  <a:fillRect l="-928" t="-917"/>
                </a:stretch>
              </a:blipFill>
            </p:spPr>
            <p:txBody>
              <a:bodyPr/>
              <a:lstStyle/>
              <a:p>
                <a:r>
                  <a:rPr lang="sk-SK">
                    <a:noFill/>
                  </a:rPr>
                  <a:t> </a:t>
                </a:r>
              </a:p>
            </p:txBody>
          </p:sp>
        </mc:Fallback>
      </mc:AlternateContent>
    </p:spTree>
    <p:extLst>
      <p:ext uri="{BB962C8B-B14F-4D97-AF65-F5344CB8AC3E}">
        <p14:creationId xmlns:p14="http://schemas.microsoft.com/office/powerpoint/2010/main" val="2755584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3F62207-D126-E9CA-E89F-27C3F07226D8}"/>
              </a:ext>
            </a:extLst>
          </p:cNvPr>
          <p:cNvSpPr>
            <a:spLocks noGrp="1"/>
          </p:cNvSpPr>
          <p:nvPr>
            <p:ph type="title"/>
          </p:nvPr>
        </p:nvSpPr>
        <p:spPr>
          <a:xfrm>
            <a:off x="1952406" y="373752"/>
            <a:ext cx="9306503" cy="1325563"/>
          </a:xfrm>
        </p:spPr>
        <p:txBody>
          <a:bodyPr>
            <a:noAutofit/>
          </a:bodyPr>
          <a:lstStyle/>
          <a:p>
            <a:pPr marL="0" marR="0">
              <a:lnSpc>
                <a:spcPct val="107000"/>
              </a:lnSpc>
              <a:spcBef>
                <a:spcPts val="0"/>
              </a:spcBef>
              <a:spcAft>
                <a:spcPts val="800"/>
              </a:spcAft>
            </a:pPr>
            <a:r>
              <a:rPr lang="en-US" sz="3200" b="1" dirty="0">
                <a:latin typeface="Calibri" panose="020F0502020204030204" pitchFamily="34" charset="0"/>
                <a:cs typeface="Calibri" panose="020F0502020204030204" pitchFamily="34" charset="0"/>
              </a:rPr>
              <a:t>Cost of Debt</a:t>
            </a:r>
          </a:p>
        </p:txBody>
      </p:sp>
      <mc:AlternateContent xmlns:mc="http://schemas.openxmlformats.org/markup-compatibility/2006" xmlns:a14="http://schemas.microsoft.com/office/drawing/2010/main">
        <mc:Choice Requires="a14">
          <p:sp>
            <p:nvSpPr>
              <p:cNvPr id="3" name="Symbol zastępczy zawartości 2">
                <a:extLst>
                  <a:ext uri="{FF2B5EF4-FFF2-40B4-BE49-F238E27FC236}">
                    <a16:creationId xmlns:a16="http://schemas.microsoft.com/office/drawing/2014/main" id="{0FCEB99E-B7DB-FD90-2469-20F639975CE2}"/>
                  </a:ext>
                </a:extLst>
              </p:cNvPr>
              <p:cNvSpPr>
                <a:spLocks noGrp="1"/>
              </p:cNvSpPr>
              <p:nvPr>
                <p:ph idx="1"/>
              </p:nvPr>
            </p:nvSpPr>
            <p:spPr>
              <a:xfrm>
                <a:off x="838200" y="1699315"/>
                <a:ext cx="10515600" cy="4351338"/>
              </a:xfrm>
            </p:spPr>
            <p:txBody>
              <a:bodyPr/>
              <a:lstStyle/>
              <a:p>
                <a:pPr algn="just">
                  <a:lnSpc>
                    <a:spcPct val="107000"/>
                  </a:lnSpc>
                  <a:spcBef>
                    <a:spcPts val="0"/>
                  </a:spcBef>
                  <a:spcAft>
                    <a:spcPts val="800"/>
                  </a:spcAft>
                </a:pPr>
                <a:r>
                  <a:rPr lang="en-US" dirty="0">
                    <a:latin typeface="+mn-lt"/>
                  </a:rPr>
                  <a:t>The </a:t>
                </a:r>
                <a:r>
                  <a:rPr lang="en-US" b="1" dirty="0">
                    <a:latin typeface="+mn-lt"/>
                  </a:rPr>
                  <a:t>cost of debt </a:t>
                </a:r>
                <a:r>
                  <a:rPr lang="en-US" dirty="0">
                    <a:latin typeface="+mn-lt"/>
                  </a:rPr>
                  <a:t>is the cost of debt financing to a company when it issues a bond</a:t>
                </a:r>
                <a:r>
                  <a:rPr lang="sk-SK" dirty="0">
                    <a:latin typeface="+mn-lt"/>
                  </a:rPr>
                  <a:t> </a:t>
                </a:r>
                <a:r>
                  <a:rPr lang="en-US" dirty="0">
                    <a:latin typeface="+mn-lt"/>
                  </a:rPr>
                  <a:t>or takes out a bank loan. </a:t>
                </a:r>
                <a:endParaRPr lang="sk-SK" dirty="0">
                  <a:latin typeface="+mn-lt"/>
                </a:endParaRPr>
              </a:p>
              <a:p>
                <a:pPr algn="just">
                  <a:lnSpc>
                    <a:spcPct val="107000"/>
                  </a:lnSpc>
                  <a:spcBef>
                    <a:spcPts val="0"/>
                  </a:spcBef>
                  <a:spcAft>
                    <a:spcPts val="800"/>
                  </a:spcAft>
                </a:pPr>
                <a:endParaRPr lang="sk-SK" dirty="0">
                  <a:latin typeface="+mn-lt"/>
                </a:endParaRPr>
              </a:p>
              <a:p>
                <a:pPr algn="just">
                  <a:lnSpc>
                    <a:spcPct val="107000"/>
                  </a:lnSpc>
                  <a:spcBef>
                    <a:spcPts val="0"/>
                  </a:spcBef>
                  <a:spcAft>
                    <a:spcPts val="800"/>
                  </a:spcAft>
                </a:pPr>
                <a:r>
                  <a:rPr lang="en-US" dirty="0">
                    <a:latin typeface="+mn-lt"/>
                  </a:rPr>
                  <a:t>We discuss two methods to estimate the before-tax cost of debt, </a:t>
                </a:r>
                <a14:m>
                  <m:oMath xmlns:m="http://schemas.openxmlformats.org/officeDocument/2006/math">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𝑟</m:t>
                        </m:r>
                      </m:e>
                      <m:sub>
                        <m:r>
                          <a:rPr lang="en-US" i="1" dirty="0" smtClean="0">
                            <a:latin typeface="Cambria Math" panose="02040503050406030204" pitchFamily="18" charset="0"/>
                          </a:rPr>
                          <m:t>𝑑</m:t>
                        </m:r>
                      </m:sub>
                    </m:sSub>
                  </m:oMath>
                </a14:m>
                <a:r>
                  <a:rPr lang="en-US" dirty="0">
                    <a:latin typeface="+mn-lt"/>
                  </a:rPr>
                  <a:t>: (1) the yield-to-maturity approach and (2) debt-rating approach.</a:t>
                </a:r>
                <a:endParaRPr lang="pl-PL" dirty="0">
                  <a:latin typeface="+mn-lt"/>
                </a:endParaRPr>
              </a:p>
            </p:txBody>
          </p:sp>
        </mc:Choice>
        <mc:Fallback xmlns="">
          <p:sp>
            <p:nvSpPr>
              <p:cNvPr id="3" name="Symbol zastępczy zawartości 2">
                <a:extLst>
                  <a:ext uri="{FF2B5EF4-FFF2-40B4-BE49-F238E27FC236}">
                    <a16:creationId xmlns:a16="http://schemas.microsoft.com/office/drawing/2014/main" id="{0FCEB99E-B7DB-FD90-2469-20F639975CE2}"/>
                  </a:ext>
                </a:extLst>
              </p:cNvPr>
              <p:cNvSpPr>
                <a:spLocks noGrp="1" noRot="1" noChangeAspect="1" noMove="1" noResize="1" noEditPoints="1" noAdjustHandles="1" noChangeArrowheads="1" noChangeShapeType="1" noTextEdit="1"/>
              </p:cNvSpPr>
              <p:nvPr>
                <p:ph idx="1"/>
              </p:nvPr>
            </p:nvSpPr>
            <p:spPr>
              <a:xfrm>
                <a:off x="838200" y="1699315"/>
                <a:ext cx="10515600" cy="4351338"/>
              </a:xfrm>
              <a:blipFill>
                <a:blip r:embed="rId2"/>
                <a:stretch>
                  <a:fillRect l="-1043" t="-1261" r="-1159"/>
                </a:stretch>
              </a:blipFill>
            </p:spPr>
            <p:txBody>
              <a:bodyPr/>
              <a:lstStyle/>
              <a:p>
                <a:r>
                  <a:rPr lang="sk-SK">
                    <a:noFill/>
                  </a:rPr>
                  <a:t> </a:t>
                </a:r>
              </a:p>
            </p:txBody>
          </p:sp>
        </mc:Fallback>
      </mc:AlternateContent>
    </p:spTree>
    <p:extLst>
      <p:ext uri="{BB962C8B-B14F-4D97-AF65-F5344CB8AC3E}">
        <p14:creationId xmlns:p14="http://schemas.microsoft.com/office/powerpoint/2010/main" val="33514777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3F62207-D126-E9CA-E89F-27C3F07226D8}"/>
              </a:ext>
            </a:extLst>
          </p:cNvPr>
          <p:cNvSpPr>
            <a:spLocks noGrp="1"/>
          </p:cNvSpPr>
          <p:nvPr>
            <p:ph type="title"/>
          </p:nvPr>
        </p:nvSpPr>
        <p:spPr>
          <a:xfrm>
            <a:off x="1917900" y="681037"/>
            <a:ext cx="9306503" cy="703099"/>
          </a:xfrm>
        </p:spPr>
        <p:txBody>
          <a:bodyPr>
            <a:noAutofit/>
          </a:bodyPr>
          <a:lstStyle/>
          <a:p>
            <a:pPr marL="0" marR="0">
              <a:lnSpc>
                <a:spcPct val="107000"/>
              </a:lnSpc>
              <a:spcBef>
                <a:spcPts val="0"/>
              </a:spcBef>
              <a:spcAft>
                <a:spcPts val="800"/>
              </a:spcAft>
            </a:pPr>
            <a:r>
              <a:rPr lang="en-US" sz="3200" b="1" dirty="0">
                <a:latin typeface="Calibri" panose="020F0502020204030204" pitchFamily="34" charset="0"/>
                <a:ea typeface="Calibri" panose="020F0502020204030204" pitchFamily="34" charset="0"/>
                <a:cs typeface="Times New Roman" panose="02020603050405020304" pitchFamily="18" charset="0"/>
              </a:rPr>
              <a:t>Cost of Debt: Yield-to-Maturity Approach</a:t>
            </a:r>
            <a:endParaRPr lang="en-US" sz="3200" b="1" dirty="0">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Symbol zastępczy zawartości 2">
                <a:extLst>
                  <a:ext uri="{FF2B5EF4-FFF2-40B4-BE49-F238E27FC236}">
                    <a16:creationId xmlns:a16="http://schemas.microsoft.com/office/drawing/2014/main" id="{0FCEB99E-B7DB-FD90-2469-20F639975CE2}"/>
                  </a:ext>
                </a:extLst>
              </p:cNvPr>
              <p:cNvSpPr>
                <a:spLocks noGrp="1"/>
              </p:cNvSpPr>
              <p:nvPr>
                <p:ph idx="1"/>
              </p:nvPr>
            </p:nvSpPr>
            <p:spPr>
              <a:xfrm>
                <a:off x="838200" y="1597176"/>
                <a:ext cx="10876472" cy="4803624"/>
              </a:xfrm>
            </p:spPr>
            <p:txBody>
              <a:bodyPr>
                <a:noAutofit/>
              </a:bodyPr>
              <a:lstStyle/>
              <a:p>
                <a:pPr marL="0" marR="0" indent="0" algn="just">
                  <a:lnSpc>
                    <a:spcPct val="107000"/>
                  </a:lnSpc>
                  <a:spcBef>
                    <a:spcPts val="0"/>
                  </a:spcBef>
                  <a:spcAft>
                    <a:spcPts val="800"/>
                  </a:spcAft>
                  <a:buNone/>
                </a:pPr>
                <a:r>
                  <a:rPr lang="en-US" sz="1700" dirty="0">
                    <a:latin typeface="Calibri" panose="020F0502020204030204" pitchFamily="34" charset="0"/>
                    <a:cs typeface="Calibri" panose="020F0502020204030204" pitchFamily="34" charset="0"/>
                  </a:rPr>
                  <a:t>The </a:t>
                </a:r>
                <a:r>
                  <a:rPr lang="en-US" sz="1700" b="1" dirty="0">
                    <a:latin typeface="Calibri" panose="020F0502020204030204" pitchFamily="34" charset="0"/>
                    <a:cs typeface="Calibri" panose="020F0502020204030204" pitchFamily="34" charset="0"/>
                  </a:rPr>
                  <a:t>yield to maturity (YTM) </a:t>
                </a:r>
                <a:r>
                  <a:rPr lang="en-US" sz="1700" dirty="0">
                    <a:latin typeface="Calibri" panose="020F0502020204030204" pitchFamily="34" charset="0"/>
                    <a:cs typeface="Calibri" panose="020F0502020204030204" pitchFamily="34" charset="0"/>
                  </a:rPr>
                  <a:t>is the annual return that an investor earns on a bond</a:t>
                </a:r>
                <a:r>
                  <a:rPr lang="sk-SK" sz="1700" dirty="0">
                    <a:latin typeface="Calibri" panose="020F0502020204030204" pitchFamily="34" charset="0"/>
                    <a:cs typeface="Calibri" panose="020F0502020204030204" pitchFamily="34" charset="0"/>
                  </a:rPr>
                  <a:t> </a:t>
                </a:r>
                <a:r>
                  <a:rPr lang="en-US" sz="1700" dirty="0">
                    <a:latin typeface="Calibri" panose="020F0502020204030204" pitchFamily="34" charset="0"/>
                    <a:cs typeface="Calibri" panose="020F0502020204030204" pitchFamily="34" charset="0"/>
                  </a:rPr>
                  <a:t>if the investor purchases the bond today and holds it until maturity. </a:t>
                </a:r>
                <a:endParaRPr lang="sk-SK" sz="1700" dirty="0">
                  <a:latin typeface="Calibri" panose="020F0502020204030204" pitchFamily="34" charset="0"/>
                  <a:cs typeface="Calibri" panose="020F0502020204030204" pitchFamily="34" charset="0"/>
                </a:endParaRPr>
              </a:p>
              <a:p>
                <a:pPr marL="0" marR="0" indent="0" algn="just">
                  <a:lnSpc>
                    <a:spcPct val="107000"/>
                  </a:lnSpc>
                  <a:spcBef>
                    <a:spcPts val="0"/>
                  </a:spcBef>
                  <a:spcAft>
                    <a:spcPts val="800"/>
                  </a:spcAft>
                  <a:buNone/>
                </a:pPr>
                <a:r>
                  <a:rPr lang="sk-SK" sz="1700" dirty="0">
                    <a:latin typeface="Calibri" panose="020F0502020204030204" pitchFamily="34" charset="0"/>
                    <a:cs typeface="Calibri" panose="020F0502020204030204" pitchFamily="34" charset="0"/>
                  </a:rPr>
                  <a:t>I</a:t>
                </a:r>
                <a:r>
                  <a:rPr lang="en-US" sz="1700" dirty="0">
                    <a:latin typeface="Calibri" panose="020F0502020204030204" pitchFamily="34" charset="0"/>
                    <a:cs typeface="Calibri" panose="020F0502020204030204" pitchFamily="34" charset="0"/>
                  </a:rPr>
                  <a:t>t is the yield, </a:t>
                </a:r>
                <a14:m>
                  <m:oMath xmlns:m="http://schemas.openxmlformats.org/officeDocument/2006/math">
                    <m:sSub>
                      <m:sSubPr>
                        <m:ctrlPr>
                          <a:rPr lang="en-US" sz="1700" b="0" i="1" dirty="0" smtClean="0">
                            <a:latin typeface="Cambria Math" panose="02040503050406030204" pitchFamily="18" charset="0"/>
                            <a:cs typeface="Calibri" panose="020F0502020204030204" pitchFamily="34" charset="0"/>
                          </a:rPr>
                        </m:ctrlPr>
                      </m:sSubPr>
                      <m:e>
                        <m:r>
                          <a:rPr lang="en-US" sz="1700" i="1" dirty="0" smtClean="0">
                            <a:latin typeface="Cambria Math" panose="02040503050406030204" pitchFamily="18" charset="0"/>
                            <a:cs typeface="Calibri" panose="020F0502020204030204" pitchFamily="34" charset="0"/>
                          </a:rPr>
                          <m:t>𝑟</m:t>
                        </m:r>
                      </m:e>
                      <m:sub>
                        <m:r>
                          <a:rPr lang="en-US" sz="1700" i="1" dirty="0" smtClean="0">
                            <a:latin typeface="Cambria Math" panose="02040503050406030204" pitchFamily="18" charset="0"/>
                            <a:cs typeface="Calibri" panose="020F0502020204030204" pitchFamily="34" charset="0"/>
                          </a:rPr>
                          <m:t>𝑑</m:t>
                        </m:r>
                      </m:sub>
                    </m:sSub>
                  </m:oMath>
                </a14:m>
                <a:r>
                  <a:rPr lang="en-US" sz="1700" dirty="0">
                    <a:latin typeface="Calibri" panose="020F0502020204030204" pitchFamily="34" charset="0"/>
                    <a:cs typeface="Calibri" panose="020F0502020204030204" pitchFamily="34" charset="0"/>
                  </a:rPr>
                  <a:t>, that equates the present value of the bond’s promised payments to</a:t>
                </a:r>
                <a:r>
                  <a:rPr lang="sk-SK" sz="1700" dirty="0">
                    <a:latin typeface="Calibri" panose="020F0502020204030204" pitchFamily="34" charset="0"/>
                    <a:cs typeface="Calibri" panose="020F0502020204030204" pitchFamily="34" charset="0"/>
                  </a:rPr>
                  <a:t> </a:t>
                </a:r>
                <a:r>
                  <a:rPr lang="en-US" sz="1700" dirty="0">
                    <a:latin typeface="Calibri" panose="020F0502020204030204" pitchFamily="34" charset="0"/>
                    <a:cs typeface="Calibri" panose="020F0502020204030204" pitchFamily="34" charset="0"/>
                  </a:rPr>
                  <a:t>its market price:</a:t>
                </a:r>
                <a:endParaRPr lang="sk-SK" sz="1700" dirty="0">
                  <a:latin typeface="Calibri" panose="020F0502020204030204" pitchFamily="34" charset="0"/>
                  <a:cs typeface="Calibri" panose="020F0502020204030204" pitchFamily="34" charset="0"/>
                </a:endParaRPr>
              </a:p>
              <a:p>
                <a:pPr marL="0" marR="0" indent="0" algn="just">
                  <a:lnSpc>
                    <a:spcPct val="107000"/>
                  </a:lnSpc>
                  <a:spcBef>
                    <a:spcPts val="0"/>
                  </a:spcBef>
                  <a:spcAft>
                    <a:spcPts val="800"/>
                  </a:spcAft>
                  <a:buNone/>
                </a:pPr>
                <a:endParaRPr lang="sk-SK" sz="1700" dirty="0">
                  <a:latin typeface="Calibri" panose="020F0502020204030204" pitchFamily="34" charset="0"/>
                  <a:cs typeface="Calibri" panose="020F0502020204030204" pitchFamily="34" charset="0"/>
                </a:endParaRPr>
              </a:p>
              <a:p>
                <a:pPr marL="0" marR="0" indent="0" algn="ctr">
                  <a:lnSpc>
                    <a:spcPct val="107000"/>
                  </a:lnSpc>
                  <a:spcBef>
                    <a:spcPts val="0"/>
                  </a:spcBef>
                  <a:spcAft>
                    <a:spcPts val="800"/>
                  </a:spcAft>
                  <a:buNone/>
                </a:pPr>
                <a14:m>
                  <m:oMath xmlns:m="http://schemas.openxmlformats.org/officeDocument/2006/math">
                    <m:sSub>
                      <m:sSubPr>
                        <m:ctrlPr>
                          <a:rPr lang="en-US" sz="1700" b="0" i="1" smtClean="0">
                            <a:latin typeface="Cambria Math" panose="02040503050406030204" pitchFamily="18" charset="0"/>
                          </a:rPr>
                        </m:ctrlPr>
                      </m:sSubPr>
                      <m:e>
                        <m:r>
                          <a:rPr lang="en-US" sz="1700" b="0" i="1" smtClean="0">
                            <a:latin typeface="Cambria Math" panose="02040503050406030204" pitchFamily="18" charset="0"/>
                          </a:rPr>
                          <m:t>𝑃</m:t>
                        </m:r>
                      </m:e>
                      <m:sub>
                        <m:r>
                          <a:rPr lang="en-US" sz="1700" b="0" i="1" smtClean="0">
                            <a:latin typeface="Cambria Math" panose="02040503050406030204" pitchFamily="18" charset="0"/>
                          </a:rPr>
                          <m:t>0</m:t>
                        </m:r>
                      </m:sub>
                    </m:sSub>
                    <m:r>
                      <a:rPr lang="en-US" sz="1700" b="0" i="1" smtClean="0">
                        <a:latin typeface="Cambria Math" panose="02040503050406030204" pitchFamily="18" charset="0"/>
                      </a:rPr>
                      <m:t>=</m:t>
                    </m:r>
                    <m:f>
                      <m:fPr>
                        <m:ctrlPr>
                          <a:rPr lang="pl-PL" sz="1700" i="1">
                            <a:latin typeface="Cambria Math" panose="02040503050406030204" pitchFamily="18" charset="0"/>
                          </a:rPr>
                        </m:ctrlPr>
                      </m:fPr>
                      <m:num>
                        <m:r>
                          <a:rPr lang="sk-SK" sz="1700" b="0" i="1" smtClean="0">
                            <a:latin typeface="Cambria Math" panose="02040503050406030204" pitchFamily="18" charset="0"/>
                          </a:rPr>
                          <m:t>𝑃𝑀𝑇</m:t>
                        </m:r>
                        <m:r>
                          <a:rPr lang="sk-SK" sz="1700" b="0" i="1" baseline="-25000" smtClean="0">
                            <a:latin typeface="Cambria Math" panose="02040503050406030204" pitchFamily="18" charset="0"/>
                          </a:rPr>
                          <m:t>1</m:t>
                        </m:r>
                      </m:num>
                      <m:den>
                        <m:r>
                          <a:rPr lang="sk-SK" sz="1700" i="1">
                            <a:latin typeface="Cambria Math" panose="02040503050406030204" pitchFamily="18" charset="0"/>
                          </a:rPr>
                          <m:t>(</m:t>
                        </m:r>
                        <m:r>
                          <a:rPr lang="sk-SK" sz="1700" b="0" i="1" smtClean="0">
                            <a:latin typeface="Cambria Math" panose="02040503050406030204" pitchFamily="18" charset="0"/>
                          </a:rPr>
                          <m:t>1+ </m:t>
                        </m:r>
                        <m:f>
                          <m:fPr>
                            <m:ctrlPr>
                              <a:rPr lang="sk-SK" sz="1700" i="1">
                                <a:latin typeface="Cambria Math" panose="02040503050406030204" pitchFamily="18" charset="0"/>
                              </a:rPr>
                            </m:ctrlPr>
                          </m:fPr>
                          <m:num>
                            <m:sSub>
                              <m:sSubPr>
                                <m:ctrlPr>
                                  <a:rPr lang="en-US" sz="1700" b="0" i="1" smtClean="0">
                                    <a:latin typeface="Cambria Math" panose="02040503050406030204" pitchFamily="18" charset="0"/>
                                  </a:rPr>
                                </m:ctrlPr>
                              </m:sSubPr>
                              <m:e>
                                <m:r>
                                  <a:rPr lang="sk-SK" sz="1700" b="0" i="1" smtClean="0">
                                    <a:latin typeface="Cambria Math" panose="02040503050406030204" pitchFamily="18" charset="0"/>
                                  </a:rPr>
                                  <m:t>𝑟</m:t>
                                </m:r>
                              </m:e>
                              <m:sub>
                                <m:r>
                                  <a:rPr lang="sk-SK" sz="1700" b="0" i="1" smtClean="0">
                                    <a:latin typeface="Cambria Math" panose="02040503050406030204" pitchFamily="18" charset="0"/>
                                  </a:rPr>
                                  <m:t>𝑑</m:t>
                                </m:r>
                              </m:sub>
                            </m:sSub>
                          </m:num>
                          <m:den>
                            <m:r>
                              <a:rPr lang="sk-SK" sz="1700" b="0" i="1" smtClean="0">
                                <a:latin typeface="Cambria Math" panose="02040503050406030204" pitchFamily="18" charset="0"/>
                              </a:rPr>
                              <m:t>2</m:t>
                            </m:r>
                          </m:den>
                        </m:f>
                        <m:r>
                          <a:rPr lang="sk-SK" sz="1700" i="1">
                            <a:latin typeface="Cambria Math" panose="02040503050406030204" pitchFamily="18" charset="0"/>
                          </a:rPr>
                          <m:t>)</m:t>
                        </m:r>
                      </m:den>
                    </m:f>
                    <m:r>
                      <a:rPr lang="sk-SK" sz="1700" b="0" i="1" smtClean="0">
                        <a:latin typeface="Cambria Math" panose="02040503050406030204" pitchFamily="18" charset="0"/>
                      </a:rPr>
                      <m:t>+ …..+</m:t>
                    </m:r>
                    <m:f>
                      <m:fPr>
                        <m:ctrlPr>
                          <a:rPr lang="pl-PL" sz="1700" i="1">
                            <a:latin typeface="Cambria Math" panose="02040503050406030204" pitchFamily="18" charset="0"/>
                          </a:rPr>
                        </m:ctrlPr>
                      </m:fPr>
                      <m:num>
                        <m:r>
                          <a:rPr lang="sk-SK" sz="1700" i="1">
                            <a:latin typeface="Cambria Math" panose="02040503050406030204" pitchFamily="18" charset="0"/>
                          </a:rPr>
                          <m:t>𝑃𝑀𝑇</m:t>
                        </m:r>
                        <m:r>
                          <a:rPr lang="sk-SK" sz="1700" b="0" i="1" baseline="-25000" smtClean="0">
                            <a:latin typeface="Cambria Math" panose="02040503050406030204" pitchFamily="18" charset="0"/>
                          </a:rPr>
                          <m:t>𝑛</m:t>
                        </m:r>
                      </m:num>
                      <m:den>
                        <m:d>
                          <m:dPr>
                            <m:ctrlPr>
                              <a:rPr lang="sk-SK" sz="1700" i="1">
                                <a:latin typeface="Cambria Math" panose="02040503050406030204" pitchFamily="18" charset="0"/>
                              </a:rPr>
                            </m:ctrlPr>
                          </m:dPr>
                          <m:e>
                            <m:r>
                              <a:rPr lang="sk-SK" sz="1700" i="1">
                                <a:latin typeface="Cambria Math" panose="02040503050406030204" pitchFamily="18" charset="0"/>
                              </a:rPr>
                              <m:t>1+ </m:t>
                            </m:r>
                            <m:f>
                              <m:fPr>
                                <m:ctrlPr>
                                  <a:rPr lang="sk-SK" sz="1700" i="1">
                                    <a:latin typeface="Cambria Math" panose="02040503050406030204" pitchFamily="18" charset="0"/>
                                  </a:rPr>
                                </m:ctrlPr>
                              </m:fPr>
                              <m:num>
                                <m:sSub>
                                  <m:sSubPr>
                                    <m:ctrlPr>
                                      <a:rPr lang="en-US" sz="1700" i="1">
                                        <a:latin typeface="Cambria Math" panose="02040503050406030204" pitchFamily="18" charset="0"/>
                                      </a:rPr>
                                    </m:ctrlPr>
                                  </m:sSubPr>
                                  <m:e>
                                    <m:r>
                                      <a:rPr lang="sk-SK" sz="1700" i="1">
                                        <a:latin typeface="Cambria Math" panose="02040503050406030204" pitchFamily="18" charset="0"/>
                                      </a:rPr>
                                      <m:t>𝑟</m:t>
                                    </m:r>
                                  </m:e>
                                  <m:sub>
                                    <m:r>
                                      <a:rPr lang="sk-SK" sz="1700" i="1">
                                        <a:latin typeface="Cambria Math" panose="02040503050406030204" pitchFamily="18" charset="0"/>
                                      </a:rPr>
                                      <m:t>𝑑</m:t>
                                    </m:r>
                                  </m:sub>
                                </m:sSub>
                              </m:num>
                              <m:den>
                                <m:r>
                                  <a:rPr lang="sk-SK" sz="1700" i="1">
                                    <a:latin typeface="Cambria Math" panose="02040503050406030204" pitchFamily="18" charset="0"/>
                                  </a:rPr>
                                  <m:t>2</m:t>
                                </m:r>
                              </m:den>
                            </m:f>
                          </m:e>
                        </m:d>
                        <m:r>
                          <a:rPr lang="sk-SK" sz="1700" b="0" i="1" baseline="30000" smtClean="0">
                            <a:latin typeface="Cambria Math" panose="02040503050406030204" pitchFamily="18" charset="0"/>
                          </a:rPr>
                          <m:t>𝑛</m:t>
                        </m:r>
                      </m:den>
                    </m:f>
                  </m:oMath>
                </a14:m>
                <a:r>
                  <a:rPr lang="en-US" sz="1700" dirty="0">
                    <a:latin typeface="Calibri" panose="020F0502020204030204" pitchFamily="34" charset="0"/>
                    <a:cs typeface="Calibri" panose="020F0502020204030204" pitchFamily="34" charset="0"/>
                  </a:rPr>
                  <a:t> </a:t>
                </a:r>
                <a:r>
                  <a:rPr lang="pl-PL" sz="1700" dirty="0">
                    <a:latin typeface="Calibri" panose="020F0502020204030204" pitchFamily="34" charset="0"/>
                    <a:cs typeface="Calibri" panose="020F0502020204030204" pitchFamily="34" charset="0"/>
                  </a:rPr>
                  <a:t>+ </a:t>
                </a:r>
                <a14:m>
                  <m:oMath xmlns:m="http://schemas.openxmlformats.org/officeDocument/2006/math">
                    <m:f>
                      <m:fPr>
                        <m:ctrlPr>
                          <a:rPr lang="pl-PL" sz="1700" i="1">
                            <a:latin typeface="Cambria Math" panose="02040503050406030204" pitchFamily="18" charset="0"/>
                          </a:rPr>
                        </m:ctrlPr>
                      </m:fPr>
                      <m:num>
                        <m:r>
                          <a:rPr lang="sk-SK" sz="1700" b="0" i="1" smtClean="0">
                            <a:latin typeface="Cambria Math" panose="02040503050406030204" pitchFamily="18" charset="0"/>
                          </a:rPr>
                          <m:t>𝐹𝑉</m:t>
                        </m:r>
                      </m:num>
                      <m:den>
                        <m:d>
                          <m:dPr>
                            <m:ctrlPr>
                              <a:rPr lang="sk-SK" sz="1700" i="1">
                                <a:latin typeface="Cambria Math" panose="02040503050406030204" pitchFamily="18" charset="0"/>
                              </a:rPr>
                            </m:ctrlPr>
                          </m:dPr>
                          <m:e>
                            <m:r>
                              <a:rPr lang="sk-SK" sz="1700" i="1">
                                <a:latin typeface="Cambria Math" panose="02040503050406030204" pitchFamily="18" charset="0"/>
                              </a:rPr>
                              <m:t>1+ </m:t>
                            </m:r>
                            <m:f>
                              <m:fPr>
                                <m:ctrlPr>
                                  <a:rPr lang="sk-SK" sz="1700" i="1">
                                    <a:latin typeface="Cambria Math" panose="02040503050406030204" pitchFamily="18" charset="0"/>
                                  </a:rPr>
                                </m:ctrlPr>
                              </m:fPr>
                              <m:num>
                                <m:sSub>
                                  <m:sSubPr>
                                    <m:ctrlPr>
                                      <a:rPr lang="en-US" sz="1700" i="1">
                                        <a:latin typeface="Cambria Math" panose="02040503050406030204" pitchFamily="18" charset="0"/>
                                      </a:rPr>
                                    </m:ctrlPr>
                                  </m:sSubPr>
                                  <m:e>
                                    <m:r>
                                      <a:rPr lang="sk-SK" sz="1700" i="1">
                                        <a:latin typeface="Cambria Math" panose="02040503050406030204" pitchFamily="18" charset="0"/>
                                      </a:rPr>
                                      <m:t>𝑟</m:t>
                                    </m:r>
                                  </m:e>
                                  <m:sub>
                                    <m:r>
                                      <a:rPr lang="sk-SK" sz="1700" i="1">
                                        <a:latin typeface="Cambria Math" panose="02040503050406030204" pitchFamily="18" charset="0"/>
                                      </a:rPr>
                                      <m:t>𝑑</m:t>
                                    </m:r>
                                  </m:sub>
                                </m:sSub>
                              </m:num>
                              <m:den>
                                <m:r>
                                  <a:rPr lang="sk-SK" sz="1700" i="1">
                                    <a:latin typeface="Cambria Math" panose="02040503050406030204" pitchFamily="18" charset="0"/>
                                  </a:rPr>
                                  <m:t>2</m:t>
                                </m:r>
                              </m:den>
                            </m:f>
                          </m:e>
                        </m:d>
                        <m:r>
                          <a:rPr lang="sk-SK" sz="1700" b="0" i="1" baseline="30000" smtClean="0">
                            <a:latin typeface="Cambria Math" panose="02040503050406030204" pitchFamily="18" charset="0"/>
                          </a:rPr>
                          <m:t>𝑛</m:t>
                        </m:r>
                      </m:den>
                    </m:f>
                  </m:oMath>
                </a14:m>
                <a:r>
                  <a:rPr lang="pl-PL" sz="1700" dirty="0">
                    <a:latin typeface="Calibri" panose="020F0502020204030204" pitchFamily="34" charset="0"/>
                    <a:cs typeface="Calibri" panose="020F0502020204030204" pitchFamily="34" charset="0"/>
                  </a:rPr>
                  <a:t> =</a:t>
                </a:r>
                <a14:m>
                  <m:oMath xmlns:m="http://schemas.openxmlformats.org/officeDocument/2006/math">
                    <m:d>
                      <m:dPr>
                        <m:ctrlPr>
                          <a:rPr lang="pt-BR" sz="1700" i="1" dirty="0">
                            <a:latin typeface="Cambria Math" panose="02040503050406030204" pitchFamily="18" charset="0"/>
                            <a:cs typeface="Calibri" panose="020F0502020204030204" pitchFamily="34" charset="0"/>
                          </a:rPr>
                        </m:ctrlPr>
                      </m:dPr>
                      <m:e>
                        <m:nary>
                          <m:naryPr>
                            <m:chr m:val="∑"/>
                            <m:ctrlPr>
                              <a:rPr lang="pt-BR" sz="1700" i="1" dirty="0">
                                <a:latin typeface="Cambria Math" panose="02040503050406030204" pitchFamily="18" charset="0"/>
                                <a:cs typeface="Calibri" panose="020F0502020204030204" pitchFamily="34" charset="0"/>
                              </a:rPr>
                            </m:ctrlPr>
                          </m:naryPr>
                          <m:sub>
                            <m:r>
                              <a:rPr lang="sk-SK" sz="1700" i="1" dirty="0">
                                <a:latin typeface="Cambria Math" panose="02040503050406030204" pitchFamily="18" charset="0"/>
                                <a:cs typeface="Calibri" panose="020F0502020204030204" pitchFamily="34" charset="0"/>
                              </a:rPr>
                              <m:t>𝑡</m:t>
                            </m:r>
                            <m:r>
                              <a:rPr lang="pt-BR" sz="1700" i="1" dirty="0">
                                <a:latin typeface="Cambria Math" panose="02040503050406030204" pitchFamily="18" charset="0"/>
                                <a:cs typeface="Calibri" panose="020F0502020204030204" pitchFamily="34" charset="0"/>
                              </a:rPr>
                              <m:t>=1</m:t>
                            </m:r>
                          </m:sub>
                          <m:sup>
                            <m:r>
                              <a:rPr lang="sk-SK" sz="1700" i="1" dirty="0">
                                <a:latin typeface="Cambria Math" panose="02040503050406030204" pitchFamily="18" charset="0"/>
                                <a:cs typeface="Calibri" panose="020F0502020204030204" pitchFamily="34" charset="0"/>
                              </a:rPr>
                              <m:t>𝑛</m:t>
                            </m:r>
                          </m:sup>
                          <m:e>
                            <m:f>
                              <m:fPr>
                                <m:ctrlPr>
                                  <a:rPr lang="pl-PL" sz="1700" i="1">
                                    <a:latin typeface="Cambria Math" panose="02040503050406030204" pitchFamily="18" charset="0"/>
                                  </a:rPr>
                                </m:ctrlPr>
                              </m:fPr>
                              <m:num>
                                <m:r>
                                  <a:rPr lang="sk-SK" sz="1700" i="1">
                                    <a:latin typeface="Cambria Math" panose="02040503050406030204" pitchFamily="18" charset="0"/>
                                  </a:rPr>
                                  <m:t>𝑃𝑀𝑇</m:t>
                                </m:r>
                                <m:r>
                                  <a:rPr lang="sk-SK" sz="1700" i="1" baseline="-25000">
                                    <a:latin typeface="Cambria Math" panose="02040503050406030204" pitchFamily="18" charset="0"/>
                                  </a:rPr>
                                  <m:t>1</m:t>
                                </m:r>
                              </m:num>
                              <m:den>
                                <m:d>
                                  <m:dPr>
                                    <m:ctrlPr>
                                      <a:rPr lang="sk-SK" sz="1700" i="1">
                                        <a:latin typeface="Cambria Math" panose="02040503050406030204" pitchFamily="18" charset="0"/>
                                      </a:rPr>
                                    </m:ctrlPr>
                                  </m:dPr>
                                  <m:e>
                                    <m:r>
                                      <a:rPr lang="sk-SK" sz="1700" i="1">
                                        <a:latin typeface="Cambria Math" panose="02040503050406030204" pitchFamily="18" charset="0"/>
                                      </a:rPr>
                                      <m:t>1+ </m:t>
                                    </m:r>
                                    <m:f>
                                      <m:fPr>
                                        <m:ctrlPr>
                                          <a:rPr lang="sk-SK" sz="1700" i="1">
                                            <a:latin typeface="Cambria Math" panose="02040503050406030204" pitchFamily="18" charset="0"/>
                                          </a:rPr>
                                        </m:ctrlPr>
                                      </m:fPr>
                                      <m:num>
                                        <m:sSub>
                                          <m:sSubPr>
                                            <m:ctrlPr>
                                              <a:rPr lang="en-US" sz="1700" i="1">
                                                <a:latin typeface="Cambria Math" panose="02040503050406030204" pitchFamily="18" charset="0"/>
                                              </a:rPr>
                                            </m:ctrlPr>
                                          </m:sSubPr>
                                          <m:e>
                                            <m:r>
                                              <a:rPr lang="sk-SK" sz="1700" i="1">
                                                <a:latin typeface="Cambria Math" panose="02040503050406030204" pitchFamily="18" charset="0"/>
                                              </a:rPr>
                                              <m:t>𝑟</m:t>
                                            </m:r>
                                          </m:e>
                                          <m:sub>
                                            <m:r>
                                              <a:rPr lang="sk-SK" sz="1700" i="1">
                                                <a:latin typeface="Cambria Math" panose="02040503050406030204" pitchFamily="18" charset="0"/>
                                              </a:rPr>
                                              <m:t>𝑑</m:t>
                                            </m:r>
                                          </m:sub>
                                        </m:sSub>
                                      </m:num>
                                      <m:den>
                                        <m:r>
                                          <a:rPr lang="sk-SK" sz="1700" i="1">
                                            <a:latin typeface="Cambria Math" panose="02040503050406030204" pitchFamily="18" charset="0"/>
                                          </a:rPr>
                                          <m:t>2</m:t>
                                        </m:r>
                                      </m:den>
                                    </m:f>
                                  </m:e>
                                </m:d>
                                <m:r>
                                  <a:rPr lang="sk-SK" sz="1700" b="0" i="1" baseline="30000" smtClean="0">
                                    <a:latin typeface="Cambria Math" panose="02040503050406030204" pitchFamily="18" charset="0"/>
                                  </a:rPr>
                                  <m:t>𝑡</m:t>
                                </m:r>
                              </m:den>
                            </m:f>
                          </m:e>
                        </m:nary>
                      </m:e>
                    </m:d>
                  </m:oMath>
                </a14:m>
                <a:r>
                  <a:rPr lang="sk-SK" sz="1700" dirty="0">
                    <a:latin typeface="Calibri" panose="020F0502020204030204" pitchFamily="34" charset="0"/>
                    <a:cs typeface="Calibri" panose="020F0502020204030204" pitchFamily="34" charset="0"/>
                  </a:rPr>
                  <a:t>+ </a:t>
                </a:r>
                <a14:m>
                  <m:oMath xmlns:m="http://schemas.openxmlformats.org/officeDocument/2006/math">
                    <m:f>
                      <m:fPr>
                        <m:ctrlPr>
                          <a:rPr lang="pl-PL" sz="1700" i="1">
                            <a:latin typeface="Cambria Math" panose="02040503050406030204" pitchFamily="18" charset="0"/>
                          </a:rPr>
                        </m:ctrlPr>
                      </m:fPr>
                      <m:num>
                        <m:r>
                          <a:rPr lang="sk-SK" sz="1700" b="0" i="1" smtClean="0">
                            <a:latin typeface="Cambria Math" panose="02040503050406030204" pitchFamily="18" charset="0"/>
                          </a:rPr>
                          <m:t>𝐹𝑉</m:t>
                        </m:r>
                      </m:num>
                      <m:den>
                        <m:d>
                          <m:dPr>
                            <m:ctrlPr>
                              <a:rPr lang="sk-SK" sz="1700" i="1">
                                <a:latin typeface="Cambria Math" panose="02040503050406030204" pitchFamily="18" charset="0"/>
                              </a:rPr>
                            </m:ctrlPr>
                          </m:dPr>
                          <m:e>
                            <m:r>
                              <a:rPr lang="sk-SK" sz="1700" i="1">
                                <a:latin typeface="Cambria Math" panose="02040503050406030204" pitchFamily="18" charset="0"/>
                              </a:rPr>
                              <m:t>1+ </m:t>
                            </m:r>
                            <m:f>
                              <m:fPr>
                                <m:ctrlPr>
                                  <a:rPr lang="sk-SK" sz="1700" i="1">
                                    <a:latin typeface="Cambria Math" panose="02040503050406030204" pitchFamily="18" charset="0"/>
                                  </a:rPr>
                                </m:ctrlPr>
                              </m:fPr>
                              <m:num>
                                <m:sSub>
                                  <m:sSubPr>
                                    <m:ctrlPr>
                                      <a:rPr lang="en-US" sz="1700" i="1">
                                        <a:latin typeface="Cambria Math" panose="02040503050406030204" pitchFamily="18" charset="0"/>
                                      </a:rPr>
                                    </m:ctrlPr>
                                  </m:sSubPr>
                                  <m:e>
                                    <m:r>
                                      <a:rPr lang="sk-SK" sz="1700" i="1">
                                        <a:latin typeface="Cambria Math" panose="02040503050406030204" pitchFamily="18" charset="0"/>
                                      </a:rPr>
                                      <m:t>𝑟</m:t>
                                    </m:r>
                                  </m:e>
                                  <m:sub>
                                    <m:r>
                                      <a:rPr lang="sk-SK" sz="1700" i="1">
                                        <a:latin typeface="Cambria Math" panose="02040503050406030204" pitchFamily="18" charset="0"/>
                                      </a:rPr>
                                      <m:t>𝑑</m:t>
                                    </m:r>
                                  </m:sub>
                                </m:sSub>
                              </m:num>
                              <m:den>
                                <m:r>
                                  <a:rPr lang="sk-SK" sz="1700" i="1">
                                    <a:latin typeface="Cambria Math" panose="02040503050406030204" pitchFamily="18" charset="0"/>
                                  </a:rPr>
                                  <m:t>2</m:t>
                                </m:r>
                              </m:den>
                            </m:f>
                          </m:e>
                        </m:d>
                        <m:r>
                          <a:rPr lang="sk-SK" sz="1700" b="0" i="1" baseline="30000" smtClean="0">
                            <a:latin typeface="Cambria Math" panose="02040503050406030204" pitchFamily="18" charset="0"/>
                          </a:rPr>
                          <m:t>𝑛</m:t>
                        </m:r>
                      </m:den>
                    </m:f>
                  </m:oMath>
                </a14:m>
                <a:r>
                  <a:rPr lang="en-US" sz="1700" dirty="0">
                    <a:latin typeface="Calibri" panose="020F0502020204030204" pitchFamily="34" charset="0"/>
                    <a:cs typeface="Calibri" panose="020F0502020204030204" pitchFamily="34" charset="0"/>
                  </a:rPr>
                  <a:t>	(2)</a:t>
                </a:r>
                <a:endParaRPr lang="sk-SK" sz="1700" dirty="0">
                  <a:latin typeface="Calibri" panose="020F0502020204030204" pitchFamily="34" charset="0"/>
                  <a:cs typeface="Calibri" panose="020F0502020204030204" pitchFamily="34" charset="0"/>
                </a:endParaRPr>
              </a:p>
              <a:p>
                <a:pPr marL="0" marR="0" indent="0" algn="just">
                  <a:lnSpc>
                    <a:spcPct val="107000"/>
                  </a:lnSpc>
                  <a:spcBef>
                    <a:spcPts val="0"/>
                  </a:spcBef>
                  <a:spcAft>
                    <a:spcPts val="800"/>
                  </a:spcAft>
                  <a:buNone/>
                </a:pPr>
                <a:r>
                  <a:rPr lang="en-US" sz="1700" dirty="0">
                    <a:latin typeface="Calibri" panose="020F0502020204030204" pitchFamily="34" charset="0"/>
                    <a:cs typeface="Calibri" panose="020F0502020204030204" pitchFamily="34" charset="0"/>
                  </a:rPr>
                  <a:t>where:</a:t>
                </a:r>
              </a:p>
              <a:p>
                <a:pPr marL="0" marR="0" indent="0" algn="just">
                  <a:lnSpc>
                    <a:spcPct val="107000"/>
                  </a:lnSpc>
                  <a:spcBef>
                    <a:spcPts val="0"/>
                  </a:spcBef>
                  <a:spcAft>
                    <a:spcPts val="800"/>
                  </a:spcAft>
                  <a:buNone/>
                </a:pPr>
                <a14:m>
                  <m:oMath xmlns:m="http://schemas.openxmlformats.org/officeDocument/2006/math">
                    <m:sSub>
                      <m:sSubPr>
                        <m:ctrlPr>
                          <a:rPr lang="en-US" sz="1700" b="0" i="1" smtClean="0">
                            <a:latin typeface="Cambria Math" panose="02040503050406030204" pitchFamily="18" charset="0"/>
                          </a:rPr>
                        </m:ctrlPr>
                      </m:sSubPr>
                      <m:e>
                        <m:r>
                          <a:rPr lang="en-US" sz="1700" b="0" i="1" smtClean="0">
                            <a:latin typeface="Cambria Math" panose="02040503050406030204" pitchFamily="18" charset="0"/>
                          </a:rPr>
                          <m:t>𝑃</m:t>
                        </m:r>
                      </m:e>
                      <m:sub>
                        <m:r>
                          <a:rPr lang="en-US" sz="1700" b="0" i="1" smtClean="0">
                            <a:latin typeface="Cambria Math" panose="02040503050406030204" pitchFamily="18" charset="0"/>
                          </a:rPr>
                          <m:t>0</m:t>
                        </m:r>
                      </m:sub>
                    </m:sSub>
                  </m:oMath>
                </a14:m>
                <a:r>
                  <a:rPr lang="en-US" sz="1700" dirty="0">
                    <a:latin typeface="Calibri" panose="020F0502020204030204" pitchFamily="34" charset="0"/>
                    <a:cs typeface="Calibri" panose="020F0502020204030204" pitchFamily="34" charset="0"/>
                  </a:rPr>
                  <a:t> = the current market price of the bond</a:t>
                </a:r>
              </a:p>
              <a:p>
                <a:pPr marL="0" marR="0" indent="0" algn="just">
                  <a:lnSpc>
                    <a:spcPct val="107000"/>
                  </a:lnSpc>
                  <a:spcBef>
                    <a:spcPts val="0"/>
                  </a:spcBef>
                  <a:spcAft>
                    <a:spcPts val="800"/>
                  </a:spcAft>
                  <a:buNone/>
                </a:pPr>
                <a14:m>
                  <m:oMath xmlns:m="http://schemas.openxmlformats.org/officeDocument/2006/math">
                    <m:r>
                      <a:rPr lang="en-US" sz="1700" b="0" i="1" smtClean="0">
                        <a:latin typeface="Cambria Math" panose="02040503050406030204" pitchFamily="18" charset="0"/>
                      </a:rPr>
                      <m:t>𝑃𝑀</m:t>
                    </m:r>
                    <m:sSub>
                      <m:sSubPr>
                        <m:ctrlPr>
                          <a:rPr lang="en-US" sz="1700" b="0" i="1" smtClean="0">
                            <a:latin typeface="Cambria Math" panose="02040503050406030204" pitchFamily="18" charset="0"/>
                          </a:rPr>
                        </m:ctrlPr>
                      </m:sSubPr>
                      <m:e>
                        <m:r>
                          <a:rPr lang="en-US" sz="1700" b="0" i="1" smtClean="0">
                            <a:latin typeface="Cambria Math" panose="02040503050406030204" pitchFamily="18" charset="0"/>
                          </a:rPr>
                          <m:t>𝑇</m:t>
                        </m:r>
                      </m:e>
                      <m:sub>
                        <m:r>
                          <a:rPr lang="en-US" sz="1700" b="0" i="1" smtClean="0">
                            <a:latin typeface="Cambria Math" panose="02040503050406030204" pitchFamily="18" charset="0"/>
                          </a:rPr>
                          <m:t>𝑡</m:t>
                        </m:r>
                      </m:sub>
                    </m:sSub>
                  </m:oMath>
                </a14:m>
                <a:r>
                  <a:rPr lang="sk-SK" sz="1700" dirty="0">
                    <a:latin typeface="Calibri" panose="020F0502020204030204" pitchFamily="34" charset="0"/>
                    <a:cs typeface="Calibri" panose="020F0502020204030204" pitchFamily="34" charset="0"/>
                  </a:rPr>
                  <a:t> </a:t>
                </a:r>
                <a:r>
                  <a:rPr lang="en-US" sz="1700" dirty="0">
                    <a:latin typeface="Calibri" panose="020F0502020204030204" pitchFamily="34" charset="0"/>
                    <a:cs typeface="Calibri" panose="020F0502020204030204" pitchFamily="34" charset="0"/>
                  </a:rPr>
                  <a:t>= the interest payment in period </a:t>
                </a:r>
                <a:r>
                  <a:rPr lang="en-US" sz="1700" i="1" dirty="0">
                    <a:latin typeface="Calibri" panose="020F0502020204030204" pitchFamily="34" charset="0"/>
                    <a:cs typeface="Calibri" panose="020F0502020204030204" pitchFamily="34" charset="0"/>
                  </a:rPr>
                  <a:t>t</a:t>
                </a:r>
              </a:p>
              <a:p>
                <a:pPr marL="0" marR="0" indent="0" algn="just">
                  <a:lnSpc>
                    <a:spcPct val="107000"/>
                  </a:lnSpc>
                  <a:spcBef>
                    <a:spcPts val="0"/>
                  </a:spcBef>
                  <a:spcAft>
                    <a:spcPts val="800"/>
                  </a:spcAft>
                  <a:buNone/>
                </a:pPr>
                <a14:m>
                  <m:oMath xmlns:m="http://schemas.openxmlformats.org/officeDocument/2006/math">
                    <m:sSub>
                      <m:sSubPr>
                        <m:ctrlPr>
                          <a:rPr lang="en-US" sz="1700" b="0" i="1" smtClean="0">
                            <a:latin typeface="Cambria Math" panose="02040503050406030204" pitchFamily="18" charset="0"/>
                          </a:rPr>
                        </m:ctrlPr>
                      </m:sSubPr>
                      <m:e>
                        <m:r>
                          <a:rPr lang="sk-SK" sz="1700" b="0" i="1" smtClean="0">
                            <a:latin typeface="Cambria Math" panose="02040503050406030204" pitchFamily="18" charset="0"/>
                          </a:rPr>
                          <m:t>𝑟</m:t>
                        </m:r>
                      </m:e>
                      <m:sub>
                        <m:r>
                          <a:rPr lang="sk-SK" sz="1700" b="0" i="1" smtClean="0">
                            <a:latin typeface="Cambria Math" panose="02040503050406030204" pitchFamily="18" charset="0"/>
                          </a:rPr>
                          <m:t>𝑑</m:t>
                        </m:r>
                      </m:sub>
                    </m:sSub>
                  </m:oMath>
                </a14:m>
                <a:r>
                  <a:rPr lang="en-US" sz="1700" dirty="0">
                    <a:latin typeface="Calibri" panose="020F0502020204030204" pitchFamily="34" charset="0"/>
                    <a:cs typeface="Calibri" panose="020F0502020204030204" pitchFamily="34" charset="0"/>
                  </a:rPr>
                  <a:t> = the yield to maturity</a:t>
                </a:r>
              </a:p>
              <a:p>
                <a:pPr marL="0" marR="0" indent="0" algn="just">
                  <a:lnSpc>
                    <a:spcPct val="107000"/>
                  </a:lnSpc>
                  <a:spcBef>
                    <a:spcPts val="0"/>
                  </a:spcBef>
                  <a:spcAft>
                    <a:spcPts val="800"/>
                  </a:spcAft>
                  <a:buNone/>
                </a:pPr>
                <a14:m>
                  <m:oMath xmlns:m="http://schemas.openxmlformats.org/officeDocument/2006/math">
                    <m:r>
                      <a:rPr lang="en-US" sz="1700" i="1" dirty="0" smtClean="0">
                        <a:latin typeface="Cambria Math" panose="02040503050406030204" pitchFamily="18" charset="0"/>
                        <a:cs typeface="Calibri" panose="020F0502020204030204" pitchFamily="34" charset="0"/>
                      </a:rPr>
                      <m:t>𝑛</m:t>
                    </m:r>
                  </m:oMath>
                </a14:m>
                <a:r>
                  <a:rPr lang="en-US" sz="1700" dirty="0">
                    <a:latin typeface="Calibri" panose="020F0502020204030204" pitchFamily="34" charset="0"/>
                    <a:cs typeface="Calibri" panose="020F0502020204030204" pitchFamily="34" charset="0"/>
                  </a:rPr>
                  <a:t> = the number of periods remaining to maturity</a:t>
                </a:r>
              </a:p>
              <a:p>
                <a:pPr marL="0" marR="0" indent="0" algn="just">
                  <a:lnSpc>
                    <a:spcPct val="107000"/>
                  </a:lnSpc>
                  <a:spcBef>
                    <a:spcPts val="0"/>
                  </a:spcBef>
                  <a:spcAft>
                    <a:spcPts val="800"/>
                  </a:spcAft>
                  <a:buNone/>
                </a:pPr>
                <a14:m>
                  <m:oMath xmlns:m="http://schemas.openxmlformats.org/officeDocument/2006/math">
                    <m:r>
                      <a:rPr lang="en-US" sz="1700" i="1" dirty="0" smtClean="0">
                        <a:latin typeface="Cambria Math" panose="02040503050406030204" pitchFamily="18" charset="0"/>
                        <a:cs typeface="Calibri" panose="020F0502020204030204" pitchFamily="34" charset="0"/>
                      </a:rPr>
                      <m:t>𝐹𝑉</m:t>
                    </m:r>
                  </m:oMath>
                </a14:m>
                <a:r>
                  <a:rPr lang="en-US" sz="1700" dirty="0">
                    <a:latin typeface="Calibri" panose="020F0502020204030204" pitchFamily="34" charset="0"/>
                    <a:cs typeface="Calibri" panose="020F0502020204030204" pitchFamily="34" charset="0"/>
                  </a:rPr>
                  <a:t> = the maturity value of the bond</a:t>
                </a:r>
                <a:endParaRPr lang="sk-SK" sz="1700" dirty="0">
                  <a:latin typeface="Calibri" panose="020F0502020204030204" pitchFamily="34" charset="0"/>
                  <a:cs typeface="Calibri" panose="020F0502020204030204" pitchFamily="34" charset="0"/>
                </a:endParaRPr>
              </a:p>
              <a:p>
                <a:pPr marL="0" marR="0" indent="0" algn="just">
                  <a:lnSpc>
                    <a:spcPct val="107000"/>
                  </a:lnSpc>
                  <a:spcBef>
                    <a:spcPts val="0"/>
                  </a:spcBef>
                  <a:spcAft>
                    <a:spcPts val="800"/>
                  </a:spcAft>
                  <a:buNone/>
                </a:pPr>
                <a:r>
                  <a:rPr lang="en-US" sz="1700" dirty="0">
                    <a:latin typeface="Calibri" panose="020F0502020204030204" pitchFamily="34" charset="0"/>
                    <a:cs typeface="Calibri" panose="020F0502020204030204" pitchFamily="34" charset="0"/>
                  </a:rPr>
                  <a:t>This valuation equation assumes the bond pays </a:t>
                </a:r>
                <a:r>
                  <a:rPr lang="en-US" sz="1700" b="1" dirty="0">
                    <a:latin typeface="Calibri" panose="020F0502020204030204" pitchFamily="34" charset="0"/>
                    <a:cs typeface="Calibri" panose="020F0502020204030204" pitchFamily="34" charset="0"/>
                  </a:rPr>
                  <a:t>semi-annual interest </a:t>
                </a:r>
                <a:r>
                  <a:rPr lang="en-US" sz="1700" dirty="0">
                    <a:latin typeface="Calibri" panose="020F0502020204030204" pitchFamily="34" charset="0"/>
                    <a:cs typeface="Calibri" panose="020F0502020204030204" pitchFamily="34" charset="0"/>
                  </a:rPr>
                  <a:t>and that </a:t>
                </a:r>
                <a:r>
                  <a:rPr lang="en-US" sz="1700" b="1" dirty="0">
                    <a:latin typeface="Calibri" panose="020F0502020204030204" pitchFamily="34" charset="0"/>
                    <a:cs typeface="Calibri" panose="020F0502020204030204" pitchFamily="34" charset="0"/>
                  </a:rPr>
                  <a:t>any intermediate cash flows </a:t>
                </a:r>
                <a:r>
                  <a:rPr lang="en-US" sz="1700" dirty="0">
                    <a:latin typeface="Calibri" panose="020F0502020204030204" pitchFamily="34" charset="0"/>
                    <a:cs typeface="Calibri" panose="020F0502020204030204" pitchFamily="34" charset="0"/>
                  </a:rPr>
                  <a:t>(in this case the interest prior to maturity) </a:t>
                </a:r>
                <a:r>
                  <a:rPr lang="en-US" sz="1700" b="1" dirty="0">
                    <a:latin typeface="Calibri" panose="020F0502020204030204" pitchFamily="34" charset="0"/>
                    <a:cs typeface="Calibri" panose="020F0502020204030204" pitchFamily="34" charset="0"/>
                  </a:rPr>
                  <a:t>are reinvested at the rate </a:t>
                </a:r>
                <a14:m>
                  <m:oMath xmlns:m="http://schemas.openxmlformats.org/officeDocument/2006/math">
                    <m:sSub>
                      <m:sSubPr>
                        <m:ctrlPr>
                          <a:rPr lang="en-US" sz="1700" b="1" i="1" dirty="0" smtClean="0">
                            <a:latin typeface="Cambria Math" panose="02040503050406030204" pitchFamily="18" charset="0"/>
                            <a:cs typeface="Calibri" panose="020F0502020204030204" pitchFamily="34" charset="0"/>
                          </a:rPr>
                        </m:ctrlPr>
                      </m:sSubPr>
                      <m:e>
                        <m:r>
                          <a:rPr lang="en-US" sz="1700" b="1" i="1" dirty="0" smtClean="0">
                            <a:latin typeface="Cambria Math" panose="02040503050406030204" pitchFamily="18" charset="0"/>
                            <a:cs typeface="Calibri" panose="020F0502020204030204" pitchFamily="34" charset="0"/>
                          </a:rPr>
                          <m:t>𝒓</m:t>
                        </m:r>
                      </m:e>
                      <m:sub>
                        <m:r>
                          <a:rPr lang="en-US" sz="1700" b="1" i="1" dirty="0" smtClean="0">
                            <a:latin typeface="Cambria Math" panose="02040503050406030204" pitchFamily="18" charset="0"/>
                            <a:cs typeface="Calibri" panose="020F0502020204030204" pitchFamily="34" charset="0"/>
                          </a:rPr>
                          <m:t>𝒅</m:t>
                        </m:r>
                      </m:sub>
                    </m:sSub>
                    <m:r>
                      <a:rPr lang="en-US" sz="1700" b="1" i="1" dirty="0">
                        <a:latin typeface="Cambria Math" panose="02040503050406030204" pitchFamily="18" charset="0"/>
                        <a:cs typeface="Calibri" panose="020F0502020204030204" pitchFamily="34" charset="0"/>
                      </a:rPr>
                      <m:t>/</m:t>
                    </m:r>
                    <m:r>
                      <a:rPr lang="en-US" sz="1700" b="1" i="1" dirty="0">
                        <a:latin typeface="Cambria Math" panose="02040503050406030204" pitchFamily="18" charset="0"/>
                        <a:cs typeface="Calibri" panose="020F0502020204030204" pitchFamily="34" charset="0"/>
                      </a:rPr>
                      <m:t>𝟐</m:t>
                    </m:r>
                    <m:r>
                      <a:rPr lang="en-US" sz="1700" b="1" i="1" dirty="0">
                        <a:latin typeface="Cambria Math" panose="02040503050406030204" pitchFamily="18" charset="0"/>
                        <a:cs typeface="Calibri" panose="020F0502020204030204" pitchFamily="34" charset="0"/>
                      </a:rPr>
                      <m:t>.</m:t>
                    </m:r>
                  </m:oMath>
                </a14:m>
                <a:endParaRPr lang="sk-SK" sz="1700" b="1" dirty="0">
                  <a:latin typeface="Calibri" panose="020F0502020204030204" pitchFamily="34" charset="0"/>
                  <a:cs typeface="Calibri" panose="020F0502020204030204" pitchFamily="34" charset="0"/>
                </a:endParaRPr>
              </a:p>
              <a:p>
                <a:pPr marL="0" marR="0" indent="0">
                  <a:lnSpc>
                    <a:spcPct val="107000"/>
                  </a:lnSpc>
                  <a:spcBef>
                    <a:spcPts val="0"/>
                  </a:spcBef>
                  <a:spcAft>
                    <a:spcPts val="800"/>
                  </a:spcAft>
                  <a:buNone/>
                </a:pPr>
                <a:endParaRPr lang="sk-SK" sz="1700" dirty="0">
                  <a:latin typeface="Calibri" panose="020F0502020204030204" pitchFamily="34" charset="0"/>
                  <a:cs typeface="Calibri" panose="020F0502020204030204" pitchFamily="34" charset="0"/>
                </a:endParaRPr>
              </a:p>
            </p:txBody>
          </p:sp>
        </mc:Choice>
        <mc:Fallback xmlns="">
          <p:sp>
            <p:nvSpPr>
              <p:cNvPr id="3" name="Symbol zastępczy zawartości 2">
                <a:extLst>
                  <a:ext uri="{FF2B5EF4-FFF2-40B4-BE49-F238E27FC236}">
                    <a16:creationId xmlns:a16="http://schemas.microsoft.com/office/drawing/2014/main" id="{0FCEB99E-B7DB-FD90-2469-20F639975CE2}"/>
                  </a:ext>
                </a:extLst>
              </p:cNvPr>
              <p:cNvSpPr>
                <a:spLocks noGrp="1" noRot="1" noChangeAspect="1" noMove="1" noResize="1" noEditPoints="1" noAdjustHandles="1" noChangeArrowheads="1" noChangeShapeType="1" noTextEdit="1"/>
              </p:cNvSpPr>
              <p:nvPr>
                <p:ph idx="1"/>
              </p:nvPr>
            </p:nvSpPr>
            <p:spPr>
              <a:xfrm>
                <a:off x="838200" y="1597176"/>
                <a:ext cx="10876472" cy="4803624"/>
              </a:xfrm>
              <a:blipFill>
                <a:blip r:embed="rId2"/>
                <a:stretch>
                  <a:fillRect l="-392" t="-254" r="-336" b="-4442"/>
                </a:stretch>
              </a:blipFill>
            </p:spPr>
            <p:txBody>
              <a:bodyPr/>
              <a:lstStyle/>
              <a:p>
                <a:r>
                  <a:rPr lang="sk-SK">
                    <a:noFill/>
                  </a:rPr>
                  <a:t> </a:t>
                </a:r>
              </a:p>
            </p:txBody>
          </p:sp>
        </mc:Fallback>
      </mc:AlternateContent>
    </p:spTree>
    <p:extLst>
      <p:ext uri="{BB962C8B-B14F-4D97-AF65-F5344CB8AC3E}">
        <p14:creationId xmlns:p14="http://schemas.microsoft.com/office/powerpoint/2010/main" val="4708968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3F62207-D126-E9CA-E89F-27C3F07226D8}"/>
              </a:ext>
            </a:extLst>
          </p:cNvPr>
          <p:cNvSpPr>
            <a:spLocks noGrp="1"/>
          </p:cNvSpPr>
          <p:nvPr>
            <p:ph type="title"/>
          </p:nvPr>
        </p:nvSpPr>
        <p:spPr>
          <a:xfrm>
            <a:off x="1866141" y="681037"/>
            <a:ext cx="9306503" cy="780011"/>
          </a:xfrm>
        </p:spPr>
        <p:txBody>
          <a:bodyPr>
            <a:noAutofit/>
          </a:bodyPr>
          <a:lstStyle/>
          <a:p>
            <a:pPr marL="0" marR="0">
              <a:lnSpc>
                <a:spcPct val="107000"/>
              </a:lnSpc>
              <a:spcBef>
                <a:spcPts val="0"/>
              </a:spcBef>
              <a:spcAft>
                <a:spcPts val="800"/>
              </a:spcAft>
            </a:pPr>
            <a:r>
              <a:rPr lang="en-US" sz="3200" b="1" dirty="0">
                <a:latin typeface="Calibri" panose="020F0502020204030204" pitchFamily="34" charset="0"/>
                <a:ea typeface="Calibri" panose="020F0502020204030204" pitchFamily="34" charset="0"/>
                <a:cs typeface="Times New Roman" panose="02020603050405020304" pitchFamily="18" charset="0"/>
              </a:rPr>
              <a:t>Example: Calculating the After-Tax Cost of Debt</a:t>
            </a:r>
            <a:endParaRPr lang="en-US" sz="32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Symbol zastępczy zawartości 2">
            <a:extLst>
              <a:ext uri="{FF2B5EF4-FFF2-40B4-BE49-F238E27FC236}">
                <a16:creationId xmlns:a16="http://schemas.microsoft.com/office/drawing/2014/main" id="{0FCEB99E-B7DB-FD90-2469-20F639975CE2}"/>
              </a:ext>
            </a:extLst>
          </p:cNvPr>
          <p:cNvSpPr>
            <a:spLocks noGrp="1"/>
          </p:cNvSpPr>
          <p:nvPr>
            <p:ph idx="1"/>
          </p:nvPr>
        </p:nvSpPr>
        <p:spPr>
          <a:xfrm>
            <a:off x="838200" y="1649338"/>
            <a:ext cx="10515600" cy="4527625"/>
          </a:xfrm>
        </p:spPr>
        <p:txBody>
          <a:bodyPr/>
          <a:lstStyle/>
          <a:p>
            <a:pPr marL="0" marR="0" indent="0" algn="just">
              <a:lnSpc>
                <a:spcPct val="107000"/>
              </a:lnSpc>
              <a:spcBef>
                <a:spcPts val="0"/>
              </a:spcBef>
              <a:spcAft>
                <a:spcPts val="800"/>
              </a:spcAft>
              <a:buNone/>
            </a:pPr>
            <a:r>
              <a:rPr lang="en-US" dirty="0">
                <a:latin typeface="Calibri" panose="020F0502020204030204" pitchFamily="34" charset="0"/>
                <a:cs typeface="Calibri" panose="020F0502020204030204" pitchFamily="34" charset="0"/>
              </a:rPr>
              <a:t>Valence Industries issues a bond to finance a new project. It offers a 10-year, $1,000 face value, 5 percent semi-annual coupon bond. </a:t>
            </a:r>
          </a:p>
          <a:p>
            <a:pPr marL="0" marR="0" indent="0" algn="just">
              <a:lnSpc>
                <a:spcPct val="107000"/>
              </a:lnSpc>
              <a:spcBef>
                <a:spcPts val="0"/>
              </a:spcBef>
              <a:spcAft>
                <a:spcPts val="800"/>
              </a:spcAft>
              <a:buNone/>
            </a:pPr>
            <a:r>
              <a:rPr lang="en-US" dirty="0">
                <a:latin typeface="Calibri" panose="020F0502020204030204" pitchFamily="34" charset="0"/>
                <a:cs typeface="Calibri" panose="020F0502020204030204" pitchFamily="34" charset="0"/>
              </a:rPr>
              <a:t>Upon issue, the bond sells at $1,025. </a:t>
            </a:r>
          </a:p>
          <a:p>
            <a:pPr marL="0" marR="0" indent="0" algn="just">
              <a:lnSpc>
                <a:spcPct val="107000"/>
              </a:lnSpc>
              <a:spcBef>
                <a:spcPts val="0"/>
              </a:spcBef>
              <a:spcAft>
                <a:spcPts val="800"/>
              </a:spcAft>
              <a:buNone/>
            </a:pPr>
            <a:endParaRPr lang="en-US" dirty="0">
              <a:latin typeface="Calibri" panose="020F0502020204030204" pitchFamily="34" charset="0"/>
              <a:cs typeface="Calibri" panose="020F0502020204030204" pitchFamily="34" charset="0"/>
            </a:endParaRPr>
          </a:p>
          <a:p>
            <a:pPr marL="0" marR="0" indent="0" algn="just">
              <a:lnSpc>
                <a:spcPct val="107000"/>
              </a:lnSpc>
              <a:spcBef>
                <a:spcPts val="0"/>
              </a:spcBef>
              <a:spcAft>
                <a:spcPts val="800"/>
              </a:spcAft>
              <a:buNone/>
            </a:pPr>
            <a:r>
              <a:rPr lang="en-US" b="1" dirty="0">
                <a:latin typeface="Calibri" panose="020F0502020204030204" pitchFamily="34" charset="0"/>
                <a:cs typeface="Calibri" panose="020F0502020204030204" pitchFamily="34" charset="0"/>
              </a:rPr>
              <a:t>What is Valence’s before-tax cost of debt?</a:t>
            </a:r>
            <a:r>
              <a:rPr lang="en-US" dirty="0">
                <a:latin typeface="Calibri" panose="020F0502020204030204" pitchFamily="34" charset="0"/>
                <a:cs typeface="Calibri" panose="020F0502020204030204" pitchFamily="34" charset="0"/>
              </a:rPr>
              <a:t> </a:t>
            </a:r>
          </a:p>
          <a:p>
            <a:pPr marL="0" marR="0" indent="0" algn="just">
              <a:lnSpc>
                <a:spcPct val="107000"/>
              </a:lnSpc>
              <a:spcBef>
                <a:spcPts val="0"/>
              </a:spcBef>
              <a:spcAft>
                <a:spcPts val="800"/>
              </a:spcAft>
              <a:buNone/>
            </a:pPr>
            <a:r>
              <a:rPr lang="en-US" dirty="0">
                <a:latin typeface="Calibri" panose="020F0502020204030204" pitchFamily="34" charset="0"/>
                <a:cs typeface="Calibri" panose="020F0502020204030204" pitchFamily="34" charset="0"/>
              </a:rPr>
              <a:t>If Valence’s marginal tax rate is 35 percent, what is Valence’s after-tax cost of debt?</a:t>
            </a:r>
            <a:endParaRPr lang="pl-PL"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882624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3F62207-D126-E9CA-E89F-27C3F07226D8}"/>
              </a:ext>
            </a:extLst>
          </p:cNvPr>
          <p:cNvSpPr>
            <a:spLocks noGrp="1"/>
          </p:cNvSpPr>
          <p:nvPr>
            <p:ph type="title"/>
          </p:nvPr>
        </p:nvSpPr>
        <p:spPr>
          <a:xfrm>
            <a:off x="1866142" y="408257"/>
            <a:ext cx="9306503" cy="1325563"/>
          </a:xfrm>
        </p:spPr>
        <p:txBody>
          <a:bodyPr>
            <a:noAutofit/>
          </a:bodyPr>
          <a:lstStyle/>
          <a:p>
            <a:pPr marL="0" marR="0">
              <a:lnSpc>
                <a:spcPct val="107000"/>
              </a:lnSpc>
              <a:spcBef>
                <a:spcPts val="0"/>
              </a:spcBef>
              <a:spcAft>
                <a:spcPts val="800"/>
              </a:spcAft>
            </a:pPr>
            <a:r>
              <a:rPr lang="en-US" sz="3200" b="1" dirty="0">
                <a:latin typeface="Calibri" panose="020F0502020204030204" pitchFamily="34" charset="0"/>
                <a:ea typeface="Calibri" panose="020F0502020204030204" pitchFamily="34" charset="0"/>
                <a:cs typeface="Times New Roman" panose="02020603050405020304" pitchFamily="18" charset="0"/>
              </a:rPr>
              <a:t>Solution:</a:t>
            </a:r>
            <a:endParaRPr lang="en-US" sz="3200" b="1" dirty="0">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Symbol zastępczy zawartości 2">
                <a:extLst>
                  <a:ext uri="{FF2B5EF4-FFF2-40B4-BE49-F238E27FC236}">
                    <a16:creationId xmlns:a16="http://schemas.microsoft.com/office/drawing/2014/main" id="{0FCEB99E-B7DB-FD90-2469-20F639975CE2}"/>
                  </a:ext>
                </a:extLst>
              </p:cNvPr>
              <p:cNvSpPr>
                <a:spLocks noGrp="1"/>
              </p:cNvSpPr>
              <p:nvPr>
                <p:ph idx="1"/>
              </p:nvPr>
            </p:nvSpPr>
            <p:spPr/>
            <p:txBody>
              <a:bodyPr>
                <a:normAutofit fontScale="85000" lnSpcReduction="10000"/>
              </a:bodyPr>
              <a:lstStyle/>
              <a:p>
                <a:pPr marL="0" marR="0" indent="0" algn="just">
                  <a:lnSpc>
                    <a:spcPct val="107000"/>
                  </a:lnSpc>
                  <a:spcBef>
                    <a:spcPts val="0"/>
                  </a:spcBef>
                  <a:spcAft>
                    <a:spcPts val="800"/>
                  </a:spcAft>
                  <a:buNone/>
                </a:pPr>
                <a:r>
                  <a:rPr lang="pl-PL" sz="2000" dirty="0">
                    <a:latin typeface="+mn-lt"/>
                    <a:cs typeface="Calibri" panose="020F0502020204030204" pitchFamily="34" charset="0"/>
                  </a:rPr>
                  <a:t>Given:</a:t>
                </a:r>
              </a:p>
              <a:p>
                <a:pPr marL="0" indent="0">
                  <a:lnSpc>
                    <a:spcPct val="107000"/>
                  </a:lnSpc>
                  <a:spcBef>
                    <a:spcPts val="0"/>
                  </a:spcBef>
                  <a:spcAft>
                    <a:spcPts val="800"/>
                  </a:spcAft>
                  <a:buNone/>
                </a:pPr>
                <a14:m>
                  <m:oMathPara xmlns:m="http://schemas.openxmlformats.org/officeDocument/2006/math">
                    <m:oMathParaPr>
                      <m:jc m:val="left"/>
                    </m:oMathParaPr>
                    <m:oMath xmlns:m="http://schemas.openxmlformats.org/officeDocument/2006/math">
                      <m:r>
                        <a:rPr lang="pl-PL" sz="2000" i="1" dirty="0" smtClean="0">
                          <a:latin typeface="Cambria Math" panose="02040503050406030204" pitchFamily="18" charset="0"/>
                          <a:cs typeface="Calibri" panose="020F0502020204030204" pitchFamily="34" charset="0"/>
                        </a:rPr>
                        <m:t>    </m:t>
                      </m:r>
                      <m:r>
                        <a:rPr lang="pl-PL" sz="2000" i="1" dirty="0" smtClean="0">
                          <a:latin typeface="Cambria Math" panose="02040503050406030204" pitchFamily="18" charset="0"/>
                          <a:cs typeface="Calibri" panose="020F0502020204030204" pitchFamily="34" charset="0"/>
                        </a:rPr>
                        <m:t>𝑃𝑉</m:t>
                      </m:r>
                      <m:r>
                        <a:rPr lang="pl-PL" sz="2000" i="1" dirty="0" smtClean="0">
                          <a:latin typeface="Cambria Math" panose="02040503050406030204" pitchFamily="18" charset="0"/>
                          <a:cs typeface="Calibri" panose="020F0502020204030204" pitchFamily="34" charset="0"/>
                        </a:rPr>
                        <m:t> = $ ,1,025</m:t>
                      </m:r>
                    </m:oMath>
                  </m:oMathPara>
                </a14:m>
                <a:endParaRPr lang="pl-PL" sz="2000" dirty="0">
                  <a:latin typeface="+mn-lt"/>
                  <a:cs typeface="Calibri" panose="020F0502020204030204" pitchFamily="34" charset="0"/>
                </a:endParaRPr>
              </a:p>
              <a:p>
                <a:pPr marL="0" indent="0">
                  <a:lnSpc>
                    <a:spcPct val="107000"/>
                  </a:lnSpc>
                  <a:spcBef>
                    <a:spcPts val="0"/>
                  </a:spcBef>
                  <a:spcAft>
                    <a:spcPts val="800"/>
                  </a:spcAft>
                  <a:buNone/>
                </a:pPr>
                <a14:m>
                  <m:oMathPara xmlns:m="http://schemas.openxmlformats.org/officeDocument/2006/math">
                    <m:oMathParaPr>
                      <m:jc m:val="left"/>
                    </m:oMathParaPr>
                    <m:oMath xmlns:m="http://schemas.openxmlformats.org/officeDocument/2006/math">
                      <m:r>
                        <a:rPr lang="pl-PL" sz="2000" i="1" dirty="0" smtClean="0">
                          <a:latin typeface="Cambria Math" panose="02040503050406030204" pitchFamily="18" charset="0"/>
                          <a:cs typeface="Calibri" panose="020F0502020204030204" pitchFamily="34" charset="0"/>
                        </a:rPr>
                        <m:t>    </m:t>
                      </m:r>
                      <m:r>
                        <a:rPr lang="pl-PL" sz="2000" i="1" dirty="0" smtClean="0">
                          <a:latin typeface="Cambria Math" panose="02040503050406030204" pitchFamily="18" charset="0"/>
                          <a:cs typeface="Calibri" panose="020F0502020204030204" pitchFamily="34" charset="0"/>
                        </a:rPr>
                        <m:t>𝐹𝑉</m:t>
                      </m:r>
                      <m:r>
                        <a:rPr lang="pl-PL" sz="2000" i="1" dirty="0" smtClean="0">
                          <a:latin typeface="Cambria Math" panose="02040503050406030204" pitchFamily="18" charset="0"/>
                          <a:cs typeface="Calibri" panose="020F0502020204030204" pitchFamily="34" charset="0"/>
                        </a:rPr>
                        <m:t> = $ 1,000</m:t>
                      </m:r>
                    </m:oMath>
                  </m:oMathPara>
                </a14:m>
                <a:endParaRPr lang="pl-PL" sz="2000" dirty="0">
                  <a:latin typeface="+mn-lt"/>
                  <a:cs typeface="Calibri" panose="020F0502020204030204" pitchFamily="34" charset="0"/>
                </a:endParaRPr>
              </a:p>
              <a:p>
                <a:pPr marL="0" indent="0">
                  <a:lnSpc>
                    <a:spcPct val="107000"/>
                  </a:lnSpc>
                  <a:spcBef>
                    <a:spcPts val="0"/>
                  </a:spcBef>
                  <a:spcAft>
                    <a:spcPts val="800"/>
                  </a:spcAft>
                  <a:buNone/>
                </a:pPr>
                <a14:m>
                  <m:oMathPara xmlns:m="http://schemas.openxmlformats.org/officeDocument/2006/math">
                    <m:oMathParaPr>
                      <m:jc m:val="left"/>
                    </m:oMathParaPr>
                    <m:oMath xmlns:m="http://schemas.openxmlformats.org/officeDocument/2006/math">
                      <m:r>
                        <a:rPr lang="en-US" sz="2000" b="0" i="1" dirty="0" smtClean="0">
                          <a:latin typeface="Cambria Math" panose="02040503050406030204" pitchFamily="18" charset="0"/>
                          <a:cs typeface="Calibri" panose="020F0502020204030204" pitchFamily="34" charset="0"/>
                        </a:rPr>
                        <m:t>   </m:t>
                      </m:r>
                      <m:r>
                        <a:rPr lang="pl-PL" sz="2000" i="1" dirty="0" smtClean="0">
                          <a:latin typeface="Cambria Math" panose="02040503050406030204" pitchFamily="18" charset="0"/>
                          <a:cs typeface="Calibri" panose="020F0502020204030204" pitchFamily="34" charset="0"/>
                        </a:rPr>
                        <m:t>𝑃𝑀𝑇</m:t>
                      </m:r>
                      <m:r>
                        <a:rPr lang="pl-PL" sz="2000" i="1" dirty="0" smtClean="0">
                          <a:latin typeface="Cambria Math" panose="02040503050406030204" pitchFamily="18" charset="0"/>
                          <a:cs typeface="Calibri" panose="020F0502020204030204" pitchFamily="34" charset="0"/>
                        </a:rPr>
                        <m:t> = 5 </m:t>
                      </m:r>
                      <m:r>
                        <a:rPr lang="pl-PL" sz="2000" i="1" dirty="0" smtClean="0">
                          <a:latin typeface="Cambria Math" panose="02040503050406030204" pitchFamily="18" charset="0"/>
                          <a:cs typeface="Calibri" panose="020F0502020204030204" pitchFamily="34" charset="0"/>
                        </a:rPr>
                        <m:t>𝑝𝑒𝑟𝑐𝑒𝑛𝑡</m:t>
                      </m:r>
                      <m:r>
                        <a:rPr lang="pl-PL" sz="2000" i="1" dirty="0" smtClean="0">
                          <a:latin typeface="Cambria Math" panose="02040503050406030204" pitchFamily="18" charset="0"/>
                          <a:cs typeface="Calibri" panose="020F0502020204030204" pitchFamily="34" charset="0"/>
                        </a:rPr>
                        <m:t> </m:t>
                      </m:r>
                      <m:r>
                        <a:rPr lang="pl-PL" sz="2000" i="1" dirty="0" smtClean="0">
                          <a:latin typeface="Cambria Math" panose="02040503050406030204" pitchFamily="18" charset="0"/>
                          <a:cs typeface="Calibri" panose="020F0502020204030204" pitchFamily="34" charset="0"/>
                        </a:rPr>
                        <m:t>𝑜𝑓</m:t>
                      </m:r>
                      <m:r>
                        <a:rPr lang="pl-PL" sz="2000" i="1" dirty="0" smtClean="0">
                          <a:latin typeface="Cambria Math" panose="02040503050406030204" pitchFamily="18" charset="0"/>
                          <a:cs typeface="Calibri" panose="020F0502020204030204" pitchFamily="34" charset="0"/>
                        </a:rPr>
                        <m:t> 1,000/2 = $25</m:t>
                      </m:r>
                    </m:oMath>
                  </m:oMathPara>
                </a14:m>
                <a:endParaRPr lang="pl-PL" sz="2000" dirty="0">
                  <a:latin typeface="+mn-lt"/>
                  <a:cs typeface="Calibri" panose="020F0502020204030204" pitchFamily="34" charset="0"/>
                </a:endParaRPr>
              </a:p>
              <a:p>
                <a:pPr marL="0" indent="0">
                  <a:lnSpc>
                    <a:spcPct val="107000"/>
                  </a:lnSpc>
                  <a:spcBef>
                    <a:spcPts val="0"/>
                  </a:spcBef>
                  <a:spcAft>
                    <a:spcPts val="800"/>
                  </a:spcAft>
                  <a:buNone/>
                </a:pPr>
                <a14:m>
                  <m:oMathPara xmlns:m="http://schemas.openxmlformats.org/officeDocument/2006/math">
                    <m:oMathParaPr>
                      <m:jc m:val="left"/>
                    </m:oMathParaPr>
                    <m:oMath xmlns:m="http://schemas.openxmlformats.org/officeDocument/2006/math">
                      <m:r>
                        <a:rPr lang="pl-PL" sz="2000" i="1" dirty="0" smtClean="0">
                          <a:latin typeface="Cambria Math" panose="02040503050406030204" pitchFamily="18" charset="0"/>
                          <a:cs typeface="Calibri" panose="020F0502020204030204" pitchFamily="34" charset="0"/>
                        </a:rPr>
                        <m:t>    </m:t>
                      </m:r>
                      <m:r>
                        <a:rPr lang="pl-PL" sz="2000" i="1" dirty="0" smtClean="0">
                          <a:latin typeface="Cambria Math" panose="02040503050406030204" pitchFamily="18" charset="0"/>
                          <a:cs typeface="Calibri" panose="020F0502020204030204" pitchFamily="34" charset="0"/>
                        </a:rPr>
                        <m:t>𝑛</m:t>
                      </m:r>
                      <m:r>
                        <a:rPr lang="pl-PL" sz="2000" i="1" dirty="0" smtClean="0">
                          <a:latin typeface="Cambria Math" panose="02040503050406030204" pitchFamily="18" charset="0"/>
                          <a:cs typeface="Calibri" panose="020F0502020204030204" pitchFamily="34" charset="0"/>
                        </a:rPr>
                        <m:t> = 10∗2 =20</m:t>
                      </m:r>
                    </m:oMath>
                  </m:oMathPara>
                </a14:m>
                <a:endParaRPr lang="pl-PL" sz="2000" dirty="0">
                  <a:latin typeface="+mn-lt"/>
                  <a:cs typeface="Calibri" panose="020F0502020204030204" pitchFamily="34" charset="0"/>
                </a:endParaRPr>
              </a:p>
              <a:p>
                <a:pPr marL="0" indent="0" algn="just">
                  <a:lnSpc>
                    <a:spcPct val="107000"/>
                  </a:lnSpc>
                  <a:spcBef>
                    <a:spcPts val="0"/>
                  </a:spcBef>
                  <a:spcAft>
                    <a:spcPts val="800"/>
                  </a:spcAft>
                  <a:buNone/>
                </a:pPr>
                <a14:m>
                  <m:oMathPara xmlns:m="http://schemas.openxmlformats.org/officeDocument/2006/math">
                    <m:oMathParaPr>
                      <m:jc m:val="left"/>
                    </m:oMathParaPr>
                    <m:oMath xmlns:m="http://schemas.openxmlformats.org/officeDocument/2006/math">
                      <m:r>
                        <a:rPr lang="pl-PL" sz="2000" i="1" dirty="0" smtClean="0">
                          <a:latin typeface="Cambria Math" panose="02040503050406030204" pitchFamily="18" charset="0"/>
                          <a:cs typeface="Calibri" panose="020F0502020204030204" pitchFamily="34" charset="0"/>
                        </a:rPr>
                        <m:t>$ 1,025 = </m:t>
                      </m:r>
                      <m:d>
                        <m:dPr>
                          <m:ctrlPr>
                            <a:rPr lang="pl-PL" sz="2000" i="1" dirty="0" smtClean="0">
                              <a:latin typeface="Cambria Math" panose="02040503050406030204" pitchFamily="18" charset="0"/>
                              <a:cs typeface="Calibri" panose="020F0502020204030204" pitchFamily="34" charset="0"/>
                            </a:rPr>
                          </m:ctrlPr>
                        </m:dPr>
                        <m:e>
                          <m:nary>
                            <m:naryPr>
                              <m:chr m:val="∑"/>
                              <m:ctrlPr>
                                <a:rPr lang="pt-BR" sz="2000" i="1">
                                  <a:latin typeface="Cambria Math" panose="02040503050406030204" pitchFamily="18" charset="0"/>
                                  <a:cs typeface="Calibri" panose="020F0502020204030204" pitchFamily="34" charset="0"/>
                                </a:rPr>
                              </m:ctrlPr>
                            </m:naryPr>
                            <m:sub>
                              <m:r>
                                <a:rPr lang="sk-SK" sz="2000" i="1">
                                  <a:latin typeface="Cambria Math" panose="02040503050406030204" pitchFamily="18" charset="0"/>
                                  <a:cs typeface="Calibri" panose="020F0502020204030204" pitchFamily="34" charset="0"/>
                                </a:rPr>
                                <m:t>𝑡</m:t>
                              </m:r>
                              <m:r>
                                <a:rPr lang="pt-BR" sz="2000" i="1">
                                  <a:latin typeface="Cambria Math" panose="02040503050406030204" pitchFamily="18" charset="0"/>
                                  <a:cs typeface="Calibri" panose="020F0502020204030204" pitchFamily="34" charset="0"/>
                                </a:rPr>
                                <m:t>=1</m:t>
                              </m:r>
                            </m:sub>
                            <m:sup>
                              <m:r>
                                <a:rPr lang="sk-SK" sz="2000" i="1">
                                  <a:latin typeface="Cambria Math" panose="02040503050406030204" pitchFamily="18" charset="0"/>
                                  <a:cs typeface="Calibri" panose="020F0502020204030204" pitchFamily="34" charset="0"/>
                                </a:rPr>
                                <m:t>20</m:t>
                              </m:r>
                            </m:sup>
                            <m:e>
                              <m:f>
                                <m:fPr>
                                  <m:ctrlPr>
                                    <a:rPr lang="pl-PL" sz="2000" i="1">
                                      <a:latin typeface="Cambria Math" panose="02040503050406030204" pitchFamily="18" charset="0"/>
                                    </a:rPr>
                                  </m:ctrlPr>
                                </m:fPr>
                                <m:num>
                                  <m:r>
                                    <a:rPr lang="pl-PL" sz="2000" dirty="0">
                                      <a:latin typeface="Cambria Math" panose="02040503050406030204" pitchFamily="18" charset="0"/>
                                      <a:cs typeface="Calibri" panose="020F0502020204030204" pitchFamily="34" charset="0"/>
                                    </a:rPr>
                                    <m:t>$</m:t>
                                  </m:r>
                                  <m:r>
                                    <a:rPr lang="sk-SK" sz="2000" i="1" dirty="0">
                                      <a:latin typeface="Cambria Math" panose="02040503050406030204" pitchFamily="18" charset="0"/>
                                      <a:cs typeface="Calibri" panose="020F0502020204030204" pitchFamily="34" charset="0"/>
                                    </a:rPr>
                                    <m:t>25</m:t>
                                  </m:r>
                                </m:num>
                                <m:den>
                                  <m:sSup>
                                    <m:sSupPr>
                                      <m:ctrlPr>
                                        <a:rPr lang="en-US" sz="2000" b="0" i="1" smtClean="0">
                                          <a:latin typeface="Cambria Math" panose="02040503050406030204" pitchFamily="18" charset="0"/>
                                        </a:rPr>
                                      </m:ctrlPr>
                                    </m:sSupPr>
                                    <m:e>
                                      <m:d>
                                        <m:dPr>
                                          <m:ctrlPr>
                                            <a:rPr lang="sk-SK" sz="2000" i="1">
                                              <a:latin typeface="Cambria Math" panose="02040503050406030204" pitchFamily="18" charset="0"/>
                                            </a:rPr>
                                          </m:ctrlPr>
                                        </m:dPr>
                                        <m:e>
                                          <m:r>
                                            <a:rPr lang="sk-SK" sz="2000" i="1">
                                              <a:latin typeface="Cambria Math" panose="02040503050406030204" pitchFamily="18" charset="0"/>
                                            </a:rPr>
                                            <m:t>1+</m:t>
                                          </m:r>
                                          <m:r>
                                            <a:rPr lang="sk-SK" sz="2000" i="1">
                                              <a:latin typeface="Cambria Math" panose="02040503050406030204" pitchFamily="18" charset="0"/>
                                            </a:rPr>
                                            <m:t>𝑖</m:t>
                                          </m:r>
                                        </m:e>
                                      </m:d>
                                    </m:e>
                                    <m:sup>
                                      <m:r>
                                        <a:rPr lang="sk-SK" sz="2000" i="1">
                                          <a:latin typeface="Cambria Math" panose="02040503050406030204" pitchFamily="18" charset="0"/>
                                        </a:rPr>
                                        <m:t>𝑡</m:t>
                                      </m:r>
                                    </m:sup>
                                  </m:sSup>
                                </m:den>
                              </m:f>
                            </m:e>
                          </m:nary>
                        </m:e>
                      </m:d>
                      <m:r>
                        <a:rPr lang="pl-PL" sz="2000" i="1" dirty="0" smtClean="0">
                          <a:latin typeface="Cambria Math" panose="02040503050406030204" pitchFamily="18" charset="0"/>
                          <a:cs typeface="Calibri" panose="020F0502020204030204" pitchFamily="34" charset="0"/>
                        </a:rPr>
                        <m:t> + </m:t>
                      </m:r>
                      <m:f>
                        <m:fPr>
                          <m:ctrlPr>
                            <a:rPr lang="pl-PL" sz="2000" i="1">
                              <a:latin typeface="Cambria Math" panose="02040503050406030204" pitchFamily="18" charset="0"/>
                            </a:rPr>
                          </m:ctrlPr>
                        </m:fPr>
                        <m:num>
                          <m:r>
                            <a:rPr lang="pl-PL" sz="2000" dirty="0">
                              <a:latin typeface="Cambria Math" panose="02040503050406030204" pitchFamily="18" charset="0"/>
                              <a:cs typeface="Calibri" panose="020F0502020204030204" pitchFamily="34" charset="0"/>
                            </a:rPr>
                            <m:t>$</m:t>
                          </m:r>
                          <m:r>
                            <a:rPr lang="sk-SK" sz="2000" b="0" i="1" dirty="0" smtClean="0">
                              <a:latin typeface="Cambria Math" panose="02040503050406030204" pitchFamily="18" charset="0"/>
                              <a:cs typeface="Calibri" panose="020F0502020204030204" pitchFamily="34" charset="0"/>
                            </a:rPr>
                            <m:t> 1,000</m:t>
                          </m:r>
                        </m:num>
                        <m:den>
                          <m:d>
                            <m:dPr>
                              <m:ctrlPr>
                                <a:rPr lang="sk-SK" sz="2000" i="1">
                                  <a:latin typeface="Cambria Math" panose="02040503050406030204" pitchFamily="18" charset="0"/>
                                </a:rPr>
                              </m:ctrlPr>
                            </m:dPr>
                            <m:e>
                              <m:r>
                                <a:rPr lang="sk-SK" sz="2000" i="1">
                                  <a:latin typeface="Cambria Math" panose="02040503050406030204" pitchFamily="18" charset="0"/>
                                </a:rPr>
                                <m:t>1+</m:t>
                              </m:r>
                              <m:r>
                                <a:rPr lang="sk-SK" sz="2000" b="0" i="1" smtClean="0">
                                  <a:latin typeface="Cambria Math" panose="02040503050406030204" pitchFamily="18" charset="0"/>
                                </a:rPr>
                                <m:t>𝑖</m:t>
                              </m:r>
                            </m:e>
                          </m:d>
                          <m:r>
                            <a:rPr lang="sk-SK" sz="2000" b="0" i="1" baseline="30000" smtClean="0">
                              <a:latin typeface="Cambria Math" panose="02040503050406030204" pitchFamily="18" charset="0"/>
                            </a:rPr>
                            <m:t>20</m:t>
                          </m:r>
                        </m:den>
                      </m:f>
                    </m:oMath>
                  </m:oMathPara>
                </a14:m>
                <a:endParaRPr lang="pl-PL" sz="2000" dirty="0">
                  <a:latin typeface="+mn-lt"/>
                  <a:cs typeface="Calibri" panose="020F0502020204030204" pitchFamily="34" charset="0"/>
                </a:endParaRPr>
              </a:p>
              <a:p>
                <a:pPr marL="0" indent="0" algn="just">
                  <a:lnSpc>
                    <a:spcPct val="107000"/>
                  </a:lnSpc>
                  <a:spcBef>
                    <a:spcPts val="0"/>
                  </a:spcBef>
                  <a:spcAft>
                    <a:spcPts val="800"/>
                  </a:spcAft>
                  <a:buNone/>
                </a:pPr>
                <a:endParaRPr lang="pl-PL" sz="2000" dirty="0">
                  <a:latin typeface="+mn-lt"/>
                  <a:cs typeface="Calibri" panose="020F0502020204030204" pitchFamily="34" charset="0"/>
                </a:endParaRPr>
              </a:p>
              <a:p>
                <a:pPr marL="0" indent="0" algn="just">
                  <a:lnSpc>
                    <a:spcPct val="107000"/>
                  </a:lnSpc>
                  <a:spcBef>
                    <a:spcPts val="0"/>
                  </a:spcBef>
                  <a:spcAft>
                    <a:spcPts val="800"/>
                  </a:spcAft>
                  <a:buNone/>
                </a:pPr>
                <a:r>
                  <a:rPr lang="en-US" sz="2000" dirty="0">
                    <a:latin typeface="+mn-lt"/>
                    <a:cs typeface="Calibri" panose="020F0502020204030204" pitchFamily="34" charset="0"/>
                  </a:rPr>
                  <a:t>Use a financial calculator to solve for </a:t>
                </a:r>
                <a14:m>
                  <m:oMath xmlns:m="http://schemas.openxmlformats.org/officeDocument/2006/math">
                    <m:r>
                      <a:rPr lang="en-US" sz="2000" i="1" dirty="0" smtClean="0">
                        <a:latin typeface="Cambria Math" panose="02040503050406030204" pitchFamily="18" charset="0"/>
                        <a:cs typeface="Calibri" panose="020F0502020204030204" pitchFamily="34" charset="0"/>
                      </a:rPr>
                      <m:t>𝑖</m:t>
                    </m:r>
                  </m:oMath>
                </a14:m>
                <a:r>
                  <a:rPr lang="en-US" sz="2000" dirty="0">
                    <a:latin typeface="+mn-lt"/>
                    <a:cs typeface="Calibri" panose="020F0502020204030204" pitchFamily="34" charset="0"/>
                  </a:rPr>
                  <a:t>, the six-month yield. Because </a:t>
                </a:r>
                <a14:m>
                  <m:oMath xmlns:m="http://schemas.openxmlformats.org/officeDocument/2006/math">
                    <m:r>
                      <a:rPr lang="en-US" sz="2000" i="1" dirty="0" smtClean="0">
                        <a:latin typeface="Cambria Math" panose="02040503050406030204" pitchFamily="18" charset="0"/>
                        <a:cs typeface="Calibri" panose="020F0502020204030204" pitchFamily="34" charset="0"/>
                      </a:rPr>
                      <m:t>𝑖</m:t>
                    </m:r>
                    <m:r>
                      <a:rPr lang="en-US" sz="2000" i="1" dirty="0">
                        <a:latin typeface="Cambria Math" panose="02040503050406030204" pitchFamily="18" charset="0"/>
                        <a:cs typeface="Calibri" panose="020F0502020204030204" pitchFamily="34" charset="0"/>
                      </a:rPr>
                      <m:t> = 2.342 </m:t>
                    </m:r>
                  </m:oMath>
                </a14:m>
                <a:r>
                  <a:rPr lang="en-US" sz="2000" dirty="0">
                    <a:latin typeface="+mn-lt"/>
                    <a:cs typeface="Calibri" panose="020F0502020204030204" pitchFamily="34" charset="0"/>
                  </a:rPr>
                  <a:t>percent, the before-tax cost of debt is </a:t>
                </a:r>
                <a14:m>
                  <m:oMath xmlns:m="http://schemas.openxmlformats.org/officeDocument/2006/math">
                    <m:sSub>
                      <m:sSubPr>
                        <m:ctrlPr>
                          <a:rPr lang="en-US" sz="2000" b="0" i="1" dirty="0" smtClean="0">
                            <a:latin typeface="Cambria Math" panose="02040503050406030204" pitchFamily="18" charset="0"/>
                            <a:cs typeface="Calibri" panose="020F0502020204030204" pitchFamily="34" charset="0"/>
                          </a:rPr>
                        </m:ctrlPr>
                      </m:sSubPr>
                      <m:e>
                        <m:r>
                          <a:rPr lang="en-US" sz="2000" i="1" dirty="0" smtClean="0">
                            <a:latin typeface="Cambria Math" panose="02040503050406030204" pitchFamily="18" charset="0"/>
                            <a:cs typeface="Calibri" panose="020F0502020204030204" pitchFamily="34" charset="0"/>
                          </a:rPr>
                          <m:t>𝑟</m:t>
                        </m:r>
                      </m:e>
                      <m:sub>
                        <m:r>
                          <a:rPr lang="en-US" sz="2000" i="1" dirty="0" smtClean="0">
                            <a:latin typeface="Cambria Math" panose="02040503050406030204" pitchFamily="18" charset="0"/>
                            <a:cs typeface="Calibri" panose="020F0502020204030204" pitchFamily="34" charset="0"/>
                          </a:rPr>
                          <m:t>𝑑</m:t>
                        </m:r>
                      </m:sub>
                    </m:sSub>
                    <m:r>
                      <a:rPr lang="en-US" sz="2000" i="1" dirty="0">
                        <a:latin typeface="Cambria Math" panose="02040503050406030204" pitchFamily="18" charset="0"/>
                        <a:cs typeface="Calibri" panose="020F0502020204030204" pitchFamily="34" charset="0"/>
                      </a:rPr>
                      <m:t> = 2.342 </m:t>
                    </m:r>
                    <m:r>
                      <a:rPr lang="en-US" sz="2000" i="1" dirty="0">
                        <a:latin typeface="Cambria Math" panose="02040503050406030204" pitchFamily="18" charset="0"/>
                        <a:cs typeface="Calibri" panose="020F0502020204030204" pitchFamily="34" charset="0"/>
                      </a:rPr>
                      <m:t>𝑝𝑒𝑟𝑐𝑒𝑛𝑡</m:t>
                    </m:r>
                    <m:r>
                      <a:rPr lang="en-US" sz="2000" i="1" dirty="0">
                        <a:latin typeface="Cambria Math" panose="02040503050406030204" pitchFamily="18" charset="0"/>
                        <a:cs typeface="Calibri" panose="020F0502020204030204" pitchFamily="34" charset="0"/>
                      </a:rPr>
                      <m:t> × 2 = 4.684 </m:t>
                    </m:r>
                    <m:r>
                      <a:rPr lang="en-US" sz="2000" i="1" dirty="0">
                        <a:latin typeface="Cambria Math" panose="02040503050406030204" pitchFamily="18" charset="0"/>
                        <a:cs typeface="Calibri" panose="020F0502020204030204" pitchFamily="34" charset="0"/>
                      </a:rPr>
                      <m:t>𝑝𝑒𝑟𝑐𝑒𝑛𝑡</m:t>
                    </m:r>
                  </m:oMath>
                </a14:m>
                <a:r>
                  <a:rPr lang="en-US" sz="2000" dirty="0">
                    <a:latin typeface="+mn-lt"/>
                    <a:cs typeface="Calibri" panose="020F0502020204030204" pitchFamily="34" charset="0"/>
                  </a:rPr>
                  <a:t>, and Valence’s after-tax cost of debt is </a:t>
                </a:r>
                <a14:m>
                  <m:oMath xmlns:m="http://schemas.openxmlformats.org/officeDocument/2006/math">
                    <m:sSub>
                      <m:sSubPr>
                        <m:ctrlPr>
                          <a:rPr lang="en-US" sz="2000" b="0" i="1" dirty="0" smtClean="0">
                            <a:latin typeface="Cambria Math" panose="02040503050406030204" pitchFamily="18" charset="0"/>
                            <a:cs typeface="Calibri" panose="020F0502020204030204" pitchFamily="34" charset="0"/>
                          </a:rPr>
                        </m:ctrlPr>
                      </m:sSubPr>
                      <m:e>
                        <m:r>
                          <a:rPr lang="en-US" sz="2000" i="1" dirty="0" smtClean="0">
                            <a:latin typeface="Cambria Math" panose="02040503050406030204" pitchFamily="18" charset="0"/>
                            <a:cs typeface="Calibri" panose="020F0502020204030204" pitchFamily="34" charset="0"/>
                          </a:rPr>
                          <m:t>𝑟</m:t>
                        </m:r>
                      </m:e>
                      <m:sub>
                        <m:r>
                          <a:rPr lang="en-US" sz="2000" i="1" dirty="0" smtClean="0">
                            <a:latin typeface="Cambria Math" panose="02040503050406030204" pitchFamily="18" charset="0"/>
                            <a:cs typeface="Calibri" panose="020F0502020204030204" pitchFamily="34" charset="0"/>
                          </a:rPr>
                          <m:t>𝑑</m:t>
                        </m:r>
                      </m:sub>
                    </m:sSub>
                    <m:r>
                      <a:rPr lang="en-US" sz="2000" i="1" dirty="0">
                        <a:latin typeface="Cambria Math" panose="02040503050406030204" pitchFamily="18" charset="0"/>
                        <a:cs typeface="Calibri" panose="020F0502020204030204" pitchFamily="34" charset="0"/>
                      </a:rPr>
                      <m:t>(1 − </m:t>
                    </m:r>
                    <m:r>
                      <a:rPr lang="en-US" sz="2000" i="1" dirty="0">
                        <a:latin typeface="Cambria Math" panose="02040503050406030204" pitchFamily="18" charset="0"/>
                        <a:cs typeface="Calibri" panose="020F0502020204030204" pitchFamily="34" charset="0"/>
                      </a:rPr>
                      <m:t>𝑡</m:t>
                    </m:r>
                    <m:r>
                      <a:rPr lang="en-US" sz="2000" i="1" dirty="0">
                        <a:latin typeface="Cambria Math" panose="02040503050406030204" pitchFamily="18" charset="0"/>
                        <a:cs typeface="Calibri" panose="020F0502020204030204" pitchFamily="34" charset="0"/>
                      </a:rPr>
                      <m:t>) = 0.04684 (1 − 0.35) = 0.03045 </m:t>
                    </m:r>
                    <m:r>
                      <a:rPr lang="en-US" sz="2000" i="1" dirty="0">
                        <a:latin typeface="Cambria Math" panose="02040503050406030204" pitchFamily="18" charset="0"/>
                        <a:cs typeface="Calibri" panose="020F0502020204030204" pitchFamily="34" charset="0"/>
                      </a:rPr>
                      <m:t>𝑜𝑟</m:t>
                    </m:r>
                    <m:r>
                      <a:rPr lang="en-US" sz="2000" i="1" dirty="0">
                        <a:latin typeface="Cambria Math" panose="02040503050406030204" pitchFamily="18" charset="0"/>
                        <a:cs typeface="Calibri" panose="020F0502020204030204" pitchFamily="34" charset="0"/>
                      </a:rPr>
                      <m:t> 3.045 </m:t>
                    </m:r>
                    <m:r>
                      <a:rPr lang="en-US" sz="2000" i="1" dirty="0">
                        <a:latin typeface="Cambria Math" panose="02040503050406030204" pitchFamily="18" charset="0"/>
                        <a:cs typeface="Calibri" panose="020F0502020204030204" pitchFamily="34" charset="0"/>
                      </a:rPr>
                      <m:t>𝑝𝑒𝑟𝑐𝑒𝑛𝑡</m:t>
                    </m:r>
                    <m:r>
                      <a:rPr lang="en-US" sz="2000" i="1" dirty="0">
                        <a:latin typeface="Cambria Math" panose="02040503050406030204" pitchFamily="18" charset="0"/>
                        <a:cs typeface="Calibri" panose="020F0502020204030204" pitchFamily="34" charset="0"/>
                      </a:rPr>
                      <m:t>.</m:t>
                    </m:r>
                  </m:oMath>
                </a14:m>
                <a:endParaRPr lang="pl-PL" sz="2000" dirty="0">
                  <a:latin typeface="+mn-lt"/>
                  <a:cs typeface="Calibri" panose="020F0502020204030204" pitchFamily="34" charset="0"/>
                </a:endParaRPr>
              </a:p>
              <a:p>
                <a:pPr marL="0" indent="0">
                  <a:lnSpc>
                    <a:spcPct val="107000"/>
                  </a:lnSpc>
                  <a:spcBef>
                    <a:spcPts val="0"/>
                  </a:spcBef>
                  <a:spcAft>
                    <a:spcPts val="800"/>
                  </a:spcAft>
                  <a:buNone/>
                </a:pPr>
                <a:endParaRPr lang="pl-PL" dirty="0">
                  <a:latin typeface="+mn-lt"/>
                </a:endParaRPr>
              </a:p>
              <a:p>
                <a:pPr marL="0" marR="0" indent="0">
                  <a:lnSpc>
                    <a:spcPct val="107000"/>
                  </a:lnSpc>
                  <a:spcBef>
                    <a:spcPts val="0"/>
                  </a:spcBef>
                  <a:spcAft>
                    <a:spcPts val="800"/>
                  </a:spcAft>
                  <a:buNone/>
                </a:pPr>
                <a:endParaRPr lang="pl-PL" dirty="0">
                  <a:latin typeface="+mn-lt"/>
                </a:endParaRPr>
              </a:p>
            </p:txBody>
          </p:sp>
        </mc:Choice>
        <mc:Fallback xmlns="">
          <p:sp>
            <p:nvSpPr>
              <p:cNvPr id="3" name="Symbol zastępczy zawartości 2">
                <a:extLst>
                  <a:ext uri="{FF2B5EF4-FFF2-40B4-BE49-F238E27FC236}">
                    <a16:creationId xmlns:a16="http://schemas.microsoft.com/office/drawing/2014/main" id="{0FCEB99E-B7DB-FD90-2469-20F639975CE2}"/>
                  </a:ext>
                </a:extLst>
              </p:cNvPr>
              <p:cNvSpPr>
                <a:spLocks noGrp="1" noRot="1" noChangeAspect="1" noMove="1" noResize="1" noEditPoints="1" noAdjustHandles="1" noChangeArrowheads="1" noChangeShapeType="1" noTextEdit="1"/>
              </p:cNvSpPr>
              <p:nvPr>
                <p:ph idx="1"/>
              </p:nvPr>
            </p:nvSpPr>
            <p:spPr>
              <a:blipFill>
                <a:blip r:embed="rId2"/>
                <a:stretch>
                  <a:fillRect l="-406" t="-560" r="-348"/>
                </a:stretch>
              </a:blipFill>
            </p:spPr>
            <p:txBody>
              <a:bodyPr/>
              <a:lstStyle/>
              <a:p>
                <a:r>
                  <a:rPr lang="sk-SK">
                    <a:noFill/>
                  </a:rPr>
                  <a:t> </a:t>
                </a:r>
              </a:p>
            </p:txBody>
          </p:sp>
        </mc:Fallback>
      </mc:AlternateContent>
    </p:spTree>
    <p:extLst>
      <p:ext uri="{BB962C8B-B14F-4D97-AF65-F5344CB8AC3E}">
        <p14:creationId xmlns:p14="http://schemas.microsoft.com/office/powerpoint/2010/main" val="15564989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3F62207-D126-E9CA-E89F-27C3F07226D8}"/>
              </a:ext>
            </a:extLst>
          </p:cNvPr>
          <p:cNvSpPr>
            <a:spLocks noGrp="1"/>
          </p:cNvSpPr>
          <p:nvPr>
            <p:ph type="title"/>
          </p:nvPr>
        </p:nvSpPr>
        <p:spPr>
          <a:xfrm>
            <a:off x="1900647" y="382378"/>
            <a:ext cx="9306503" cy="1325563"/>
          </a:xfrm>
        </p:spPr>
        <p:txBody>
          <a:bodyPr>
            <a:noAutofit/>
          </a:bodyPr>
          <a:lstStyle/>
          <a:p>
            <a:pPr marL="0" marR="0">
              <a:lnSpc>
                <a:spcPct val="107000"/>
              </a:lnSpc>
              <a:spcBef>
                <a:spcPts val="0"/>
              </a:spcBef>
              <a:spcAft>
                <a:spcPts val="800"/>
              </a:spcAft>
            </a:pPr>
            <a:r>
              <a:rPr lang="en-US" sz="3200" b="1" dirty="0">
                <a:latin typeface="Calibri" panose="020F0502020204030204" pitchFamily="34" charset="0"/>
                <a:ea typeface="Calibri" panose="020F0502020204030204" pitchFamily="34" charset="0"/>
                <a:cs typeface="Times New Roman" panose="02020603050405020304" pitchFamily="18" charset="0"/>
              </a:rPr>
              <a:t>Cost of Debt: Debt-Rating Approach</a:t>
            </a:r>
            <a:endParaRPr lang="en-US" sz="32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Symbol zastępczy zawartości 2">
            <a:extLst>
              <a:ext uri="{FF2B5EF4-FFF2-40B4-BE49-F238E27FC236}">
                <a16:creationId xmlns:a16="http://schemas.microsoft.com/office/drawing/2014/main" id="{0FCEB99E-B7DB-FD90-2469-20F639975CE2}"/>
              </a:ext>
            </a:extLst>
          </p:cNvPr>
          <p:cNvSpPr>
            <a:spLocks noGrp="1"/>
          </p:cNvSpPr>
          <p:nvPr>
            <p:ph idx="1"/>
          </p:nvPr>
        </p:nvSpPr>
        <p:spPr>
          <a:xfrm>
            <a:off x="838200" y="1707940"/>
            <a:ext cx="10876472" cy="4767681"/>
          </a:xfrm>
        </p:spPr>
        <p:txBody>
          <a:bodyPr>
            <a:normAutofit/>
          </a:bodyPr>
          <a:lstStyle/>
          <a:p>
            <a:pPr algn="just">
              <a:lnSpc>
                <a:spcPct val="107000"/>
              </a:lnSpc>
              <a:spcBef>
                <a:spcPts val="0"/>
              </a:spcBef>
              <a:spcAft>
                <a:spcPts val="800"/>
              </a:spcAft>
            </a:pPr>
            <a:r>
              <a:rPr lang="en-US" sz="2000" dirty="0">
                <a:latin typeface="+mn-lt"/>
              </a:rPr>
              <a:t>The </a:t>
            </a:r>
            <a:r>
              <a:rPr lang="en-US" sz="2000" b="1" dirty="0">
                <a:latin typeface="+mn-lt"/>
              </a:rPr>
              <a:t>debt-rating approach </a:t>
            </a:r>
            <a:r>
              <a:rPr lang="en-US" sz="2000" dirty="0">
                <a:latin typeface="+mn-lt"/>
              </a:rPr>
              <a:t>can be used to calculate the before-tax cost of debt in the absence of a reliable current market price for a company's debt. We calculate the before-tax cost of debt based on a company's debt rating by using the yield on bonds with similar ratings and maturities to the existing debt of the company. </a:t>
            </a:r>
          </a:p>
          <a:p>
            <a:pPr algn="just">
              <a:lnSpc>
                <a:spcPct val="107000"/>
              </a:lnSpc>
              <a:spcBef>
                <a:spcPts val="0"/>
              </a:spcBef>
              <a:spcAft>
                <a:spcPts val="800"/>
              </a:spcAft>
            </a:pPr>
            <a:endParaRPr lang="en-US" sz="1100" dirty="0">
              <a:latin typeface="+mn-lt"/>
            </a:endParaRPr>
          </a:p>
          <a:p>
            <a:pPr algn="just">
              <a:lnSpc>
                <a:spcPct val="107000"/>
              </a:lnSpc>
              <a:spcBef>
                <a:spcPts val="0"/>
              </a:spcBef>
              <a:spcAft>
                <a:spcPts val="800"/>
              </a:spcAft>
            </a:pPr>
            <a:r>
              <a:rPr lang="en-US" sz="2000" dirty="0">
                <a:latin typeface="+mn-lt"/>
              </a:rPr>
              <a:t>When employing this strategy, it is important to keep in mind that debt ratings are assessments of the debt issue itself, with the issuer being only one of several factors. Ratings and yields are also influenced by other factors, such as debt seniority and security, so care must be taken to account for the likely type of debt that the company will issue when determining the comparable debt rating and yield.</a:t>
            </a:r>
          </a:p>
          <a:p>
            <a:pPr algn="just">
              <a:lnSpc>
                <a:spcPct val="107000"/>
              </a:lnSpc>
              <a:spcBef>
                <a:spcPts val="0"/>
              </a:spcBef>
              <a:spcAft>
                <a:spcPts val="800"/>
              </a:spcAft>
            </a:pPr>
            <a:endParaRPr lang="en-US" sz="1100" dirty="0">
              <a:latin typeface="+mn-lt"/>
            </a:endParaRPr>
          </a:p>
          <a:p>
            <a:pPr algn="just">
              <a:lnSpc>
                <a:spcPct val="107000"/>
              </a:lnSpc>
              <a:spcBef>
                <a:spcPts val="0"/>
              </a:spcBef>
              <a:spcAft>
                <a:spcPts val="800"/>
              </a:spcAft>
            </a:pPr>
            <a:r>
              <a:rPr lang="en-US" sz="2000" dirty="0">
                <a:latin typeface="+mn-lt"/>
              </a:rPr>
              <a:t>The debt-rating approach is a simple example of </a:t>
            </a:r>
            <a:r>
              <a:rPr lang="en-US" sz="2000" b="1" dirty="0">
                <a:latin typeface="+mn-lt"/>
              </a:rPr>
              <a:t>pricing on the basis of valuation-relevant characteristics</a:t>
            </a:r>
            <a:r>
              <a:rPr lang="en-US" sz="2000" dirty="0">
                <a:latin typeface="+mn-lt"/>
              </a:rPr>
              <a:t>, which in bond markets has been known as </a:t>
            </a:r>
            <a:r>
              <a:rPr lang="en-US" sz="2000" b="1" dirty="0">
                <a:latin typeface="+mn-lt"/>
              </a:rPr>
              <a:t>evaluated pricing </a:t>
            </a:r>
            <a:r>
              <a:rPr lang="en-US" sz="2000" dirty="0">
                <a:latin typeface="+mn-lt"/>
              </a:rPr>
              <a:t>or </a:t>
            </a:r>
            <a:r>
              <a:rPr lang="en-US" sz="2000" b="1" dirty="0">
                <a:latin typeface="+mn-lt"/>
              </a:rPr>
              <a:t>matrix pricing</a:t>
            </a:r>
            <a:r>
              <a:rPr lang="en-US" sz="2000" dirty="0">
                <a:latin typeface="+mn-lt"/>
              </a:rPr>
              <a:t>.</a:t>
            </a:r>
          </a:p>
          <a:p>
            <a:pPr>
              <a:lnSpc>
                <a:spcPct val="107000"/>
              </a:lnSpc>
              <a:spcBef>
                <a:spcPts val="0"/>
              </a:spcBef>
              <a:spcAft>
                <a:spcPts val="800"/>
              </a:spcAft>
            </a:pPr>
            <a:endParaRPr lang="en-US" sz="2000" dirty="0">
              <a:latin typeface="+mn-lt"/>
            </a:endParaRPr>
          </a:p>
          <a:p>
            <a:pPr marL="0" marR="0" indent="0">
              <a:lnSpc>
                <a:spcPct val="107000"/>
              </a:lnSpc>
              <a:spcBef>
                <a:spcPts val="0"/>
              </a:spcBef>
              <a:spcAft>
                <a:spcPts val="800"/>
              </a:spcAft>
              <a:buNone/>
            </a:pPr>
            <a:endParaRPr lang="pl-PL" dirty="0">
              <a:latin typeface="+mn-lt"/>
            </a:endParaRPr>
          </a:p>
        </p:txBody>
      </p:sp>
    </p:spTree>
    <p:extLst>
      <p:ext uri="{BB962C8B-B14F-4D97-AF65-F5344CB8AC3E}">
        <p14:creationId xmlns:p14="http://schemas.microsoft.com/office/powerpoint/2010/main" val="24908762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37742A0-5201-CC8D-519E-E0C968DE2ABF}"/>
              </a:ext>
            </a:extLst>
          </p:cNvPr>
          <p:cNvSpPr>
            <a:spLocks noGrp="1"/>
          </p:cNvSpPr>
          <p:nvPr>
            <p:ph type="ctrTitle"/>
          </p:nvPr>
        </p:nvSpPr>
        <p:spPr/>
        <p:txBody>
          <a:bodyPr/>
          <a:lstStyle/>
          <a:p>
            <a:r>
              <a:rPr lang="sk-SK" dirty="0"/>
              <a:t>Cost of Capital</a:t>
            </a:r>
            <a:endParaRPr lang="pl-PL" dirty="0"/>
          </a:p>
        </p:txBody>
      </p:sp>
      <p:sp>
        <p:nvSpPr>
          <p:cNvPr id="3" name="Podtytuł 2">
            <a:extLst>
              <a:ext uri="{FF2B5EF4-FFF2-40B4-BE49-F238E27FC236}">
                <a16:creationId xmlns:a16="http://schemas.microsoft.com/office/drawing/2014/main" id="{5B133335-E047-9A88-9BE5-8263288E2AFE}"/>
              </a:ext>
            </a:extLst>
          </p:cNvPr>
          <p:cNvSpPr>
            <a:spLocks noGrp="1"/>
          </p:cNvSpPr>
          <p:nvPr>
            <p:ph type="subTitle" idx="1"/>
          </p:nvPr>
        </p:nvSpPr>
        <p:spPr/>
        <p:txBody>
          <a:bodyPr/>
          <a:lstStyle/>
          <a:p>
            <a:endParaRPr lang="pl-PL" dirty="0"/>
          </a:p>
        </p:txBody>
      </p:sp>
    </p:spTree>
    <p:extLst>
      <p:ext uri="{BB962C8B-B14F-4D97-AF65-F5344CB8AC3E}">
        <p14:creationId xmlns:p14="http://schemas.microsoft.com/office/powerpoint/2010/main" val="16295175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3F62207-D126-E9CA-E89F-27C3F07226D8}"/>
              </a:ext>
            </a:extLst>
          </p:cNvPr>
          <p:cNvSpPr>
            <a:spLocks noGrp="1"/>
          </p:cNvSpPr>
          <p:nvPr>
            <p:ph type="title"/>
          </p:nvPr>
        </p:nvSpPr>
        <p:spPr/>
        <p:txBody>
          <a:bodyPr>
            <a:noAutofit/>
          </a:bodyPr>
          <a:lstStyle/>
          <a:p>
            <a:pPr marL="0" marR="0">
              <a:lnSpc>
                <a:spcPct val="107000"/>
              </a:lnSpc>
              <a:spcBef>
                <a:spcPts val="0"/>
              </a:spcBef>
              <a:spcAft>
                <a:spcPts val="800"/>
              </a:spcAft>
            </a:pPr>
            <a:r>
              <a:rPr lang="en-US" sz="3200" b="1" dirty="0">
                <a:latin typeface="Calibri" panose="020F0502020204030204" pitchFamily="34" charset="0"/>
                <a:ea typeface="Calibri" panose="020F0502020204030204" pitchFamily="34" charset="0"/>
                <a:cs typeface="Times New Roman" panose="02020603050405020304" pitchFamily="18" charset="0"/>
              </a:rPr>
              <a:t>Cost of Debt: Issues I/II</a:t>
            </a:r>
            <a:endParaRPr lang="en-US" sz="32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Symbol zastępczy zawartości 2">
            <a:extLst>
              <a:ext uri="{FF2B5EF4-FFF2-40B4-BE49-F238E27FC236}">
                <a16:creationId xmlns:a16="http://schemas.microsoft.com/office/drawing/2014/main" id="{0FCEB99E-B7DB-FD90-2469-20F639975CE2}"/>
              </a:ext>
            </a:extLst>
          </p:cNvPr>
          <p:cNvSpPr>
            <a:spLocks noGrp="1"/>
          </p:cNvSpPr>
          <p:nvPr>
            <p:ph idx="1"/>
          </p:nvPr>
        </p:nvSpPr>
        <p:spPr>
          <a:xfrm>
            <a:off x="838199" y="1690688"/>
            <a:ext cx="10515600" cy="4351338"/>
          </a:xfrm>
        </p:spPr>
        <p:txBody>
          <a:bodyPr>
            <a:normAutofit lnSpcReduction="10000"/>
          </a:bodyPr>
          <a:lstStyle/>
          <a:p>
            <a:pPr algn="just">
              <a:lnSpc>
                <a:spcPct val="107000"/>
              </a:lnSpc>
              <a:spcBef>
                <a:spcPts val="0"/>
              </a:spcBef>
              <a:spcAft>
                <a:spcPts val="800"/>
              </a:spcAft>
            </a:pPr>
            <a:r>
              <a:rPr lang="en-US" sz="2000" b="1" dirty="0">
                <a:latin typeface="+mn-lt"/>
              </a:rPr>
              <a:t>Fixed-Rate Debt versus Floating-Rate Debt</a:t>
            </a:r>
            <a:r>
              <a:rPr lang="en-US" sz="2000" dirty="0">
                <a:latin typeface="+mn-lt"/>
              </a:rPr>
              <a:t>. </a:t>
            </a:r>
            <a:r>
              <a:rPr lang="en-US" sz="1800" dirty="0">
                <a:latin typeface="+mn-lt"/>
              </a:rPr>
              <a:t>Up to now, we have assumed that the interest on debt is a </a:t>
            </a:r>
            <a:r>
              <a:rPr lang="en-US" sz="1800" b="1" dirty="0">
                <a:latin typeface="+mn-lt"/>
              </a:rPr>
              <a:t>fixed</a:t>
            </a:r>
            <a:r>
              <a:rPr lang="en-US" sz="1800" dirty="0">
                <a:latin typeface="+mn-lt"/>
              </a:rPr>
              <a:t> amount each period. We can observe market yields of the company’s existing debt or market yields of debt of similar risk in estimating the before-tax cost of debt. The company may also issue </a:t>
            </a:r>
            <a:r>
              <a:rPr lang="en-US" sz="1800" b="1" dirty="0">
                <a:latin typeface="+mn-lt"/>
              </a:rPr>
              <a:t>floating-rate debt </a:t>
            </a:r>
            <a:r>
              <a:rPr lang="en-US" sz="1800" dirty="0">
                <a:latin typeface="+mn-lt"/>
              </a:rPr>
              <a:t>in which the interest rate adjusts periodically according to a prescribed index, such as the prime rate or Libor, over the life of the instrument. Estimating the cost of a floating-rate security is difficult because the cost of this form of capital over the long term depends not only on the current yields but also on the future yields.</a:t>
            </a:r>
          </a:p>
          <a:p>
            <a:pPr algn="just">
              <a:lnSpc>
                <a:spcPct val="107000"/>
              </a:lnSpc>
              <a:spcBef>
                <a:spcPts val="0"/>
              </a:spcBef>
              <a:spcAft>
                <a:spcPts val="800"/>
              </a:spcAft>
            </a:pPr>
            <a:endParaRPr lang="en-US" sz="1800" dirty="0">
              <a:latin typeface="+mn-lt"/>
            </a:endParaRPr>
          </a:p>
          <a:p>
            <a:pPr algn="just">
              <a:lnSpc>
                <a:spcPct val="107000"/>
              </a:lnSpc>
              <a:spcBef>
                <a:spcPts val="0"/>
              </a:spcBef>
              <a:spcAft>
                <a:spcPts val="800"/>
              </a:spcAft>
            </a:pPr>
            <a:r>
              <a:rPr lang="pl-PL" sz="2000" b="1" dirty="0" err="1">
                <a:latin typeface="+mn-lt"/>
              </a:rPr>
              <a:t>Debt</a:t>
            </a:r>
            <a:r>
              <a:rPr lang="pl-PL" sz="2000" b="1" dirty="0">
                <a:latin typeface="+mn-lt"/>
              </a:rPr>
              <a:t> with </a:t>
            </a:r>
            <a:r>
              <a:rPr lang="pl-PL" sz="2000" b="1" dirty="0" err="1">
                <a:latin typeface="+mn-lt"/>
              </a:rPr>
              <a:t>Optionlike</a:t>
            </a:r>
            <a:r>
              <a:rPr lang="pl-PL" sz="2000" b="1" dirty="0">
                <a:latin typeface="+mn-lt"/>
              </a:rPr>
              <a:t> </a:t>
            </a:r>
            <a:r>
              <a:rPr lang="pl-PL" sz="2000" b="1" dirty="0" err="1">
                <a:latin typeface="+mn-lt"/>
              </a:rPr>
              <a:t>Features</a:t>
            </a:r>
            <a:r>
              <a:rPr lang="en-US" sz="2000" dirty="0">
                <a:latin typeface="+mn-lt"/>
              </a:rPr>
              <a:t>. Options affect the value of debt. If the company already has debt outstanding incorporating optionlike features that the analyst believes are representative of the future debt issuance of the company, the analyst may simply use the yield to maturity on such debt in estimating the cost of debt. If the analyst believes that the company will add or remove option features in future debt issuance, the analyst can make market value adjustments to the current YTM to reflect the value of such additions and/or deletions. </a:t>
            </a:r>
          </a:p>
        </p:txBody>
      </p:sp>
    </p:spTree>
    <p:extLst>
      <p:ext uri="{BB962C8B-B14F-4D97-AF65-F5344CB8AC3E}">
        <p14:creationId xmlns:p14="http://schemas.microsoft.com/office/powerpoint/2010/main" val="19432459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3F62207-D126-E9CA-E89F-27C3F07226D8}"/>
              </a:ext>
            </a:extLst>
          </p:cNvPr>
          <p:cNvSpPr>
            <a:spLocks noGrp="1"/>
          </p:cNvSpPr>
          <p:nvPr>
            <p:ph type="title"/>
          </p:nvPr>
        </p:nvSpPr>
        <p:spPr/>
        <p:txBody>
          <a:bodyPr>
            <a:noAutofit/>
          </a:bodyPr>
          <a:lstStyle/>
          <a:p>
            <a:pPr marL="0" marR="0">
              <a:lnSpc>
                <a:spcPct val="107000"/>
              </a:lnSpc>
              <a:spcBef>
                <a:spcPts val="0"/>
              </a:spcBef>
              <a:spcAft>
                <a:spcPts val="800"/>
              </a:spcAft>
            </a:pPr>
            <a:r>
              <a:rPr lang="en-US" sz="3200" b="1" dirty="0">
                <a:latin typeface="Calibri" panose="020F0502020204030204" pitchFamily="34" charset="0"/>
                <a:ea typeface="Calibri" panose="020F0502020204030204" pitchFamily="34" charset="0"/>
                <a:cs typeface="Times New Roman" panose="02020603050405020304" pitchFamily="18" charset="0"/>
              </a:rPr>
              <a:t>Cost of Debt: Issues II/II</a:t>
            </a:r>
            <a:endParaRPr lang="en-US" sz="32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Symbol zastępczy zawartości 2">
            <a:extLst>
              <a:ext uri="{FF2B5EF4-FFF2-40B4-BE49-F238E27FC236}">
                <a16:creationId xmlns:a16="http://schemas.microsoft.com/office/drawing/2014/main" id="{0FCEB99E-B7DB-FD90-2469-20F639975CE2}"/>
              </a:ext>
            </a:extLst>
          </p:cNvPr>
          <p:cNvSpPr>
            <a:spLocks noGrp="1"/>
          </p:cNvSpPr>
          <p:nvPr>
            <p:ph idx="1"/>
          </p:nvPr>
        </p:nvSpPr>
        <p:spPr>
          <a:xfrm>
            <a:off x="838200" y="1690688"/>
            <a:ext cx="10515600" cy="4351338"/>
          </a:xfrm>
        </p:spPr>
        <p:txBody>
          <a:bodyPr>
            <a:normAutofit/>
          </a:bodyPr>
          <a:lstStyle/>
          <a:p>
            <a:pPr algn="just">
              <a:lnSpc>
                <a:spcPct val="107000"/>
              </a:lnSpc>
              <a:spcBef>
                <a:spcPts val="0"/>
              </a:spcBef>
              <a:spcAft>
                <a:spcPts val="800"/>
              </a:spcAft>
            </a:pPr>
            <a:r>
              <a:rPr lang="pl-PL" sz="2000" b="1" dirty="0" err="1">
                <a:latin typeface="+mn-lt"/>
              </a:rPr>
              <a:t>Nonrated</a:t>
            </a:r>
            <a:r>
              <a:rPr lang="pl-PL" sz="2000" b="1" dirty="0">
                <a:latin typeface="+mn-lt"/>
              </a:rPr>
              <a:t> </a:t>
            </a:r>
            <a:r>
              <a:rPr lang="pl-PL" sz="2000" b="1" dirty="0" err="1">
                <a:latin typeface="+mn-lt"/>
              </a:rPr>
              <a:t>Debt</a:t>
            </a:r>
            <a:r>
              <a:rPr lang="en-US" sz="2000" dirty="0">
                <a:latin typeface="+mn-lt"/>
              </a:rPr>
              <a:t>. If a company does not have any debt outstanding or if the yields on the company’s existing debt are not available, the analyst may not always be able to use the yield on similarly rated debt securities. It may be the case that the company does not have rated bonds.</a:t>
            </a:r>
          </a:p>
          <a:p>
            <a:pPr algn="just">
              <a:lnSpc>
                <a:spcPct val="107000"/>
              </a:lnSpc>
              <a:spcBef>
                <a:spcPts val="0"/>
              </a:spcBef>
              <a:spcAft>
                <a:spcPts val="800"/>
              </a:spcAft>
            </a:pPr>
            <a:endParaRPr lang="en-US" sz="2000" dirty="0">
              <a:latin typeface="+mn-lt"/>
            </a:endParaRPr>
          </a:p>
          <a:p>
            <a:pPr algn="just">
              <a:lnSpc>
                <a:spcPct val="107000"/>
              </a:lnSpc>
              <a:spcBef>
                <a:spcPts val="0"/>
              </a:spcBef>
              <a:spcAft>
                <a:spcPts val="800"/>
              </a:spcAft>
            </a:pPr>
            <a:r>
              <a:rPr lang="pl-PL" sz="2000" b="1" dirty="0" err="1">
                <a:latin typeface="+mn-lt"/>
              </a:rPr>
              <a:t>Leases</a:t>
            </a:r>
            <a:r>
              <a:rPr lang="en-US" sz="2000" dirty="0">
                <a:latin typeface="+mn-lt"/>
              </a:rPr>
              <a:t>. A </a:t>
            </a:r>
            <a:r>
              <a:rPr lang="en-US" sz="2000" b="1" dirty="0">
                <a:latin typeface="+mn-lt"/>
              </a:rPr>
              <a:t>lease</a:t>
            </a:r>
            <a:r>
              <a:rPr lang="en-US" sz="2000" dirty="0">
                <a:latin typeface="+mn-lt"/>
              </a:rPr>
              <a:t> is a contractual obligation that can substitute for other forms of borrowing. This is true whether the lease is an operating lease or a finance lease (</a:t>
            </a:r>
            <a:r>
              <a:rPr lang="en-US" sz="2000" b="1" dirty="0">
                <a:latin typeface="+mn-lt"/>
              </a:rPr>
              <a:t>capital lease</a:t>
            </a:r>
            <a:r>
              <a:rPr lang="en-US" sz="2000" dirty="0">
                <a:latin typeface="+mn-lt"/>
              </a:rPr>
              <a:t>). If the company uses leasing as a source of capital, the cost of these leases should be included in the cost of capital. The cost of this form of borrowing is similar to that of the company’s other long-term borrowing.</a:t>
            </a:r>
            <a:endParaRPr lang="pl-PL" sz="2000" dirty="0">
              <a:latin typeface="+mn-lt"/>
            </a:endParaRPr>
          </a:p>
        </p:txBody>
      </p:sp>
    </p:spTree>
    <p:extLst>
      <p:ext uri="{BB962C8B-B14F-4D97-AF65-F5344CB8AC3E}">
        <p14:creationId xmlns:p14="http://schemas.microsoft.com/office/powerpoint/2010/main" val="17234980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3F62207-D126-E9CA-E89F-27C3F07226D8}"/>
              </a:ext>
            </a:extLst>
          </p:cNvPr>
          <p:cNvSpPr>
            <a:spLocks noGrp="1"/>
          </p:cNvSpPr>
          <p:nvPr>
            <p:ph type="title"/>
          </p:nvPr>
        </p:nvSpPr>
        <p:spPr/>
        <p:txBody>
          <a:bodyPr>
            <a:noAutofit/>
          </a:bodyPr>
          <a:lstStyle/>
          <a:p>
            <a:pPr marL="0" marR="0">
              <a:lnSpc>
                <a:spcPct val="107000"/>
              </a:lnSpc>
              <a:spcBef>
                <a:spcPts val="0"/>
              </a:spcBef>
              <a:spcAft>
                <a:spcPts val="800"/>
              </a:spcAft>
            </a:pPr>
            <a:r>
              <a:rPr lang="en-US" sz="3200" b="1" dirty="0">
                <a:latin typeface="Calibri" panose="020F0502020204030204" pitchFamily="34" charset="0"/>
                <a:ea typeface="Calibri" panose="020F0502020204030204" pitchFamily="34" charset="0"/>
                <a:cs typeface="Times New Roman" panose="02020603050405020304" pitchFamily="18" charset="0"/>
              </a:rPr>
              <a:t>Cost of Preferred Stock</a:t>
            </a:r>
            <a:endParaRPr lang="en-US" sz="32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Symbol zastępczy zawartości 2">
            <a:extLst>
              <a:ext uri="{FF2B5EF4-FFF2-40B4-BE49-F238E27FC236}">
                <a16:creationId xmlns:a16="http://schemas.microsoft.com/office/drawing/2014/main" id="{0FCEB99E-B7DB-FD90-2469-20F639975CE2}"/>
              </a:ext>
            </a:extLst>
          </p:cNvPr>
          <p:cNvSpPr>
            <a:spLocks noGrp="1"/>
          </p:cNvSpPr>
          <p:nvPr>
            <p:ph idx="1"/>
          </p:nvPr>
        </p:nvSpPr>
        <p:spPr>
          <a:xfrm>
            <a:off x="1019356" y="1578545"/>
            <a:ext cx="10515600" cy="4666980"/>
          </a:xfrm>
        </p:spPr>
        <p:txBody>
          <a:bodyPr>
            <a:normAutofit/>
          </a:bodyPr>
          <a:lstStyle/>
          <a:p>
            <a:pPr algn="just">
              <a:lnSpc>
                <a:spcPct val="107000"/>
              </a:lnSpc>
              <a:spcBef>
                <a:spcPts val="0"/>
              </a:spcBef>
              <a:spcAft>
                <a:spcPts val="800"/>
              </a:spcAft>
            </a:pPr>
            <a:endParaRPr lang="en-US" sz="2400" dirty="0">
              <a:latin typeface="+mn-lt"/>
            </a:endParaRPr>
          </a:p>
          <a:p>
            <a:pPr algn="just">
              <a:lnSpc>
                <a:spcPct val="107000"/>
              </a:lnSpc>
              <a:spcBef>
                <a:spcPts val="0"/>
              </a:spcBef>
              <a:spcAft>
                <a:spcPts val="800"/>
              </a:spcAft>
            </a:pPr>
            <a:r>
              <a:rPr lang="en-US" sz="2400" dirty="0">
                <a:latin typeface="+mn-lt"/>
              </a:rPr>
              <a:t>The </a:t>
            </a:r>
            <a:r>
              <a:rPr lang="en-US" sz="2400" b="1" dirty="0">
                <a:latin typeface="+mn-lt"/>
              </a:rPr>
              <a:t>cost of preferred stock </a:t>
            </a:r>
            <a:r>
              <a:rPr lang="en-US" sz="2400" dirty="0">
                <a:latin typeface="+mn-lt"/>
              </a:rPr>
              <a:t>is the cost that a company has committed to pay preferred stockholders as a preferred dividend when it issues preferred stock. </a:t>
            </a:r>
          </a:p>
          <a:p>
            <a:pPr algn="just">
              <a:lnSpc>
                <a:spcPct val="107000"/>
              </a:lnSpc>
              <a:spcBef>
                <a:spcPts val="0"/>
              </a:spcBef>
              <a:spcAft>
                <a:spcPts val="800"/>
              </a:spcAft>
            </a:pPr>
            <a:endParaRPr lang="en-US" sz="2400" dirty="0">
              <a:latin typeface="+mn-lt"/>
            </a:endParaRPr>
          </a:p>
          <a:p>
            <a:pPr algn="just">
              <a:lnSpc>
                <a:spcPct val="107000"/>
              </a:lnSpc>
              <a:spcBef>
                <a:spcPts val="0"/>
              </a:spcBef>
              <a:spcAft>
                <a:spcPts val="800"/>
              </a:spcAft>
            </a:pPr>
            <a:r>
              <a:rPr lang="en-US" sz="2400" dirty="0">
                <a:latin typeface="+mn-lt"/>
              </a:rPr>
              <a:t>In the case of </a:t>
            </a:r>
            <a:r>
              <a:rPr lang="en-US" sz="2400" b="1" dirty="0">
                <a:latin typeface="+mn-lt"/>
              </a:rPr>
              <a:t>nonconvertible, noncallable preferred stock </a:t>
            </a:r>
            <a:r>
              <a:rPr lang="en-US" sz="2400" dirty="0">
                <a:latin typeface="+mn-lt"/>
              </a:rPr>
              <a:t>that has a fixed dividend rate and no maturity date </a:t>
            </a:r>
            <a:r>
              <a:rPr lang="en-US" sz="2400" b="1" dirty="0">
                <a:latin typeface="+mn-lt"/>
              </a:rPr>
              <a:t>(fixed rate perpetual preferred stock).</a:t>
            </a:r>
          </a:p>
          <a:p>
            <a:pPr marL="0" indent="0" algn="just">
              <a:lnSpc>
                <a:spcPct val="107000"/>
              </a:lnSpc>
              <a:spcBef>
                <a:spcPts val="0"/>
              </a:spcBef>
              <a:spcAft>
                <a:spcPts val="800"/>
              </a:spcAft>
              <a:buNone/>
            </a:pPr>
            <a:endParaRPr lang="pl-PL" sz="2000" dirty="0">
              <a:latin typeface="+mn-lt"/>
            </a:endParaRPr>
          </a:p>
        </p:txBody>
      </p:sp>
    </p:spTree>
    <p:extLst>
      <p:ext uri="{BB962C8B-B14F-4D97-AF65-F5344CB8AC3E}">
        <p14:creationId xmlns:p14="http://schemas.microsoft.com/office/powerpoint/2010/main" val="1922714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3F62207-D126-E9CA-E89F-27C3F07226D8}"/>
              </a:ext>
            </a:extLst>
          </p:cNvPr>
          <p:cNvSpPr>
            <a:spLocks noGrp="1"/>
          </p:cNvSpPr>
          <p:nvPr>
            <p:ph type="title"/>
          </p:nvPr>
        </p:nvSpPr>
        <p:spPr/>
        <p:txBody>
          <a:bodyPr>
            <a:noAutofit/>
          </a:bodyPr>
          <a:lstStyle/>
          <a:p>
            <a:pPr marL="0" marR="0">
              <a:lnSpc>
                <a:spcPct val="107000"/>
              </a:lnSpc>
              <a:spcBef>
                <a:spcPts val="0"/>
              </a:spcBef>
              <a:spcAft>
                <a:spcPts val="800"/>
              </a:spcAft>
            </a:pPr>
            <a:r>
              <a:rPr lang="en-US" sz="3200" b="1" dirty="0">
                <a:latin typeface="Calibri" panose="020F0502020204030204" pitchFamily="34" charset="0"/>
                <a:ea typeface="Calibri" panose="020F0502020204030204" pitchFamily="34" charset="0"/>
                <a:cs typeface="Times New Roman" panose="02020603050405020304" pitchFamily="18" charset="0"/>
              </a:rPr>
              <a:t>Cost of Preferred Stock</a:t>
            </a:r>
            <a:endParaRPr lang="en-US" sz="3200" b="1" dirty="0">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Symbol zastępczy zawartości 2">
                <a:extLst>
                  <a:ext uri="{FF2B5EF4-FFF2-40B4-BE49-F238E27FC236}">
                    <a16:creationId xmlns:a16="http://schemas.microsoft.com/office/drawing/2014/main" id="{0FCEB99E-B7DB-FD90-2469-20F639975CE2}"/>
                  </a:ext>
                </a:extLst>
              </p:cNvPr>
              <p:cNvSpPr>
                <a:spLocks noGrp="1"/>
              </p:cNvSpPr>
              <p:nvPr>
                <p:ph idx="1"/>
              </p:nvPr>
            </p:nvSpPr>
            <p:spPr>
              <a:xfrm>
                <a:off x="1019356" y="1578545"/>
                <a:ext cx="10515600" cy="4666980"/>
              </a:xfrm>
            </p:spPr>
            <p:txBody>
              <a:bodyPr>
                <a:normAutofit/>
              </a:bodyPr>
              <a:lstStyle/>
              <a:p>
                <a:pPr marL="0" indent="0" algn="just">
                  <a:lnSpc>
                    <a:spcPct val="107000"/>
                  </a:lnSpc>
                  <a:spcBef>
                    <a:spcPts val="0"/>
                  </a:spcBef>
                  <a:spcAft>
                    <a:spcPts val="800"/>
                  </a:spcAft>
                  <a:buNone/>
                </a:pPr>
                <a:r>
                  <a:rPr lang="en-US" sz="2400" dirty="0">
                    <a:latin typeface="+mn-lt"/>
                  </a:rPr>
                  <a:t>Cost of preferred stock can be calculated as:</a:t>
                </a:r>
              </a:p>
              <a:p>
                <a:pPr marL="0" indent="0" algn="just">
                  <a:lnSpc>
                    <a:spcPct val="107000"/>
                  </a:lnSpc>
                  <a:spcBef>
                    <a:spcPts val="0"/>
                  </a:spcBef>
                  <a:spcAft>
                    <a:spcPts val="800"/>
                  </a:spcAft>
                  <a:buNone/>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𝑟</m:t>
                          </m:r>
                        </m:e>
                        <m:sub>
                          <m:r>
                            <a:rPr lang="en-US" sz="2400" b="0" i="1" smtClean="0">
                              <a:latin typeface="Cambria Math" panose="02040503050406030204" pitchFamily="18" charset="0"/>
                            </a:rPr>
                            <m:t>𝑝</m:t>
                          </m:r>
                        </m:sub>
                      </m:sSub>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𝐷</m:t>
                              </m:r>
                            </m:e>
                            <m:sub>
                              <m:r>
                                <a:rPr lang="en-US" sz="2400" b="0" i="1" smtClean="0">
                                  <a:latin typeface="Cambria Math" panose="02040503050406030204" pitchFamily="18" charset="0"/>
                                </a:rPr>
                                <m:t>𝑝</m:t>
                              </m:r>
                            </m:sub>
                          </m:sSub>
                        </m:num>
                        <m:den>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𝑃</m:t>
                              </m:r>
                            </m:e>
                            <m:sub>
                              <m:r>
                                <a:rPr lang="en-US" sz="2400" b="0" i="1" smtClean="0">
                                  <a:latin typeface="Cambria Math" panose="02040503050406030204" pitchFamily="18" charset="0"/>
                                </a:rPr>
                                <m:t>𝑝</m:t>
                              </m:r>
                            </m:sub>
                          </m:sSub>
                        </m:den>
                      </m:f>
                      <m:r>
                        <a:rPr lang="en-US" sz="2400" b="0" i="1" smtClean="0">
                          <a:latin typeface="Cambria Math" panose="02040503050406030204" pitchFamily="18" charset="0"/>
                        </a:rPr>
                        <m:t>                 (3)</m:t>
                      </m:r>
                    </m:oMath>
                  </m:oMathPara>
                </a14:m>
                <a:endParaRPr lang="en-US" sz="2400" b="0" dirty="0">
                  <a:latin typeface="+mn-lt"/>
                </a:endParaRPr>
              </a:p>
              <a:p>
                <a:pPr marL="0" indent="0" algn="just">
                  <a:lnSpc>
                    <a:spcPct val="107000"/>
                  </a:lnSpc>
                  <a:spcBef>
                    <a:spcPts val="0"/>
                  </a:spcBef>
                  <a:spcAft>
                    <a:spcPts val="800"/>
                  </a:spcAft>
                  <a:buNone/>
                </a:pPr>
                <a:r>
                  <a:rPr lang="en-US" sz="2400" dirty="0">
                    <a:latin typeface="+mn-lt"/>
                  </a:rPr>
                  <a:t>where:</a:t>
                </a:r>
              </a:p>
              <a:p>
                <a:pPr marL="0" indent="0" algn="just">
                  <a:lnSpc>
                    <a:spcPct val="107000"/>
                  </a:lnSpc>
                  <a:spcBef>
                    <a:spcPts val="0"/>
                  </a:spcBef>
                  <a:spcAft>
                    <a:spcPts val="800"/>
                  </a:spcAft>
                  <a:buNone/>
                </a:pP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𝑟</m:t>
                        </m:r>
                      </m:e>
                      <m:sub>
                        <m:r>
                          <a:rPr lang="en-US" sz="2400" b="0" i="1" smtClean="0">
                            <a:latin typeface="Cambria Math" panose="02040503050406030204" pitchFamily="18" charset="0"/>
                          </a:rPr>
                          <m:t>𝑝</m:t>
                        </m:r>
                      </m:sub>
                    </m:sSub>
                  </m:oMath>
                </a14:m>
                <a:r>
                  <a:rPr lang="en-US" sz="2400" dirty="0">
                    <a:latin typeface="+mn-lt"/>
                  </a:rPr>
                  <a:t>= the cost of preferred stock</a:t>
                </a:r>
              </a:p>
              <a:p>
                <a:pPr marL="0" indent="0" algn="just">
                  <a:lnSpc>
                    <a:spcPct val="107000"/>
                  </a:lnSpc>
                  <a:spcBef>
                    <a:spcPts val="0"/>
                  </a:spcBef>
                  <a:spcAft>
                    <a:spcPts val="800"/>
                  </a:spcAft>
                  <a:buNone/>
                </a:pP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𝐷</m:t>
                        </m:r>
                      </m:e>
                      <m:sub>
                        <m:r>
                          <a:rPr lang="en-US" sz="2400" b="0" i="1" smtClean="0">
                            <a:latin typeface="Cambria Math" panose="02040503050406030204" pitchFamily="18" charset="0"/>
                          </a:rPr>
                          <m:t>𝑝</m:t>
                        </m:r>
                      </m:sub>
                    </m:sSub>
                  </m:oMath>
                </a14:m>
                <a:r>
                  <a:rPr lang="en-US" sz="2400" dirty="0">
                    <a:latin typeface="+mn-lt"/>
                  </a:rPr>
                  <a:t>= the preferred stock dividend per share</a:t>
                </a:r>
              </a:p>
              <a:p>
                <a:pPr marL="0" indent="0" algn="just">
                  <a:lnSpc>
                    <a:spcPct val="107000"/>
                  </a:lnSpc>
                  <a:spcBef>
                    <a:spcPts val="0"/>
                  </a:spcBef>
                  <a:spcAft>
                    <a:spcPts val="800"/>
                  </a:spcAft>
                  <a:buNone/>
                </a:pP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𝑃</m:t>
                        </m:r>
                      </m:e>
                      <m:sub>
                        <m:r>
                          <a:rPr lang="en-US" sz="2400" b="0" i="1" smtClean="0">
                            <a:latin typeface="Cambria Math" panose="02040503050406030204" pitchFamily="18" charset="0"/>
                          </a:rPr>
                          <m:t>𝑝</m:t>
                        </m:r>
                      </m:sub>
                    </m:sSub>
                  </m:oMath>
                </a14:m>
                <a:r>
                  <a:rPr lang="en-US" sz="2400" dirty="0">
                    <a:latin typeface="+mn-lt"/>
                  </a:rPr>
                  <a:t>= the current preferred stock price per share</a:t>
                </a:r>
              </a:p>
            </p:txBody>
          </p:sp>
        </mc:Choice>
        <mc:Fallback xmlns="">
          <p:sp>
            <p:nvSpPr>
              <p:cNvPr id="3" name="Symbol zastępczy zawartości 2">
                <a:extLst>
                  <a:ext uri="{FF2B5EF4-FFF2-40B4-BE49-F238E27FC236}">
                    <a16:creationId xmlns:a16="http://schemas.microsoft.com/office/drawing/2014/main" id="{0FCEB99E-B7DB-FD90-2469-20F639975CE2}"/>
                  </a:ext>
                </a:extLst>
              </p:cNvPr>
              <p:cNvSpPr>
                <a:spLocks noGrp="1" noRot="1" noChangeAspect="1" noMove="1" noResize="1" noEditPoints="1" noAdjustHandles="1" noChangeArrowheads="1" noChangeShapeType="1" noTextEdit="1"/>
              </p:cNvSpPr>
              <p:nvPr>
                <p:ph idx="1"/>
              </p:nvPr>
            </p:nvSpPr>
            <p:spPr>
              <a:xfrm>
                <a:off x="1019356" y="1578545"/>
                <a:ext cx="10515600" cy="4666980"/>
              </a:xfrm>
              <a:blipFill>
                <a:blip r:embed="rId2"/>
                <a:stretch>
                  <a:fillRect l="-870" t="-914"/>
                </a:stretch>
              </a:blipFill>
            </p:spPr>
            <p:txBody>
              <a:bodyPr/>
              <a:lstStyle/>
              <a:p>
                <a:r>
                  <a:rPr lang="sk-SK">
                    <a:noFill/>
                  </a:rPr>
                  <a:t> </a:t>
                </a:r>
              </a:p>
            </p:txBody>
          </p:sp>
        </mc:Fallback>
      </mc:AlternateContent>
    </p:spTree>
    <p:extLst>
      <p:ext uri="{BB962C8B-B14F-4D97-AF65-F5344CB8AC3E}">
        <p14:creationId xmlns:p14="http://schemas.microsoft.com/office/powerpoint/2010/main" val="36240531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3F62207-D126-E9CA-E89F-27C3F07226D8}"/>
              </a:ext>
            </a:extLst>
          </p:cNvPr>
          <p:cNvSpPr>
            <a:spLocks noGrp="1"/>
          </p:cNvSpPr>
          <p:nvPr>
            <p:ph type="title"/>
          </p:nvPr>
        </p:nvSpPr>
        <p:spPr/>
        <p:txBody>
          <a:bodyPr>
            <a:noAutofit/>
          </a:bodyPr>
          <a:lstStyle/>
          <a:p>
            <a:pPr marL="0" marR="0">
              <a:lnSpc>
                <a:spcPct val="107000"/>
              </a:lnSpc>
              <a:spcBef>
                <a:spcPts val="0"/>
              </a:spcBef>
              <a:spcAft>
                <a:spcPts val="800"/>
              </a:spcAft>
            </a:pPr>
            <a:r>
              <a:rPr lang="en-US" sz="3200" b="1" dirty="0">
                <a:latin typeface="Calibri" panose="020F0502020204030204" pitchFamily="34" charset="0"/>
                <a:ea typeface="Calibri" panose="020F0502020204030204" pitchFamily="34" charset="0"/>
                <a:cs typeface="Times New Roman" panose="02020603050405020304" pitchFamily="18" charset="0"/>
              </a:rPr>
              <a:t>Cost of Preferred Stock and Taxes</a:t>
            </a:r>
            <a:endParaRPr lang="en-US" sz="32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Symbol zastępczy zawartości 2">
            <a:extLst>
              <a:ext uri="{FF2B5EF4-FFF2-40B4-BE49-F238E27FC236}">
                <a16:creationId xmlns:a16="http://schemas.microsoft.com/office/drawing/2014/main" id="{0FCEB99E-B7DB-FD90-2469-20F639975CE2}"/>
              </a:ext>
            </a:extLst>
          </p:cNvPr>
          <p:cNvSpPr>
            <a:spLocks noGrp="1"/>
          </p:cNvSpPr>
          <p:nvPr>
            <p:ph idx="1"/>
          </p:nvPr>
        </p:nvSpPr>
        <p:spPr>
          <a:xfrm>
            <a:off x="1019356" y="1578545"/>
            <a:ext cx="10515600" cy="4666980"/>
          </a:xfrm>
        </p:spPr>
        <p:txBody>
          <a:bodyPr>
            <a:normAutofit/>
          </a:bodyPr>
          <a:lstStyle/>
          <a:p>
            <a:pPr algn="just">
              <a:lnSpc>
                <a:spcPct val="107000"/>
              </a:lnSpc>
              <a:spcBef>
                <a:spcPts val="0"/>
              </a:spcBef>
              <a:spcAft>
                <a:spcPts val="800"/>
              </a:spcAft>
            </a:pPr>
            <a:endParaRPr lang="en-US" sz="2400" dirty="0">
              <a:latin typeface="+mn-lt"/>
            </a:endParaRPr>
          </a:p>
          <a:p>
            <a:pPr algn="just">
              <a:lnSpc>
                <a:spcPct val="107000"/>
              </a:lnSpc>
              <a:spcBef>
                <a:spcPts val="0"/>
              </a:spcBef>
              <a:spcAft>
                <a:spcPts val="800"/>
              </a:spcAft>
            </a:pPr>
            <a:r>
              <a:rPr lang="en-US" sz="2400" dirty="0">
                <a:latin typeface="+mn-lt"/>
              </a:rPr>
              <a:t>The dividend on preferred stock is not tax-deductible by the company; therefore, there is </a:t>
            </a:r>
            <a:r>
              <a:rPr lang="en-US" sz="2400" b="1" dirty="0">
                <a:latin typeface="+mn-lt"/>
              </a:rPr>
              <a:t>no adjustment to the cost for taxes</a:t>
            </a:r>
            <a:r>
              <a:rPr lang="en-US" sz="2400" dirty="0">
                <a:latin typeface="+mn-lt"/>
              </a:rPr>
              <a:t>.</a:t>
            </a:r>
          </a:p>
          <a:p>
            <a:pPr algn="just">
              <a:lnSpc>
                <a:spcPct val="107000"/>
              </a:lnSpc>
              <a:spcBef>
                <a:spcPts val="0"/>
              </a:spcBef>
              <a:spcAft>
                <a:spcPts val="800"/>
              </a:spcAft>
            </a:pPr>
            <a:endParaRPr lang="en-US" sz="2400" dirty="0">
              <a:latin typeface="+mn-lt"/>
            </a:endParaRPr>
          </a:p>
          <a:p>
            <a:pPr algn="just">
              <a:lnSpc>
                <a:spcPct val="107000"/>
              </a:lnSpc>
              <a:spcBef>
                <a:spcPts val="0"/>
              </a:spcBef>
              <a:spcAft>
                <a:spcPts val="800"/>
              </a:spcAft>
            </a:pPr>
            <a:r>
              <a:rPr lang="en-US" sz="2400" dirty="0">
                <a:latin typeface="+mn-lt"/>
              </a:rPr>
              <a:t>This is not to be confused, however, with the dividends-received deduction, which reduces the effective tax on intercorporate preferred dividends received.</a:t>
            </a:r>
          </a:p>
        </p:txBody>
      </p:sp>
    </p:spTree>
    <p:extLst>
      <p:ext uri="{BB962C8B-B14F-4D97-AF65-F5344CB8AC3E}">
        <p14:creationId xmlns:p14="http://schemas.microsoft.com/office/powerpoint/2010/main" val="14664668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3F62207-D126-E9CA-E89F-27C3F07226D8}"/>
              </a:ext>
            </a:extLst>
          </p:cNvPr>
          <p:cNvSpPr>
            <a:spLocks noGrp="1"/>
          </p:cNvSpPr>
          <p:nvPr>
            <p:ph type="title"/>
          </p:nvPr>
        </p:nvSpPr>
        <p:spPr/>
        <p:txBody>
          <a:bodyPr>
            <a:noAutofit/>
          </a:bodyPr>
          <a:lstStyle/>
          <a:p>
            <a:pPr marL="0" marR="0">
              <a:lnSpc>
                <a:spcPct val="107000"/>
              </a:lnSpc>
              <a:spcBef>
                <a:spcPts val="0"/>
              </a:spcBef>
              <a:spcAft>
                <a:spcPts val="800"/>
              </a:spcAft>
            </a:pPr>
            <a:r>
              <a:rPr lang="en-US" sz="3200" b="1" dirty="0">
                <a:latin typeface="Calibri" panose="020F0502020204030204" pitchFamily="34" charset="0"/>
                <a:ea typeface="Calibri" panose="020F0502020204030204" pitchFamily="34" charset="0"/>
                <a:cs typeface="Times New Roman" panose="02020603050405020304" pitchFamily="18" charset="0"/>
              </a:rPr>
              <a:t>Example: Calculating the Cost of Preferred Equity</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Symbol zastępczy zawartości 2">
                <a:extLst>
                  <a:ext uri="{FF2B5EF4-FFF2-40B4-BE49-F238E27FC236}">
                    <a16:creationId xmlns:a16="http://schemas.microsoft.com/office/drawing/2014/main" id="{0FCEB99E-B7DB-FD90-2469-20F639975CE2}"/>
                  </a:ext>
                </a:extLst>
              </p:cNvPr>
              <p:cNvSpPr>
                <a:spLocks noGrp="1"/>
              </p:cNvSpPr>
              <p:nvPr>
                <p:ph idx="1"/>
              </p:nvPr>
            </p:nvSpPr>
            <p:spPr>
              <a:xfrm>
                <a:off x="924464" y="1782493"/>
                <a:ext cx="10515600" cy="4351338"/>
              </a:xfrm>
            </p:spPr>
            <p:txBody>
              <a:bodyPr/>
              <a:lstStyle/>
              <a:p>
                <a:pPr marL="0" marR="0" indent="0" algn="just">
                  <a:lnSpc>
                    <a:spcPct val="107000"/>
                  </a:lnSpc>
                  <a:spcBef>
                    <a:spcPts val="0"/>
                  </a:spcBef>
                  <a:spcAft>
                    <a:spcPts val="800"/>
                  </a:spcAft>
                  <a:buNone/>
                </a:pPr>
                <a:r>
                  <a:rPr lang="en-US" dirty="0">
                    <a:latin typeface="+mn-lt"/>
                  </a:rPr>
                  <a:t>Consider a company that has one issue of preferred stock outstanding with a $3.75 cumulative preferred stock, for which there are 600,000 shares outstanding. If the price of this stock is $80, what is the estimate of its cost of preferred equity?</a:t>
                </a:r>
              </a:p>
              <a:p>
                <a:pPr marL="0" marR="0" indent="0" algn="just">
                  <a:lnSpc>
                    <a:spcPct val="107000"/>
                  </a:lnSpc>
                  <a:spcBef>
                    <a:spcPts val="0"/>
                  </a:spcBef>
                  <a:spcAft>
                    <a:spcPts val="800"/>
                  </a:spcAft>
                  <a:buNone/>
                </a:pPr>
                <a:endParaRPr lang="en-US" dirty="0">
                  <a:latin typeface="+mn-lt"/>
                </a:endParaRPr>
              </a:p>
              <a:p>
                <a:pPr marL="0" marR="0" indent="0" algn="just">
                  <a:lnSpc>
                    <a:spcPct val="107000"/>
                  </a:lnSpc>
                  <a:spcBef>
                    <a:spcPts val="0"/>
                  </a:spcBef>
                  <a:spcAft>
                    <a:spcPts val="800"/>
                  </a:spcAft>
                  <a:buNone/>
                </a:pPr>
                <a:r>
                  <a:rPr lang="en-US" b="1" dirty="0">
                    <a:latin typeface="+mn-lt"/>
                  </a:rPr>
                  <a:t>Solution:</a:t>
                </a:r>
              </a:p>
              <a:p>
                <a:pPr marL="0" marR="0" indent="0" algn="just">
                  <a:lnSpc>
                    <a:spcPct val="107000"/>
                  </a:lnSpc>
                  <a:spcBef>
                    <a:spcPts val="0"/>
                  </a:spcBef>
                  <a:spcAft>
                    <a:spcPts val="800"/>
                  </a:spcAft>
                  <a:buNone/>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𝐶𝑜𝑠𝑡</m:t>
                      </m:r>
                      <m:r>
                        <a:rPr lang="en-US" i="1" dirty="0" smtClean="0">
                          <a:latin typeface="Cambria Math" panose="02040503050406030204" pitchFamily="18" charset="0"/>
                        </a:rPr>
                        <m:t> </m:t>
                      </m:r>
                      <m:r>
                        <a:rPr lang="en-US" i="1" dirty="0" smtClean="0">
                          <a:latin typeface="Cambria Math" panose="02040503050406030204" pitchFamily="18" charset="0"/>
                        </a:rPr>
                        <m:t>𝑜𝑓</m:t>
                      </m:r>
                      <m:r>
                        <a:rPr lang="en-US" i="1" dirty="0" smtClean="0">
                          <a:latin typeface="Cambria Math" panose="02040503050406030204" pitchFamily="18" charset="0"/>
                        </a:rPr>
                        <m:t> </m:t>
                      </m:r>
                      <m:r>
                        <a:rPr lang="en-US" i="1" dirty="0" smtClean="0">
                          <a:latin typeface="Cambria Math" panose="02040503050406030204" pitchFamily="18" charset="0"/>
                        </a:rPr>
                        <m:t>𝑝𝑟𝑒𝑓𝑒𝑟𝑟𝑒𝑑</m:t>
                      </m:r>
                      <m:r>
                        <a:rPr lang="en-US" i="1" dirty="0" smtClean="0">
                          <a:latin typeface="Cambria Math" panose="02040503050406030204" pitchFamily="18" charset="0"/>
                        </a:rPr>
                        <m:t> </m:t>
                      </m:r>
                      <m:r>
                        <a:rPr lang="en-US" i="1" dirty="0" smtClean="0">
                          <a:latin typeface="Cambria Math" panose="02040503050406030204" pitchFamily="18" charset="0"/>
                        </a:rPr>
                        <m:t>𝑠𝑡𝑜𝑐𝑘</m:t>
                      </m:r>
                      <m:r>
                        <a:rPr lang="en-US" i="1" dirty="0" smtClean="0">
                          <a:latin typeface="Cambria Math" panose="02040503050406030204" pitchFamily="18" charset="0"/>
                        </a:rPr>
                        <m:t> = $3.75/$80 = 4.6875 </m:t>
                      </m:r>
                      <m:r>
                        <a:rPr lang="en-US" i="1" dirty="0" smtClean="0">
                          <a:latin typeface="Cambria Math" panose="02040503050406030204" pitchFamily="18" charset="0"/>
                        </a:rPr>
                        <m:t>𝑝𝑒𝑟𝑐𝑒𝑛𝑡</m:t>
                      </m:r>
                      <m:r>
                        <a:rPr lang="en-US" i="1" dirty="0" smtClean="0">
                          <a:latin typeface="Cambria Math" panose="02040503050406030204" pitchFamily="18" charset="0"/>
                        </a:rPr>
                        <m:t>.</m:t>
                      </m:r>
                    </m:oMath>
                  </m:oMathPara>
                </a14:m>
                <a:endParaRPr lang="pl-PL" dirty="0">
                  <a:latin typeface="+mn-lt"/>
                </a:endParaRPr>
              </a:p>
            </p:txBody>
          </p:sp>
        </mc:Choice>
        <mc:Fallback xmlns="">
          <p:sp>
            <p:nvSpPr>
              <p:cNvPr id="3" name="Symbol zastępczy zawartości 2">
                <a:extLst>
                  <a:ext uri="{FF2B5EF4-FFF2-40B4-BE49-F238E27FC236}">
                    <a16:creationId xmlns:a16="http://schemas.microsoft.com/office/drawing/2014/main" id="{0FCEB99E-B7DB-FD90-2469-20F639975CE2}"/>
                  </a:ext>
                </a:extLst>
              </p:cNvPr>
              <p:cNvSpPr>
                <a:spLocks noGrp="1" noRot="1" noChangeAspect="1" noMove="1" noResize="1" noEditPoints="1" noAdjustHandles="1" noChangeArrowheads="1" noChangeShapeType="1" noTextEdit="1"/>
              </p:cNvSpPr>
              <p:nvPr>
                <p:ph idx="1"/>
              </p:nvPr>
            </p:nvSpPr>
            <p:spPr>
              <a:xfrm>
                <a:off x="924464" y="1782493"/>
                <a:ext cx="10515600" cy="4351338"/>
              </a:xfrm>
              <a:blipFill>
                <a:blip r:embed="rId2"/>
                <a:stretch>
                  <a:fillRect l="-1217" t="-1120" r="-1159"/>
                </a:stretch>
              </a:blipFill>
            </p:spPr>
            <p:txBody>
              <a:bodyPr/>
              <a:lstStyle/>
              <a:p>
                <a:r>
                  <a:rPr lang="sk-SK">
                    <a:noFill/>
                  </a:rPr>
                  <a:t> </a:t>
                </a:r>
              </a:p>
            </p:txBody>
          </p:sp>
        </mc:Fallback>
      </mc:AlternateContent>
    </p:spTree>
    <p:extLst>
      <p:ext uri="{BB962C8B-B14F-4D97-AF65-F5344CB8AC3E}">
        <p14:creationId xmlns:p14="http://schemas.microsoft.com/office/powerpoint/2010/main" val="12963949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3F62207-D126-E9CA-E89F-27C3F07226D8}"/>
              </a:ext>
            </a:extLst>
          </p:cNvPr>
          <p:cNvSpPr>
            <a:spLocks noGrp="1"/>
          </p:cNvSpPr>
          <p:nvPr>
            <p:ph type="title"/>
          </p:nvPr>
        </p:nvSpPr>
        <p:spPr/>
        <p:txBody>
          <a:bodyPr>
            <a:noAutofit/>
          </a:bodyPr>
          <a:lstStyle/>
          <a:p>
            <a:pPr marL="0" marR="0">
              <a:lnSpc>
                <a:spcPct val="107000"/>
              </a:lnSpc>
              <a:spcBef>
                <a:spcPts val="0"/>
              </a:spcBef>
              <a:spcAft>
                <a:spcPts val="800"/>
              </a:spcAft>
            </a:pPr>
            <a:r>
              <a:rPr lang="en-US" sz="3200" b="1" dirty="0">
                <a:latin typeface="Calibri" panose="020F0502020204030204" pitchFamily="34" charset="0"/>
                <a:ea typeface="Calibri" panose="020F0502020204030204" pitchFamily="34" charset="0"/>
                <a:cs typeface="Times New Roman" panose="02020603050405020304" pitchFamily="18" charset="0"/>
              </a:rPr>
              <a:t>Cost of Common Equity</a:t>
            </a:r>
            <a:endParaRPr lang="en-US" sz="32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Symbol zastępczy zawartości 2">
            <a:extLst>
              <a:ext uri="{FF2B5EF4-FFF2-40B4-BE49-F238E27FC236}">
                <a16:creationId xmlns:a16="http://schemas.microsoft.com/office/drawing/2014/main" id="{0FCEB99E-B7DB-FD90-2469-20F639975CE2}"/>
              </a:ext>
            </a:extLst>
          </p:cNvPr>
          <p:cNvSpPr>
            <a:spLocks noGrp="1"/>
          </p:cNvSpPr>
          <p:nvPr>
            <p:ph idx="1"/>
          </p:nvPr>
        </p:nvSpPr>
        <p:spPr/>
        <p:txBody>
          <a:bodyPr>
            <a:normAutofit/>
          </a:bodyPr>
          <a:lstStyle/>
          <a:p>
            <a:pPr algn="just">
              <a:lnSpc>
                <a:spcPct val="107000"/>
              </a:lnSpc>
              <a:spcBef>
                <a:spcPts val="0"/>
              </a:spcBef>
              <a:spcAft>
                <a:spcPts val="800"/>
              </a:spcAft>
            </a:pPr>
            <a:r>
              <a:rPr lang="en-US" sz="2400" dirty="0">
                <a:latin typeface="+mn-lt"/>
              </a:rPr>
              <a:t>The </a:t>
            </a:r>
            <a:r>
              <a:rPr lang="en-US" sz="2400" b="1" dirty="0">
                <a:latin typeface="+mn-lt"/>
              </a:rPr>
              <a:t>cost of common equity</a:t>
            </a:r>
            <a:r>
              <a:rPr lang="en-US" sz="2400" dirty="0">
                <a:latin typeface="+mn-lt"/>
              </a:rPr>
              <a:t>, usually referred to simply as the cost of equity, is the rate of return required by a company’s common shareholders. A company may </a:t>
            </a:r>
            <a:r>
              <a:rPr lang="en-US" sz="2400" b="1" dirty="0">
                <a:latin typeface="+mn-lt"/>
              </a:rPr>
              <a:t>increase common equity </a:t>
            </a:r>
            <a:r>
              <a:rPr lang="en-US" sz="2400" dirty="0">
                <a:latin typeface="+mn-lt"/>
              </a:rPr>
              <a:t>through the reinvestment of earnings—that is, retained earnings—or through the issuance of new shares of stock.</a:t>
            </a:r>
          </a:p>
          <a:p>
            <a:pPr algn="just">
              <a:lnSpc>
                <a:spcPct val="107000"/>
              </a:lnSpc>
              <a:spcBef>
                <a:spcPts val="0"/>
              </a:spcBef>
              <a:spcAft>
                <a:spcPts val="800"/>
              </a:spcAft>
            </a:pPr>
            <a:endParaRPr lang="en-US" sz="2400" dirty="0">
              <a:latin typeface="+mn-lt"/>
            </a:endParaRPr>
          </a:p>
          <a:p>
            <a:pPr algn="just">
              <a:lnSpc>
                <a:spcPct val="107000"/>
              </a:lnSpc>
              <a:spcBef>
                <a:spcPts val="0"/>
              </a:spcBef>
              <a:spcAft>
                <a:spcPts val="800"/>
              </a:spcAft>
            </a:pPr>
            <a:r>
              <a:rPr lang="en-US" sz="2400" dirty="0">
                <a:latin typeface="+mn-lt"/>
              </a:rPr>
              <a:t>The estimation of the cost of equity is challenging because of the uncertain nature of the future cash flows in terms of the amount and timing. Commonly used approaches for estimating the cost of equity include the capital asset pricing model, the dividend discount model, and the bond yield plus risk premium method.</a:t>
            </a:r>
            <a:endParaRPr lang="pl-PL" sz="2400" dirty="0">
              <a:latin typeface="+mn-lt"/>
            </a:endParaRPr>
          </a:p>
        </p:txBody>
      </p:sp>
    </p:spTree>
    <p:extLst>
      <p:ext uri="{BB962C8B-B14F-4D97-AF65-F5344CB8AC3E}">
        <p14:creationId xmlns:p14="http://schemas.microsoft.com/office/powerpoint/2010/main" val="10631070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3F62207-D126-E9CA-E89F-27C3F07226D8}"/>
              </a:ext>
            </a:extLst>
          </p:cNvPr>
          <p:cNvSpPr>
            <a:spLocks noGrp="1"/>
          </p:cNvSpPr>
          <p:nvPr>
            <p:ph type="title"/>
          </p:nvPr>
        </p:nvSpPr>
        <p:spPr/>
        <p:txBody>
          <a:bodyPr>
            <a:noAutofit/>
          </a:bodyPr>
          <a:lstStyle/>
          <a:p>
            <a:pPr marL="0" marR="0">
              <a:lnSpc>
                <a:spcPct val="107000"/>
              </a:lnSpc>
              <a:spcBef>
                <a:spcPts val="0"/>
              </a:spcBef>
              <a:spcAft>
                <a:spcPts val="800"/>
              </a:spcAft>
            </a:pPr>
            <a:r>
              <a:rPr lang="en-US" sz="3200" b="1" dirty="0">
                <a:latin typeface="Calibri" panose="020F0502020204030204" pitchFamily="34" charset="0"/>
                <a:ea typeface="Calibri" panose="020F0502020204030204" pitchFamily="34" charset="0"/>
                <a:cs typeface="Times New Roman" panose="02020603050405020304" pitchFamily="18" charset="0"/>
              </a:rPr>
              <a:t>Cost of Common Equity: Capital Asset Pricing Model Approach (CAPM)</a:t>
            </a:r>
            <a:endParaRPr lang="en-US" sz="3200" b="1" dirty="0">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Symbol zastępczy zawartości 2">
                <a:extLst>
                  <a:ext uri="{FF2B5EF4-FFF2-40B4-BE49-F238E27FC236}">
                    <a16:creationId xmlns:a16="http://schemas.microsoft.com/office/drawing/2014/main" id="{0FCEB99E-B7DB-FD90-2469-20F639975CE2}"/>
                  </a:ext>
                </a:extLst>
              </p:cNvPr>
              <p:cNvSpPr>
                <a:spLocks noGrp="1"/>
              </p:cNvSpPr>
              <p:nvPr>
                <p:ph idx="1"/>
              </p:nvPr>
            </p:nvSpPr>
            <p:spPr>
              <a:xfrm>
                <a:off x="838200" y="1825624"/>
                <a:ext cx="10515600" cy="4583801"/>
              </a:xfrm>
            </p:spPr>
            <p:txBody>
              <a:bodyPr>
                <a:normAutofit fontScale="85000" lnSpcReduction="10000"/>
              </a:bodyPr>
              <a:lstStyle/>
              <a:p>
                <a:pPr algn="just">
                  <a:lnSpc>
                    <a:spcPct val="107000"/>
                  </a:lnSpc>
                  <a:spcBef>
                    <a:spcPts val="0"/>
                  </a:spcBef>
                  <a:spcAft>
                    <a:spcPts val="800"/>
                  </a:spcAft>
                </a:pPr>
                <a:r>
                  <a:rPr lang="en-US" sz="2400" dirty="0">
                    <a:latin typeface="+mn-lt"/>
                  </a:rPr>
                  <a:t>In the </a:t>
                </a:r>
                <a:r>
                  <a:rPr lang="en-US" sz="2400" b="1" dirty="0">
                    <a:latin typeface="+mn-lt"/>
                  </a:rPr>
                  <a:t>capital asset pricing model (CAPM) </a:t>
                </a:r>
                <a:r>
                  <a:rPr lang="en-US" sz="2400" dirty="0">
                    <a:latin typeface="+mn-lt"/>
                  </a:rPr>
                  <a:t>approach, we use the basic relationship from the capital asset pricing model theory that the expected return on a stock, </a:t>
                </a:r>
                <a14:m>
                  <m:oMath xmlns:m="http://schemas.openxmlformats.org/officeDocument/2006/math">
                    <m:r>
                      <a:rPr lang="en-US" sz="2400" i="1" dirty="0" smtClean="0">
                        <a:latin typeface="Cambria Math" panose="02040503050406030204" pitchFamily="18" charset="0"/>
                      </a:rPr>
                      <m:t>𝐸</m:t>
                    </m:r>
                    <m:r>
                      <a:rPr lang="en-US" sz="2400" i="1" dirty="0" smtClean="0">
                        <a:latin typeface="Cambria Math" panose="02040503050406030204" pitchFamily="18" charset="0"/>
                      </a:rPr>
                      <m:t>(</m:t>
                    </m:r>
                    <m:sSub>
                      <m:sSubPr>
                        <m:ctrlPr>
                          <a:rPr lang="en-US" sz="2400" b="0" i="1" dirty="0" smtClean="0">
                            <a:latin typeface="Cambria Math" panose="02040503050406030204" pitchFamily="18" charset="0"/>
                          </a:rPr>
                        </m:ctrlPr>
                      </m:sSubPr>
                      <m:e>
                        <m:r>
                          <a:rPr lang="en-US" sz="2400" i="1" dirty="0" smtClean="0">
                            <a:latin typeface="Cambria Math" panose="02040503050406030204" pitchFamily="18" charset="0"/>
                          </a:rPr>
                          <m:t>𝑅</m:t>
                        </m:r>
                      </m:e>
                      <m:sub>
                        <m:r>
                          <a:rPr lang="en-US" sz="2400" i="1" dirty="0" smtClean="0">
                            <a:latin typeface="Cambria Math" panose="02040503050406030204" pitchFamily="18" charset="0"/>
                          </a:rPr>
                          <m:t>𝑖</m:t>
                        </m:r>
                      </m:sub>
                    </m:sSub>
                    <m:r>
                      <a:rPr lang="en-US" sz="2400" i="1" dirty="0" smtClean="0">
                        <a:latin typeface="Cambria Math" panose="02040503050406030204" pitchFamily="18" charset="0"/>
                      </a:rPr>
                      <m:t>)</m:t>
                    </m:r>
                  </m:oMath>
                </a14:m>
                <a:r>
                  <a:rPr lang="en-US" sz="2400" dirty="0">
                    <a:latin typeface="+mn-lt"/>
                  </a:rPr>
                  <a:t>, is the sum of the risk-free rate of interest, RF, and a premium for bearing the stock’s market risk, </a:t>
                </a:r>
                <a14:m>
                  <m:oMath xmlns:m="http://schemas.openxmlformats.org/officeDocument/2006/math">
                    <m:sSub>
                      <m:sSubPr>
                        <m:ctrlPr>
                          <a:rPr lang="en-US" sz="2400" b="0" i="1" dirty="0" smtClean="0">
                            <a:latin typeface="Cambria Math" panose="02040503050406030204" pitchFamily="18" charset="0"/>
                          </a:rPr>
                        </m:ctrlPr>
                      </m:sSubPr>
                      <m:e>
                        <m:r>
                          <a:rPr lang="en-US" sz="2400" i="1" dirty="0" smtClean="0">
                            <a:latin typeface="Cambria Math" panose="02040503050406030204" pitchFamily="18" charset="0"/>
                          </a:rPr>
                          <m:t>𝛽</m:t>
                        </m:r>
                      </m:e>
                      <m:sub>
                        <m:r>
                          <a:rPr lang="en-US" sz="2400" i="1" dirty="0" err="1" smtClean="0">
                            <a:latin typeface="Cambria Math" panose="02040503050406030204" pitchFamily="18" charset="0"/>
                          </a:rPr>
                          <m:t>𝑖</m:t>
                        </m:r>
                      </m:sub>
                    </m:sSub>
                    <m:r>
                      <a:rPr lang="en-US" sz="2400" i="1" dirty="0" smtClean="0">
                        <a:latin typeface="Cambria Math" panose="02040503050406030204" pitchFamily="18" charset="0"/>
                      </a:rPr>
                      <m:t>(</m:t>
                    </m:r>
                    <m:sSub>
                      <m:sSubPr>
                        <m:ctrlPr>
                          <a:rPr lang="en-US" sz="2400" b="0" i="1" dirty="0" smtClean="0">
                            <a:latin typeface="Cambria Math" panose="02040503050406030204" pitchFamily="18" charset="0"/>
                          </a:rPr>
                        </m:ctrlPr>
                      </m:sSubPr>
                      <m:e>
                        <m:r>
                          <a:rPr lang="en-US" sz="2400" i="1" dirty="0" smtClean="0">
                            <a:latin typeface="Cambria Math" panose="02040503050406030204" pitchFamily="18" charset="0"/>
                          </a:rPr>
                          <m:t>𝑅</m:t>
                        </m:r>
                      </m:e>
                      <m:sub>
                        <m:r>
                          <a:rPr lang="en-US" sz="2400" i="1" dirty="0" smtClean="0">
                            <a:latin typeface="Cambria Math" panose="02040503050406030204" pitchFamily="18" charset="0"/>
                          </a:rPr>
                          <m:t>𝑀</m:t>
                        </m:r>
                      </m:sub>
                    </m:sSub>
                    <m:r>
                      <a:rPr lang="en-US" sz="2400" i="1" dirty="0" smtClean="0">
                        <a:latin typeface="Cambria Math" panose="02040503050406030204" pitchFamily="18" charset="0"/>
                      </a:rPr>
                      <m:t> − </m:t>
                    </m:r>
                    <m:sSub>
                      <m:sSubPr>
                        <m:ctrlPr>
                          <a:rPr lang="en-US" sz="2400" b="0" i="1" dirty="0" smtClean="0">
                            <a:latin typeface="Cambria Math" panose="02040503050406030204" pitchFamily="18" charset="0"/>
                          </a:rPr>
                        </m:ctrlPr>
                      </m:sSubPr>
                      <m:e>
                        <m:r>
                          <a:rPr lang="en-US" sz="2400" i="1" dirty="0" smtClean="0">
                            <a:latin typeface="Cambria Math" panose="02040503050406030204" pitchFamily="18" charset="0"/>
                          </a:rPr>
                          <m:t>𝑅</m:t>
                        </m:r>
                      </m:e>
                      <m:sub>
                        <m:r>
                          <a:rPr lang="en-US" sz="2400" i="1" dirty="0" smtClean="0">
                            <a:latin typeface="Cambria Math" panose="02040503050406030204" pitchFamily="18" charset="0"/>
                          </a:rPr>
                          <m:t>𝐹</m:t>
                        </m:r>
                      </m:sub>
                    </m:sSub>
                    <m:r>
                      <a:rPr lang="en-US" sz="2400" i="1" dirty="0" smtClean="0">
                        <a:latin typeface="Cambria Math" panose="02040503050406030204" pitchFamily="18" charset="0"/>
                      </a:rPr>
                      <m:t>)</m:t>
                    </m:r>
                  </m:oMath>
                </a14:m>
                <a:r>
                  <a:rPr lang="en-US" sz="2400" dirty="0">
                    <a:latin typeface="+mn-lt"/>
                  </a:rPr>
                  <a:t>:</a:t>
                </a:r>
              </a:p>
              <a:p>
                <a:pPr marL="0" indent="0" algn="just">
                  <a:lnSpc>
                    <a:spcPct val="107000"/>
                  </a:lnSpc>
                  <a:spcBef>
                    <a:spcPts val="0"/>
                  </a:spcBef>
                  <a:spcAft>
                    <a:spcPts val="800"/>
                  </a:spcAft>
                  <a:buNone/>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𝐸</m:t>
                      </m:r>
                      <m:d>
                        <m:dPr>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𝑅</m:t>
                              </m:r>
                            </m:e>
                            <m:sub>
                              <m:r>
                                <a:rPr lang="en-US" sz="2400" b="0" i="1" smtClean="0">
                                  <a:latin typeface="Cambria Math" panose="02040503050406030204" pitchFamily="18" charset="0"/>
                                </a:rPr>
                                <m:t>𝑖</m:t>
                              </m:r>
                            </m:sub>
                          </m:sSub>
                        </m:e>
                      </m:d>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𝑅</m:t>
                          </m:r>
                        </m:e>
                        <m:sub>
                          <m:r>
                            <a:rPr lang="en-US" sz="2400" b="0" i="1" smtClean="0">
                              <a:latin typeface="Cambria Math" panose="02040503050406030204" pitchFamily="18" charset="0"/>
                            </a:rPr>
                            <m:t>𝐹</m:t>
                          </m:r>
                        </m:sub>
                      </m:sSub>
                      <m:r>
                        <a:rPr lang="en-US" sz="2400" b="0" i="1" smtClean="0">
                          <a:latin typeface="Cambria Math" panose="02040503050406030204" pitchFamily="18" charset="0"/>
                        </a:rPr>
                        <m:t>+ </m:t>
                      </m:r>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𝛽</m:t>
                          </m:r>
                        </m:e>
                        <m:sub>
                          <m:r>
                            <a:rPr lang="en-US" sz="2400" b="0" i="1" smtClean="0">
                              <a:latin typeface="Cambria Math" panose="02040503050406030204" pitchFamily="18" charset="0"/>
                              <a:ea typeface="Cambria Math" panose="02040503050406030204" pitchFamily="18" charset="0"/>
                            </a:rPr>
                            <m:t>𝑖</m:t>
                          </m:r>
                        </m:sub>
                      </m:sSub>
                      <m:r>
                        <a:rPr lang="en-US" sz="2400" b="0" i="1" smtClean="0">
                          <a:latin typeface="Cambria Math" panose="02040503050406030204" pitchFamily="18" charset="0"/>
                          <a:ea typeface="Cambria Math" panose="02040503050406030204" pitchFamily="18" charset="0"/>
                        </a:rPr>
                        <m:t> [</m:t>
                      </m:r>
                      <m:r>
                        <a:rPr lang="en-US" sz="2400" b="0" i="1" smtClean="0">
                          <a:latin typeface="Cambria Math" panose="02040503050406030204" pitchFamily="18" charset="0"/>
                          <a:ea typeface="Cambria Math" panose="02040503050406030204" pitchFamily="18" charset="0"/>
                        </a:rPr>
                        <m:t>𝐸</m:t>
                      </m:r>
                      <m:d>
                        <m:dPr>
                          <m:ctrlPr>
                            <a:rPr lang="en-US" sz="2400" b="0" i="1" smtClean="0">
                              <a:latin typeface="Cambria Math" panose="02040503050406030204" pitchFamily="18" charset="0"/>
                              <a:ea typeface="Cambria Math" panose="02040503050406030204" pitchFamily="18" charset="0"/>
                            </a:rPr>
                          </m:ctrlPr>
                        </m:dPr>
                        <m:e>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𝑅</m:t>
                              </m:r>
                            </m:e>
                            <m:sub>
                              <m:r>
                                <a:rPr lang="en-US" sz="2400" b="0" i="1" smtClean="0">
                                  <a:latin typeface="Cambria Math" panose="02040503050406030204" pitchFamily="18" charset="0"/>
                                  <a:ea typeface="Cambria Math" panose="02040503050406030204" pitchFamily="18" charset="0"/>
                                </a:rPr>
                                <m:t>𝑀</m:t>
                              </m:r>
                            </m:sub>
                          </m:sSub>
                        </m:e>
                      </m:d>
                      <m:r>
                        <a:rPr lang="en-US" sz="2400" b="0" i="1" smtClean="0">
                          <a:latin typeface="Cambria Math" panose="02040503050406030204" pitchFamily="18" charset="0"/>
                          <a:ea typeface="Cambria Math" panose="02040503050406030204" pitchFamily="18" charset="0"/>
                        </a:rPr>
                        <m:t>−</m:t>
                      </m:r>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𝑅</m:t>
                          </m:r>
                        </m:e>
                        <m:sub>
                          <m:r>
                            <a:rPr lang="en-US" sz="2400" b="0" i="1" smtClean="0">
                              <a:latin typeface="Cambria Math" panose="02040503050406030204" pitchFamily="18" charset="0"/>
                              <a:ea typeface="Cambria Math" panose="02040503050406030204" pitchFamily="18" charset="0"/>
                            </a:rPr>
                            <m:t>𝐹</m:t>
                          </m:r>
                        </m:sub>
                      </m:sSub>
                      <m:r>
                        <a:rPr lang="en-US" sz="2400" b="0" i="1" smtClean="0">
                          <a:latin typeface="Cambria Math" panose="02040503050406030204" pitchFamily="18" charset="0"/>
                          <a:ea typeface="Cambria Math" panose="02040503050406030204" pitchFamily="18" charset="0"/>
                        </a:rPr>
                        <m:t>]</m:t>
                      </m:r>
                    </m:oMath>
                  </m:oMathPara>
                </a14:m>
                <a:endParaRPr lang="en-US" sz="2400" dirty="0">
                  <a:latin typeface="+mn-lt"/>
                </a:endParaRPr>
              </a:p>
              <a:p>
                <a:pPr marL="0" indent="0" algn="just">
                  <a:lnSpc>
                    <a:spcPct val="107000"/>
                  </a:lnSpc>
                  <a:spcBef>
                    <a:spcPts val="0"/>
                  </a:spcBef>
                  <a:spcAft>
                    <a:spcPts val="800"/>
                  </a:spcAft>
                  <a:buNone/>
                </a:pPr>
                <a:r>
                  <a:rPr lang="en-US" sz="2400" dirty="0">
                    <a:latin typeface="+mn-lt"/>
                  </a:rPr>
                  <a:t>where:</a:t>
                </a:r>
              </a:p>
              <a:p>
                <a:pPr marL="0" indent="0">
                  <a:lnSpc>
                    <a:spcPct val="107000"/>
                  </a:lnSpc>
                  <a:spcBef>
                    <a:spcPts val="0"/>
                  </a:spcBef>
                  <a:spcAft>
                    <a:spcPts val="800"/>
                  </a:spcAft>
                  <a:buNone/>
                </a:pPr>
                <a14:m>
                  <m:oMath xmlns:m="http://schemas.openxmlformats.org/officeDocument/2006/math">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𝛽</m:t>
                        </m:r>
                      </m:e>
                      <m:sub>
                        <m:r>
                          <a:rPr lang="en-US" sz="2400" b="0" i="1" smtClean="0">
                            <a:latin typeface="Cambria Math" panose="02040503050406030204" pitchFamily="18" charset="0"/>
                            <a:ea typeface="Cambria Math" panose="02040503050406030204" pitchFamily="18" charset="0"/>
                          </a:rPr>
                          <m:t>𝑖</m:t>
                        </m:r>
                      </m:sub>
                    </m:sSub>
                  </m:oMath>
                </a14:m>
                <a:r>
                  <a:rPr lang="en-US" sz="2400" dirty="0">
                    <a:latin typeface="+mn-lt"/>
                  </a:rPr>
                  <a:t>= the return sensitivity of stock </a:t>
                </a:r>
                <a:r>
                  <a:rPr lang="en-US" sz="2400" dirty="0" err="1">
                    <a:latin typeface="+mn-lt"/>
                  </a:rPr>
                  <a:t>i</a:t>
                </a:r>
                <a:r>
                  <a:rPr lang="en-US" sz="2400" dirty="0">
                    <a:latin typeface="+mn-lt"/>
                  </a:rPr>
                  <a:t> to changes in the market return</a:t>
                </a:r>
              </a:p>
              <a:p>
                <a:pPr marL="0" indent="0">
                  <a:lnSpc>
                    <a:spcPct val="107000"/>
                  </a:lnSpc>
                  <a:spcBef>
                    <a:spcPts val="0"/>
                  </a:spcBef>
                  <a:spcAft>
                    <a:spcPts val="800"/>
                  </a:spcAft>
                  <a:buNone/>
                </a:pPr>
                <a14:m>
                  <m:oMath xmlns:m="http://schemas.openxmlformats.org/officeDocument/2006/math">
                    <m:r>
                      <a:rPr lang="en-US" sz="2400" b="0" i="1" smtClean="0">
                        <a:latin typeface="Cambria Math" panose="02040503050406030204" pitchFamily="18" charset="0"/>
                        <a:ea typeface="Cambria Math" panose="02040503050406030204" pitchFamily="18" charset="0"/>
                      </a:rPr>
                      <m:t>𝐸</m:t>
                    </m:r>
                    <m:d>
                      <m:dPr>
                        <m:ctrlPr>
                          <a:rPr lang="en-US" sz="2400" b="0" i="1" smtClean="0">
                            <a:latin typeface="Cambria Math" panose="02040503050406030204" pitchFamily="18" charset="0"/>
                            <a:ea typeface="Cambria Math" panose="02040503050406030204" pitchFamily="18" charset="0"/>
                          </a:rPr>
                        </m:ctrlPr>
                      </m:dPr>
                      <m:e>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𝑅</m:t>
                            </m:r>
                          </m:e>
                          <m:sub>
                            <m:r>
                              <a:rPr lang="en-US" sz="2400" b="0" i="1" smtClean="0">
                                <a:latin typeface="Cambria Math" panose="02040503050406030204" pitchFamily="18" charset="0"/>
                                <a:ea typeface="Cambria Math" panose="02040503050406030204" pitchFamily="18" charset="0"/>
                              </a:rPr>
                              <m:t>𝑀</m:t>
                            </m:r>
                          </m:sub>
                        </m:sSub>
                      </m:e>
                    </m:d>
                  </m:oMath>
                </a14:m>
                <a:r>
                  <a:rPr lang="en-US" sz="2400" dirty="0">
                    <a:latin typeface="+mn-lt"/>
                  </a:rPr>
                  <a:t>= the expected return on the market</a:t>
                </a:r>
              </a:p>
              <a:p>
                <a:pPr marL="0" indent="0">
                  <a:lnSpc>
                    <a:spcPct val="107000"/>
                  </a:lnSpc>
                  <a:spcBef>
                    <a:spcPts val="0"/>
                  </a:spcBef>
                  <a:spcAft>
                    <a:spcPts val="800"/>
                  </a:spcAft>
                  <a:buNone/>
                </a:pPr>
                <a14:m>
                  <m:oMath xmlns:m="http://schemas.openxmlformats.org/officeDocument/2006/math">
                    <m:r>
                      <a:rPr lang="en-US" sz="2400" b="0" i="1" smtClean="0">
                        <a:latin typeface="Cambria Math" panose="02040503050406030204" pitchFamily="18" charset="0"/>
                        <a:ea typeface="Cambria Math" panose="02040503050406030204" pitchFamily="18" charset="0"/>
                      </a:rPr>
                      <m:t>𝐸</m:t>
                    </m:r>
                    <m:d>
                      <m:dPr>
                        <m:ctrlPr>
                          <a:rPr lang="en-US" sz="2400" b="0" i="1" smtClean="0">
                            <a:latin typeface="Cambria Math" panose="02040503050406030204" pitchFamily="18" charset="0"/>
                            <a:ea typeface="Cambria Math" panose="02040503050406030204" pitchFamily="18" charset="0"/>
                          </a:rPr>
                        </m:ctrlPr>
                      </m:dPr>
                      <m:e>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𝑅</m:t>
                            </m:r>
                          </m:e>
                          <m:sub>
                            <m:r>
                              <a:rPr lang="en-US" sz="2400" b="0" i="1" smtClean="0">
                                <a:latin typeface="Cambria Math" panose="02040503050406030204" pitchFamily="18" charset="0"/>
                                <a:ea typeface="Cambria Math" panose="02040503050406030204" pitchFamily="18" charset="0"/>
                              </a:rPr>
                              <m:t>𝑀</m:t>
                            </m:r>
                          </m:sub>
                        </m:sSub>
                      </m:e>
                    </m:d>
                    <m:r>
                      <a:rPr lang="en-US" sz="2400" b="0" i="1" smtClean="0">
                        <a:latin typeface="Cambria Math" panose="02040503050406030204" pitchFamily="18" charset="0"/>
                        <a:ea typeface="Cambria Math" panose="02040503050406030204" pitchFamily="18" charset="0"/>
                      </a:rPr>
                      <m:t>−</m:t>
                    </m:r>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𝑅</m:t>
                        </m:r>
                      </m:e>
                      <m:sub>
                        <m:r>
                          <a:rPr lang="en-US" sz="2400" b="0" i="1" smtClean="0">
                            <a:latin typeface="Cambria Math" panose="02040503050406030204" pitchFamily="18" charset="0"/>
                            <a:ea typeface="Cambria Math" panose="02040503050406030204" pitchFamily="18" charset="0"/>
                          </a:rPr>
                          <m:t>𝐹</m:t>
                        </m:r>
                      </m:sub>
                    </m:sSub>
                  </m:oMath>
                </a14:m>
                <a:r>
                  <a:rPr lang="en-US" sz="2400" dirty="0">
                    <a:latin typeface="+mn-lt"/>
                  </a:rPr>
                  <a:t>= the expected market risk premium</a:t>
                </a:r>
              </a:p>
              <a:p>
                <a:pPr marL="0" indent="0">
                  <a:lnSpc>
                    <a:spcPct val="107000"/>
                  </a:lnSpc>
                  <a:spcBef>
                    <a:spcPts val="0"/>
                  </a:spcBef>
                  <a:spcAft>
                    <a:spcPts val="800"/>
                  </a:spcAft>
                  <a:buNone/>
                </a:pPr>
                <a:endParaRPr lang="en-US" sz="2400" dirty="0">
                  <a:latin typeface="+mn-lt"/>
                </a:endParaRPr>
              </a:p>
              <a:p>
                <a:pPr algn="just">
                  <a:lnSpc>
                    <a:spcPct val="107000"/>
                  </a:lnSpc>
                  <a:spcBef>
                    <a:spcPts val="0"/>
                  </a:spcBef>
                  <a:spcAft>
                    <a:spcPts val="800"/>
                  </a:spcAft>
                </a:pPr>
                <a:r>
                  <a:rPr lang="en-US" sz="2400" dirty="0">
                    <a:latin typeface="+mn-lt"/>
                  </a:rPr>
                  <a:t>A </a:t>
                </a:r>
                <a:r>
                  <a:rPr lang="en-US" sz="2400" b="1" dirty="0">
                    <a:latin typeface="+mn-lt"/>
                  </a:rPr>
                  <a:t>risk-free asset </a:t>
                </a:r>
                <a:r>
                  <a:rPr lang="en-US" sz="2400" dirty="0">
                    <a:latin typeface="+mn-lt"/>
                  </a:rPr>
                  <a:t>is defined here as an asset that has </a:t>
                </a:r>
                <a:r>
                  <a:rPr lang="en-US" sz="2400" b="1" dirty="0">
                    <a:latin typeface="+mn-lt"/>
                  </a:rPr>
                  <a:t>no default risk</a:t>
                </a:r>
                <a:r>
                  <a:rPr lang="en-US" sz="2400" dirty="0">
                    <a:latin typeface="+mn-lt"/>
                  </a:rPr>
                  <a:t>. A common proxy for the risk-free rate is the yield on a default-free government debt instrument. In general, the selection of the appropriate risk-free rate should be guided by the duration of projected cash flows.</a:t>
                </a:r>
              </a:p>
              <a:p>
                <a:pPr marL="0" indent="0" algn="just">
                  <a:lnSpc>
                    <a:spcPct val="107000"/>
                  </a:lnSpc>
                  <a:spcBef>
                    <a:spcPts val="0"/>
                  </a:spcBef>
                  <a:spcAft>
                    <a:spcPts val="800"/>
                  </a:spcAft>
                  <a:buNone/>
                </a:pPr>
                <a:endParaRPr lang="pl-PL" sz="2400" dirty="0">
                  <a:latin typeface="+mn-lt"/>
                </a:endParaRPr>
              </a:p>
            </p:txBody>
          </p:sp>
        </mc:Choice>
        <mc:Fallback xmlns="">
          <p:sp>
            <p:nvSpPr>
              <p:cNvPr id="3" name="Symbol zastępczy zawartości 2">
                <a:extLst>
                  <a:ext uri="{FF2B5EF4-FFF2-40B4-BE49-F238E27FC236}">
                    <a16:creationId xmlns:a16="http://schemas.microsoft.com/office/drawing/2014/main" id="{0FCEB99E-B7DB-FD90-2469-20F639975CE2}"/>
                  </a:ext>
                </a:extLst>
              </p:cNvPr>
              <p:cNvSpPr>
                <a:spLocks noGrp="1" noRot="1" noChangeAspect="1" noMove="1" noResize="1" noEditPoints="1" noAdjustHandles="1" noChangeArrowheads="1" noChangeShapeType="1" noTextEdit="1"/>
              </p:cNvSpPr>
              <p:nvPr>
                <p:ph idx="1"/>
              </p:nvPr>
            </p:nvSpPr>
            <p:spPr>
              <a:xfrm>
                <a:off x="838200" y="1825624"/>
                <a:ext cx="10515600" cy="4583801"/>
              </a:xfrm>
              <a:blipFill>
                <a:blip r:embed="rId2"/>
                <a:stretch>
                  <a:fillRect l="-638" t="-798" r="-580"/>
                </a:stretch>
              </a:blipFill>
            </p:spPr>
            <p:txBody>
              <a:bodyPr/>
              <a:lstStyle/>
              <a:p>
                <a:r>
                  <a:rPr lang="sk-SK">
                    <a:noFill/>
                  </a:rPr>
                  <a:t> </a:t>
                </a:r>
              </a:p>
            </p:txBody>
          </p:sp>
        </mc:Fallback>
      </mc:AlternateContent>
    </p:spTree>
    <p:extLst>
      <p:ext uri="{BB962C8B-B14F-4D97-AF65-F5344CB8AC3E}">
        <p14:creationId xmlns:p14="http://schemas.microsoft.com/office/powerpoint/2010/main" val="18337181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3F62207-D126-E9CA-E89F-27C3F07226D8}"/>
              </a:ext>
            </a:extLst>
          </p:cNvPr>
          <p:cNvSpPr>
            <a:spLocks noGrp="1"/>
          </p:cNvSpPr>
          <p:nvPr>
            <p:ph type="title"/>
          </p:nvPr>
        </p:nvSpPr>
        <p:spPr/>
        <p:txBody>
          <a:bodyPr>
            <a:noAutofit/>
          </a:bodyPr>
          <a:lstStyle/>
          <a:p>
            <a:pPr marL="0" marR="0">
              <a:lnSpc>
                <a:spcPct val="107000"/>
              </a:lnSpc>
              <a:spcBef>
                <a:spcPts val="0"/>
              </a:spcBef>
              <a:spcAft>
                <a:spcPts val="800"/>
              </a:spcAft>
            </a:pPr>
            <a:r>
              <a:rPr lang="en-US" sz="3200" b="1" dirty="0">
                <a:latin typeface="Calibri" panose="020F0502020204030204" pitchFamily="34" charset="0"/>
                <a:ea typeface="Calibri" panose="020F0502020204030204" pitchFamily="34" charset="0"/>
                <a:cs typeface="Times New Roman" panose="02020603050405020304" pitchFamily="18" charset="0"/>
              </a:rPr>
              <a:t>Example: Using the CAPM to Estimate the Cost of Equity</a:t>
            </a:r>
            <a:endParaRPr lang="en-US" sz="3200" b="1" dirty="0">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Symbol zastępczy zawartości 2">
                <a:extLst>
                  <a:ext uri="{FF2B5EF4-FFF2-40B4-BE49-F238E27FC236}">
                    <a16:creationId xmlns:a16="http://schemas.microsoft.com/office/drawing/2014/main" id="{0FCEB99E-B7DB-FD90-2469-20F639975CE2}"/>
                  </a:ext>
                </a:extLst>
              </p:cNvPr>
              <p:cNvSpPr>
                <a:spLocks noGrp="1"/>
              </p:cNvSpPr>
              <p:nvPr>
                <p:ph idx="1"/>
              </p:nvPr>
            </p:nvSpPr>
            <p:spPr/>
            <p:txBody>
              <a:bodyPr>
                <a:normAutofit/>
              </a:bodyPr>
              <a:lstStyle/>
              <a:p>
                <a:pPr marL="0" indent="0" algn="just">
                  <a:lnSpc>
                    <a:spcPct val="107000"/>
                  </a:lnSpc>
                  <a:spcBef>
                    <a:spcPts val="0"/>
                  </a:spcBef>
                  <a:spcAft>
                    <a:spcPts val="800"/>
                  </a:spcAft>
                  <a:buNone/>
                </a:pPr>
                <a:r>
                  <a:rPr lang="en-US" sz="2400" dirty="0">
                    <a:latin typeface="+mn-lt"/>
                  </a:rPr>
                  <a:t>Valence Industries wants to know its cost of equity. Its CFO believes the risk-free rate is 5 percent, equity risk premium is 7 percent, and Valence’s equity beta is 1.5. What is Valence’s cost of equity using the CAPM approach?</a:t>
                </a:r>
              </a:p>
              <a:p>
                <a:pPr marL="0" indent="0" algn="just">
                  <a:lnSpc>
                    <a:spcPct val="107000"/>
                  </a:lnSpc>
                  <a:spcBef>
                    <a:spcPts val="0"/>
                  </a:spcBef>
                  <a:spcAft>
                    <a:spcPts val="800"/>
                  </a:spcAft>
                  <a:buNone/>
                </a:pPr>
                <a:endParaRPr lang="en-US" sz="2400" dirty="0">
                  <a:latin typeface="+mn-lt"/>
                </a:endParaRPr>
              </a:p>
              <a:p>
                <a:pPr marL="0" indent="0" algn="just">
                  <a:lnSpc>
                    <a:spcPct val="107000"/>
                  </a:lnSpc>
                  <a:spcBef>
                    <a:spcPts val="0"/>
                  </a:spcBef>
                  <a:spcAft>
                    <a:spcPts val="800"/>
                  </a:spcAft>
                  <a:buNone/>
                </a:pPr>
                <a:endParaRPr lang="en-US" sz="2400" dirty="0">
                  <a:latin typeface="+mn-lt"/>
                </a:endParaRPr>
              </a:p>
              <a:p>
                <a:pPr marL="0" indent="0" algn="just">
                  <a:lnSpc>
                    <a:spcPct val="107000"/>
                  </a:lnSpc>
                  <a:spcBef>
                    <a:spcPts val="0"/>
                  </a:spcBef>
                  <a:spcAft>
                    <a:spcPts val="800"/>
                  </a:spcAft>
                  <a:buNone/>
                </a:pPr>
                <a:r>
                  <a:rPr lang="en-US" sz="2400" b="1" dirty="0">
                    <a:latin typeface="+mn-lt"/>
                  </a:rPr>
                  <a:t>Solution:</a:t>
                </a:r>
              </a:p>
              <a:p>
                <a:pPr marL="0" indent="0" algn="just">
                  <a:lnSpc>
                    <a:spcPct val="107000"/>
                  </a:lnSpc>
                  <a:spcBef>
                    <a:spcPts val="0"/>
                  </a:spcBef>
                  <a:spcAft>
                    <a:spcPts val="800"/>
                  </a:spcAft>
                  <a:buNone/>
                </a:pPr>
                <a14:m>
                  <m:oMathPara xmlns:m="http://schemas.openxmlformats.org/officeDocument/2006/math">
                    <m:oMathParaPr>
                      <m:jc m:val="centerGroup"/>
                    </m:oMathParaPr>
                    <m:oMath xmlns:m="http://schemas.openxmlformats.org/officeDocument/2006/math">
                      <m:r>
                        <a:rPr lang="en-US" sz="2400" i="1" dirty="0" smtClean="0">
                          <a:latin typeface="Cambria Math" panose="02040503050406030204" pitchFamily="18" charset="0"/>
                        </a:rPr>
                        <m:t>𝐶𝑜𝑠𝑡</m:t>
                      </m:r>
                      <m:r>
                        <a:rPr lang="en-US" sz="2400" i="1" dirty="0" smtClean="0">
                          <a:latin typeface="Cambria Math" panose="02040503050406030204" pitchFamily="18" charset="0"/>
                        </a:rPr>
                        <m:t> </m:t>
                      </m:r>
                      <m:r>
                        <a:rPr lang="en-US" sz="2400" i="1" dirty="0" smtClean="0">
                          <a:latin typeface="Cambria Math" panose="02040503050406030204" pitchFamily="18" charset="0"/>
                        </a:rPr>
                        <m:t>𝑜𝑓</m:t>
                      </m:r>
                      <m:r>
                        <a:rPr lang="en-US" sz="2400" i="1" dirty="0" smtClean="0">
                          <a:latin typeface="Cambria Math" panose="02040503050406030204" pitchFamily="18" charset="0"/>
                        </a:rPr>
                        <m:t> </m:t>
                      </m:r>
                      <m:r>
                        <a:rPr lang="en-US" sz="2400" i="1" dirty="0" smtClean="0">
                          <a:latin typeface="Cambria Math" panose="02040503050406030204" pitchFamily="18" charset="0"/>
                        </a:rPr>
                        <m:t>𝑐𝑜𝑚𝑚𝑜𝑛</m:t>
                      </m:r>
                      <m:r>
                        <a:rPr lang="en-US" sz="2400" i="1" dirty="0" smtClean="0">
                          <a:latin typeface="Cambria Math" panose="02040503050406030204" pitchFamily="18" charset="0"/>
                        </a:rPr>
                        <m:t> </m:t>
                      </m:r>
                      <m:r>
                        <a:rPr lang="en-US" sz="2400" i="1" dirty="0" smtClean="0">
                          <a:latin typeface="Cambria Math" panose="02040503050406030204" pitchFamily="18" charset="0"/>
                        </a:rPr>
                        <m:t>𝑠𝑡𝑜𝑐𝑘</m:t>
                      </m:r>
                      <m:r>
                        <a:rPr lang="en-US" sz="2400" i="1" dirty="0" smtClean="0">
                          <a:latin typeface="Cambria Math" panose="02040503050406030204" pitchFamily="18" charset="0"/>
                        </a:rPr>
                        <m:t> = 5 </m:t>
                      </m:r>
                      <m:r>
                        <a:rPr lang="en-US" sz="2400" i="1" dirty="0" smtClean="0">
                          <a:latin typeface="Cambria Math" panose="02040503050406030204" pitchFamily="18" charset="0"/>
                        </a:rPr>
                        <m:t>𝑝𝑒𝑟𝑐𝑒𝑛𝑡</m:t>
                      </m:r>
                      <m:r>
                        <a:rPr lang="en-US" sz="2400" i="1" dirty="0" smtClean="0">
                          <a:latin typeface="Cambria Math" panose="02040503050406030204" pitchFamily="18" charset="0"/>
                        </a:rPr>
                        <m:t> + 1.5(7 </m:t>
                      </m:r>
                      <m:r>
                        <a:rPr lang="en-US" sz="2400" i="1" dirty="0" smtClean="0">
                          <a:latin typeface="Cambria Math" panose="02040503050406030204" pitchFamily="18" charset="0"/>
                        </a:rPr>
                        <m:t>𝑝𝑒𝑟𝑐𝑒𝑛𝑡</m:t>
                      </m:r>
                      <m:r>
                        <a:rPr lang="en-US" sz="2400" i="1" dirty="0" smtClean="0">
                          <a:latin typeface="Cambria Math" panose="02040503050406030204" pitchFamily="18" charset="0"/>
                        </a:rPr>
                        <m:t>) = 15.5 </m:t>
                      </m:r>
                      <m:r>
                        <a:rPr lang="en-US" sz="2400" i="1" dirty="0" smtClean="0">
                          <a:latin typeface="Cambria Math" panose="02040503050406030204" pitchFamily="18" charset="0"/>
                        </a:rPr>
                        <m:t>𝑝𝑒𝑟𝑐𝑒𝑛𝑡</m:t>
                      </m:r>
                      <m:r>
                        <a:rPr lang="en-US" sz="2400" i="1" dirty="0" smtClean="0">
                          <a:latin typeface="Cambria Math" panose="02040503050406030204" pitchFamily="18" charset="0"/>
                        </a:rPr>
                        <m:t>.</m:t>
                      </m:r>
                    </m:oMath>
                  </m:oMathPara>
                </a14:m>
                <a:endParaRPr lang="pl-PL" sz="2400" dirty="0">
                  <a:latin typeface="+mn-lt"/>
                </a:endParaRPr>
              </a:p>
            </p:txBody>
          </p:sp>
        </mc:Choice>
        <mc:Fallback xmlns="">
          <p:sp>
            <p:nvSpPr>
              <p:cNvPr id="3" name="Symbol zastępczy zawartości 2">
                <a:extLst>
                  <a:ext uri="{FF2B5EF4-FFF2-40B4-BE49-F238E27FC236}">
                    <a16:creationId xmlns:a16="http://schemas.microsoft.com/office/drawing/2014/main" id="{0FCEB99E-B7DB-FD90-2469-20F639975CE2}"/>
                  </a:ext>
                </a:extLst>
              </p:cNvPr>
              <p:cNvSpPr>
                <a:spLocks noGrp="1" noRot="1" noChangeAspect="1" noMove="1" noResize="1" noEditPoints="1" noAdjustHandles="1" noChangeArrowheads="1" noChangeShapeType="1" noTextEdit="1"/>
              </p:cNvSpPr>
              <p:nvPr>
                <p:ph idx="1"/>
              </p:nvPr>
            </p:nvSpPr>
            <p:spPr>
              <a:blipFill>
                <a:blip r:embed="rId2"/>
                <a:stretch>
                  <a:fillRect l="-928" t="-980" r="-870"/>
                </a:stretch>
              </a:blipFill>
            </p:spPr>
            <p:txBody>
              <a:bodyPr/>
              <a:lstStyle/>
              <a:p>
                <a:r>
                  <a:rPr lang="sk-SK">
                    <a:noFill/>
                  </a:rPr>
                  <a:t> </a:t>
                </a:r>
              </a:p>
            </p:txBody>
          </p:sp>
        </mc:Fallback>
      </mc:AlternateContent>
    </p:spTree>
    <p:extLst>
      <p:ext uri="{BB962C8B-B14F-4D97-AF65-F5344CB8AC3E}">
        <p14:creationId xmlns:p14="http://schemas.microsoft.com/office/powerpoint/2010/main" val="39992933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3F62207-D126-E9CA-E89F-27C3F07226D8}"/>
              </a:ext>
            </a:extLst>
          </p:cNvPr>
          <p:cNvSpPr>
            <a:spLocks noGrp="1"/>
          </p:cNvSpPr>
          <p:nvPr>
            <p:ph type="title"/>
          </p:nvPr>
        </p:nvSpPr>
        <p:spPr/>
        <p:txBody>
          <a:bodyPr>
            <a:noAutofit/>
          </a:bodyPr>
          <a:lstStyle/>
          <a:p>
            <a:pPr marL="0" marR="0">
              <a:lnSpc>
                <a:spcPct val="107000"/>
              </a:lnSpc>
              <a:spcBef>
                <a:spcPts val="0"/>
              </a:spcBef>
              <a:spcAft>
                <a:spcPts val="800"/>
              </a:spcAft>
            </a:pPr>
            <a:r>
              <a:rPr lang="en-US" sz="3200" b="1" dirty="0">
                <a:latin typeface="Calibri" panose="020F0502020204030204" pitchFamily="34" charset="0"/>
                <a:ea typeface="Calibri" panose="020F0502020204030204" pitchFamily="34" charset="0"/>
                <a:cs typeface="Times New Roman" panose="02020603050405020304" pitchFamily="18" charset="0"/>
              </a:rPr>
              <a:t>Cost of Common Equity: Capital Asset Pricing Model Approach (CAPM)</a:t>
            </a:r>
            <a:endParaRPr lang="en-US" sz="3200" b="1" dirty="0">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Symbol zastępczy zawartości 2">
                <a:extLst>
                  <a:ext uri="{FF2B5EF4-FFF2-40B4-BE49-F238E27FC236}">
                    <a16:creationId xmlns:a16="http://schemas.microsoft.com/office/drawing/2014/main" id="{0FCEB99E-B7DB-FD90-2469-20F639975CE2}"/>
                  </a:ext>
                </a:extLst>
              </p:cNvPr>
              <p:cNvSpPr>
                <a:spLocks noGrp="1"/>
              </p:cNvSpPr>
              <p:nvPr>
                <p:ph idx="1"/>
              </p:nvPr>
            </p:nvSpPr>
            <p:spPr>
              <a:xfrm>
                <a:off x="838200" y="1825624"/>
                <a:ext cx="10515600" cy="4583801"/>
              </a:xfrm>
            </p:spPr>
            <p:txBody>
              <a:bodyPr>
                <a:normAutofit fontScale="92500" lnSpcReduction="10000"/>
              </a:bodyPr>
              <a:lstStyle/>
              <a:p>
                <a:pPr algn="just">
                  <a:lnSpc>
                    <a:spcPct val="107000"/>
                  </a:lnSpc>
                  <a:spcBef>
                    <a:spcPts val="0"/>
                  </a:spcBef>
                  <a:spcAft>
                    <a:spcPts val="800"/>
                  </a:spcAft>
                </a:pPr>
                <a:r>
                  <a:rPr lang="en-US" sz="2000" dirty="0">
                    <a:latin typeface="+mn-lt"/>
                  </a:rPr>
                  <a:t>The expected market </a:t>
                </a:r>
                <a:r>
                  <a:rPr lang="en-US" sz="2000" b="1" dirty="0">
                    <a:latin typeface="+mn-lt"/>
                  </a:rPr>
                  <a:t>risk premium</a:t>
                </a:r>
                <a:r>
                  <a:rPr lang="en-US" sz="2000" dirty="0">
                    <a:latin typeface="+mn-lt"/>
                  </a:rPr>
                  <a:t>, or </a:t>
                </a:r>
                <a14:m>
                  <m:oMath xmlns:m="http://schemas.openxmlformats.org/officeDocument/2006/math">
                    <m:r>
                      <a:rPr lang="en-US" sz="2000" i="1" dirty="0" smtClean="0">
                        <a:latin typeface="Cambria Math" panose="02040503050406030204" pitchFamily="18" charset="0"/>
                      </a:rPr>
                      <m:t>𝐸</m:t>
                    </m:r>
                    <m:r>
                      <a:rPr lang="en-US" sz="2000" i="1" dirty="0" smtClean="0">
                        <a:latin typeface="Cambria Math" panose="02040503050406030204" pitchFamily="18" charset="0"/>
                      </a:rPr>
                      <m:t>(</m:t>
                    </m:r>
                    <m:sSub>
                      <m:sSubPr>
                        <m:ctrlPr>
                          <a:rPr lang="en-US" sz="2000" b="0" i="1" dirty="0" smtClean="0">
                            <a:latin typeface="Cambria Math" panose="02040503050406030204" pitchFamily="18" charset="0"/>
                          </a:rPr>
                        </m:ctrlPr>
                      </m:sSubPr>
                      <m:e>
                        <m:r>
                          <a:rPr lang="en-US" sz="2000" i="1" dirty="0" smtClean="0">
                            <a:latin typeface="Cambria Math" panose="02040503050406030204" pitchFamily="18" charset="0"/>
                          </a:rPr>
                          <m:t>𝑅</m:t>
                        </m:r>
                      </m:e>
                      <m:sub>
                        <m:r>
                          <a:rPr lang="en-US" sz="2000" i="1" dirty="0" smtClean="0">
                            <a:latin typeface="Cambria Math" panose="02040503050406030204" pitchFamily="18" charset="0"/>
                          </a:rPr>
                          <m:t>𝑀</m:t>
                        </m:r>
                      </m:sub>
                    </m:sSub>
                    <m:r>
                      <a:rPr lang="en-US" sz="2000" i="1" dirty="0" smtClean="0">
                        <a:latin typeface="Cambria Math" panose="02040503050406030204" pitchFamily="18" charset="0"/>
                      </a:rPr>
                      <m:t> − </m:t>
                    </m:r>
                    <m:sSub>
                      <m:sSubPr>
                        <m:ctrlPr>
                          <a:rPr lang="en-US" sz="2000" b="0" i="1" dirty="0" smtClean="0">
                            <a:latin typeface="Cambria Math" panose="02040503050406030204" pitchFamily="18" charset="0"/>
                          </a:rPr>
                        </m:ctrlPr>
                      </m:sSubPr>
                      <m:e>
                        <m:r>
                          <a:rPr lang="en-US" sz="2000" i="1" dirty="0" smtClean="0">
                            <a:latin typeface="Cambria Math" panose="02040503050406030204" pitchFamily="18" charset="0"/>
                          </a:rPr>
                          <m:t>𝑅</m:t>
                        </m:r>
                      </m:e>
                      <m:sub>
                        <m:r>
                          <a:rPr lang="en-US" sz="2000" i="1" dirty="0" smtClean="0">
                            <a:latin typeface="Cambria Math" panose="02040503050406030204" pitchFamily="18" charset="0"/>
                          </a:rPr>
                          <m:t>𝐹</m:t>
                        </m:r>
                      </m:sub>
                    </m:sSub>
                    <m:r>
                      <a:rPr lang="en-US" sz="2000" i="1" dirty="0" smtClean="0">
                        <a:latin typeface="Cambria Math" panose="02040503050406030204" pitchFamily="18" charset="0"/>
                      </a:rPr>
                      <m:t>), </m:t>
                    </m:r>
                  </m:oMath>
                </a14:m>
                <a:r>
                  <a:rPr lang="en-US" sz="2000" dirty="0">
                    <a:latin typeface="+mn-lt"/>
                  </a:rPr>
                  <a:t>is the premium that investors demand for investing in a market portfolio relative to the </a:t>
                </a:r>
                <a:r>
                  <a:rPr lang="en-US" sz="2000" b="1" dirty="0">
                    <a:latin typeface="+mn-lt"/>
                  </a:rPr>
                  <a:t>risk-free rate</a:t>
                </a:r>
                <a:r>
                  <a:rPr lang="en-US" sz="2000" dirty="0">
                    <a:latin typeface="+mn-lt"/>
                  </a:rPr>
                  <a:t>. </a:t>
                </a:r>
              </a:p>
              <a:p>
                <a:pPr algn="just">
                  <a:lnSpc>
                    <a:spcPct val="107000"/>
                  </a:lnSpc>
                  <a:spcBef>
                    <a:spcPts val="0"/>
                  </a:spcBef>
                  <a:spcAft>
                    <a:spcPts val="800"/>
                  </a:spcAft>
                </a:pPr>
                <a:r>
                  <a:rPr lang="en-US" sz="2000" dirty="0">
                    <a:latin typeface="+mn-lt"/>
                  </a:rPr>
                  <a:t>When using the CAPM to estimate the cost of equity, in practice we typically estimate beta relative to an equity market index. In that case, the market premium estimate we are using is actually an estimate of the equity </a:t>
                </a:r>
                <a:r>
                  <a:rPr lang="en-US" sz="2000" b="1" dirty="0">
                    <a:latin typeface="+mn-lt"/>
                  </a:rPr>
                  <a:t>risk premium (ERP)</a:t>
                </a:r>
                <a:r>
                  <a:rPr lang="en-US" sz="2000" dirty="0">
                    <a:latin typeface="+mn-lt"/>
                  </a:rPr>
                  <a:t>.</a:t>
                </a:r>
              </a:p>
              <a:p>
                <a:pPr algn="just">
                  <a:lnSpc>
                    <a:spcPct val="107000"/>
                  </a:lnSpc>
                  <a:spcBef>
                    <a:spcPts val="0"/>
                  </a:spcBef>
                  <a:spcAft>
                    <a:spcPts val="800"/>
                  </a:spcAft>
                </a:pPr>
                <a:r>
                  <a:rPr lang="en-US" sz="2000" dirty="0">
                    <a:latin typeface="+mn-lt"/>
                  </a:rPr>
                  <a:t>An alternative to the CAPM to accommodate risks that may not be captured by the market portfolio alone is a multifactor model that incorporates factors that may be other sources of </a:t>
                </a:r>
                <a:r>
                  <a:rPr lang="en-US" sz="2000" b="1" dirty="0">
                    <a:latin typeface="+mn-lt"/>
                  </a:rPr>
                  <a:t>priced risk </a:t>
                </a:r>
                <a:r>
                  <a:rPr lang="en-US" sz="2000" dirty="0">
                    <a:latin typeface="+mn-lt"/>
                  </a:rPr>
                  <a:t>(risk for which investors demand compensation for bearing), including macroeconomic factors and company-specific factors.</a:t>
                </a:r>
              </a:p>
              <a:p>
                <a:pPr marL="0" indent="0" algn="just">
                  <a:lnSpc>
                    <a:spcPct val="107000"/>
                  </a:lnSpc>
                  <a:spcBef>
                    <a:spcPts val="0"/>
                  </a:spcBef>
                  <a:spcAft>
                    <a:spcPts val="800"/>
                  </a:spcAft>
                  <a:buNone/>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𝐸</m:t>
                      </m:r>
                      <m:d>
                        <m:dPr>
                          <m:ctrlPr>
                            <a:rPr lang="en-US" sz="2000" b="0" i="1" smtClean="0">
                              <a:latin typeface="Cambria Math" panose="02040503050406030204" pitchFamily="18" charset="0"/>
                            </a:rPr>
                          </m:ctrlPr>
                        </m:dPr>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𝑅</m:t>
                              </m:r>
                            </m:e>
                            <m:sub>
                              <m:r>
                                <a:rPr lang="en-US" sz="2000" b="0" i="1" smtClean="0">
                                  <a:latin typeface="Cambria Math" panose="02040503050406030204" pitchFamily="18" charset="0"/>
                                </a:rPr>
                                <m:t>𝑖</m:t>
                              </m:r>
                            </m:sub>
                          </m:sSub>
                        </m:e>
                      </m:d>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𝑅</m:t>
                          </m:r>
                        </m:e>
                        <m:sub>
                          <m:r>
                            <a:rPr lang="en-US" sz="2000" b="0" i="1" smtClean="0">
                              <a:latin typeface="Cambria Math" panose="02040503050406030204" pitchFamily="18" charset="0"/>
                            </a:rPr>
                            <m:t>𝐹</m:t>
                          </m:r>
                        </m:sub>
                      </m:sSub>
                      <m:r>
                        <a:rPr lang="en-US" sz="2000" b="0" i="1" smtClean="0">
                          <a:latin typeface="Cambria Math" panose="02040503050406030204" pitchFamily="18" charset="0"/>
                        </a:rPr>
                        <m:t>+</m:t>
                      </m:r>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𝛽</m:t>
                          </m:r>
                        </m:e>
                        <m:sub>
                          <m:r>
                            <a:rPr lang="en-US" sz="2000" b="0" i="1" smtClean="0">
                              <a:latin typeface="Cambria Math" panose="02040503050406030204" pitchFamily="18" charset="0"/>
                              <a:ea typeface="Cambria Math" panose="02040503050406030204" pitchFamily="18" charset="0"/>
                            </a:rPr>
                            <m:t>1</m:t>
                          </m:r>
                          <m:r>
                            <a:rPr lang="en-US" sz="2000" i="1">
                              <a:latin typeface="Cambria Math" panose="02040503050406030204" pitchFamily="18" charset="0"/>
                              <a:ea typeface="Cambria Math" panose="02040503050406030204" pitchFamily="18" charset="0"/>
                            </a:rPr>
                            <m:t>𝑗</m:t>
                          </m:r>
                        </m:sub>
                      </m:sSub>
                      <m:r>
                        <a:rPr lang="en-US" sz="2000" i="1">
                          <a:latin typeface="Cambria Math" panose="02040503050406030204" pitchFamily="18" charset="0"/>
                          <a:ea typeface="Cambria Math" panose="02040503050406030204" pitchFamily="18" charset="0"/>
                        </a:rPr>
                        <m:t> </m:t>
                      </m:r>
                      <m:sSub>
                        <m:sSubPr>
                          <m:ctrlPr>
                            <a:rPr lang="en-US" sz="2000" i="1">
                              <a:latin typeface="Cambria Math" panose="02040503050406030204" pitchFamily="18" charset="0"/>
                              <a:ea typeface="Cambria Math" panose="02040503050406030204" pitchFamily="18" charset="0"/>
                            </a:rPr>
                          </m:ctrlPr>
                        </m:sSubPr>
                        <m:e>
                          <m:d>
                            <m:dPr>
                              <m:ctrlPr>
                                <a:rPr lang="en-US" sz="2000" i="1">
                                  <a:latin typeface="Cambria Math" panose="02040503050406030204" pitchFamily="18" charset="0"/>
                                  <a:ea typeface="Cambria Math" panose="02040503050406030204" pitchFamily="18" charset="0"/>
                                </a:rPr>
                              </m:ctrlPr>
                            </m:dPr>
                            <m:e>
                              <m:r>
                                <a:rPr lang="en-US" sz="2000" i="1">
                                  <a:latin typeface="Cambria Math" panose="02040503050406030204" pitchFamily="18" charset="0"/>
                                  <a:ea typeface="Cambria Math" panose="02040503050406030204" pitchFamily="18" charset="0"/>
                                </a:rPr>
                                <m:t>𝐹𝑎𝑐𝑡𝑜𝑟</m:t>
                              </m:r>
                              <m:r>
                                <a:rPr lang="en-US" sz="2000" i="1">
                                  <a:latin typeface="Cambria Math" panose="02040503050406030204" pitchFamily="18" charset="0"/>
                                  <a:ea typeface="Cambria Math" panose="02040503050406030204" pitchFamily="18" charset="0"/>
                                </a:rPr>
                                <m:t> </m:t>
                              </m:r>
                              <m:r>
                                <a:rPr lang="en-US" sz="2000" i="1">
                                  <a:latin typeface="Cambria Math" panose="02040503050406030204" pitchFamily="18" charset="0"/>
                                  <a:ea typeface="Cambria Math" panose="02040503050406030204" pitchFamily="18" charset="0"/>
                                </a:rPr>
                                <m:t>𝑟𝑖𝑠𝑘</m:t>
                              </m:r>
                              <m:r>
                                <a:rPr lang="en-US" sz="2000" i="1">
                                  <a:latin typeface="Cambria Math" panose="02040503050406030204" pitchFamily="18" charset="0"/>
                                  <a:ea typeface="Cambria Math" panose="02040503050406030204" pitchFamily="18" charset="0"/>
                                </a:rPr>
                                <m:t> </m:t>
                              </m:r>
                              <m:r>
                                <a:rPr lang="en-US" sz="2000" i="1">
                                  <a:latin typeface="Cambria Math" panose="02040503050406030204" pitchFamily="18" charset="0"/>
                                  <a:ea typeface="Cambria Math" panose="02040503050406030204" pitchFamily="18" charset="0"/>
                                </a:rPr>
                                <m:t>𝑝𝑟𝑒𝑚𝑖𝑢𝑚</m:t>
                              </m:r>
                            </m:e>
                          </m:d>
                        </m:e>
                        <m:sub>
                          <m:r>
                            <a:rPr lang="en-US" sz="2000" b="0" i="1" smtClean="0">
                              <a:latin typeface="Cambria Math" panose="02040503050406030204" pitchFamily="18" charset="0"/>
                              <a:ea typeface="Cambria Math" panose="02040503050406030204" pitchFamily="18" charset="0"/>
                            </a:rPr>
                            <m:t>1</m:t>
                          </m:r>
                        </m:sub>
                      </m:sSub>
                      <m:r>
                        <a:rPr lang="en-US" sz="2000" b="0" i="1" smtClean="0">
                          <a:latin typeface="Cambria Math" panose="02040503050406030204" pitchFamily="18" charset="0"/>
                          <a:ea typeface="Cambria Math" panose="02040503050406030204" pitchFamily="18" charset="0"/>
                        </a:rPr>
                        <m:t>+ …+</m:t>
                      </m:r>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𝛽</m:t>
                          </m:r>
                        </m:e>
                        <m:sub>
                          <m:r>
                            <a:rPr lang="en-US" sz="2000" b="0" i="1" smtClean="0">
                              <a:latin typeface="Cambria Math" panose="02040503050406030204" pitchFamily="18" charset="0"/>
                              <a:ea typeface="Cambria Math" panose="02040503050406030204" pitchFamily="18" charset="0"/>
                            </a:rPr>
                            <m:t>𝑖𝑗</m:t>
                          </m:r>
                        </m:sub>
                      </m:sSub>
                      <m:r>
                        <a:rPr lang="en-US" sz="2000" b="0" i="1" smtClean="0">
                          <a:latin typeface="Cambria Math" panose="02040503050406030204" pitchFamily="18" charset="0"/>
                          <a:ea typeface="Cambria Math" panose="02040503050406030204" pitchFamily="18" charset="0"/>
                        </a:rPr>
                        <m:t> </m:t>
                      </m:r>
                      <m:sSub>
                        <m:sSubPr>
                          <m:ctrlPr>
                            <a:rPr lang="en-US" sz="2000" b="0" i="1" smtClean="0">
                              <a:latin typeface="Cambria Math" panose="02040503050406030204" pitchFamily="18" charset="0"/>
                              <a:ea typeface="Cambria Math" panose="02040503050406030204" pitchFamily="18" charset="0"/>
                            </a:rPr>
                          </m:ctrlPr>
                        </m:sSubPr>
                        <m:e>
                          <m:d>
                            <m:dPr>
                              <m:ctrlPr>
                                <a:rPr lang="en-US" sz="2000" b="0" i="1" smtClean="0">
                                  <a:latin typeface="Cambria Math" panose="02040503050406030204" pitchFamily="18" charset="0"/>
                                  <a:ea typeface="Cambria Math" panose="02040503050406030204" pitchFamily="18" charset="0"/>
                                </a:rPr>
                              </m:ctrlPr>
                            </m:dPr>
                            <m:e>
                              <m:r>
                                <a:rPr lang="en-US" sz="2000" b="0" i="1" smtClean="0">
                                  <a:latin typeface="Cambria Math" panose="02040503050406030204" pitchFamily="18" charset="0"/>
                                  <a:ea typeface="Cambria Math" panose="02040503050406030204" pitchFamily="18" charset="0"/>
                                </a:rPr>
                                <m:t>𝐹𝑎𝑐𝑡𝑜𝑟</m:t>
                              </m:r>
                              <m:r>
                                <a:rPr lang="en-US" sz="2000" b="0" i="1" smtClean="0">
                                  <a:latin typeface="Cambria Math" panose="02040503050406030204" pitchFamily="18" charset="0"/>
                                  <a:ea typeface="Cambria Math" panose="02040503050406030204" pitchFamily="18" charset="0"/>
                                </a:rPr>
                                <m:t> </m:t>
                              </m:r>
                              <m:r>
                                <a:rPr lang="en-US" sz="2000" b="0" i="1" smtClean="0">
                                  <a:latin typeface="Cambria Math" panose="02040503050406030204" pitchFamily="18" charset="0"/>
                                  <a:ea typeface="Cambria Math" panose="02040503050406030204" pitchFamily="18" charset="0"/>
                                </a:rPr>
                                <m:t>𝑟𝑖𝑠𝑘</m:t>
                              </m:r>
                              <m:r>
                                <a:rPr lang="en-US" sz="2000" b="0" i="1" smtClean="0">
                                  <a:latin typeface="Cambria Math" panose="02040503050406030204" pitchFamily="18" charset="0"/>
                                  <a:ea typeface="Cambria Math" panose="02040503050406030204" pitchFamily="18" charset="0"/>
                                </a:rPr>
                                <m:t> </m:t>
                              </m:r>
                              <m:r>
                                <a:rPr lang="en-US" sz="2000" b="0" i="1" smtClean="0">
                                  <a:latin typeface="Cambria Math" panose="02040503050406030204" pitchFamily="18" charset="0"/>
                                  <a:ea typeface="Cambria Math" panose="02040503050406030204" pitchFamily="18" charset="0"/>
                                </a:rPr>
                                <m:t>𝑝𝑟𝑒𝑚𝑖𝑢𝑚</m:t>
                              </m:r>
                            </m:e>
                          </m:d>
                        </m:e>
                        <m:sub>
                          <m:r>
                            <a:rPr lang="en-US" sz="2000" b="0" i="1" smtClean="0">
                              <a:latin typeface="Cambria Math" panose="02040503050406030204" pitchFamily="18" charset="0"/>
                              <a:ea typeface="Cambria Math" panose="02040503050406030204" pitchFamily="18" charset="0"/>
                            </a:rPr>
                            <m:t>𝑗</m:t>
                          </m:r>
                        </m:sub>
                      </m:sSub>
                    </m:oMath>
                  </m:oMathPara>
                </a14:m>
                <a:endParaRPr lang="en-US" sz="2000" dirty="0">
                  <a:latin typeface="+mn-lt"/>
                </a:endParaRPr>
              </a:p>
              <a:p>
                <a:pPr marL="0" indent="0" algn="just">
                  <a:lnSpc>
                    <a:spcPct val="107000"/>
                  </a:lnSpc>
                  <a:spcBef>
                    <a:spcPts val="0"/>
                  </a:spcBef>
                  <a:spcAft>
                    <a:spcPts val="800"/>
                  </a:spcAft>
                  <a:buNone/>
                </a:pPr>
                <a:r>
                  <a:rPr lang="en-US" sz="2000" dirty="0">
                    <a:latin typeface="+mn-lt"/>
                  </a:rPr>
                  <a:t>where:</a:t>
                </a:r>
              </a:p>
              <a:p>
                <a:pPr marL="0" indent="0" algn="just">
                  <a:lnSpc>
                    <a:spcPct val="107000"/>
                  </a:lnSpc>
                  <a:spcBef>
                    <a:spcPts val="0"/>
                  </a:spcBef>
                  <a:spcAft>
                    <a:spcPts val="800"/>
                  </a:spcAft>
                  <a:buNone/>
                </a:pPr>
                <a14:m>
                  <m:oMath xmlns:m="http://schemas.openxmlformats.org/officeDocument/2006/math">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𝛽</m:t>
                        </m:r>
                      </m:e>
                      <m:sub>
                        <m:r>
                          <a:rPr lang="en-US" sz="2000" b="0" i="1" smtClean="0">
                            <a:latin typeface="Cambria Math" panose="02040503050406030204" pitchFamily="18" charset="0"/>
                            <a:ea typeface="Cambria Math" panose="02040503050406030204" pitchFamily="18" charset="0"/>
                          </a:rPr>
                          <m:t>𝑖𝑗</m:t>
                        </m:r>
                      </m:sub>
                    </m:sSub>
                  </m:oMath>
                </a14:m>
                <a:r>
                  <a:rPr lang="en-US" sz="2000" b="0" i="1" dirty="0">
                    <a:latin typeface="Cambria Math" panose="02040503050406030204" pitchFamily="18" charset="0"/>
                    <a:ea typeface="Cambria Math" panose="02040503050406030204" pitchFamily="18" charset="0"/>
                  </a:rPr>
                  <a:t> </a:t>
                </a:r>
                <a:r>
                  <a:rPr lang="en-US" sz="2000" dirty="0">
                    <a:latin typeface="+mn-lt"/>
                    <a:ea typeface="Cambria Math" panose="02040503050406030204" pitchFamily="18" charset="0"/>
                  </a:rPr>
                  <a:t>= stock i’s sensitivity to changes in the </a:t>
                </a:r>
                <a:r>
                  <a:rPr lang="en-US" sz="2000" dirty="0" err="1">
                    <a:latin typeface="+mn-lt"/>
                    <a:ea typeface="Cambria Math" panose="02040503050406030204" pitchFamily="18" charset="0"/>
                  </a:rPr>
                  <a:t>jth</a:t>
                </a:r>
                <a:r>
                  <a:rPr lang="en-US" sz="2000" dirty="0">
                    <a:latin typeface="+mn-lt"/>
                    <a:ea typeface="Cambria Math" panose="02040503050406030204" pitchFamily="18" charset="0"/>
                  </a:rPr>
                  <a:t> factor</a:t>
                </a:r>
                <a:endParaRPr lang="en-US" sz="2000" b="0" i="1" dirty="0">
                  <a:latin typeface="Cambria Math" panose="02040503050406030204" pitchFamily="18" charset="0"/>
                  <a:ea typeface="Cambria Math" panose="02040503050406030204" pitchFamily="18" charset="0"/>
                </a:endParaRPr>
              </a:p>
              <a:p>
                <a:pPr marL="0" indent="0" algn="just">
                  <a:lnSpc>
                    <a:spcPct val="107000"/>
                  </a:lnSpc>
                  <a:spcBef>
                    <a:spcPts val="0"/>
                  </a:spcBef>
                  <a:spcAft>
                    <a:spcPts val="800"/>
                  </a:spcAft>
                  <a:buNone/>
                </a:pPr>
                <a14:m>
                  <m:oMath xmlns:m="http://schemas.openxmlformats.org/officeDocument/2006/math">
                    <m:sSub>
                      <m:sSubPr>
                        <m:ctrlPr>
                          <a:rPr lang="en-US" sz="2000" b="0" i="1" smtClean="0">
                            <a:latin typeface="Cambria Math" panose="02040503050406030204" pitchFamily="18" charset="0"/>
                            <a:ea typeface="Cambria Math" panose="02040503050406030204" pitchFamily="18" charset="0"/>
                          </a:rPr>
                        </m:ctrlPr>
                      </m:sSubPr>
                      <m:e>
                        <m:d>
                          <m:dPr>
                            <m:ctrlPr>
                              <a:rPr lang="en-US" sz="2000" b="0" i="1" smtClean="0">
                                <a:latin typeface="Cambria Math" panose="02040503050406030204" pitchFamily="18" charset="0"/>
                                <a:ea typeface="Cambria Math" panose="02040503050406030204" pitchFamily="18" charset="0"/>
                              </a:rPr>
                            </m:ctrlPr>
                          </m:dPr>
                          <m:e>
                            <m:r>
                              <a:rPr lang="en-US" sz="2000" b="0" i="1" smtClean="0">
                                <a:latin typeface="Cambria Math" panose="02040503050406030204" pitchFamily="18" charset="0"/>
                                <a:ea typeface="Cambria Math" panose="02040503050406030204" pitchFamily="18" charset="0"/>
                              </a:rPr>
                              <m:t>𝐹𝑎𝑐𝑡𝑜𝑟</m:t>
                            </m:r>
                            <m:r>
                              <a:rPr lang="en-US" sz="2000" b="0" i="1" smtClean="0">
                                <a:latin typeface="Cambria Math" panose="02040503050406030204" pitchFamily="18" charset="0"/>
                                <a:ea typeface="Cambria Math" panose="02040503050406030204" pitchFamily="18" charset="0"/>
                              </a:rPr>
                              <m:t> </m:t>
                            </m:r>
                            <m:r>
                              <a:rPr lang="en-US" sz="2000" b="0" i="1" smtClean="0">
                                <a:latin typeface="Cambria Math" panose="02040503050406030204" pitchFamily="18" charset="0"/>
                                <a:ea typeface="Cambria Math" panose="02040503050406030204" pitchFamily="18" charset="0"/>
                              </a:rPr>
                              <m:t>𝑟𝑖𝑠𝑘</m:t>
                            </m:r>
                            <m:r>
                              <a:rPr lang="en-US" sz="2000" b="0" i="1" smtClean="0">
                                <a:latin typeface="Cambria Math" panose="02040503050406030204" pitchFamily="18" charset="0"/>
                                <a:ea typeface="Cambria Math" panose="02040503050406030204" pitchFamily="18" charset="0"/>
                              </a:rPr>
                              <m:t> </m:t>
                            </m:r>
                            <m:r>
                              <a:rPr lang="en-US" sz="2000" b="0" i="1" smtClean="0">
                                <a:latin typeface="Cambria Math" panose="02040503050406030204" pitchFamily="18" charset="0"/>
                                <a:ea typeface="Cambria Math" panose="02040503050406030204" pitchFamily="18" charset="0"/>
                              </a:rPr>
                              <m:t>𝑝𝑟𝑒𝑚𝑖𝑢𝑚</m:t>
                            </m:r>
                          </m:e>
                        </m:d>
                      </m:e>
                      <m:sub>
                        <m:r>
                          <a:rPr lang="en-US" sz="2000" b="0" i="1" smtClean="0">
                            <a:latin typeface="Cambria Math" panose="02040503050406030204" pitchFamily="18" charset="0"/>
                            <a:ea typeface="Cambria Math" panose="02040503050406030204" pitchFamily="18" charset="0"/>
                          </a:rPr>
                          <m:t>𝑗</m:t>
                        </m:r>
                      </m:sub>
                    </m:sSub>
                  </m:oMath>
                </a14:m>
                <a:r>
                  <a:rPr lang="en-US" sz="2000" dirty="0">
                    <a:latin typeface="+mn-lt"/>
                  </a:rPr>
                  <a:t> = expected risk premium for the </a:t>
                </a:r>
                <a:r>
                  <a:rPr lang="en-US" sz="2000" dirty="0" err="1">
                    <a:latin typeface="+mn-lt"/>
                  </a:rPr>
                  <a:t>jth</a:t>
                </a:r>
                <a:r>
                  <a:rPr lang="en-US" sz="2000" dirty="0">
                    <a:latin typeface="+mn-lt"/>
                  </a:rPr>
                  <a:t> factor</a:t>
                </a:r>
              </a:p>
              <a:p>
                <a:pPr marL="0" indent="0" algn="just">
                  <a:lnSpc>
                    <a:spcPct val="107000"/>
                  </a:lnSpc>
                  <a:spcBef>
                    <a:spcPts val="0"/>
                  </a:spcBef>
                  <a:spcAft>
                    <a:spcPts val="800"/>
                  </a:spcAft>
                  <a:buNone/>
                </a:pPr>
                <a:endParaRPr lang="pl-PL" sz="2000" dirty="0">
                  <a:latin typeface="+mn-lt"/>
                </a:endParaRPr>
              </a:p>
            </p:txBody>
          </p:sp>
        </mc:Choice>
        <mc:Fallback xmlns="">
          <p:sp>
            <p:nvSpPr>
              <p:cNvPr id="3" name="Symbol zastępczy zawartości 2">
                <a:extLst>
                  <a:ext uri="{FF2B5EF4-FFF2-40B4-BE49-F238E27FC236}">
                    <a16:creationId xmlns:a16="http://schemas.microsoft.com/office/drawing/2014/main" id="{0FCEB99E-B7DB-FD90-2469-20F639975CE2}"/>
                  </a:ext>
                </a:extLst>
              </p:cNvPr>
              <p:cNvSpPr>
                <a:spLocks noGrp="1" noRot="1" noChangeAspect="1" noMove="1" noResize="1" noEditPoints="1" noAdjustHandles="1" noChangeArrowheads="1" noChangeShapeType="1" noTextEdit="1"/>
              </p:cNvSpPr>
              <p:nvPr>
                <p:ph idx="1"/>
              </p:nvPr>
            </p:nvSpPr>
            <p:spPr>
              <a:xfrm>
                <a:off x="838200" y="1825624"/>
                <a:ext cx="10515600" cy="4583801"/>
              </a:xfrm>
              <a:blipFill>
                <a:blip r:embed="rId2"/>
                <a:stretch>
                  <a:fillRect l="-580" t="-798" r="-522"/>
                </a:stretch>
              </a:blipFill>
            </p:spPr>
            <p:txBody>
              <a:bodyPr/>
              <a:lstStyle/>
              <a:p>
                <a:r>
                  <a:rPr lang="sk-SK">
                    <a:noFill/>
                  </a:rPr>
                  <a:t> </a:t>
                </a:r>
              </a:p>
            </p:txBody>
          </p:sp>
        </mc:Fallback>
      </mc:AlternateContent>
    </p:spTree>
    <p:extLst>
      <p:ext uri="{BB962C8B-B14F-4D97-AF65-F5344CB8AC3E}">
        <p14:creationId xmlns:p14="http://schemas.microsoft.com/office/powerpoint/2010/main" val="12803557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3F62207-D126-E9CA-E89F-27C3F07226D8}"/>
              </a:ext>
            </a:extLst>
          </p:cNvPr>
          <p:cNvSpPr>
            <a:spLocks noGrp="1"/>
          </p:cNvSpPr>
          <p:nvPr>
            <p:ph type="title"/>
          </p:nvPr>
        </p:nvSpPr>
        <p:spPr/>
        <p:txBody>
          <a:bodyPr>
            <a:noAutofit/>
          </a:bodyPr>
          <a:lstStyle/>
          <a:p>
            <a:pPr marL="0" marR="0">
              <a:lnSpc>
                <a:spcPct val="107000"/>
              </a:lnSpc>
              <a:spcBef>
                <a:spcPts val="0"/>
              </a:spcBef>
              <a:spcAft>
                <a:spcPts val="800"/>
              </a:spcAft>
            </a:pPr>
            <a:r>
              <a:rPr lang="sk-SK" sz="3200" b="1" dirty="0">
                <a:latin typeface="Calibri" panose="020F0502020204030204" pitchFamily="34" charset="0"/>
                <a:ea typeface="Calibri" panose="020F0502020204030204" pitchFamily="34" charset="0"/>
                <a:cs typeface="Times New Roman" panose="02020603050405020304" pitchFamily="18" charset="0"/>
              </a:rPr>
              <a:t>C</a:t>
            </a:r>
            <a:r>
              <a:rPr lang="en-GB" sz="3200" b="1" dirty="0" err="1">
                <a:latin typeface="Calibri" panose="020F0502020204030204" pitchFamily="34" charset="0"/>
                <a:ea typeface="Calibri" panose="020F0502020204030204" pitchFamily="34" charset="0"/>
                <a:cs typeface="Times New Roman" panose="02020603050405020304" pitchFamily="18" charset="0"/>
              </a:rPr>
              <a:t>ost</a:t>
            </a:r>
            <a:r>
              <a:rPr lang="en-GB" sz="3200" b="1" dirty="0">
                <a:latin typeface="Calibri" panose="020F0502020204030204" pitchFamily="34" charset="0"/>
                <a:ea typeface="Calibri" panose="020F0502020204030204" pitchFamily="34" charset="0"/>
                <a:cs typeface="Times New Roman" panose="02020603050405020304" pitchFamily="18" charset="0"/>
              </a:rPr>
              <a:t> of </a:t>
            </a:r>
            <a:r>
              <a:rPr lang="sk-SK" sz="3200" b="1" dirty="0">
                <a:latin typeface="Calibri" panose="020F0502020204030204" pitchFamily="34" charset="0"/>
                <a:ea typeface="Calibri" panose="020F0502020204030204" pitchFamily="34" charset="0"/>
                <a:cs typeface="Times New Roman" panose="02020603050405020304" pitchFamily="18" charset="0"/>
              </a:rPr>
              <a:t>C</a:t>
            </a:r>
            <a:r>
              <a:rPr lang="en-GB" sz="3200" b="1" dirty="0" err="1">
                <a:latin typeface="Calibri" panose="020F0502020204030204" pitchFamily="34" charset="0"/>
                <a:ea typeface="Calibri" panose="020F0502020204030204" pitchFamily="34" charset="0"/>
                <a:cs typeface="Times New Roman" panose="02020603050405020304" pitchFamily="18" charset="0"/>
              </a:rPr>
              <a:t>apital</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Symbol zastępczy zawartości 2">
            <a:extLst>
              <a:ext uri="{FF2B5EF4-FFF2-40B4-BE49-F238E27FC236}">
                <a16:creationId xmlns:a16="http://schemas.microsoft.com/office/drawing/2014/main" id="{0FCEB99E-B7DB-FD90-2469-20F639975CE2}"/>
              </a:ext>
            </a:extLst>
          </p:cNvPr>
          <p:cNvSpPr>
            <a:spLocks noGrp="1"/>
          </p:cNvSpPr>
          <p:nvPr>
            <p:ph idx="1"/>
          </p:nvPr>
        </p:nvSpPr>
        <p:spPr>
          <a:xfrm>
            <a:off x="838199" y="1825625"/>
            <a:ext cx="10816087" cy="4667250"/>
          </a:xfrm>
        </p:spPr>
        <p:txBody>
          <a:bodyPr>
            <a:normAutofit/>
          </a:bodyPr>
          <a:lstStyle/>
          <a:p>
            <a:pPr algn="just">
              <a:lnSpc>
                <a:spcPct val="107000"/>
              </a:lnSpc>
              <a:spcBef>
                <a:spcPts val="0"/>
              </a:spcBef>
              <a:spcAft>
                <a:spcPts val="800"/>
              </a:spcAft>
            </a:pPr>
            <a:r>
              <a:rPr lang="en-US" sz="2000" b="1" dirty="0">
                <a:latin typeface="Calibri" panose="020F0502020204030204" pitchFamily="34" charset="0"/>
                <a:ea typeface="Calibri" panose="020F0502020204030204" pitchFamily="34" charset="0"/>
                <a:cs typeface="Times New Roman" panose="02020603050405020304" pitchFamily="18" charset="0"/>
              </a:rPr>
              <a:t>The cost of capital is the rate of return </a:t>
            </a:r>
            <a:r>
              <a:rPr lang="en-US" sz="2000" dirty="0">
                <a:latin typeface="Calibri" panose="020F0502020204030204" pitchFamily="34" charset="0"/>
                <a:ea typeface="Calibri" panose="020F0502020204030204" pitchFamily="34" charset="0"/>
                <a:cs typeface="Times New Roman" panose="02020603050405020304" pitchFamily="18" charset="0"/>
              </a:rPr>
              <a:t>that the suppliers of capital—bondholders and owners—require as compensation for their contribution of capital.</a:t>
            </a:r>
            <a:endParaRPr lang="sk-SK"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pPr>
            <a:r>
              <a:rPr lang="en-US" sz="2000" dirty="0">
                <a:latin typeface="Calibri" panose="020F0502020204030204" pitchFamily="34" charset="0"/>
                <a:ea typeface="Calibri" panose="020F0502020204030204" pitchFamily="34" charset="0"/>
                <a:cs typeface="Times New Roman" panose="02020603050405020304" pitchFamily="18" charset="0"/>
              </a:rPr>
              <a:t>A company typically has several alternatives for raising capital, including issuing equity, debt, and instruments that share characteristics of debt and equity. </a:t>
            </a:r>
            <a:endParaRPr lang="sk-SK"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pPr>
            <a:r>
              <a:rPr lang="en-US" sz="2000" dirty="0">
                <a:latin typeface="Calibri" panose="020F0502020204030204" pitchFamily="34" charset="0"/>
                <a:ea typeface="Calibri" panose="020F0502020204030204" pitchFamily="34" charset="0"/>
                <a:cs typeface="Times New Roman" panose="02020603050405020304" pitchFamily="18" charset="0"/>
              </a:rPr>
              <a:t>Because we are using the </a:t>
            </a:r>
            <a:r>
              <a:rPr lang="en-US" sz="2000" b="1" dirty="0">
                <a:latin typeface="Calibri" panose="020F0502020204030204" pitchFamily="34" charset="0"/>
                <a:ea typeface="Calibri" panose="020F0502020204030204" pitchFamily="34" charset="0"/>
                <a:cs typeface="Times New Roman" panose="02020603050405020304" pitchFamily="18" charset="0"/>
              </a:rPr>
              <a:t>cost of capital </a:t>
            </a:r>
            <a:r>
              <a:rPr lang="en-US" sz="2000" dirty="0">
                <a:latin typeface="Calibri" panose="020F0502020204030204" pitchFamily="34" charset="0"/>
                <a:ea typeface="Calibri" panose="020F0502020204030204" pitchFamily="34" charset="0"/>
                <a:cs typeface="Times New Roman" panose="02020603050405020304" pitchFamily="18" charset="0"/>
              </a:rPr>
              <a:t>in the evaluation of </a:t>
            </a:r>
            <a:r>
              <a:rPr lang="en-US" sz="2000" b="1" dirty="0">
                <a:latin typeface="Calibri" panose="020F0502020204030204" pitchFamily="34" charset="0"/>
                <a:ea typeface="Calibri" panose="020F0502020204030204" pitchFamily="34" charset="0"/>
                <a:cs typeface="Times New Roman" panose="02020603050405020304" pitchFamily="18" charset="0"/>
              </a:rPr>
              <a:t>investment opportunities</a:t>
            </a:r>
            <a:r>
              <a:rPr lang="en-US" sz="2000" dirty="0">
                <a:latin typeface="Calibri" panose="020F0502020204030204" pitchFamily="34" charset="0"/>
                <a:ea typeface="Calibri" panose="020F0502020204030204" pitchFamily="34" charset="0"/>
                <a:cs typeface="Times New Roman" panose="02020603050405020304" pitchFamily="18" charset="0"/>
              </a:rPr>
              <a:t>, we are dealing with a marginal cost—what it would cost to raise additional funds for the potential investment project. </a:t>
            </a:r>
          </a:p>
          <a:p>
            <a:pPr algn="just">
              <a:lnSpc>
                <a:spcPct val="107000"/>
              </a:lnSpc>
              <a:spcBef>
                <a:spcPts val="0"/>
              </a:spcBef>
              <a:spcAft>
                <a:spcPts val="800"/>
              </a:spcAft>
            </a:pPr>
            <a:r>
              <a:rPr lang="en-US" sz="2000" dirty="0">
                <a:latin typeface="Calibri" panose="020F0502020204030204" pitchFamily="34" charset="0"/>
                <a:ea typeface="Calibri" panose="020F0502020204030204" pitchFamily="34" charset="0"/>
                <a:cs typeface="Times New Roman" panose="02020603050405020304" pitchFamily="18" charset="0"/>
              </a:rPr>
              <a:t>The cost of capital of a company is the required rate of return that investors demand for the average-risk investment of a company. </a:t>
            </a:r>
            <a:endParaRPr lang="sk-SK"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pPr>
            <a:r>
              <a:rPr lang="en-US" sz="2000" dirty="0">
                <a:latin typeface="Calibri" panose="020F0502020204030204" pitchFamily="34" charset="0"/>
                <a:ea typeface="Calibri" panose="020F0502020204030204" pitchFamily="34" charset="0"/>
                <a:cs typeface="Times New Roman" panose="02020603050405020304" pitchFamily="18" charset="0"/>
              </a:rPr>
              <a:t>The most common way to estimate this required rate of return is to calculate the marginal cost of each of the various sources of capital and then </a:t>
            </a:r>
            <a:r>
              <a:rPr lang="en-US" sz="2000" b="1" dirty="0">
                <a:latin typeface="Calibri" panose="020F0502020204030204" pitchFamily="34" charset="0"/>
                <a:ea typeface="Calibri" panose="020F0502020204030204" pitchFamily="34" charset="0"/>
                <a:cs typeface="Times New Roman" panose="02020603050405020304" pitchFamily="18" charset="0"/>
              </a:rPr>
              <a:t>calculate a weighted</a:t>
            </a:r>
            <a:r>
              <a:rPr lang="sk-SK" sz="2000" b="1" dirty="0">
                <a:latin typeface="Calibri" panose="020F0502020204030204" pitchFamily="34" charset="0"/>
                <a:ea typeface="Calibri" panose="020F0502020204030204" pitchFamily="34" charset="0"/>
                <a:cs typeface="Times New Roman" panose="02020603050405020304" pitchFamily="18" charset="0"/>
              </a:rPr>
              <a:t> </a:t>
            </a:r>
            <a:r>
              <a:rPr lang="en-US" sz="2000" b="1" dirty="0">
                <a:latin typeface="Calibri" panose="020F0502020204030204" pitchFamily="34" charset="0"/>
                <a:ea typeface="Calibri" panose="020F0502020204030204" pitchFamily="34" charset="0"/>
                <a:cs typeface="Times New Roman" panose="02020603050405020304" pitchFamily="18" charset="0"/>
              </a:rPr>
              <a:t>average of these costs</a:t>
            </a:r>
            <a:r>
              <a:rPr lang="en-US" sz="2000" dirty="0">
                <a:latin typeface="Calibri" panose="020F0502020204030204" pitchFamily="34" charset="0"/>
                <a:ea typeface="Calibri" panose="020F0502020204030204" pitchFamily="34" charset="0"/>
                <a:cs typeface="Times New Roman" panose="02020603050405020304" pitchFamily="18" charset="0"/>
              </a:rPr>
              <a:t>.</a:t>
            </a:r>
            <a:endParaRPr lang="sk-SK" sz="20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762832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3F62207-D126-E9CA-E89F-27C3F07226D8}"/>
              </a:ext>
            </a:extLst>
          </p:cNvPr>
          <p:cNvSpPr>
            <a:spLocks noGrp="1"/>
          </p:cNvSpPr>
          <p:nvPr>
            <p:ph type="title"/>
          </p:nvPr>
        </p:nvSpPr>
        <p:spPr/>
        <p:txBody>
          <a:bodyPr>
            <a:noAutofit/>
          </a:bodyPr>
          <a:lstStyle/>
          <a:p>
            <a:pPr marL="0" marR="0">
              <a:lnSpc>
                <a:spcPct val="107000"/>
              </a:lnSpc>
              <a:spcBef>
                <a:spcPts val="0"/>
              </a:spcBef>
              <a:spcAft>
                <a:spcPts val="800"/>
              </a:spcAft>
            </a:pPr>
            <a:r>
              <a:rPr lang="en-US" sz="3200" b="1" dirty="0">
                <a:latin typeface="Calibri" panose="020F0502020204030204" pitchFamily="34" charset="0"/>
                <a:ea typeface="Calibri" panose="020F0502020204030204" pitchFamily="34" charset="0"/>
                <a:cs typeface="Times New Roman" panose="02020603050405020304" pitchFamily="18" charset="0"/>
              </a:rPr>
              <a:t>Cost of Common Equity:</a:t>
            </a:r>
            <a:r>
              <a:rPr lang="sk-SK" sz="3200" b="1" dirty="0">
                <a:latin typeface="Calibri" panose="020F0502020204030204" pitchFamily="34" charset="0"/>
                <a:ea typeface="Calibri" panose="020F0502020204030204" pitchFamily="34" charset="0"/>
                <a:cs typeface="Times New Roman" panose="02020603050405020304" pitchFamily="18" charset="0"/>
              </a:rPr>
              <a:t> Dividend </a:t>
            </a:r>
            <a:r>
              <a:rPr lang="sk-SK" sz="3200" b="1" dirty="0" err="1">
                <a:latin typeface="Calibri" panose="020F0502020204030204" pitchFamily="34" charset="0"/>
                <a:ea typeface="Calibri" panose="020F0502020204030204" pitchFamily="34" charset="0"/>
                <a:cs typeface="Times New Roman" panose="02020603050405020304" pitchFamily="18" charset="0"/>
              </a:rPr>
              <a:t>Discount</a:t>
            </a:r>
            <a:r>
              <a:rPr lang="sk-SK" sz="3200" b="1" dirty="0">
                <a:latin typeface="Calibri" panose="020F0502020204030204" pitchFamily="34" charset="0"/>
                <a:ea typeface="Calibri" panose="020F0502020204030204" pitchFamily="34" charset="0"/>
                <a:cs typeface="Times New Roman" panose="02020603050405020304" pitchFamily="18" charset="0"/>
              </a:rPr>
              <a:t> Model </a:t>
            </a:r>
            <a:r>
              <a:rPr lang="sk-SK" sz="3200" b="1" dirty="0" err="1">
                <a:latin typeface="Calibri" panose="020F0502020204030204" pitchFamily="34" charset="0"/>
                <a:ea typeface="Calibri" panose="020F0502020204030204" pitchFamily="34" charset="0"/>
                <a:cs typeface="Times New Roman" panose="02020603050405020304" pitchFamily="18" charset="0"/>
              </a:rPr>
              <a:t>Approach</a:t>
            </a:r>
            <a:endParaRPr lang="en-US" sz="3200" b="1" dirty="0">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Symbol zastępczy zawartości 2">
                <a:extLst>
                  <a:ext uri="{FF2B5EF4-FFF2-40B4-BE49-F238E27FC236}">
                    <a16:creationId xmlns:a16="http://schemas.microsoft.com/office/drawing/2014/main" id="{0FCEB99E-B7DB-FD90-2469-20F639975CE2}"/>
                  </a:ext>
                </a:extLst>
              </p:cNvPr>
              <p:cNvSpPr>
                <a:spLocks noGrp="1"/>
              </p:cNvSpPr>
              <p:nvPr>
                <p:ph idx="1"/>
              </p:nvPr>
            </p:nvSpPr>
            <p:spPr/>
            <p:txBody>
              <a:bodyPr>
                <a:normAutofit/>
              </a:bodyPr>
              <a:lstStyle/>
              <a:p>
                <a:pPr algn="just">
                  <a:lnSpc>
                    <a:spcPct val="107000"/>
                  </a:lnSpc>
                  <a:spcBef>
                    <a:spcPts val="0"/>
                  </a:spcBef>
                  <a:spcAft>
                    <a:spcPts val="800"/>
                  </a:spcAft>
                </a:pPr>
                <a:r>
                  <a:rPr lang="sk-SK" sz="2400" dirty="0">
                    <a:latin typeface="+mn-lt"/>
                  </a:rPr>
                  <a:t>T</a:t>
                </a:r>
                <a:r>
                  <a:rPr lang="en-US" sz="2400" dirty="0">
                    <a:latin typeface="+mn-lt"/>
                  </a:rPr>
                  <a:t>he </a:t>
                </a:r>
                <a:r>
                  <a:rPr lang="en-US" sz="2400" b="1" dirty="0">
                    <a:latin typeface="+mn-lt"/>
                  </a:rPr>
                  <a:t>dividend discount model</a:t>
                </a:r>
                <a:r>
                  <a:rPr lang="sk-SK" sz="2400" b="1" dirty="0">
                    <a:latin typeface="+mn-lt"/>
                  </a:rPr>
                  <a:t> </a:t>
                </a:r>
                <a:r>
                  <a:rPr lang="en-US" sz="2400" dirty="0">
                    <a:latin typeface="+mn-lt"/>
                  </a:rPr>
                  <a:t>in general states that the intrinsic value of a share of stock is the present value of the</a:t>
                </a:r>
                <a:r>
                  <a:rPr lang="sk-SK" sz="2400" dirty="0">
                    <a:latin typeface="+mn-lt"/>
                  </a:rPr>
                  <a:t> </a:t>
                </a:r>
                <a:r>
                  <a:rPr lang="en-US" sz="2400" dirty="0">
                    <a:latin typeface="+mn-lt"/>
                  </a:rPr>
                  <a:t>share’s expected future dividends:</a:t>
                </a:r>
                <a:endParaRPr lang="sk-SK" sz="2400" dirty="0">
                  <a:latin typeface="+mn-lt"/>
                </a:endParaRPr>
              </a:p>
              <a:p>
                <a:pPr marL="0" indent="0" algn="just">
                  <a:lnSpc>
                    <a:spcPct val="107000"/>
                  </a:lnSpc>
                  <a:spcBef>
                    <a:spcPts val="0"/>
                  </a:spcBef>
                  <a:spcAft>
                    <a:spcPts val="800"/>
                  </a:spcAft>
                  <a:buNone/>
                </a:pPr>
                <a14:m>
                  <m:oMathPara xmlns:m="http://schemas.openxmlformats.org/officeDocument/2006/math">
                    <m:oMathParaPr>
                      <m:jc m:val="centerGroup"/>
                    </m:oMathParaPr>
                    <m:oMath xmlns:m="http://schemas.openxmlformats.org/officeDocument/2006/math">
                      <m:sSub>
                        <m:sSubPr>
                          <m:ctrlPr>
                            <a:rPr lang="sk-SK" sz="2400" b="0" i="1" smtClean="0">
                              <a:latin typeface="Cambria Math" panose="02040503050406030204" pitchFamily="18" charset="0"/>
                            </a:rPr>
                          </m:ctrlPr>
                        </m:sSubPr>
                        <m:e>
                          <m:r>
                            <a:rPr lang="sk-SK" sz="2400" b="0" i="1" smtClean="0">
                              <a:latin typeface="Cambria Math" panose="02040503050406030204" pitchFamily="18" charset="0"/>
                            </a:rPr>
                            <m:t>𝑉</m:t>
                          </m:r>
                        </m:e>
                        <m:sub>
                          <m:r>
                            <a:rPr lang="sk-SK" sz="2400" b="0" i="1" smtClean="0">
                              <a:latin typeface="Cambria Math" panose="02040503050406030204" pitchFamily="18" charset="0"/>
                            </a:rPr>
                            <m:t>0</m:t>
                          </m:r>
                        </m:sub>
                      </m:sSub>
                      <m:r>
                        <a:rPr lang="sk-SK" sz="2400" b="0" i="1" smtClean="0">
                          <a:latin typeface="Cambria Math" panose="02040503050406030204" pitchFamily="18" charset="0"/>
                        </a:rPr>
                        <m:t>=</m:t>
                      </m:r>
                      <m:nary>
                        <m:naryPr>
                          <m:chr m:val="∑"/>
                          <m:limLoc m:val="subSup"/>
                          <m:ctrlPr>
                            <a:rPr lang="sk-SK" sz="2400" b="0" i="1" smtClean="0">
                              <a:latin typeface="Cambria Math" panose="02040503050406030204" pitchFamily="18" charset="0"/>
                            </a:rPr>
                          </m:ctrlPr>
                        </m:naryPr>
                        <m:sub>
                          <m:r>
                            <m:rPr>
                              <m:brk m:alnAt="25"/>
                            </m:rPr>
                            <a:rPr lang="sk-SK" sz="2400" b="0" i="1" smtClean="0">
                              <a:latin typeface="Cambria Math" panose="02040503050406030204" pitchFamily="18" charset="0"/>
                            </a:rPr>
                            <m:t>𝑡</m:t>
                          </m:r>
                          <m:r>
                            <a:rPr lang="sk-SK" sz="2400" b="0" i="1" smtClean="0">
                              <a:latin typeface="Cambria Math" panose="02040503050406030204" pitchFamily="18" charset="0"/>
                            </a:rPr>
                            <m:t>=1</m:t>
                          </m:r>
                        </m:sub>
                        <m:sup>
                          <m:r>
                            <a:rPr lang="sk-SK" sz="2400" b="0" i="1" smtClean="0">
                              <a:latin typeface="Cambria Math" panose="02040503050406030204" pitchFamily="18" charset="0"/>
                              <a:ea typeface="Cambria Math" panose="02040503050406030204" pitchFamily="18" charset="0"/>
                            </a:rPr>
                            <m:t>∞</m:t>
                          </m:r>
                        </m:sup>
                        <m:e>
                          <m:d>
                            <m:dPr>
                              <m:ctrlPr>
                                <a:rPr lang="sk-SK" sz="2400" b="0" i="1" smtClean="0">
                                  <a:latin typeface="Cambria Math" panose="02040503050406030204" pitchFamily="18" charset="0"/>
                                </a:rPr>
                              </m:ctrlPr>
                            </m:dPr>
                            <m:e>
                              <m:f>
                                <m:fPr>
                                  <m:ctrlPr>
                                    <a:rPr lang="sk-SK" sz="2400" b="0" i="1" smtClean="0">
                                      <a:latin typeface="Cambria Math" panose="02040503050406030204" pitchFamily="18" charset="0"/>
                                    </a:rPr>
                                  </m:ctrlPr>
                                </m:fPr>
                                <m:num>
                                  <m:sSub>
                                    <m:sSubPr>
                                      <m:ctrlPr>
                                        <a:rPr lang="sk-SK" sz="2400" b="0" i="1" smtClean="0">
                                          <a:latin typeface="Cambria Math" panose="02040503050406030204" pitchFamily="18" charset="0"/>
                                        </a:rPr>
                                      </m:ctrlPr>
                                    </m:sSubPr>
                                    <m:e>
                                      <m:r>
                                        <a:rPr lang="sk-SK" sz="2400" b="0" i="1" smtClean="0">
                                          <a:latin typeface="Cambria Math" panose="02040503050406030204" pitchFamily="18" charset="0"/>
                                        </a:rPr>
                                        <m:t>𝐷</m:t>
                                      </m:r>
                                    </m:e>
                                    <m:sub>
                                      <m:r>
                                        <a:rPr lang="sk-SK" sz="2400" b="0" i="1" smtClean="0">
                                          <a:latin typeface="Cambria Math" panose="02040503050406030204" pitchFamily="18" charset="0"/>
                                        </a:rPr>
                                        <m:t>𝑡</m:t>
                                      </m:r>
                                    </m:sub>
                                  </m:sSub>
                                </m:num>
                                <m:den>
                                  <m:sSup>
                                    <m:sSupPr>
                                      <m:ctrlPr>
                                        <a:rPr lang="en-US" sz="2400" b="0" i="1" smtClean="0">
                                          <a:latin typeface="Cambria Math" panose="02040503050406030204" pitchFamily="18" charset="0"/>
                                        </a:rPr>
                                      </m:ctrlPr>
                                    </m:sSupPr>
                                    <m:e>
                                      <m:d>
                                        <m:dPr>
                                          <m:ctrlPr>
                                            <a:rPr lang="sk-SK" sz="2400" b="0" i="1" smtClean="0">
                                              <a:latin typeface="Cambria Math" panose="02040503050406030204" pitchFamily="18" charset="0"/>
                                            </a:rPr>
                                          </m:ctrlPr>
                                        </m:dPr>
                                        <m:e>
                                          <m:r>
                                            <a:rPr lang="sk-SK" sz="2400" b="0" i="1" smtClean="0">
                                              <a:latin typeface="Cambria Math" panose="02040503050406030204" pitchFamily="18" charset="0"/>
                                            </a:rPr>
                                            <m:t>1+</m:t>
                                          </m:r>
                                          <m:sSub>
                                            <m:sSubPr>
                                              <m:ctrlPr>
                                                <a:rPr lang="sk-SK" sz="2400" b="0" i="1" smtClean="0">
                                                  <a:latin typeface="Cambria Math" panose="02040503050406030204" pitchFamily="18" charset="0"/>
                                                </a:rPr>
                                              </m:ctrlPr>
                                            </m:sSubPr>
                                            <m:e>
                                              <m:r>
                                                <a:rPr lang="sk-SK" sz="2400" b="0" i="1" smtClean="0">
                                                  <a:latin typeface="Cambria Math" panose="02040503050406030204" pitchFamily="18" charset="0"/>
                                                </a:rPr>
                                                <m:t>𝑟</m:t>
                                              </m:r>
                                            </m:e>
                                            <m:sub>
                                              <m:r>
                                                <a:rPr lang="sk-SK" sz="2400" b="0" i="1" smtClean="0">
                                                  <a:latin typeface="Cambria Math" panose="02040503050406030204" pitchFamily="18" charset="0"/>
                                                </a:rPr>
                                                <m:t>𝑒</m:t>
                                              </m:r>
                                            </m:sub>
                                          </m:sSub>
                                        </m:e>
                                      </m:d>
                                    </m:e>
                                    <m:sup>
                                      <m:r>
                                        <a:rPr lang="en-US" sz="2400" b="0" i="1" smtClean="0">
                                          <a:latin typeface="Cambria Math" panose="02040503050406030204" pitchFamily="18" charset="0"/>
                                        </a:rPr>
                                        <m:t>𝑡</m:t>
                                      </m:r>
                                    </m:sup>
                                  </m:sSup>
                                </m:den>
                              </m:f>
                            </m:e>
                          </m:d>
                        </m:e>
                      </m:nary>
                    </m:oMath>
                  </m:oMathPara>
                </a14:m>
                <a:endParaRPr lang="en-US" sz="2400" dirty="0">
                  <a:latin typeface="+mn-lt"/>
                </a:endParaRPr>
              </a:p>
              <a:p>
                <a:pPr marL="0" indent="0">
                  <a:lnSpc>
                    <a:spcPct val="107000"/>
                  </a:lnSpc>
                  <a:spcBef>
                    <a:spcPts val="0"/>
                  </a:spcBef>
                  <a:spcAft>
                    <a:spcPts val="800"/>
                  </a:spcAft>
                  <a:buNone/>
                </a:pPr>
                <a14:m>
                  <m:oMath xmlns:m="http://schemas.openxmlformats.org/officeDocument/2006/math">
                    <m:sSub>
                      <m:sSubPr>
                        <m:ctrlPr>
                          <a:rPr lang="sk-SK" sz="2400" b="0" i="1" smtClean="0">
                            <a:latin typeface="Cambria Math" panose="02040503050406030204" pitchFamily="18" charset="0"/>
                          </a:rPr>
                        </m:ctrlPr>
                      </m:sSubPr>
                      <m:e>
                        <m:r>
                          <a:rPr lang="sk-SK" sz="2400" b="0" i="1" smtClean="0">
                            <a:latin typeface="Cambria Math" panose="02040503050406030204" pitchFamily="18" charset="0"/>
                          </a:rPr>
                          <m:t>𝑉</m:t>
                        </m:r>
                      </m:e>
                      <m:sub>
                        <m:r>
                          <a:rPr lang="sk-SK" sz="2400" b="0" i="1" smtClean="0">
                            <a:latin typeface="Cambria Math" panose="02040503050406030204" pitchFamily="18" charset="0"/>
                          </a:rPr>
                          <m:t>0</m:t>
                        </m:r>
                      </m:sub>
                    </m:sSub>
                  </m:oMath>
                </a14:m>
                <a:r>
                  <a:rPr lang="en-US" sz="2400" dirty="0">
                    <a:latin typeface="+mn-lt"/>
                  </a:rPr>
                  <a:t>= the intrinsic value of a share</a:t>
                </a:r>
              </a:p>
              <a:p>
                <a:pPr marL="0" indent="0">
                  <a:lnSpc>
                    <a:spcPct val="107000"/>
                  </a:lnSpc>
                  <a:spcBef>
                    <a:spcPts val="0"/>
                  </a:spcBef>
                  <a:spcAft>
                    <a:spcPts val="800"/>
                  </a:spcAft>
                  <a:buNone/>
                </a:pPr>
                <a14:m>
                  <m:oMath xmlns:m="http://schemas.openxmlformats.org/officeDocument/2006/math">
                    <m:sSub>
                      <m:sSubPr>
                        <m:ctrlPr>
                          <a:rPr lang="sk-SK" sz="2400" b="0" i="1" smtClean="0">
                            <a:latin typeface="Cambria Math" panose="02040503050406030204" pitchFamily="18" charset="0"/>
                          </a:rPr>
                        </m:ctrlPr>
                      </m:sSubPr>
                      <m:e>
                        <m:r>
                          <a:rPr lang="sk-SK" sz="2400" b="0" i="1" smtClean="0">
                            <a:latin typeface="Cambria Math" panose="02040503050406030204" pitchFamily="18" charset="0"/>
                          </a:rPr>
                          <m:t>𝐷</m:t>
                        </m:r>
                      </m:e>
                      <m:sub>
                        <m:r>
                          <a:rPr lang="sk-SK" sz="2400" b="0" i="1" smtClean="0">
                            <a:latin typeface="Cambria Math" panose="02040503050406030204" pitchFamily="18" charset="0"/>
                          </a:rPr>
                          <m:t>𝑡</m:t>
                        </m:r>
                      </m:sub>
                    </m:sSub>
                  </m:oMath>
                </a14:m>
                <a:r>
                  <a:rPr lang="en-US" sz="2400" dirty="0">
                    <a:latin typeface="+mn-lt"/>
                  </a:rPr>
                  <a:t>= the share’s dividend at the end of period t</a:t>
                </a:r>
              </a:p>
              <a:p>
                <a:pPr marL="0" indent="0">
                  <a:lnSpc>
                    <a:spcPct val="107000"/>
                  </a:lnSpc>
                  <a:spcBef>
                    <a:spcPts val="0"/>
                  </a:spcBef>
                  <a:spcAft>
                    <a:spcPts val="800"/>
                  </a:spcAft>
                  <a:buNone/>
                </a:pP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𝑟</m:t>
                        </m:r>
                      </m:e>
                      <m:sub>
                        <m:r>
                          <a:rPr lang="en-US" sz="2400" b="0" i="1" smtClean="0">
                            <a:latin typeface="Cambria Math" panose="02040503050406030204" pitchFamily="18" charset="0"/>
                          </a:rPr>
                          <m:t>𝑒</m:t>
                        </m:r>
                      </m:sub>
                    </m:sSub>
                  </m:oMath>
                </a14:m>
                <a:r>
                  <a:rPr lang="en-US" sz="2400" dirty="0">
                    <a:latin typeface="+mn-lt"/>
                  </a:rPr>
                  <a:t>= the cost of equity</a:t>
                </a:r>
                <a:endParaRPr lang="pl-PL" sz="2400" dirty="0">
                  <a:latin typeface="+mn-lt"/>
                </a:endParaRPr>
              </a:p>
            </p:txBody>
          </p:sp>
        </mc:Choice>
        <mc:Fallback xmlns="">
          <p:sp>
            <p:nvSpPr>
              <p:cNvPr id="3" name="Symbol zastępczy zawartości 2">
                <a:extLst>
                  <a:ext uri="{FF2B5EF4-FFF2-40B4-BE49-F238E27FC236}">
                    <a16:creationId xmlns:a16="http://schemas.microsoft.com/office/drawing/2014/main" id="{0FCEB99E-B7DB-FD90-2469-20F639975CE2}"/>
                  </a:ext>
                </a:extLst>
              </p:cNvPr>
              <p:cNvSpPr>
                <a:spLocks noGrp="1" noRot="1" noChangeAspect="1" noMove="1" noResize="1" noEditPoints="1" noAdjustHandles="1" noChangeArrowheads="1" noChangeShapeType="1" noTextEdit="1"/>
              </p:cNvSpPr>
              <p:nvPr>
                <p:ph idx="1"/>
              </p:nvPr>
            </p:nvSpPr>
            <p:spPr>
              <a:blipFill>
                <a:blip r:embed="rId2"/>
                <a:stretch>
                  <a:fillRect l="-812" t="-980" r="-870"/>
                </a:stretch>
              </a:blipFill>
            </p:spPr>
            <p:txBody>
              <a:bodyPr/>
              <a:lstStyle/>
              <a:p>
                <a:r>
                  <a:rPr lang="sk-SK">
                    <a:noFill/>
                  </a:rPr>
                  <a:t> </a:t>
                </a:r>
              </a:p>
            </p:txBody>
          </p:sp>
        </mc:Fallback>
      </mc:AlternateContent>
    </p:spTree>
    <p:extLst>
      <p:ext uri="{BB962C8B-B14F-4D97-AF65-F5344CB8AC3E}">
        <p14:creationId xmlns:p14="http://schemas.microsoft.com/office/powerpoint/2010/main" val="34929327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3F62207-D126-E9CA-E89F-27C3F07226D8}"/>
              </a:ext>
            </a:extLst>
          </p:cNvPr>
          <p:cNvSpPr>
            <a:spLocks noGrp="1"/>
          </p:cNvSpPr>
          <p:nvPr>
            <p:ph type="title"/>
          </p:nvPr>
        </p:nvSpPr>
        <p:spPr/>
        <p:txBody>
          <a:bodyPr>
            <a:noAutofit/>
          </a:bodyPr>
          <a:lstStyle/>
          <a:p>
            <a:pPr marL="0" marR="0">
              <a:lnSpc>
                <a:spcPct val="107000"/>
              </a:lnSpc>
              <a:spcBef>
                <a:spcPts val="0"/>
              </a:spcBef>
              <a:spcAft>
                <a:spcPts val="800"/>
              </a:spcAft>
            </a:pPr>
            <a:r>
              <a:rPr lang="en-US" sz="3200" b="1" dirty="0">
                <a:latin typeface="Calibri" panose="020F0502020204030204" pitchFamily="34" charset="0"/>
                <a:ea typeface="Calibri" panose="020F0502020204030204" pitchFamily="34" charset="0"/>
                <a:cs typeface="Times New Roman" panose="02020603050405020304" pitchFamily="18" charset="0"/>
              </a:rPr>
              <a:t>Cost of Common Equity: Bond Yield plus Risk Premium Approach</a:t>
            </a:r>
            <a:endParaRPr lang="en-US" sz="3200" b="1" dirty="0">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Symbol zastępczy zawartości 2">
                <a:extLst>
                  <a:ext uri="{FF2B5EF4-FFF2-40B4-BE49-F238E27FC236}">
                    <a16:creationId xmlns:a16="http://schemas.microsoft.com/office/drawing/2014/main" id="{0FCEB99E-B7DB-FD90-2469-20F639975CE2}"/>
                  </a:ext>
                </a:extLst>
              </p:cNvPr>
              <p:cNvSpPr>
                <a:spLocks noGrp="1"/>
              </p:cNvSpPr>
              <p:nvPr>
                <p:ph idx="1"/>
              </p:nvPr>
            </p:nvSpPr>
            <p:spPr/>
            <p:txBody>
              <a:bodyPr>
                <a:normAutofit/>
              </a:bodyPr>
              <a:lstStyle/>
              <a:p>
                <a:pPr algn="just">
                  <a:lnSpc>
                    <a:spcPct val="107000"/>
                  </a:lnSpc>
                  <a:spcBef>
                    <a:spcPts val="0"/>
                  </a:spcBef>
                  <a:spcAft>
                    <a:spcPts val="800"/>
                  </a:spcAft>
                </a:pPr>
                <a:r>
                  <a:rPr lang="en-US" sz="2400" dirty="0">
                    <a:latin typeface="+mn-lt"/>
                  </a:rPr>
                  <a:t>The </a:t>
                </a:r>
                <a:r>
                  <a:rPr lang="en-US" sz="2400" b="1" dirty="0">
                    <a:latin typeface="+mn-lt"/>
                  </a:rPr>
                  <a:t>bond yield plus risk premium approach </a:t>
                </a:r>
                <a:r>
                  <a:rPr lang="en-US" sz="2400" dirty="0">
                    <a:latin typeface="+mn-lt"/>
                  </a:rPr>
                  <a:t>is based on the fundamental tenet in financial theory that the cost of capital of riskier cash flows is higher than that of less risky cash flows. </a:t>
                </a:r>
              </a:p>
              <a:p>
                <a:pPr algn="just">
                  <a:lnSpc>
                    <a:spcPct val="107000"/>
                  </a:lnSpc>
                  <a:spcBef>
                    <a:spcPts val="0"/>
                  </a:spcBef>
                  <a:spcAft>
                    <a:spcPts val="800"/>
                  </a:spcAft>
                </a:pPr>
                <a:r>
                  <a:rPr lang="en-US" sz="2400" dirty="0">
                    <a:latin typeface="+mn-lt"/>
                  </a:rPr>
                  <a:t>In this approach, we sum the before-tax cost of debt, </a:t>
                </a:r>
                <a14:m>
                  <m:oMath xmlns:m="http://schemas.openxmlformats.org/officeDocument/2006/math">
                    <m:sSub>
                      <m:sSubPr>
                        <m:ctrlPr>
                          <a:rPr lang="en-US" sz="2400" b="0" i="1" dirty="0" smtClean="0">
                            <a:latin typeface="Cambria Math" panose="02040503050406030204" pitchFamily="18" charset="0"/>
                          </a:rPr>
                        </m:ctrlPr>
                      </m:sSubPr>
                      <m:e>
                        <m:r>
                          <a:rPr lang="en-US" sz="2400" i="1" dirty="0" smtClean="0">
                            <a:latin typeface="Cambria Math" panose="02040503050406030204" pitchFamily="18" charset="0"/>
                          </a:rPr>
                          <m:t>𝑟</m:t>
                        </m:r>
                      </m:e>
                      <m:sub>
                        <m:r>
                          <a:rPr lang="en-US" sz="2400" i="1" dirty="0" smtClean="0">
                            <a:latin typeface="Cambria Math" panose="02040503050406030204" pitchFamily="18" charset="0"/>
                          </a:rPr>
                          <m:t>𝑑</m:t>
                        </m:r>
                      </m:sub>
                    </m:sSub>
                  </m:oMath>
                </a14:m>
                <a:r>
                  <a:rPr lang="en-US" sz="2400" dirty="0">
                    <a:latin typeface="+mn-lt"/>
                  </a:rPr>
                  <a:t>, and a risk premium that captures the additional yield on a company’s stock relative to its bonds. The estimate is, therefore,</a:t>
                </a:r>
              </a:p>
              <a:p>
                <a:pPr marL="0" indent="0" algn="just">
                  <a:lnSpc>
                    <a:spcPct val="107000"/>
                  </a:lnSpc>
                  <a:spcBef>
                    <a:spcPts val="0"/>
                  </a:spcBef>
                  <a:spcAft>
                    <a:spcPts val="800"/>
                  </a:spcAft>
                  <a:buNone/>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𝑟</m:t>
                          </m:r>
                        </m:e>
                        <m:sub>
                          <m:r>
                            <a:rPr lang="en-US" sz="2400" b="0" i="1" smtClean="0">
                              <a:latin typeface="Cambria Math" panose="02040503050406030204" pitchFamily="18" charset="0"/>
                            </a:rPr>
                            <m:t>𝑒</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𝑟</m:t>
                          </m:r>
                        </m:e>
                        <m:sub>
                          <m:r>
                            <a:rPr lang="en-US" sz="2400" b="0" i="1" smtClean="0">
                              <a:latin typeface="Cambria Math" panose="02040503050406030204" pitchFamily="18" charset="0"/>
                            </a:rPr>
                            <m:t>𝑑</m:t>
                          </m:r>
                        </m:sub>
                      </m:sSub>
                      <m:r>
                        <a:rPr lang="en-US" sz="2400" b="0" i="1" smtClean="0">
                          <a:latin typeface="Cambria Math" panose="02040503050406030204" pitchFamily="18" charset="0"/>
                        </a:rPr>
                        <m:t>+</m:t>
                      </m:r>
                      <m:r>
                        <a:rPr lang="en-US" sz="2400" b="0" i="1" smtClean="0">
                          <a:latin typeface="Cambria Math" panose="02040503050406030204" pitchFamily="18" charset="0"/>
                        </a:rPr>
                        <m:t>𝑅𝑖𝑠𝑘</m:t>
                      </m:r>
                      <m:r>
                        <a:rPr lang="en-US" sz="2400" b="0" i="1" smtClean="0">
                          <a:latin typeface="Cambria Math" panose="02040503050406030204" pitchFamily="18" charset="0"/>
                        </a:rPr>
                        <m:t> </m:t>
                      </m:r>
                      <m:r>
                        <a:rPr lang="en-US" sz="2400" b="0" i="1" smtClean="0">
                          <a:latin typeface="Cambria Math" panose="02040503050406030204" pitchFamily="18" charset="0"/>
                        </a:rPr>
                        <m:t>𝑝𝑟𝑒𝑚𝑖𝑢𝑚</m:t>
                      </m:r>
                      <m:r>
                        <a:rPr lang="en-US" sz="2400" b="0" i="1" smtClean="0">
                          <a:latin typeface="Cambria Math" panose="02040503050406030204" pitchFamily="18" charset="0"/>
                        </a:rPr>
                        <m:t> </m:t>
                      </m:r>
                    </m:oMath>
                  </m:oMathPara>
                </a14:m>
                <a:endParaRPr lang="en-US" sz="2400" dirty="0">
                  <a:latin typeface="+mn-lt"/>
                </a:endParaRPr>
              </a:p>
              <a:p>
                <a:pPr algn="just">
                  <a:lnSpc>
                    <a:spcPct val="107000"/>
                  </a:lnSpc>
                  <a:spcBef>
                    <a:spcPts val="0"/>
                  </a:spcBef>
                  <a:spcAft>
                    <a:spcPts val="800"/>
                  </a:spcAft>
                </a:pPr>
                <a:r>
                  <a:rPr lang="en-US" sz="2400" dirty="0">
                    <a:latin typeface="+mn-lt"/>
                  </a:rPr>
                  <a:t>The risk premium compensates for the additional risk of equity compared with debt.</a:t>
                </a:r>
                <a:endParaRPr lang="pl-PL" sz="2400" dirty="0">
                  <a:latin typeface="+mn-lt"/>
                </a:endParaRPr>
              </a:p>
            </p:txBody>
          </p:sp>
        </mc:Choice>
        <mc:Fallback xmlns="">
          <p:sp>
            <p:nvSpPr>
              <p:cNvPr id="3" name="Symbol zastępczy zawartości 2">
                <a:extLst>
                  <a:ext uri="{FF2B5EF4-FFF2-40B4-BE49-F238E27FC236}">
                    <a16:creationId xmlns:a16="http://schemas.microsoft.com/office/drawing/2014/main" id="{0FCEB99E-B7DB-FD90-2469-20F639975CE2}"/>
                  </a:ext>
                </a:extLst>
              </p:cNvPr>
              <p:cNvSpPr>
                <a:spLocks noGrp="1" noRot="1" noChangeAspect="1" noMove="1" noResize="1" noEditPoints="1" noAdjustHandles="1" noChangeArrowheads="1" noChangeShapeType="1" noTextEdit="1"/>
              </p:cNvSpPr>
              <p:nvPr>
                <p:ph idx="1"/>
              </p:nvPr>
            </p:nvSpPr>
            <p:spPr>
              <a:blipFill>
                <a:blip r:embed="rId2"/>
                <a:stretch>
                  <a:fillRect l="-812" t="-980" r="-870"/>
                </a:stretch>
              </a:blipFill>
            </p:spPr>
            <p:txBody>
              <a:bodyPr/>
              <a:lstStyle/>
              <a:p>
                <a:r>
                  <a:rPr lang="sk-SK">
                    <a:noFill/>
                  </a:rPr>
                  <a:t> </a:t>
                </a:r>
              </a:p>
            </p:txBody>
          </p:sp>
        </mc:Fallback>
      </mc:AlternateContent>
    </p:spTree>
    <p:extLst>
      <p:ext uri="{BB962C8B-B14F-4D97-AF65-F5344CB8AC3E}">
        <p14:creationId xmlns:p14="http://schemas.microsoft.com/office/powerpoint/2010/main" val="40811927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3F62207-D126-E9CA-E89F-27C3F07226D8}"/>
              </a:ext>
            </a:extLst>
          </p:cNvPr>
          <p:cNvSpPr>
            <a:spLocks noGrp="1"/>
          </p:cNvSpPr>
          <p:nvPr>
            <p:ph type="title"/>
          </p:nvPr>
        </p:nvSpPr>
        <p:spPr/>
        <p:txBody>
          <a:bodyPr>
            <a:noAutofit/>
          </a:bodyPr>
          <a:lstStyle/>
          <a:p>
            <a:pPr marL="0" marR="0">
              <a:lnSpc>
                <a:spcPct val="107000"/>
              </a:lnSpc>
              <a:spcBef>
                <a:spcPts val="0"/>
              </a:spcBef>
              <a:spcAft>
                <a:spcPts val="800"/>
              </a:spcAft>
            </a:pPr>
            <a:r>
              <a:rPr lang="en-US" sz="3200" b="1" dirty="0">
                <a:latin typeface="Calibri" panose="020F0502020204030204" pitchFamily="34" charset="0"/>
                <a:ea typeface="Calibri" panose="020F0502020204030204" pitchFamily="34" charset="0"/>
                <a:cs typeface="Times New Roman" panose="02020603050405020304" pitchFamily="18" charset="0"/>
              </a:rPr>
              <a:t>Questions</a:t>
            </a:r>
            <a:endParaRPr lang="en-US" sz="32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Symbol zastępczy zawartości 2">
            <a:extLst>
              <a:ext uri="{FF2B5EF4-FFF2-40B4-BE49-F238E27FC236}">
                <a16:creationId xmlns:a16="http://schemas.microsoft.com/office/drawing/2014/main" id="{0FCEB99E-B7DB-FD90-2469-20F639975CE2}"/>
              </a:ext>
            </a:extLst>
          </p:cNvPr>
          <p:cNvSpPr>
            <a:spLocks noGrp="1"/>
          </p:cNvSpPr>
          <p:nvPr>
            <p:ph idx="1"/>
          </p:nvPr>
        </p:nvSpPr>
        <p:spPr/>
        <p:txBody>
          <a:bodyPr>
            <a:normAutofit lnSpcReduction="10000"/>
          </a:bodyPr>
          <a:lstStyle/>
          <a:p>
            <a:pPr marL="457200" indent="-457200" algn="just">
              <a:lnSpc>
                <a:spcPct val="107000"/>
              </a:lnSpc>
              <a:spcBef>
                <a:spcPts val="0"/>
              </a:spcBef>
              <a:spcAft>
                <a:spcPts val="800"/>
              </a:spcAft>
              <a:buFont typeface="+mj-lt"/>
              <a:buAutoNum type="arabicPeriod"/>
            </a:pPr>
            <a:r>
              <a:rPr lang="pl-PL" sz="2400" dirty="0" err="1">
                <a:latin typeface="+mn-lt"/>
              </a:rPr>
              <a:t>Which</a:t>
            </a:r>
            <a:r>
              <a:rPr lang="pl-PL" sz="2400" dirty="0">
                <a:latin typeface="+mn-lt"/>
              </a:rPr>
              <a:t> </a:t>
            </a:r>
            <a:r>
              <a:rPr lang="pl-PL" sz="2400" dirty="0" err="1">
                <a:latin typeface="+mn-lt"/>
              </a:rPr>
              <a:t>alternatives</a:t>
            </a:r>
            <a:r>
              <a:rPr lang="pl-PL" sz="2400" dirty="0">
                <a:latin typeface="+mn-lt"/>
              </a:rPr>
              <a:t> </a:t>
            </a:r>
            <a:r>
              <a:rPr lang="pl-PL" sz="2400" dirty="0" err="1">
                <a:latin typeface="+mn-lt"/>
              </a:rPr>
              <a:t>have</a:t>
            </a:r>
            <a:r>
              <a:rPr lang="pl-PL" sz="2400" dirty="0">
                <a:latin typeface="+mn-lt"/>
              </a:rPr>
              <a:t> the </a:t>
            </a:r>
            <a:r>
              <a:rPr lang="pl-PL" sz="2400" dirty="0" err="1">
                <a:latin typeface="+mn-lt"/>
              </a:rPr>
              <a:t>company</a:t>
            </a:r>
            <a:r>
              <a:rPr lang="pl-PL" sz="2400" dirty="0">
                <a:latin typeface="+mn-lt"/>
              </a:rPr>
              <a:t> to </a:t>
            </a:r>
            <a:r>
              <a:rPr lang="pl-PL" sz="2400" dirty="0" err="1">
                <a:latin typeface="+mn-lt"/>
              </a:rPr>
              <a:t>raise</a:t>
            </a:r>
            <a:r>
              <a:rPr lang="pl-PL" sz="2400" dirty="0">
                <a:latin typeface="+mn-lt"/>
              </a:rPr>
              <a:t> </a:t>
            </a:r>
            <a:r>
              <a:rPr lang="pl-PL" sz="2400" dirty="0" err="1">
                <a:latin typeface="+mn-lt"/>
              </a:rPr>
              <a:t>its</a:t>
            </a:r>
            <a:r>
              <a:rPr lang="pl-PL" sz="2400" dirty="0">
                <a:latin typeface="+mn-lt"/>
              </a:rPr>
              <a:t> </a:t>
            </a:r>
            <a:r>
              <a:rPr lang="pl-PL" sz="2400" dirty="0" err="1">
                <a:latin typeface="+mn-lt"/>
              </a:rPr>
              <a:t>capital</a:t>
            </a:r>
            <a:r>
              <a:rPr lang="pl-PL" sz="2400" dirty="0">
                <a:latin typeface="+mn-lt"/>
              </a:rPr>
              <a:t>?</a:t>
            </a:r>
          </a:p>
          <a:p>
            <a:pPr marL="914400" lvl="1" indent="-457200" algn="just">
              <a:lnSpc>
                <a:spcPct val="107000"/>
              </a:lnSpc>
              <a:spcBef>
                <a:spcPts val="0"/>
              </a:spcBef>
              <a:spcAft>
                <a:spcPts val="800"/>
              </a:spcAft>
              <a:buFont typeface="+mj-lt"/>
              <a:buAutoNum type="alphaLcParenR"/>
            </a:pPr>
            <a:r>
              <a:rPr lang="pl-PL" sz="2000" dirty="0" err="1">
                <a:latin typeface="+mn-lt"/>
              </a:rPr>
              <a:t>Issue</a:t>
            </a:r>
            <a:r>
              <a:rPr lang="pl-PL" sz="2000" dirty="0">
                <a:latin typeface="+mn-lt"/>
              </a:rPr>
              <a:t> equity, </a:t>
            </a:r>
            <a:r>
              <a:rPr lang="pl-PL" sz="2000" dirty="0" err="1">
                <a:latin typeface="+mn-lt"/>
              </a:rPr>
              <a:t>debt</a:t>
            </a:r>
            <a:endParaRPr lang="pl-PL" sz="2000" dirty="0">
              <a:latin typeface="+mn-lt"/>
            </a:endParaRPr>
          </a:p>
          <a:p>
            <a:pPr marL="914400" lvl="1" indent="-457200" algn="just">
              <a:lnSpc>
                <a:spcPct val="107000"/>
              </a:lnSpc>
              <a:spcBef>
                <a:spcPts val="0"/>
              </a:spcBef>
              <a:spcAft>
                <a:spcPts val="800"/>
              </a:spcAft>
              <a:buFont typeface="+mj-lt"/>
              <a:buAutoNum type="alphaLcParenR"/>
            </a:pPr>
            <a:r>
              <a:rPr lang="pl-PL" sz="2000" dirty="0" err="1">
                <a:latin typeface="+mn-lt"/>
              </a:rPr>
              <a:t>Only</a:t>
            </a:r>
            <a:r>
              <a:rPr lang="pl-PL" sz="2000" dirty="0">
                <a:latin typeface="+mn-lt"/>
              </a:rPr>
              <a:t> </a:t>
            </a:r>
            <a:r>
              <a:rPr lang="pl-PL" sz="2000" dirty="0" err="1">
                <a:latin typeface="+mn-lt"/>
              </a:rPr>
              <a:t>debt</a:t>
            </a:r>
            <a:r>
              <a:rPr lang="pl-PL" sz="2000" dirty="0">
                <a:latin typeface="+mn-lt"/>
              </a:rPr>
              <a:t> </a:t>
            </a:r>
          </a:p>
          <a:p>
            <a:pPr marL="914400" lvl="1" indent="-457200" algn="just">
              <a:lnSpc>
                <a:spcPct val="107000"/>
              </a:lnSpc>
              <a:spcBef>
                <a:spcPts val="0"/>
              </a:spcBef>
              <a:spcAft>
                <a:spcPts val="800"/>
              </a:spcAft>
              <a:buFont typeface="+mj-lt"/>
              <a:buAutoNum type="alphaLcParenR"/>
            </a:pPr>
            <a:r>
              <a:rPr lang="pl-PL" sz="2000" dirty="0" err="1">
                <a:latin typeface="+mn-lt"/>
              </a:rPr>
              <a:t>Only</a:t>
            </a:r>
            <a:r>
              <a:rPr lang="pl-PL" sz="2000" dirty="0">
                <a:latin typeface="+mn-lt"/>
              </a:rPr>
              <a:t> </a:t>
            </a:r>
            <a:r>
              <a:rPr lang="pl-PL" sz="2000" dirty="0" err="1">
                <a:latin typeface="+mn-lt"/>
              </a:rPr>
              <a:t>issuing</a:t>
            </a:r>
            <a:r>
              <a:rPr lang="pl-PL" sz="2000" dirty="0">
                <a:latin typeface="+mn-lt"/>
              </a:rPr>
              <a:t> equity</a:t>
            </a:r>
          </a:p>
          <a:p>
            <a:pPr marL="914400" lvl="1" indent="-457200" algn="just">
              <a:lnSpc>
                <a:spcPct val="107000"/>
              </a:lnSpc>
              <a:spcBef>
                <a:spcPts val="0"/>
              </a:spcBef>
              <a:spcAft>
                <a:spcPts val="800"/>
              </a:spcAft>
              <a:buFont typeface="+mj-lt"/>
              <a:buAutoNum type="alphaLcParenR"/>
            </a:pPr>
            <a:endParaRPr lang="pl-PL" sz="2000" dirty="0">
              <a:latin typeface="+mn-lt"/>
            </a:endParaRPr>
          </a:p>
          <a:p>
            <a:pPr marL="457200" indent="-457200" algn="just">
              <a:lnSpc>
                <a:spcPct val="107000"/>
              </a:lnSpc>
              <a:spcBef>
                <a:spcPts val="0"/>
              </a:spcBef>
              <a:spcAft>
                <a:spcPts val="800"/>
              </a:spcAft>
              <a:buFont typeface="+mj-lt"/>
              <a:buAutoNum type="arabicPeriod"/>
            </a:pPr>
            <a:r>
              <a:rPr lang="en-US" sz="2400" dirty="0">
                <a:latin typeface="+mn-lt"/>
              </a:rPr>
              <a:t>In jurisdictions in which a tax deduction for a business’s interest expense is allowed</a:t>
            </a:r>
            <a:r>
              <a:rPr lang="sk-SK" sz="2400" dirty="0">
                <a:latin typeface="+mn-lt"/>
              </a:rPr>
              <a:t>, </a:t>
            </a:r>
            <a:r>
              <a:rPr lang="sk-SK" sz="2400" dirty="0" err="1">
                <a:latin typeface="+mn-lt"/>
              </a:rPr>
              <a:t>the</a:t>
            </a:r>
            <a:r>
              <a:rPr lang="sk-SK" sz="2400" dirty="0">
                <a:latin typeface="+mn-lt"/>
              </a:rPr>
              <a:t> </a:t>
            </a:r>
            <a:r>
              <a:rPr lang="sk-SK" sz="2400" dirty="0" err="1">
                <a:latin typeface="+mn-lt"/>
              </a:rPr>
              <a:t>company</a:t>
            </a:r>
            <a:r>
              <a:rPr lang="sk-SK" sz="2400" dirty="0">
                <a:latin typeface="+mn-lt"/>
              </a:rPr>
              <a:t> </a:t>
            </a:r>
            <a:r>
              <a:rPr lang="sk-SK" sz="2400" dirty="0" err="1">
                <a:latin typeface="+mn-lt"/>
              </a:rPr>
              <a:t>can</a:t>
            </a:r>
            <a:r>
              <a:rPr lang="sk-SK" sz="2400" dirty="0">
                <a:latin typeface="+mn-lt"/>
              </a:rPr>
              <a:t> </a:t>
            </a:r>
            <a:r>
              <a:rPr lang="sk-SK" sz="2400" dirty="0" err="1">
                <a:latin typeface="+mn-lt"/>
              </a:rPr>
              <a:t>be</a:t>
            </a:r>
            <a:r>
              <a:rPr lang="sk-SK" sz="2400" dirty="0">
                <a:latin typeface="+mn-lt"/>
              </a:rPr>
              <a:t> in </a:t>
            </a:r>
            <a:r>
              <a:rPr lang="sk-SK" sz="2400" dirty="0" err="1">
                <a:latin typeface="+mn-lt"/>
              </a:rPr>
              <a:t>the</a:t>
            </a:r>
            <a:r>
              <a:rPr lang="sk-SK" sz="2400" dirty="0">
                <a:latin typeface="+mn-lt"/>
              </a:rPr>
              <a:t> </a:t>
            </a:r>
            <a:r>
              <a:rPr lang="sk-SK" sz="2400" dirty="0" err="1">
                <a:latin typeface="+mn-lt"/>
              </a:rPr>
              <a:t>situation</a:t>
            </a:r>
            <a:r>
              <a:rPr lang="sk-SK" sz="2400" dirty="0">
                <a:latin typeface="+mn-lt"/>
              </a:rPr>
              <a:t>:</a:t>
            </a:r>
          </a:p>
          <a:p>
            <a:pPr marL="914400" lvl="1" indent="-457200" algn="just">
              <a:lnSpc>
                <a:spcPct val="107000"/>
              </a:lnSpc>
              <a:spcBef>
                <a:spcPts val="0"/>
              </a:spcBef>
              <a:spcAft>
                <a:spcPts val="800"/>
              </a:spcAft>
              <a:buFont typeface="+mj-lt"/>
              <a:buAutoNum type="alphaLcParenR"/>
            </a:pPr>
            <a:r>
              <a:rPr lang="sk-SK" sz="2000" dirty="0">
                <a:latin typeface="+mn-lt"/>
              </a:rPr>
              <a:t>in </a:t>
            </a:r>
            <a:r>
              <a:rPr lang="sk-SK" sz="2000" dirty="0" err="1">
                <a:latin typeface="+mn-lt"/>
              </a:rPr>
              <a:t>which</a:t>
            </a:r>
            <a:r>
              <a:rPr lang="sk-SK" sz="2000" dirty="0">
                <a:latin typeface="+mn-lt"/>
              </a:rPr>
              <a:t> </a:t>
            </a:r>
            <a:r>
              <a:rPr lang="sk-SK" sz="2000" dirty="0" err="1">
                <a:latin typeface="+mn-lt"/>
              </a:rPr>
              <a:t>there</a:t>
            </a:r>
            <a:r>
              <a:rPr lang="sk-SK" sz="2000" dirty="0">
                <a:latin typeface="+mn-lt"/>
              </a:rPr>
              <a:t> are no </a:t>
            </a:r>
            <a:r>
              <a:rPr lang="sk-SK" sz="2000" dirty="0" err="1">
                <a:latin typeface="+mn-lt"/>
              </a:rPr>
              <a:t>additional</a:t>
            </a:r>
            <a:r>
              <a:rPr lang="sk-SK" sz="2000" dirty="0">
                <a:latin typeface="+mn-lt"/>
              </a:rPr>
              <a:t> </a:t>
            </a:r>
            <a:r>
              <a:rPr lang="sk-SK" sz="2000" dirty="0" err="1">
                <a:latin typeface="+mn-lt"/>
              </a:rPr>
              <a:t>interest</a:t>
            </a:r>
            <a:r>
              <a:rPr lang="sk-SK" sz="2000" dirty="0">
                <a:latin typeface="+mn-lt"/>
              </a:rPr>
              <a:t> </a:t>
            </a:r>
            <a:r>
              <a:rPr lang="sk-SK" sz="2000" dirty="0" err="1">
                <a:latin typeface="+mn-lt"/>
              </a:rPr>
              <a:t>expense</a:t>
            </a:r>
            <a:endParaRPr lang="sk-SK" sz="2000" dirty="0">
              <a:latin typeface="+mn-lt"/>
            </a:endParaRPr>
          </a:p>
          <a:p>
            <a:pPr marL="914400" lvl="1" indent="-457200" algn="just">
              <a:lnSpc>
                <a:spcPct val="107000"/>
              </a:lnSpc>
              <a:spcBef>
                <a:spcPts val="0"/>
              </a:spcBef>
              <a:spcAft>
                <a:spcPts val="800"/>
              </a:spcAft>
              <a:buFont typeface="+mj-lt"/>
              <a:buAutoNum type="alphaLcParenR"/>
            </a:pPr>
            <a:r>
              <a:rPr lang="en-US" sz="2000" dirty="0">
                <a:latin typeface="+mn-lt"/>
              </a:rPr>
              <a:t>in which additional interest expense is not tax deductible</a:t>
            </a:r>
            <a:endParaRPr lang="sk-SK" sz="2000" dirty="0">
              <a:latin typeface="+mn-lt"/>
            </a:endParaRPr>
          </a:p>
          <a:p>
            <a:pPr marL="914400" lvl="1" indent="-457200" algn="just">
              <a:lnSpc>
                <a:spcPct val="107000"/>
              </a:lnSpc>
              <a:spcBef>
                <a:spcPts val="0"/>
              </a:spcBef>
              <a:spcAft>
                <a:spcPts val="800"/>
              </a:spcAft>
              <a:buFont typeface="+mj-lt"/>
              <a:buAutoNum type="alphaLcParenR"/>
            </a:pPr>
            <a:r>
              <a:rPr lang="sk-SK" sz="2000" dirty="0">
                <a:latin typeface="+mn-lt"/>
              </a:rPr>
              <a:t>in </a:t>
            </a:r>
            <a:r>
              <a:rPr lang="sk-SK" sz="2000" dirty="0" err="1">
                <a:latin typeface="+mn-lt"/>
              </a:rPr>
              <a:t>which</a:t>
            </a:r>
            <a:r>
              <a:rPr lang="sk-SK" sz="2000" dirty="0">
                <a:latin typeface="+mn-lt"/>
              </a:rPr>
              <a:t> </a:t>
            </a:r>
            <a:r>
              <a:rPr lang="sk-SK" sz="2000" dirty="0" err="1">
                <a:latin typeface="+mn-lt"/>
              </a:rPr>
              <a:t>additional</a:t>
            </a:r>
            <a:r>
              <a:rPr lang="sk-SK" sz="2000" dirty="0">
                <a:latin typeface="+mn-lt"/>
              </a:rPr>
              <a:t> </a:t>
            </a:r>
            <a:r>
              <a:rPr lang="sk-SK" sz="2000" dirty="0" err="1">
                <a:latin typeface="+mn-lt"/>
              </a:rPr>
              <a:t>interest</a:t>
            </a:r>
            <a:r>
              <a:rPr lang="sk-SK" sz="2000" dirty="0">
                <a:latin typeface="+mn-lt"/>
              </a:rPr>
              <a:t> </a:t>
            </a:r>
            <a:r>
              <a:rPr lang="sk-SK" sz="2000" dirty="0" err="1">
                <a:latin typeface="+mn-lt"/>
              </a:rPr>
              <a:t>expenses</a:t>
            </a:r>
            <a:r>
              <a:rPr lang="sk-SK" sz="2000" dirty="0">
                <a:latin typeface="+mn-lt"/>
              </a:rPr>
              <a:t> are </a:t>
            </a:r>
            <a:r>
              <a:rPr lang="sk-SK" sz="2000" dirty="0" err="1">
                <a:latin typeface="+mn-lt"/>
              </a:rPr>
              <a:t>tax</a:t>
            </a:r>
            <a:r>
              <a:rPr lang="sk-SK" sz="2000" dirty="0">
                <a:latin typeface="+mn-lt"/>
              </a:rPr>
              <a:t> </a:t>
            </a:r>
            <a:r>
              <a:rPr lang="sk-SK" sz="2000" dirty="0" err="1">
                <a:latin typeface="+mn-lt"/>
              </a:rPr>
              <a:t>deductible</a:t>
            </a:r>
            <a:endParaRPr lang="sk-SK" sz="2000" dirty="0">
              <a:latin typeface="+mn-lt"/>
            </a:endParaRPr>
          </a:p>
          <a:p>
            <a:pPr marL="914400" lvl="1" indent="-457200" algn="just">
              <a:lnSpc>
                <a:spcPct val="107000"/>
              </a:lnSpc>
              <a:spcBef>
                <a:spcPts val="0"/>
              </a:spcBef>
              <a:spcAft>
                <a:spcPts val="800"/>
              </a:spcAft>
              <a:buFont typeface="+mj-lt"/>
              <a:buAutoNum type="alphaLcParenR"/>
            </a:pPr>
            <a:endParaRPr lang="pl-PL" sz="2000" dirty="0">
              <a:latin typeface="+mn-lt"/>
            </a:endParaRPr>
          </a:p>
          <a:p>
            <a:pPr marL="914400" lvl="1" indent="-457200" algn="just">
              <a:lnSpc>
                <a:spcPct val="107000"/>
              </a:lnSpc>
              <a:spcBef>
                <a:spcPts val="0"/>
              </a:spcBef>
              <a:spcAft>
                <a:spcPts val="800"/>
              </a:spcAft>
              <a:buFont typeface="+mj-lt"/>
              <a:buAutoNum type="alphaLcParenR"/>
            </a:pPr>
            <a:endParaRPr lang="pl-PL" sz="2000" dirty="0">
              <a:latin typeface="+mn-lt"/>
            </a:endParaRPr>
          </a:p>
        </p:txBody>
      </p:sp>
    </p:spTree>
    <p:extLst>
      <p:ext uri="{BB962C8B-B14F-4D97-AF65-F5344CB8AC3E}">
        <p14:creationId xmlns:p14="http://schemas.microsoft.com/office/powerpoint/2010/main" val="7917552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3F62207-D126-E9CA-E89F-27C3F07226D8}"/>
              </a:ext>
            </a:extLst>
          </p:cNvPr>
          <p:cNvSpPr>
            <a:spLocks noGrp="1"/>
          </p:cNvSpPr>
          <p:nvPr>
            <p:ph type="title"/>
          </p:nvPr>
        </p:nvSpPr>
        <p:spPr/>
        <p:txBody>
          <a:bodyPr>
            <a:noAutofit/>
          </a:bodyPr>
          <a:lstStyle/>
          <a:p>
            <a:pPr marL="0" marR="0">
              <a:lnSpc>
                <a:spcPct val="107000"/>
              </a:lnSpc>
              <a:spcBef>
                <a:spcPts val="0"/>
              </a:spcBef>
              <a:spcAft>
                <a:spcPts val="800"/>
              </a:spcAft>
            </a:pPr>
            <a:r>
              <a:rPr lang="en-US" sz="3200" b="1" dirty="0">
                <a:latin typeface="Calibri" panose="020F0502020204030204" pitchFamily="34" charset="0"/>
                <a:ea typeface="Calibri" panose="020F0502020204030204" pitchFamily="34" charset="0"/>
                <a:cs typeface="Times New Roman" panose="02020603050405020304" pitchFamily="18" charset="0"/>
              </a:rPr>
              <a:t>Questions</a:t>
            </a:r>
            <a:endParaRPr lang="en-US" sz="32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Symbol zastępczy zawartości 2">
            <a:extLst>
              <a:ext uri="{FF2B5EF4-FFF2-40B4-BE49-F238E27FC236}">
                <a16:creationId xmlns:a16="http://schemas.microsoft.com/office/drawing/2014/main" id="{0FCEB99E-B7DB-FD90-2469-20F639975CE2}"/>
              </a:ext>
            </a:extLst>
          </p:cNvPr>
          <p:cNvSpPr>
            <a:spLocks noGrp="1"/>
          </p:cNvSpPr>
          <p:nvPr>
            <p:ph idx="1"/>
          </p:nvPr>
        </p:nvSpPr>
        <p:spPr/>
        <p:txBody>
          <a:bodyPr>
            <a:normAutofit lnSpcReduction="10000"/>
          </a:bodyPr>
          <a:lstStyle/>
          <a:p>
            <a:pPr marL="0" indent="0" algn="just">
              <a:lnSpc>
                <a:spcPct val="107000"/>
              </a:lnSpc>
              <a:spcBef>
                <a:spcPts val="0"/>
              </a:spcBef>
              <a:spcAft>
                <a:spcPts val="800"/>
              </a:spcAft>
              <a:buNone/>
            </a:pPr>
            <a:r>
              <a:rPr lang="sk-SK" sz="2400" dirty="0">
                <a:latin typeface="+mn-lt"/>
              </a:rPr>
              <a:t>3. </a:t>
            </a:r>
            <a:r>
              <a:rPr lang="sk-SK" sz="2400" dirty="0" err="1">
                <a:latin typeface="+mn-lt"/>
              </a:rPr>
              <a:t>What</a:t>
            </a:r>
            <a:r>
              <a:rPr lang="sk-SK" sz="2400" dirty="0">
                <a:latin typeface="+mn-lt"/>
              </a:rPr>
              <a:t> </a:t>
            </a:r>
            <a:r>
              <a:rPr lang="sk-SK" sz="2400" dirty="0" err="1">
                <a:latin typeface="+mn-lt"/>
              </a:rPr>
              <a:t>is</a:t>
            </a:r>
            <a:r>
              <a:rPr lang="sk-SK" sz="2400" dirty="0">
                <a:latin typeface="+mn-lt"/>
              </a:rPr>
              <a:t> </a:t>
            </a:r>
            <a:r>
              <a:rPr lang="sk-SK" sz="2400" dirty="0" err="1">
                <a:latin typeface="+mn-lt"/>
              </a:rPr>
              <a:t>the</a:t>
            </a:r>
            <a:r>
              <a:rPr lang="sk-SK" sz="2400" dirty="0">
                <a:latin typeface="+mn-lt"/>
              </a:rPr>
              <a:t> </a:t>
            </a:r>
            <a:r>
              <a:rPr lang="sk-SK" sz="2400" dirty="0" err="1">
                <a:latin typeface="+mn-lt"/>
              </a:rPr>
              <a:t>cost</a:t>
            </a:r>
            <a:r>
              <a:rPr lang="sk-SK" sz="2400" dirty="0">
                <a:latin typeface="+mn-lt"/>
              </a:rPr>
              <a:t> of </a:t>
            </a:r>
            <a:r>
              <a:rPr lang="sk-SK" sz="2400" dirty="0" err="1">
                <a:latin typeface="+mn-lt"/>
              </a:rPr>
              <a:t>debt</a:t>
            </a:r>
            <a:r>
              <a:rPr lang="sk-SK" sz="2400" dirty="0">
                <a:latin typeface="+mn-lt"/>
              </a:rPr>
              <a:t>?</a:t>
            </a:r>
          </a:p>
          <a:p>
            <a:pPr marL="914400" lvl="1" indent="-457200" algn="just">
              <a:lnSpc>
                <a:spcPct val="107000"/>
              </a:lnSpc>
              <a:spcBef>
                <a:spcPts val="0"/>
              </a:spcBef>
              <a:spcAft>
                <a:spcPts val="800"/>
              </a:spcAft>
              <a:buFont typeface="+mj-lt"/>
              <a:buAutoNum type="alphaLcParenR"/>
            </a:pPr>
            <a:r>
              <a:rPr lang="sk-SK" sz="2000" dirty="0" err="1">
                <a:latin typeface="+mn-lt"/>
              </a:rPr>
              <a:t>The</a:t>
            </a:r>
            <a:r>
              <a:rPr lang="sk-SK" sz="2000" dirty="0">
                <a:latin typeface="+mn-lt"/>
              </a:rPr>
              <a:t> </a:t>
            </a:r>
            <a:r>
              <a:rPr lang="sk-SK" sz="2000" dirty="0" err="1">
                <a:latin typeface="+mn-lt"/>
              </a:rPr>
              <a:t>cost</a:t>
            </a:r>
            <a:r>
              <a:rPr lang="sk-SK" sz="2000" dirty="0">
                <a:latin typeface="+mn-lt"/>
              </a:rPr>
              <a:t> of </a:t>
            </a:r>
            <a:r>
              <a:rPr lang="sk-SK" sz="2000" dirty="0" err="1">
                <a:latin typeface="+mn-lt"/>
              </a:rPr>
              <a:t>debt</a:t>
            </a:r>
            <a:r>
              <a:rPr lang="sk-SK" sz="2000" dirty="0">
                <a:latin typeface="+mn-lt"/>
              </a:rPr>
              <a:t> </a:t>
            </a:r>
            <a:r>
              <a:rPr lang="sk-SK" sz="2000" dirty="0" err="1">
                <a:latin typeface="+mn-lt"/>
              </a:rPr>
              <a:t>is</a:t>
            </a:r>
            <a:r>
              <a:rPr lang="sk-SK" sz="2000" dirty="0">
                <a:latin typeface="+mn-lt"/>
              </a:rPr>
              <a:t> </a:t>
            </a:r>
            <a:r>
              <a:rPr lang="sk-SK" sz="2000" dirty="0" err="1">
                <a:latin typeface="+mn-lt"/>
              </a:rPr>
              <a:t>the</a:t>
            </a:r>
            <a:r>
              <a:rPr lang="sk-SK" sz="2000" dirty="0">
                <a:latin typeface="+mn-lt"/>
              </a:rPr>
              <a:t> </a:t>
            </a:r>
            <a:r>
              <a:rPr lang="sk-SK" sz="2000" dirty="0" err="1">
                <a:latin typeface="+mn-lt"/>
              </a:rPr>
              <a:t>cot</a:t>
            </a:r>
            <a:r>
              <a:rPr lang="sk-SK" sz="2000" dirty="0">
                <a:latin typeface="+mn-lt"/>
              </a:rPr>
              <a:t> of </a:t>
            </a:r>
            <a:r>
              <a:rPr lang="sk-SK" sz="2000" dirty="0" err="1">
                <a:latin typeface="+mn-lt"/>
              </a:rPr>
              <a:t>debt</a:t>
            </a:r>
            <a:r>
              <a:rPr lang="sk-SK" sz="2000" dirty="0">
                <a:latin typeface="+mn-lt"/>
              </a:rPr>
              <a:t> </a:t>
            </a:r>
            <a:r>
              <a:rPr lang="sk-SK" sz="2000" dirty="0" err="1">
                <a:latin typeface="+mn-lt"/>
              </a:rPr>
              <a:t>financing</a:t>
            </a:r>
            <a:r>
              <a:rPr lang="sk-SK" sz="2000" dirty="0">
                <a:latin typeface="+mn-lt"/>
              </a:rPr>
              <a:t> to a </a:t>
            </a:r>
            <a:r>
              <a:rPr lang="sk-SK" sz="2000" dirty="0" err="1">
                <a:latin typeface="+mn-lt"/>
              </a:rPr>
              <a:t>company</a:t>
            </a:r>
            <a:r>
              <a:rPr lang="sk-SK" sz="2000" dirty="0">
                <a:latin typeface="+mn-lt"/>
              </a:rPr>
              <a:t> </a:t>
            </a:r>
            <a:r>
              <a:rPr lang="sk-SK" sz="2000" dirty="0" err="1">
                <a:latin typeface="+mn-lt"/>
              </a:rPr>
              <a:t>when</a:t>
            </a:r>
            <a:r>
              <a:rPr lang="sk-SK" sz="2000" dirty="0">
                <a:latin typeface="+mn-lt"/>
              </a:rPr>
              <a:t> </a:t>
            </a:r>
            <a:r>
              <a:rPr lang="sk-SK" sz="2000" dirty="0" err="1">
                <a:latin typeface="+mn-lt"/>
              </a:rPr>
              <a:t>it</a:t>
            </a:r>
            <a:r>
              <a:rPr lang="sk-SK" sz="2000" dirty="0">
                <a:latin typeface="+mn-lt"/>
              </a:rPr>
              <a:t> </a:t>
            </a:r>
            <a:r>
              <a:rPr lang="sk-SK" sz="2000" dirty="0" err="1">
                <a:latin typeface="+mn-lt"/>
              </a:rPr>
              <a:t>uses</a:t>
            </a:r>
            <a:r>
              <a:rPr lang="sk-SK" sz="2000" dirty="0">
                <a:latin typeface="+mn-lt"/>
              </a:rPr>
              <a:t> </a:t>
            </a:r>
            <a:r>
              <a:rPr lang="sk-SK" sz="2000" dirty="0" err="1">
                <a:latin typeface="+mn-lt"/>
              </a:rPr>
              <a:t>external</a:t>
            </a:r>
            <a:r>
              <a:rPr lang="sk-SK" sz="2000" dirty="0">
                <a:latin typeface="+mn-lt"/>
              </a:rPr>
              <a:t> </a:t>
            </a:r>
            <a:r>
              <a:rPr lang="sk-SK" sz="2000" dirty="0" err="1">
                <a:latin typeface="+mn-lt"/>
              </a:rPr>
              <a:t>sources</a:t>
            </a:r>
            <a:r>
              <a:rPr lang="sk-SK" sz="2000" dirty="0">
                <a:latin typeface="+mn-lt"/>
              </a:rPr>
              <a:t>.</a:t>
            </a:r>
          </a:p>
          <a:p>
            <a:pPr marL="914400" lvl="1" indent="-457200" algn="just">
              <a:lnSpc>
                <a:spcPct val="107000"/>
              </a:lnSpc>
              <a:spcBef>
                <a:spcPts val="0"/>
              </a:spcBef>
              <a:spcAft>
                <a:spcPts val="800"/>
              </a:spcAft>
              <a:buFont typeface="+mj-lt"/>
              <a:buAutoNum type="alphaLcParenR"/>
            </a:pPr>
            <a:r>
              <a:rPr lang="en-US" sz="2000" dirty="0">
                <a:latin typeface="+mn-lt"/>
              </a:rPr>
              <a:t>The cost of debt is the cost of debt financing to a company when it issues a bond or takes out a bank loan. </a:t>
            </a:r>
            <a:endParaRPr lang="sk-SK" sz="2000" dirty="0">
              <a:latin typeface="+mn-lt"/>
            </a:endParaRPr>
          </a:p>
          <a:p>
            <a:pPr marL="914400" lvl="1" indent="-457200" algn="just">
              <a:lnSpc>
                <a:spcPct val="107000"/>
              </a:lnSpc>
              <a:spcBef>
                <a:spcPts val="0"/>
              </a:spcBef>
              <a:spcAft>
                <a:spcPts val="800"/>
              </a:spcAft>
              <a:buFont typeface="+mj-lt"/>
              <a:buAutoNum type="alphaLcParenR"/>
            </a:pPr>
            <a:r>
              <a:rPr lang="en-US" sz="2000" dirty="0">
                <a:latin typeface="+mn-lt"/>
              </a:rPr>
              <a:t>The cost of debt is the cost of debt financing to a company when it</a:t>
            </a:r>
            <a:r>
              <a:rPr lang="sk-SK" sz="2000" dirty="0">
                <a:latin typeface="+mn-lt"/>
              </a:rPr>
              <a:t> </a:t>
            </a:r>
            <a:r>
              <a:rPr lang="sk-SK" sz="2000" dirty="0" err="1">
                <a:latin typeface="+mn-lt"/>
              </a:rPr>
              <a:t>uses</a:t>
            </a:r>
            <a:r>
              <a:rPr lang="sk-SK" sz="2000" dirty="0">
                <a:latin typeface="+mn-lt"/>
              </a:rPr>
              <a:t> </a:t>
            </a:r>
            <a:r>
              <a:rPr lang="sk-SK" sz="2000" dirty="0" err="1">
                <a:latin typeface="+mn-lt"/>
              </a:rPr>
              <a:t>internal</a:t>
            </a:r>
            <a:r>
              <a:rPr lang="sk-SK" sz="2000" dirty="0">
                <a:latin typeface="+mn-lt"/>
              </a:rPr>
              <a:t> </a:t>
            </a:r>
            <a:r>
              <a:rPr lang="sk-SK" sz="2000" dirty="0" err="1">
                <a:latin typeface="+mn-lt"/>
              </a:rPr>
              <a:t>sources</a:t>
            </a:r>
            <a:r>
              <a:rPr lang="sk-SK" sz="2000" dirty="0">
                <a:latin typeface="+mn-lt"/>
              </a:rPr>
              <a:t>.</a:t>
            </a:r>
          </a:p>
          <a:p>
            <a:pPr marL="914400" lvl="1" indent="-457200" algn="just">
              <a:lnSpc>
                <a:spcPct val="107000"/>
              </a:lnSpc>
              <a:spcBef>
                <a:spcPts val="0"/>
              </a:spcBef>
              <a:spcAft>
                <a:spcPts val="800"/>
              </a:spcAft>
              <a:buFont typeface="+mj-lt"/>
              <a:buAutoNum type="alphaLcParenR"/>
            </a:pPr>
            <a:endParaRPr lang="sk-SK" sz="2000" dirty="0">
              <a:latin typeface="+mn-lt"/>
            </a:endParaRPr>
          </a:p>
          <a:p>
            <a:pPr marL="0" indent="0" algn="just">
              <a:lnSpc>
                <a:spcPct val="107000"/>
              </a:lnSpc>
              <a:spcBef>
                <a:spcPts val="0"/>
              </a:spcBef>
              <a:spcAft>
                <a:spcPts val="800"/>
              </a:spcAft>
              <a:buNone/>
            </a:pPr>
            <a:r>
              <a:rPr lang="sk-SK" sz="2400" dirty="0">
                <a:latin typeface="+mn-lt"/>
              </a:rPr>
              <a:t>4. </a:t>
            </a:r>
            <a:r>
              <a:rPr lang="en-US" sz="2400" dirty="0">
                <a:latin typeface="+mn-lt"/>
              </a:rPr>
              <a:t>The dividend on preferred stock is not tax-deductible by the company; therefore, there is no adjustment to the cost for taxes</a:t>
            </a:r>
            <a:r>
              <a:rPr lang="sk-SK" sz="2400" dirty="0">
                <a:latin typeface="+mn-lt"/>
              </a:rPr>
              <a:t>:</a:t>
            </a:r>
          </a:p>
          <a:p>
            <a:pPr marL="914400" lvl="1" indent="-457200" algn="just">
              <a:lnSpc>
                <a:spcPct val="107000"/>
              </a:lnSpc>
              <a:spcBef>
                <a:spcPts val="0"/>
              </a:spcBef>
              <a:spcAft>
                <a:spcPts val="800"/>
              </a:spcAft>
              <a:buFont typeface="+mj-lt"/>
              <a:buAutoNum type="alphaLcParenR"/>
            </a:pPr>
            <a:r>
              <a:rPr lang="sk-SK" sz="2000" dirty="0">
                <a:latin typeface="+mn-lt"/>
              </a:rPr>
              <a:t>TRUE</a:t>
            </a:r>
          </a:p>
          <a:p>
            <a:pPr marL="914400" lvl="1" indent="-457200" algn="just">
              <a:lnSpc>
                <a:spcPct val="107000"/>
              </a:lnSpc>
              <a:spcBef>
                <a:spcPts val="0"/>
              </a:spcBef>
              <a:spcAft>
                <a:spcPts val="800"/>
              </a:spcAft>
              <a:buFont typeface="+mj-lt"/>
              <a:buAutoNum type="alphaLcParenR"/>
            </a:pPr>
            <a:r>
              <a:rPr lang="sk-SK" sz="2000" dirty="0">
                <a:latin typeface="+mn-lt"/>
              </a:rPr>
              <a:t>FALSE</a:t>
            </a:r>
            <a:endParaRPr lang="en-US" sz="2000" dirty="0">
              <a:latin typeface="+mn-lt"/>
            </a:endParaRPr>
          </a:p>
          <a:p>
            <a:pPr marL="0" indent="0" algn="just">
              <a:lnSpc>
                <a:spcPct val="107000"/>
              </a:lnSpc>
              <a:spcBef>
                <a:spcPts val="0"/>
              </a:spcBef>
              <a:spcAft>
                <a:spcPts val="800"/>
              </a:spcAft>
              <a:buNone/>
            </a:pPr>
            <a:endParaRPr lang="en-US" sz="2400" dirty="0">
              <a:latin typeface="+mn-lt"/>
            </a:endParaRPr>
          </a:p>
          <a:p>
            <a:pPr marL="914400" lvl="1" indent="-457200" algn="just">
              <a:lnSpc>
                <a:spcPct val="107000"/>
              </a:lnSpc>
              <a:spcBef>
                <a:spcPts val="0"/>
              </a:spcBef>
              <a:spcAft>
                <a:spcPts val="800"/>
              </a:spcAft>
              <a:buFont typeface="+mj-lt"/>
              <a:buAutoNum type="alphaLcParenR"/>
            </a:pPr>
            <a:endParaRPr lang="sk-SK" sz="2000" dirty="0">
              <a:latin typeface="+mn-lt"/>
            </a:endParaRPr>
          </a:p>
          <a:p>
            <a:pPr marL="0" indent="0" algn="just">
              <a:lnSpc>
                <a:spcPct val="107000"/>
              </a:lnSpc>
              <a:spcBef>
                <a:spcPts val="0"/>
              </a:spcBef>
              <a:spcAft>
                <a:spcPts val="800"/>
              </a:spcAft>
              <a:buNone/>
            </a:pPr>
            <a:endParaRPr lang="sk-SK" sz="2000" dirty="0">
              <a:latin typeface="+mn-lt"/>
            </a:endParaRPr>
          </a:p>
          <a:p>
            <a:pPr marL="914400" lvl="1" indent="-457200" algn="just">
              <a:lnSpc>
                <a:spcPct val="107000"/>
              </a:lnSpc>
              <a:spcBef>
                <a:spcPts val="0"/>
              </a:spcBef>
              <a:spcAft>
                <a:spcPts val="800"/>
              </a:spcAft>
              <a:buFont typeface="+mj-lt"/>
              <a:buAutoNum type="alphaLcParenR"/>
            </a:pPr>
            <a:endParaRPr lang="pl-PL" sz="2000" dirty="0">
              <a:latin typeface="+mn-lt"/>
            </a:endParaRPr>
          </a:p>
          <a:p>
            <a:pPr marL="914400" lvl="1" indent="-457200" algn="just">
              <a:lnSpc>
                <a:spcPct val="107000"/>
              </a:lnSpc>
              <a:spcBef>
                <a:spcPts val="0"/>
              </a:spcBef>
              <a:spcAft>
                <a:spcPts val="800"/>
              </a:spcAft>
              <a:buFont typeface="+mj-lt"/>
              <a:buAutoNum type="alphaLcParenR"/>
            </a:pPr>
            <a:endParaRPr lang="pl-PL" sz="2000" dirty="0">
              <a:latin typeface="+mn-lt"/>
            </a:endParaRPr>
          </a:p>
        </p:txBody>
      </p:sp>
    </p:spTree>
    <p:extLst>
      <p:ext uri="{BB962C8B-B14F-4D97-AF65-F5344CB8AC3E}">
        <p14:creationId xmlns:p14="http://schemas.microsoft.com/office/powerpoint/2010/main" val="28621402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3F62207-D126-E9CA-E89F-27C3F07226D8}"/>
              </a:ext>
            </a:extLst>
          </p:cNvPr>
          <p:cNvSpPr>
            <a:spLocks noGrp="1"/>
          </p:cNvSpPr>
          <p:nvPr>
            <p:ph type="title"/>
          </p:nvPr>
        </p:nvSpPr>
        <p:spPr/>
        <p:txBody>
          <a:bodyPr>
            <a:noAutofit/>
          </a:bodyPr>
          <a:lstStyle/>
          <a:p>
            <a:pPr marL="0" marR="0">
              <a:lnSpc>
                <a:spcPct val="107000"/>
              </a:lnSpc>
              <a:spcBef>
                <a:spcPts val="0"/>
              </a:spcBef>
              <a:spcAft>
                <a:spcPts val="800"/>
              </a:spcAft>
            </a:pPr>
            <a:r>
              <a:rPr lang="en-US" sz="3200" b="1" dirty="0">
                <a:latin typeface="Calibri" panose="020F0502020204030204" pitchFamily="34" charset="0"/>
                <a:ea typeface="Calibri" panose="020F0502020204030204" pitchFamily="34" charset="0"/>
                <a:cs typeface="Times New Roman" panose="02020603050405020304" pitchFamily="18" charset="0"/>
              </a:rPr>
              <a:t>Questions</a:t>
            </a:r>
            <a:endParaRPr lang="en-US" sz="32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Symbol zastępczy zawartości 2">
            <a:extLst>
              <a:ext uri="{FF2B5EF4-FFF2-40B4-BE49-F238E27FC236}">
                <a16:creationId xmlns:a16="http://schemas.microsoft.com/office/drawing/2014/main" id="{0FCEB99E-B7DB-FD90-2469-20F639975CE2}"/>
              </a:ext>
            </a:extLst>
          </p:cNvPr>
          <p:cNvSpPr>
            <a:spLocks noGrp="1"/>
          </p:cNvSpPr>
          <p:nvPr>
            <p:ph idx="1"/>
          </p:nvPr>
        </p:nvSpPr>
        <p:spPr/>
        <p:txBody>
          <a:bodyPr>
            <a:normAutofit fontScale="92500" lnSpcReduction="20000"/>
          </a:bodyPr>
          <a:lstStyle/>
          <a:p>
            <a:pPr marL="0" indent="0" algn="just">
              <a:lnSpc>
                <a:spcPct val="107000"/>
              </a:lnSpc>
              <a:spcBef>
                <a:spcPts val="0"/>
              </a:spcBef>
              <a:spcAft>
                <a:spcPts val="800"/>
              </a:spcAft>
              <a:buNone/>
            </a:pPr>
            <a:r>
              <a:rPr lang="sk-SK" sz="2400" dirty="0">
                <a:latin typeface="+mn-lt"/>
              </a:rPr>
              <a:t>5. </a:t>
            </a:r>
            <a:r>
              <a:rPr lang="sk-SK" sz="2400" dirty="0" err="1">
                <a:latin typeface="+mn-lt"/>
              </a:rPr>
              <a:t>How</a:t>
            </a:r>
            <a:r>
              <a:rPr lang="sk-SK" sz="2400" dirty="0">
                <a:latin typeface="+mn-lt"/>
              </a:rPr>
              <a:t> </a:t>
            </a:r>
            <a:r>
              <a:rPr lang="sk-SK" sz="2400" dirty="0" err="1">
                <a:latin typeface="+mn-lt"/>
              </a:rPr>
              <a:t>is</a:t>
            </a:r>
            <a:r>
              <a:rPr lang="sk-SK" sz="2400" dirty="0">
                <a:latin typeface="+mn-lt"/>
              </a:rPr>
              <a:t> </a:t>
            </a:r>
            <a:r>
              <a:rPr lang="sk-SK" sz="2400" dirty="0" err="1">
                <a:latin typeface="+mn-lt"/>
              </a:rPr>
              <a:t>defined</a:t>
            </a:r>
            <a:r>
              <a:rPr lang="sk-SK" sz="2400" dirty="0">
                <a:latin typeface="+mn-lt"/>
              </a:rPr>
              <a:t> risk-</a:t>
            </a:r>
            <a:r>
              <a:rPr lang="sk-SK" sz="2400" dirty="0" err="1">
                <a:latin typeface="+mn-lt"/>
              </a:rPr>
              <a:t>free</a:t>
            </a:r>
            <a:r>
              <a:rPr lang="sk-SK" sz="2400" dirty="0">
                <a:latin typeface="+mn-lt"/>
              </a:rPr>
              <a:t> </a:t>
            </a:r>
            <a:r>
              <a:rPr lang="sk-SK" sz="2400" dirty="0" err="1">
                <a:latin typeface="+mn-lt"/>
              </a:rPr>
              <a:t>asset</a:t>
            </a:r>
            <a:r>
              <a:rPr lang="sk-SK" sz="2400" dirty="0">
                <a:latin typeface="+mn-lt"/>
              </a:rPr>
              <a:t> in </a:t>
            </a:r>
            <a:r>
              <a:rPr lang="sk-SK" sz="2400" dirty="0" err="1">
                <a:latin typeface="+mn-lt"/>
              </a:rPr>
              <a:t>the</a:t>
            </a:r>
            <a:r>
              <a:rPr lang="sk-SK" sz="2400" dirty="0">
                <a:latin typeface="+mn-lt"/>
              </a:rPr>
              <a:t> CAPM </a:t>
            </a:r>
            <a:r>
              <a:rPr lang="sk-SK" sz="2400" dirty="0" err="1">
                <a:latin typeface="+mn-lt"/>
              </a:rPr>
              <a:t>approach</a:t>
            </a:r>
            <a:r>
              <a:rPr lang="sk-SK" sz="2400" dirty="0">
                <a:latin typeface="+mn-lt"/>
              </a:rPr>
              <a:t>:</a:t>
            </a:r>
          </a:p>
          <a:p>
            <a:pPr marL="914400" lvl="1" indent="-457200" algn="just">
              <a:lnSpc>
                <a:spcPct val="107000"/>
              </a:lnSpc>
              <a:spcBef>
                <a:spcPts val="0"/>
              </a:spcBef>
              <a:spcAft>
                <a:spcPts val="800"/>
              </a:spcAft>
              <a:buFont typeface="+mj-lt"/>
              <a:buAutoNum type="alphaLcParenR"/>
            </a:pPr>
            <a:r>
              <a:rPr lang="sk-SK" sz="2000" dirty="0">
                <a:latin typeface="+mn-lt"/>
              </a:rPr>
              <a:t>As </a:t>
            </a:r>
            <a:r>
              <a:rPr lang="sk-SK" sz="2000" dirty="0" err="1">
                <a:latin typeface="+mn-lt"/>
              </a:rPr>
              <a:t>an</a:t>
            </a:r>
            <a:r>
              <a:rPr lang="sk-SK" sz="2000" dirty="0">
                <a:latin typeface="+mn-lt"/>
              </a:rPr>
              <a:t> </a:t>
            </a:r>
            <a:r>
              <a:rPr lang="sk-SK" sz="2000" dirty="0" err="1">
                <a:latin typeface="+mn-lt"/>
              </a:rPr>
              <a:t>asset</a:t>
            </a:r>
            <a:r>
              <a:rPr lang="sk-SK" sz="2000" dirty="0">
                <a:latin typeface="+mn-lt"/>
              </a:rPr>
              <a:t> </a:t>
            </a:r>
            <a:r>
              <a:rPr lang="sk-SK" sz="2000" dirty="0" err="1">
                <a:latin typeface="+mn-lt"/>
              </a:rPr>
              <a:t>that</a:t>
            </a:r>
            <a:r>
              <a:rPr lang="sk-SK" sz="2000" dirty="0">
                <a:latin typeface="+mn-lt"/>
              </a:rPr>
              <a:t> has </a:t>
            </a:r>
            <a:r>
              <a:rPr lang="sk-SK" sz="2000" dirty="0" err="1">
                <a:latin typeface="+mn-lt"/>
              </a:rPr>
              <a:t>an</a:t>
            </a:r>
            <a:r>
              <a:rPr lang="sk-SK" sz="2000" dirty="0">
                <a:latin typeface="+mn-lt"/>
              </a:rPr>
              <a:t> </a:t>
            </a:r>
            <a:r>
              <a:rPr lang="sk-SK" sz="2000" dirty="0" err="1">
                <a:latin typeface="+mn-lt"/>
              </a:rPr>
              <a:t>average</a:t>
            </a:r>
            <a:r>
              <a:rPr lang="sk-SK" sz="2000" dirty="0">
                <a:latin typeface="+mn-lt"/>
              </a:rPr>
              <a:t> default risk</a:t>
            </a:r>
          </a:p>
          <a:p>
            <a:pPr marL="914400" lvl="1" indent="-457200" algn="just">
              <a:lnSpc>
                <a:spcPct val="107000"/>
              </a:lnSpc>
              <a:spcBef>
                <a:spcPts val="0"/>
              </a:spcBef>
              <a:spcAft>
                <a:spcPts val="800"/>
              </a:spcAft>
              <a:buFont typeface="+mj-lt"/>
              <a:buAutoNum type="alphaLcParenR"/>
            </a:pPr>
            <a:r>
              <a:rPr lang="sk-SK" sz="2000" dirty="0">
                <a:latin typeface="+mn-lt"/>
              </a:rPr>
              <a:t>As </a:t>
            </a:r>
            <a:r>
              <a:rPr lang="sk-SK" sz="2000" dirty="0" err="1">
                <a:latin typeface="+mn-lt"/>
              </a:rPr>
              <a:t>an</a:t>
            </a:r>
            <a:r>
              <a:rPr lang="sk-SK" sz="2000" dirty="0">
                <a:latin typeface="+mn-lt"/>
              </a:rPr>
              <a:t> </a:t>
            </a:r>
            <a:r>
              <a:rPr lang="sk-SK" sz="2000" dirty="0" err="1">
                <a:latin typeface="+mn-lt"/>
              </a:rPr>
              <a:t>asset</a:t>
            </a:r>
            <a:r>
              <a:rPr lang="sk-SK" sz="2000" dirty="0">
                <a:latin typeface="+mn-lt"/>
              </a:rPr>
              <a:t> </a:t>
            </a:r>
            <a:r>
              <a:rPr lang="sk-SK" sz="2000" dirty="0" err="1">
                <a:latin typeface="+mn-lt"/>
              </a:rPr>
              <a:t>which</a:t>
            </a:r>
            <a:r>
              <a:rPr lang="sk-SK" sz="2000" dirty="0">
                <a:latin typeface="+mn-lt"/>
              </a:rPr>
              <a:t> has a minimum default risk</a:t>
            </a:r>
          </a:p>
          <a:p>
            <a:pPr marL="914400" lvl="1" indent="-457200" algn="just">
              <a:lnSpc>
                <a:spcPct val="107000"/>
              </a:lnSpc>
              <a:spcBef>
                <a:spcPts val="0"/>
              </a:spcBef>
              <a:spcAft>
                <a:spcPts val="800"/>
              </a:spcAft>
              <a:buFont typeface="+mj-lt"/>
              <a:buAutoNum type="alphaLcParenR"/>
            </a:pPr>
            <a:r>
              <a:rPr lang="sk-SK" sz="2000" dirty="0">
                <a:latin typeface="+mn-lt"/>
              </a:rPr>
              <a:t>A</a:t>
            </a:r>
            <a:r>
              <a:rPr lang="en-US" sz="2000" dirty="0">
                <a:latin typeface="+mn-lt"/>
              </a:rPr>
              <a:t>s an asset that has no default risk</a:t>
            </a:r>
            <a:endParaRPr lang="sk-SK" sz="2000" dirty="0">
              <a:latin typeface="+mn-lt"/>
            </a:endParaRPr>
          </a:p>
          <a:p>
            <a:pPr marL="914400" lvl="1" indent="-457200" algn="just">
              <a:lnSpc>
                <a:spcPct val="107000"/>
              </a:lnSpc>
              <a:spcBef>
                <a:spcPts val="0"/>
              </a:spcBef>
              <a:spcAft>
                <a:spcPts val="800"/>
              </a:spcAft>
              <a:buFont typeface="+mj-lt"/>
              <a:buAutoNum type="alphaLcParenR"/>
            </a:pPr>
            <a:endParaRPr lang="sk-SK" sz="2000" dirty="0">
              <a:latin typeface="+mn-lt"/>
            </a:endParaRPr>
          </a:p>
          <a:p>
            <a:pPr marL="914400" lvl="1" indent="-457200" algn="just">
              <a:lnSpc>
                <a:spcPct val="107000"/>
              </a:lnSpc>
              <a:spcBef>
                <a:spcPts val="0"/>
              </a:spcBef>
              <a:spcAft>
                <a:spcPts val="800"/>
              </a:spcAft>
              <a:buFont typeface="+mj-lt"/>
              <a:buAutoNum type="alphaLcParenR"/>
            </a:pPr>
            <a:endParaRPr lang="sk-SK" sz="2000" dirty="0">
              <a:latin typeface="+mn-lt"/>
            </a:endParaRPr>
          </a:p>
          <a:p>
            <a:pPr marL="0" indent="0" algn="just">
              <a:lnSpc>
                <a:spcPct val="107000"/>
              </a:lnSpc>
              <a:spcBef>
                <a:spcPts val="0"/>
              </a:spcBef>
              <a:spcAft>
                <a:spcPts val="800"/>
              </a:spcAft>
              <a:buNone/>
            </a:pPr>
            <a:r>
              <a:rPr lang="sk-SK" sz="2400" dirty="0">
                <a:latin typeface="+mn-lt"/>
              </a:rPr>
              <a:t>6. </a:t>
            </a:r>
            <a:r>
              <a:rPr lang="sk-SK" sz="2400" dirty="0" err="1">
                <a:latin typeface="+mn-lt"/>
              </a:rPr>
              <a:t>Which</a:t>
            </a:r>
            <a:r>
              <a:rPr lang="sk-SK" sz="2400" dirty="0">
                <a:latin typeface="+mn-lt"/>
              </a:rPr>
              <a:t> </a:t>
            </a:r>
            <a:r>
              <a:rPr lang="sk-SK" sz="2400" dirty="0" err="1">
                <a:latin typeface="+mn-lt"/>
              </a:rPr>
              <a:t>approach</a:t>
            </a:r>
            <a:r>
              <a:rPr lang="sk-SK" sz="2400" dirty="0">
                <a:latin typeface="+mn-lt"/>
              </a:rPr>
              <a:t> to </a:t>
            </a:r>
            <a:r>
              <a:rPr lang="sk-SK" sz="2400" dirty="0" err="1">
                <a:latin typeface="+mn-lt"/>
              </a:rPr>
              <a:t>the</a:t>
            </a:r>
            <a:r>
              <a:rPr lang="sk-SK" sz="2400" dirty="0">
                <a:latin typeface="+mn-lt"/>
              </a:rPr>
              <a:t> </a:t>
            </a:r>
            <a:r>
              <a:rPr lang="sk-SK" sz="2400" dirty="0" err="1">
                <a:latin typeface="+mn-lt"/>
              </a:rPr>
              <a:t>cost</a:t>
            </a:r>
            <a:r>
              <a:rPr lang="sk-SK" sz="2400" dirty="0">
                <a:latin typeface="+mn-lt"/>
              </a:rPr>
              <a:t> of </a:t>
            </a:r>
            <a:r>
              <a:rPr lang="sk-SK" sz="2400" dirty="0" err="1">
                <a:latin typeface="+mn-lt"/>
              </a:rPr>
              <a:t>Common</a:t>
            </a:r>
            <a:r>
              <a:rPr lang="sk-SK" sz="2400" dirty="0">
                <a:latin typeface="+mn-lt"/>
              </a:rPr>
              <a:t> </a:t>
            </a:r>
            <a:r>
              <a:rPr lang="sk-SK" sz="2400" dirty="0" err="1">
                <a:latin typeface="+mn-lt"/>
              </a:rPr>
              <a:t>Equity</a:t>
            </a:r>
            <a:r>
              <a:rPr lang="sk-SK" sz="2400" dirty="0">
                <a:latin typeface="+mn-lt"/>
              </a:rPr>
              <a:t> </a:t>
            </a:r>
            <a:r>
              <a:rPr lang="sk-SK" sz="2400" dirty="0" err="1">
                <a:latin typeface="+mn-lt"/>
              </a:rPr>
              <a:t>is</a:t>
            </a:r>
            <a:r>
              <a:rPr lang="sk-SK" sz="2400" dirty="0">
                <a:latin typeface="+mn-lt"/>
              </a:rPr>
              <a:t> </a:t>
            </a:r>
            <a:r>
              <a:rPr lang="sk-SK" sz="2400" dirty="0" err="1">
                <a:latin typeface="+mn-lt"/>
              </a:rPr>
              <a:t>defined</a:t>
            </a:r>
            <a:r>
              <a:rPr lang="sk-SK" sz="2400" dirty="0">
                <a:latin typeface="+mn-lt"/>
              </a:rPr>
              <a:t> as „...</a:t>
            </a:r>
            <a:r>
              <a:rPr lang="en-US" sz="2400" dirty="0">
                <a:latin typeface="+mn-lt"/>
              </a:rPr>
              <a:t> is based on the fundamental tenet in financial theory that the cost of capital of riskier cash flows is higher than that of less risky cash flows</a:t>
            </a:r>
            <a:r>
              <a:rPr lang="sk-SK" sz="2400" dirty="0">
                <a:latin typeface="+mn-lt"/>
              </a:rPr>
              <a:t>“?</a:t>
            </a:r>
          </a:p>
          <a:p>
            <a:pPr marL="914400" lvl="1" indent="-457200" algn="just">
              <a:lnSpc>
                <a:spcPct val="107000"/>
              </a:lnSpc>
              <a:spcBef>
                <a:spcPts val="0"/>
              </a:spcBef>
              <a:spcAft>
                <a:spcPts val="800"/>
              </a:spcAft>
              <a:buFont typeface="+mj-lt"/>
              <a:buAutoNum type="alphaLcParenR"/>
            </a:pPr>
            <a:r>
              <a:rPr lang="sk-SK" sz="2000" dirty="0">
                <a:latin typeface="+mn-lt"/>
              </a:rPr>
              <a:t> </a:t>
            </a:r>
            <a:r>
              <a:rPr lang="sk-SK" sz="2000" dirty="0" err="1">
                <a:latin typeface="+mn-lt"/>
              </a:rPr>
              <a:t>Capital</a:t>
            </a:r>
            <a:r>
              <a:rPr lang="sk-SK" sz="2000" dirty="0">
                <a:latin typeface="+mn-lt"/>
              </a:rPr>
              <a:t> </a:t>
            </a:r>
            <a:r>
              <a:rPr lang="sk-SK" sz="2000" dirty="0" err="1">
                <a:latin typeface="+mn-lt"/>
              </a:rPr>
              <a:t>Asset</a:t>
            </a:r>
            <a:r>
              <a:rPr lang="sk-SK" sz="2000" dirty="0">
                <a:latin typeface="+mn-lt"/>
              </a:rPr>
              <a:t> </a:t>
            </a:r>
            <a:r>
              <a:rPr lang="sk-SK" sz="2000" dirty="0" err="1">
                <a:latin typeface="+mn-lt"/>
              </a:rPr>
              <a:t>Pricing</a:t>
            </a:r>
            <a:r>
              <a:rPr lang="sk-SK" sz="2000" dirty="0">
                <a:latin typeface="+mn-lt"/>
              </a:rPr>
              <a:t> Model </a:t>
            </a:r>
            <a:r>
              <a:rPr lang="sk-SK" sz="2000" dirty="0" err="1">
                <a:latin typeface="+mn-lt"/>
              </a:rPr>
              <a:t>Approach</a:t>
            </a:r>
            <a:endParaRPr lang="sk-SK" sz="2000" dirty="0">
              <a:latin typeface="+mn-lt"/>
            </a:endParaRPr>
          </a:p>
          <a:p>
            <a:pPr marL="914400" lvl="1" indent="-457200" algn="just">
              <a:lnSpc>
                <a:spcPct val="107000"/>
              </a:lnSpc>
              <a:spcBef>
                <a:spcPts val="0"/>
              </a:spcBef>
              <a:spcAft>
                <a:spcPts val="800"/>
              </a:spcAft>
              <a:buFont typeface="+mj-lt"/>
              <a:buAutoNum type="alphaLcParenR"/>
            </a:pPr>
            <a:r>
              <a:rPr lang="sk-SK" sz="2000" dirty="0">
                <a:latin typeface="+mn-lt"/>
              </a:rPr>
              <a:t>Bond </a:t>
            </a:r>
            <a:r>
              <a:rPr lang="sk-SK" sz="2000" dirty="0" err="1">
                <a:latin typeface="+mn-lt"/>
              </a:rPr>
              <a:t>Yield</a:t>
            </a:r>
            <a:r>
              <a:rPr lang="sk-SK" sz="2000" dirty="0">
                <a:latin typeface="+mn-lt"/>
              </a:rPr>
              <a:t> plus Risk Premium </a:t>
            </a:r>
            <a:r>
              <a:rPr lang="sk-SK" sz="2000" dirty="0" err="1">
                <a:latin typeface="+mn-lt"/>
              </a:rPr>
              <a:t>Approach</a:t>
            </a:r>
            <a:endParaRPr lang="sk-SK" sz="2000" dirty="0">
              <a:latin typeface="+mn-lt"/>
            </a:endParaRPr>
          </a:p>
          <a:p>
            <a:pPr marL="914400" lvl="1" indent="-457200" algn="just">
              <a:lnSpc>
                <a:spcPct val="107000"/>
              </a:lnSpc>
              <a:spcBef>
                <a:spcPts val="0"/>
              </a:spcBef>
              <a:spcAft>
                <a:spcPts val="800"/>
              </a:spcAft>
              <a:buFont typeface="+mj-lt"/>
              <a:buAutoNum type="alphaLcParenR"/>
            </a:pPr>
            <a:r>
              <a:rPr lang="sk-SK" sz="2000" dirty="0">
                <a:latin typeface="+mn-lt"/>
              </a:rPr>
              <a:t>Dividend </a:t>
            </a:r>
            <a:r>
              <a:rPr lang="sk-SK" sz="2000" dirty="0" err="1">
                <a:latin typeface="+mn-lt"/>
              </a:rPr>
              <a:t>Discount</a:t>
            </a:r>
            <a:r>
              <a:rPr lang="sk-SK" sz="2000" dirty="0">
                <a:latin typeface="+mn-lt"/>
              </a:rPr>
              <a:t> Model </a:t>
            </a:r>
            <a:r>
              <a:rPr lang="sk-SK" sz="2000" dirty="0" err="1">
                <a:latin typeface="+mn-lt"/>
              </a:rPr>
              <a:t>Approach</a:t>
            </a:r>
            <a:endParaRPr lang="en-US" sz="2000" dirty="0">
              <a:latin typeface="+mn-lt"/>
            </a:endParaRPr>
          </a:p>
          <a:p>
            <a:pPr marL="914400" lvl="1" indent="-457200" algn="just">
              <a:lnSpc>
                <a:spcPct val="107000"/>
              </a:lnSpc>
              <a:spcBef>
                <a:spcPts val="0"/>
              </a:spcBef>
              <a:spcAft>
                <a:spcPts val="800"/>
              </a:spcAft>
              <a:buFont typeface="+mj-lt"/>
              <a:buAutoNum type="alphaLcParenR"/>
            </a:pPr>
            <a:endParaRPr lang="sk-SK" sz="2000" dirty="0">
              <a:latin typeface="+mn-lt"/>
            </a:endParaRPr>
          </a:p>
          <a:p>
            <a:pPr marL="0" indent="0" algn="just">
              <a:lnSpc>
                <a:spcPct val="107000"/>
              </a:lnSpc>
              <a:spcBef>
                <a:spcPts val="0"/>
              </a:spcBef>
              <a:spcAft>
                <a:spcPts val="800"/>
              </a:spcAft>
              <a:buNone/>
            </a:pPr>
            <a:endParaRPr lang="sk-SK" sz="2000" dirty="0">
              <a:latin typeface="+mn-lt"/>
            </a:endParaRPr>
          </a:p>
          <a:p>
            <a:pPr marL="914400" lvl="1" indent="-457200" algn="just">
              <a:lnSpc>
                <a:spcPct val="107000"/>
              </a:lnSpc>
              <a:spcBef>
                <a:spcPts val="0"/>
              </a:spcBef>
              <a:spcAft>
                <a:spcPts val="800"/>
              </a:spcAft>
              <a:buFont typeface="+mj-lt"/>
              <a:buAutoNum type="alphaLcParenR"/>
            </a:pPr>
            <a:endParaRPr lang="pl-PL" sz="2000" dirty="0">
              <a:latin typeface="+mn-lt"/>
            </a:endParaRPr>
          </a:p>
          <a:p>
            <a:pPr marL="914400" lvl="1" indent="-457200" algn="just">
              <a:lnSpc>
                <a:spcPct val="107000"/>
              </a:lnSpc>
              <a:spcBef>
                <a:spcPts val="0"/>
              </a:spcBef>
              <a:spcAft>
                <a:spcPts val="800"/>
              </a:spcAft>
              <a:buFont typeface="+mj-lt"/>
              <a:buAutoNum type="alphaLcParenR"/>
            </a:pPr>
            <a:endParaRPr lang="pl-PL" sz="2000" dirty="0">
              <a:latin typeface="+mn-lt"/>
            </a:endParaRPr>
          </a:p>
        </p:txBody>
      </p:sp>
    </p:spTree>
    <p:extLst>
      <p:ext uri="{BB962C8B-B14F-4D97-AF65-F5344CB8AC3E}">
        <p14:creationId xmlns:p14="http://schemas.microsoft.com/office/powerpoint/2010/main" val="3827806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13031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3F62207-D126-E9CA-E89F-27C3F07226D8}"/>
              </a:ext>
            </a:extLst>
          </p:cNvPr>
          <p:cNvSpPr>
            <a:spLocks noGrp="1"/>
          </p:cNvSpPr>
          <p:nvPr>
            <p:ph type="title"/>
          </p:nvPr>
        </p:nvSpPr>
        <p:spPr/>
        <p:txBody>
          <a:bodyPr>
            <a:noAutofit/>
          </a:bodyPr>
          <a:lstStyle/>
          <a:p>
            <a:pPr marL="0" marR="0">
              <a:lnSpc>
                <a:spcPct val="107000"/>
              </a:lnSpc>
              <a:spcBef>
                <a:spcPts val="0"/>
              </a:spcBef>
              <a:spcAft>
                <a:spcPts val="800"/>
              </a:spcAft>
            </a:pPr>
            <a:r>
              <a:rPr lang="en-US" sz="3200" b="1" dirty="0">
                <a:latin typeface="Calibri" panose="020F0502020204030204" pitchFamily="34" charset="0"/>
                <a:ea typeface="Calibri" panose="020F0502020204030204" pitchFamily="34" charset="0"/>
                <a:cs typeface="Times New Roman" panose="02020603050405020304" pitchFamily="18" charset="0"/>
              </a:rPr>
              <a:t>Weighted average cost of capital</a:t>
            </a:r>
            <a:r>
              <a:rPr lang="sk-SK" sz="3200" b="1" dirty="0">
                <a:latin typeface="Calibri" panose="020F0502020204030204" pitchFamily="34" charset="0"/>
                <a:ea typeface="Calibri" panose="020F0502020204030204" pitchFamily="34" charset="0"/>
                <a:cs typeface="Times New Roman" panose="02020603050405020304" pitchFamily="18" charset="0"/>
              </a:rPr>
              <a:t> (WACC)</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Symbol zastępczy zawartości 2">
            <a:extLst>
              <a:ext uri="{FF2B5EF4-FFF2-40B4-BE49-F238E27FC236}">
                <a16:creationId xmlns:a16="http://schemas.microsoft.com/office/drawing/2014/main" id="{0FCEB99E-B7DB-FD90-2469-20F639975CE2}"/>
              </a:ext>
            </a:extLst>
          </p:cNvPr>
          <p:cNvSpPr>
            <a:spLocks noGrp="1"/>
          </p:cNvSpPr>
          <p:nvPr>
            <p:ph idx="1"/>
          </p:nvPr>
        </p:nvSpPr>
        <p:spPr/>
        <p:txBody>
          <a:bodyPr/>
          <a:lstStyle/>
          <a:p>
            <a:pPr algn="just">
              <a:lnSpc>
                <a:spcPct val="107000"/>
              </a:lnSpc>
              <a:spcBef>
                <a:spcPts val="0"/>
              </a:spcBef>
              <a:spcAft>
                <a:spcPts val="800"/>
              </a:spcAft>
            </a:pPr>
            <a:r>
              <a:rPr lang="en-US" sz="2400" dirty="0">
                <a:latin typeface="Calibri" panose="020F0502020204030204" pitchFamily="34" charset="0"/>
                <a:ea typeface="Calibri" panose="020F0502020204030204" pitchFamily="34" charset="0"/>
                <a:cs typeface="Times New Roman" panose="02020603050405020304" pitchFamily="18" charset="0"/>
              </a:rPr>
              <a:t>The cost that a business incurs for additional capital is known as the </a:t>
            </a:r>
            <a:r>
              <a:rPr lang="en-US" sz="2400" b="1" dirty="0">
                <a:latin typeface="Calibri" panose="020F0502020204030204" pitchFamily="34" charset="0"/>
                <a:ea typeface="Calibri" panose="020F0502020204030204" pitchFamily="34" charset="0"/>
                <a:cs typeface="Times New Roman" panose="02020603050405020304" pitchFamily="18" charset="0"/>
              </a:rPr>
              <a:t>WACC</a:t>
            </a:r>
            <a:r>
              <a:rPr lang="en-US" sz="2400" dirty="0">
                <a:latin typeface="Calibri" panose="020F0502020204030204" pitchFamily="34" charset="0"/>
                <a:ea typeface="Calibri" panose="020F0502020204030204" pitchFamily="34" charset="0"/>
                <a:cs typeface="Times New Roman" panose="02020603050405020304" pitchFamily="18" charset="0"/>
              </a:rPr>
              <a:t> or the </a:t>
            </a:r>
            <a:r>
              <a:rPr lang="en-US" sz="2400" b="1" dirty="0">
                <a:latin typeface="Calibri" panose="020F0502020204030204" pitchFamily="34" charset="0"/>
                <a:ea typeface="Calibri" panose="020F0502020204030204" pitchFamily="34" charset="0"/>
                <a:cs typeface="Times New Roman" panose="02020603050405020304" pitchFamily="18" charset="0"/>
              </a:rPr>
              <a:t>marginal cost of capital (MCC)</a:t>
            </a:r>
            <a:r>
              <a:rPr lang="en-US" sz="2400" dirty="0">
                <a:latin typeface="Calibri" panose="020F0502020204030204" pitchFamily="34" charset="0"/>
                <a:ea typeface="Calibri" panose="020F0502020204030204" pitchFamily="34" charset="0"/>
                <a:cs typeface="Times New Roman" panose="02020603050405020304" pitchFamily="18" charset="0"/>
              </a:rPr>
              <a:t>.</a:t>
            </a:r>
            <a:r>
              <a:rPr lang="en-US" sz="2400" b="1" dirty="0">
                <a:latin typeface="Calibri" panose="020F0502020204030204" pitchFamily="34" charset="0"/>
                <a:ea typeface="Calibri" panose="020F0502020204030204" pitchFamily="34" charset="0"/>
                <a:cs typeface="Times New Roman" panose="02020603050405020304" pitchFamily="18" charset="0"/>
              </a:rPr>
              <a:t> </a:t>
            </a:r>
          </a:p>
          <a:p>
            <a:pPr algn="just">
              <a:lnSpc>
                <a:spcPct val="107000"/>
              </a:lnSpc>
              <a:spcBef>
                <a:spcPts val="0"/>
              </a:spcBef>
              <a:spcAft>
                <a:spcPts val="800"/>
              </a:spcAft>
            </a:pPr>
            <a:endParaRPr lang="sk-SK" sz="2400" b="1"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pPr>
            <a:r>
              <a:rPr lang="en-US" sz="2400" dirty="0">
                <a:latin typeface="Calibri" panose="020F0502020204030204" pitchFamily="34" charset="0"/>
                <a:ea typeface="Calibri" panose="020F0502020204030204" pitchFamily="34" charset="0"/>
                <a:cs typeface="Times New Roman" panose="02020603050405020304" pitchFamily="18" charset="0"/>
              </a:rPr>
              <a:t>The </a:t>
            </a:r>
            <a:r>
              <a:rPr lang="en-US" sz="2400" b="1" dirty="0">
                <a:latin typeface="Calibri" panose="020F0502020204030204" pitchFamily="34" charset="0"/>
                <a:ea typeface="Calibri" panose="020F0502020204030204" pitchFamily="34" charset="0"/>
                <a:cs typeface="Times New Roman" panose="02020603050405020304" pitchFamily="18" charset="0"/>
              </a:rPr>
              <a:t>weights</a:t>
            </a:r>
            <a:r>
              <a:rPr lang="en-US" sz="2400" dirty="0">
                <a:latin typeface="Calibri" panose="020F0502020204030204" pitchFamily="34" charset="0"/>
                <a:ea typeface="Calibri" panose="020F0502020204030204" pitchFamily="34" charset="0"/>
                <a:cs typeface="Times New Roman" panose="02020603050405020304" pitchFamily="18" charset="0"/>
              </a:rPr>
              <a:t> used to calculate this weighted average represent the proportions of the various funding sources that the business uses to fund its investment program. </a:t>
            </a:r>
          </a:p>
          <a:p>
            <a:pPr algn="just">
              <a:lnSpc>
                <a:spcPct val="107000"/>
              </a:lnSpc>
              <a:spcBef>
                <a:spcPts val="0"/>
              </a:spcBef>
              <a:spcAft>
                <a:spcPts val="800"/>
              </a:spcAft>
            </a:pPr>
            <a:endParaRPr lang="sk-SK"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pPr>
            <a:r>
              <a:rPr lang="en-US" sz="2400" dirty="0">
                <a:latin typeface="Calibri" panose="020F0502020204030204" pitchFamily="34" charset="0"/>
                <a:ea typeface="Calibri" panose="020F0502020204030204" pitchFamily="34" charset="0"/>
                <a:cs typeface="Times New Roman" panose="02020603050405020304" pitchFamily="18" charset="0"/>
              </a:rPr>
              <a:t>If debt, common stock, and preferred stock make up the sources of capital as well as the possibility that interest payments may be </a:t>
            </a:r>
            <a:r>
              <a:rPr lang="en-US" sz="2400" b="1" dirty="0">
                <a:latin typeface="Calibri" panose="020F0502020204030204" pitchFamily="34" charset="0"/>
                <a:ea typeface="Calibri" panose="020F0502020204030204" pitchFamily="34" charset="0"/>
                <a:cs typeface="Times New Roman" panose="02020603050405020304" pitchFamily="18" charset="0"/>
              </a:rPr>
              <a:t>tax deductible </a:t>
            </a:r>
            <a:r>
              <a:rPr lang="en-US" sz="2400" dirty="0">
                <a:latin typeface="Calibri" panose="020F0502020204030204" pitchFamily="34" charset="0"/>
                <a:ea typeface="Calibri" panose="020F0502020204030204" pitchFamily="34" charset="0"/>
                <a:cs typeface="Times New Roman" panose="02020603050405020304" pitchFamily="18" charset="0"/>
              </a:rPr>
              <a:t>in some states.</a:t>
            </a:r>
          </a:p>
          <a:p>
            <a:pPr algn="just">
              <a:lnSpc>
                <a:spcPct val="107000"/>
              </a:lnSpc>
              <a:spcBef>
                <a:spcPts val="0"/>
              </a:spcBef>
              <a:spcAft>
                <a:spcPts val="800"/>
              </a:spcAft>
            </a:pPr>
            <a:endParaRPr lang="sk-SK" sz="1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567808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3F62207-D126-E9CA-E89F-27C3F07226D8}"/>
              </a:ext>
            </a:extLst>
          </p:cNvPr>
          <p:cNvSpPr>
            <a:spLocks noGrp="1"/>
          </p:cNvSpPr>
          <p:nvPr>
            <p:ph type="title"/>
          </p:nvPr>
        </p:nvSpPr>
        <p:spPr/>
        <p:txBody>
          <a:bodyPr>
            <a:noAutofit/>
          </a:bodyPr>
          <a:lstStyle/>
          <a:p>
            <a:pPr marL="0" marR="0">
              <a:lnSpc>
                <a:spcPct val="107000"/>
              </a:lnSpc>
              <a:spcBef>
                <a:spcPts val="0"/>
              </a:spcBef>
              <a:spcAft>
                <a:spcPts val="800"/>
              </a:spcAft>
            </a:pPr>
            <a:r>
              <a:rPr lang="en-US" sz="3200" b="1" dirty="0">
                <a:latin typeface="Calibri" panose="020F0502020204030204" pitchFamily="34" charset="0"/>
                <a:ea typeface="Calibri" panose="020F0502020204030204" pitchFamily="34" charset="0"/>
                <a:cs typeface="Times New Roman" panose="02020603050405020304" pitchFamily="18" charset="0"/>
              </a:rPr>
              <a:t>Weighted average cost of capital</a:t>
            </a:r>
            <a:r>
              <a:rPr lang="sk-SK" sz="3200" b="1" dirty="0">
                <a:latin typeface="Calibri" panose="020F0502020204030204" pitchFamily="34" charset="0"/>
                <a:ea typeface="Calibri" panose="020F0502020204030204" pitchFamily="34" charset="0"/>
                <a:cs typeface="Times New Roman" panose="02020603050405020304" pitchFamily="18" charset="0"/>
              </a:rPr>
              <a:t> (WACC)</a:t>
            </a:r>
            <a:endParaRPr lang="en-US" sz="3200" b="1" dirty="0">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Symbol zastępczy zawartości 2">
                <a:extLst>
                  <a:ext uri="{FF2B5EF4-FFF2-40B4-BE49-F238E27FC236}">
                    <a16:creationId xmlns:a16="http://schemas.microsoft.com/office/drawing/2014/main" id="{0FCEB99E-B7DB-FD90-2469-20F639975CE2}"/>
                  </a:ext>
                </a:extLst>
              </p:cNvPr>
              <p:cNvSpPr>
                <a:spLocks noGrp="1"/>
              </p:cNvSpPr>
              <p:nvPr>
                <p:ph idx="1"/>
              </p:nvPr>
            </p:nvSpPr>
            <p:spPr/>
            <p:txBody>
              <a:bodyPr>
                <a:normAutofit/>
              </a:bodyPr>
              <a:lstStyle/>
              <a:p>
                <a:pPr marL="0" marR="0" indent="0" algn="ctr">
                  <a:lnSpc>
                    <a:spcPct val="107000"/>
                  </a:lnSpc>
                  <a:spcBef>
                    <a:spcPts val="0"/>
                  </a:spcBef>
                  <a:spcAft>
                    <a:spcPts val="800"/>
                  </a:spcAft>
                  <a:buNone/>
                </a:pPr>
                <a14:m>
                  <m:oMath xmlns:m="http://schemas.openxmlformats.org/officeDocument/2006/math">
                    <m:r>
                      <a:rPr lang="en-US" b="1" i="1" dirty="0" smtClean="0">
                        <a:latin typeface="Cambria Math" panose="02040503050406030204" pitchFamily="18" charset="0"/>
                        <a:cs typeface="Calibri" panose="020F0502020204030204" pitchFamily="34" charset="0"/>
                      </a:rPr>
                      <m:t>𝑾𝑨𝑪𝑪</m:t>
                    </m:r>
                    <m:r>
                      <a:rPr lang="en-US" b="1" i="1" dirty="0" smtClean="0">
                        <a:latin typeface="Cambria Math" panose="02040503050406030204" pitchFamily="18" charset="0"/>
                        <a:cs typeface="Calibri" panose="020F0502020204030204" pitchFamily="34" charset="0"/>
                      </a:rPr>
                      <m:t> = </m:t>
                    </m:r>
                    <m:sSub>
                      <m:sSubPr>
                        <m:ctrlPr>
                          <a:rPr lang="sk-SK" b="1" i="1" dirty="0" smtClean="0">
                            <a:latin typeface="Cambria Math" panose="02040503050406030204" pitchFamily="18" charset="0"/>
                            <a:cs typeface="Calibri" panose="020F0502020204030204" pitchFamily="34" charset="0"/>
                          </a:rPr>
                        </m:ctrlPr>
                      </m:sSubPr>
                      <m:e>
                        <m:r>
                          <a:rPr lang="en-US" b="1" i="1" dirty="0" err="1">
                            <a:latin typeface="Cambria Math" panose="02040503050406030204" pitchFamily="18" charset="0"/>
                            <a:cs typeface="Calibri" panose="020F0502020204030204" pitchFamily="34" charset="0"/>
                          </a:rPr>
                          <m:t>𝒘</m:t>
                        </m:r>
                      </m:e>
                      <m:sub>
                        <m:r>
                          <a:rPr lang="en-US" b="1" i="1" dirty="0" err="1">
                            <a:latin typeface="Cambria Math" panose="02040503050406030204" pitchFamily="18" charset="0"/>
                            <a:cs typeface="Calibri" panose="020F0502020204030204" pitchFamily="34" charset="0"/>
                          </a:rPr>
                          <m:t>𝒅</m:t>
                        </m:r>
                      </m:sub>
                    </m:sSub>
                    <m:sSub>
                      <m:sSubPr>
                        <m:ctrlPr>
                          <a:rPr lang="sk-SK" b="1" i="1" dirty="0" smtClean="0">
                            <a:latin typeface="Cambria Math" panose="02040503050406030204" pitchFamily="18" charset="0"/>
                            <a:cs typeface="Calibri" panose="020F0502020204030204" pitchFamily="34" charset="0"/>
                          </a:rPr>
                        </m:ctrlPr>
                      </m:sSubPr>
                      <m:e>
                        <m:r>
                          <a:rPr lang="en-US" b="1" i="1" dirty="0" err="1">
                            <a:latin typeface="Cambria Math" panose="02040503050406030204" pitchFamily="18" charset="0"/>
                            <a:cs typeface="Calibri" panose="020F0502020204030204" pitchFamily="34" charset="0"/>
                          </a:rPr>
                          <m:t>𝒓</m:t>
                        </m:r>
                      </m:e>
                      <m:sub>
                        <m:r>
                          <a:rPr lang="en-US" b="1" i="1" dirty="0" err="1">
                            <a:latin typeface="Cambria Math" panose="02040503050406030204" pitchFamily="18" charset="0"/>
                            <a:cs typeface="Calibri" panose="020F0502020204030204" pitchFamily="34" charset="0"/>
                          </a:rPr>
                          <m:t>𝒅</m:t>
                        </m:r>
                      </m:sub>
                    </m:sSub>
                    <m:r>
                      <a:rPr lang="en-US" b="1" i="1" dirty="0">
                        <a:latin typeface="Cambria Math" panose="02040503050406030204" pitchFamily="18" charset="0"/>
                        <a:cs typeface="Calibri" panose="020F0502020204030204" pitchFamily="34" charset="0"/>
                      </a:rPr>
                      <m:t>(</m:t>
                    </m:r>
                    <m:r>
                      <a:rPr lang="en-US" b="1" i="1" dirty="0">
                        <a:latin typeface="Cambria Math" panose="02040503050406030204" pitchFamily="18" charset="0"/>
                        <a:cs typeface="Calibri" panose="020F0502020204030204" pitchFamily="34" charset="0"/>
                      </a:rPr>
                      <m:t>𝟏</m:t>
                    </m:r>
                    <m:r>
                      <a:rPr lang="en-US" b="1" i="1" dirty="0">
                        <a:latin typeface="Cambria Math" panose="02040503050406030204" pitchFamily="18" charset="0"/>
                        <a:cs typeface="Calibri" panose="020F0502020204030204" pitchFamily="34" charset="0"/>
                      </a:rPr>
                      <m:t> – </m:t>
                    </m:r>
                    <m:r>
                      <a:rPr lang="en-US" b="1" i="1" dirty="0">
                        <a:latin typeface="Cambria Math" panose="02040503050406030204" pitchFamily="18" charset="0"/>
                        <a:cs typeface="Calibri" panose="020F0502020204030204" pitchFamily="34" charset="0"/>
                      </a:rPr>
                      <m:t>𝒕</m:t>
                    </m:r>
                    <m:r>
                      <a:rPr lang="en-US" b="1" i="1" dirty="0">
                        <a:latin typeface="Cambria Math" panose="02040503050406030204" pitchFamily="18" charset="0"/>
                        <a:cs typeface="Calibri" panose="020F0502020204030204" pitchFamily="34" charset="0"/>
                      </a:rPr>
                      <m:t>) + </m:t>
                    </m:r>
                    <m:sSub>
                      <m:sSubPr>
                        <m:ctrlPr>
                          <a:rPr lang="sk-SK" b="1" i="1" dirty="0" smtClean="0">
                            <a:latin typeface="Cambria Math" panose="02040503050406030204" pitchFamily="18" charset="0"/>
                            <a:cs typeface="Calibri" panose="020F0502020204030204" pitchFamily="34" charset="0"/>
                          </a:rPr>
                        </m:ctrlPr>
                      </m:sSubPr>
                      <m:e>
                        <m:r>
                          <a:rPr lang="en-US" b="1" i="1" dirty="0" err="1">
                            <a:latin typeface="Cambria Math" panose="02040503050406030204" pitchFamily="18" charset="0"/>
                            <a:cs typeface="Calibri" panose="020F0502020204030204" pitchFamily="34" charset="0"/>
                          </a:rPr>
                          <m:t>𝒘</m:t>
                        </m:r>
                      </m:e>
                      <m:sub>
                        <m:r>
                          <a:rPr lang="en-US" b="1" i="1" dirty="0" err="1">
                            <a:latin typeface="Cambria Math" panose="02040503050406030204" pitchFamily="18" charset="0"/>
                            <a:cs typeface="Calibri" panose="020F0502020204030204" pitchFamily="34" charset="0"/>
                          </a:rPr>
                          <m:t>𝒑</m:t>
                        </m:r>
                      </m:sub>
                    </m:sSub>
                    <m:sSub>
                      <m:sSubPr>
                        <m:ctrlPr>
                          <a:rPr lang="sk-SK" b="1" i="1" dirty="0" smtClean="0">
                            <a:latin typeface="Cambria Math" panose="02040503050406030204" pitchFamily="18" charset="0"/>
                            <a:cs typeface="Calibri" panose="020F0502020204030204" pitchFamily="34" charset="0"/>
                          </a:rPr>
                        </m:ctrlPr>
                      </m:sSubPr>
                      <m:e>
                        <m:r>
                          <a:rPr lang="sk-SK" b="1" i="1" dirty="0" smtClean="0">
                            <a:latin typeface="Cambria Math" panose="02040503050406030204" pitchFamily="18" charset="0"/>
                            <a:cs typeface="Calibri" panose="020F0502020204030204" pitchFamily="34" charset="0"/>
                          </a:rPr>
                          <m:t>𝒓</m:t>
                        </m:r>
                      </m:e>
                      <m:sub>
                        <m:r>
                          <a:rPr lang="en-US" b="1" i="1" dirty="0" err="1">
                            <a:latin typeface="Cambria Math" panose="02040503050406030204" pitchFamily="18" charset="0"/>
                            <a:cs typeface="Calibri" panose="020F0502020204030204" pitchFamily="34" charset="0"/>
                          </a:rPr>
                          <m:t>𝒑</m:t>
                        </m:r>
                      </m:sub>
                    </m:sSub>
                    <m:r>
                      <a:rPr lang="en-US" b="1" i="1" dirty="0">
                        <a:latin typeface="Cambria Math" panose="02040503050406030204" pitchFamily="18" charset="0"/>
                        <a:cs typeface="Calibri" panose="020F0502020204030204" pitchFamily="34" charset="0"/>
                      </a:rPr>
                      <m:t> + </m:t>
                    </m:r>
                    <m:sSub>
                      <m:sSubPr>
                        <m:ctrlPr>
                          <a:rPr lang="sk-SK" b="1" i="1" dirty="0" smtClean="0">
                            <a:latin typeface="Cambria Math" panose="02040503050406030204" pitchFamily="18" charset="0"/>
                            <a:cs typeface="Calibri" panose="020F0502020204030204" pitchFamily="34" charset="0"/>
                          </a:rPr>
                        </m:ctrlPr>
                      </m:sSubPr>
                      <m:e>
                        <m:r>
                          <a:rPr lang="en-US" b="1" i="1" dirty="0">
                            <a:latin typeface="Cambria Math" panose="02040503050406030204" pitchFamily="18" charset="0"/>
                            <a:cs typeface="Calibri" panose="020F0502020204030204" pitchFamily="34" charset="0"/>
                          </a:rPr>
                          <m:t>𝒘</m:t>
                        </m:r>
                      </m:e>
                      <m:sub>
                        <m:r>
                          <a:rPr lang="en-US" b="1" i="1" dirty="0">
                            <a:latin typeface="Cambria Math" panose="02040503050406030204" pitchFamily="18" charset="0"/>
                            <a:cs typeface="Calibri" panose="020F0502020204030204" pitchFamily="34" charset="0"/>
                          </a:rPr>
                          <m:t>𝒆</m:t>
                        </m:r>
                      </m:sub>
                    </m:sSub>
                    <m:sSub>
                      <m:sSubPr>
                        <m:ctrlPr>
                          <a:rPr lang="sk-SK" b="1" i="1" dirty="0" smtClean="0">
                            <a:latin typeface="Cambria Math" panose="02040503050406030204" pitchFamily="18" charset="0"/>
                            <a:cs typeface="Calibri" panose="020F0502020204030204" pitchFamily="34" charset="0"/>
                          </a:rPr>
                        </m:ctrlPr>
                      </m:sSubPr>
                      <m:e>
                        <m:r>
                          <a:rPr lang="en-US" b="1" i="1" dirty="0">
                            <a:latin typeface="Cambria Math" panose="02040503050406030204" pitchFamily="18" charset="0"/>
                            <a:cs typeface="Calibri" panose="020F0502020204030204" pitchFamily="34" charset="0"/>
                          </a:rPr>
                          <m:t>𝒓</m:t>
                        </m:r>
                      </m:e>
                      <m:sub>
                        <m:r>
                          <a:rPr lang="en-US" b="1" i="1" dirty="0">
                            <a:latin typeface="Cambria Math" panose="02040503050406030204" pitchFamily="18" charset="0"/>
                            <a:cs typeface="Calibri" panose="020F0502020204030204" pitchFamily="34" charset="0"/>
                          </a:rPr>
                          <m:t>𝒆</m:t>
                        </m:r>
                      </m:sub>
                    </m:sSub>
                  </m:oMath>
                </a14:m>
                <a:r>
                  <a:rPr lang="sk-SK" b="1" dirty="0">
                    <a:latin typeface="Calibri" panose="020F0502020204030204" pitchFamily="34" charset="0"/>
                    <a:cs typeface="Calibri" panose="020F0502020204030204" pitchFamily="34" charset="0"/>
                  </a:rPr>
                  <a:t>		</a:t>
                </a:r>
                <a:r>
                  <a:rPr lang="sk-SK" dirty="0">
                    <a:latin typeface="Calibri" panose="020F0502020204030204" pitchFamily="34" charset="0"/>
                    <a:cs typeface="Calibri" panose="020F0502020204030204" pitchFamily="34" charset="0"/>
                  </a:rPr>
                  <a:t>(1)</a:t>
                </a:r>
                <a:endParaRPr lang="en-US" b="1" dirty="0">
                  <a:latin typeface="Calibri" panose="020F0502020204030204" pitchFamily="34" charset="0"/>
                  <a:cs typeface="Calibri" panose="020F0502020204030204" pitchFamily="34" charset="0"/>
                </a:endParaRPr>
              </a:p>
              <a:p>
                <a:pPr marL="0" marR="0" indent="0">
                  <a:lnSpc>
                    <a:spcPct val="107000"/>
                  </a:lnSpc>
                  <a:spcBef>
                    <a:spcPts val="0"/>
                  </a:spcBef>
                  <a:spcAft>
                    <a:spcPts val="800"/>
                  </a:spcAft>
                  <a:buNone/>
                </a:pPr>
                <a:endParaRPr lang="sk-SK" sz="1800" dirty="0">
                  <a:latin typeface="Calibri" panose="020F0502020204030204" pitchFamily="34" charset="0"/>
                  <a:cs typeface="Calibri" panose="020F0502020204030204" pitchFamily="34" charset="0"/>
                </a:endParaRPr>
              </a:p>
              <a:p>
                <a:pPr marL="0" marR="0" indent="0">
                  <a:lnSpc>
                    <a:spcPct val="107000"/>
                  </a:lnSpc>
                  <a:spcBef>
                    <a:spcPts val="0"/>
                  </a:spcBef>
                  <a:spcAft>
                    <a:spcPts val="800"/>
                  </a:spcAft>
                  <a:buNone/>
                </a:pPr>
                <a:r>
                  <a:rPr lang="en-US" sz="1800" dirty="0">
                    <a:latin typeface="Calibri" panose="020F0502020204030204" pitchFamily="34" charset="0"/>
                    <a:cs typeface="Calibri" panose="020F0502020204030204" pitchFamily="34" charset="0"/>
                  </a:rPr>
                  <a:t>where</a:t>
                </a:r>
                <a:r>
                  <a:rPr lang="sk-SK" sz="1800" dirty="0">
                    <a:latin typeface="Calibri" panose="020F0502020204030204" pitchFamily="34" charset="0"/>
                    <a:cs typeface="Calibri" panose="020F0502020204030204" pitchFamily="34" charset="0"/>
                  </a:rPr>
                  <a:t>:</a:t>
                </a:r>
                <a:endParaRPr lang="en-US" sz="1800" dirty="0">
                  <a:latin typeface="Calibri" panose="020F0502020204030204" pitchFamily="34" charset="0"/>
                  <a:cs typeface="Calibri" panose="020F0502020204030204" pitchFamily="34" charset="0"/>
                </a:endParaRPr>
              </a:p>
              <a:p>
                <a:pPr marL="0" marR="0" indent="0">
                  <a:lnSpc>
                    <a:spcPct val="107000"/>
                  </a:lnSpc>
                  <a:spcBef>
                    <a:spcPts val="0"/>
                  </a:spcBef>
                  <a:spcAft>
                    <a:spcPts val="800"/>
                  </a:spcAft>
                  <a:buNone/>
                </a:pPr>
                <a14:m>
                  <m:oMath xmlns:m="http://schemas.openxmlformats.org/officeDocument/2006/math">
                    <m:sSub>
                      <m:sSubPr>
                        <m:ctrlPr>
                          <a:rPr lang="sk-SK" sz="1800" b="1" i="1" dirty="0" smtClean="0">
                            <a:latin typeface="Cambria Math" panose="02040503050406030204" pitchFamily="18" charset="0"/>
                            <a:cs typeface="Calibri" panose="020F0502020204030204" pitchFamily="34" charset="0"/>
                          </a:rPr>
                        </m:ctrlPr>
                      </m:sSubPr>
                      <m:e>
                        <m:r>
                          <a:rPr lang="en-US" sz="1800" b="1" i="1" dirty="0" err="1">
                            <a:latin typeface="Cambria Math" panose="02040503050406030204" pitchFamily="18" charset="0"/>
                            <a:cs typeface="Calibri" panose="020F0502020204030204" pitchFamily="34" charset="0"/>
                          </a:rPr>
                          <m:t>𝒘</m:t>
                        </m:r>
                      </m:e>
                      <m:sub>
                        <m:r>
                          <a:rPr lang="en-US" sz="1800" b="1" i="1" dirty="0" err="1">
                            <a:latin typeface="Cambria Math" panose="02040503050406030204" pitchFamily="18" charset="0"/>
                            <a:cs typeface="Calibri" panose="020F0502020204030204" pitchFamily="34" charset="0"/>
                          </a:rPr>
                          <m:t>𝒅</m:t>
                        </m:r>
                      </m:sub>
                    </m:sSub>
                    <m:r>
                      <a:rPr lang="en-US" sz="1800" b="1" i="1" dirty="0" err="1">
                        <a:latin typeface="Cambria Math" panose="02040503050406030204" pitchFamily="18" charset="0"/>
                        <a:cs typeface="Calibri" panose="020F0502020204030204" pitchFamily="34" charset="0"/>
                      </a:rPr>
                      <m:t> </m:t>
                    </m:r>
                  </m:oMath>
                </a14:m>
                <a:r>
                  <a:rPr lang="en-US" sz="1800" dirty="0">
                    <a:latin typeface="Calibri" panose="020F0502020204030204" pitchFamily="34" charset="0"/>
                    <a:cs typeface="Calibri" panose="020F0502020204030204" pitchFamily="34" charset="0"/>
                  </a:rPr>
                  <a:t>= the proportion of debt that the company uses when it raises new funds</a:t>
                </a:r>
              </a:p>
              <a:p>
                <a:pPr marL="0" marR="0" indent="0">
                  <a:lnSpc>
                    <a:spcPct val="107000"/>
                  </a:lnSpc>
                  <a:spcBef>
                    <a:spcPts val="0"/>
                  </a:spcBef>
                  <a:spcAft>
                    <a:spcPts val="800"/>
                  </a:spcAft>
                  <a:buNone/>
                </a:pPr>
                <a14:m>
                  <m:oMath xmlns:m="http://schemas.openxmlformats.org/officeDocument/2006/math">
                    <m:sSub>
                      <m:sSubPr>
                        <m:ctrlPr>
                          <a:rPr lang="sk-SK" sz="1800" b="1" i="1" dirty="0" smtClean="0">
                            <a:latin typeface="Cambria Math" panose="02040503050406030204" pitchFamily="18" charset="0"/>
                            <a:cs typeface="Calibri" panose="020F0502020204030204" pitchFamily="34" charset="0"/>
                          </a:rPr>
                        </m:ctrlPr>
                      </m:sSubPr>
                      <m:e>
                        <m:r>
                          <a:rPr lang="en-US" sz="1800" b="1" i="1" dirty="0" err="1">
                            <a:latin typeface="Cambria Math" panose="02040503050406030204" pitchFamily="18" charset="0"/>
                            <a:cs typeface="Calibri" panose="020F0502020204030204" pitchFamily="34" charset="0"/>
                          </a:rPr>
                          <m:t>𝒓</m:t>
                        </m:r>
                      </m:e>
                      <m:sub>
                        <m:r>
                          <a:rPr lang="en-US" sz="1800" b="1" i="1" dirty="0" err="1">
                            <a:latin typeface="Cambria Math" panose="02040503050406030204" pitchFamily="18" charset="0"/>
                            <a:cs typeface="Calibri" panose="020F0502020204030204" pitchFamily="34" charset="0"/>
                          </a:rPr>
                          <m:t>𝒅</m:t>
                        </m:r>
                      </m:sub>
                    </m:sSub>
                  </m:oMath>
                </a14:m>
                <a:r>
                  <a:rPr lang="en-US" sz="1800" dirty="0">
                    <a:latin typeface="Calibri" panose="020F0502020204030204" pitchFamily="34" charset="0"/>
                    <a:cs typeface="Calibri" panose="020F0502020204030204" pitchFamily="34" charset="0"/>
                  </a:rPr>
                  <a:t> = the before-tax marginal cost of debt</a:t>
                </a:r>
              </a:p>
              <a:p>
                <a:pPr marL="0" marR="0" indent="0">
                  <a:lnSpc>
                    <a:spcPct val="107000"/>
                  </a:lnSpc>
                  <a:spcBef>
                    <a:spcPts val="0"/>
                  </a:spcBef>
                  <a:spcAft>
                    <a:spcPts val="800"/>
                  </a:spcAft>
                  <a:buNone/>
                </a:pPr>
                <a:r>
                  <a:rPr lang="en-US" sz="1800" b="1" dirty="0">
                    <a:latin typeface="Calibri" panose="020F0502020204030204" pitchFamily="34" charset="0"/>
                    <a:cs typeface="Calibri" panose="020F0502020204030204" pitchFamily="34" charset="0"/>
                  </a:rPr>
                  <a:t>t</a:t>
                </a:r>
                <a:r>
                  <a:rPr lang="en-US" sz="1800" dirty="0">
                    <a:latin typeface="Calibri" panose="020F0502020204030204" pitchFamily="34" charset="0"/>
                    <a:cs typeface="Calibri" panose="020F0502020204030204" pitchFamily="34" charset="0"/>
                  </a:rPr>
                  <a:t> = the company’s marginal tax rate</a:t>
                </a:r>
              </a:p>
              <a:p>
                <a:pPr marL="0" marR="0" indent="0">
                  <a:lnSpc>
                    <a:spcPct val="107000"/>
                  </a:lnSpc>
                  <a:spcBef>
                    <a:spcPts val="0"/>
                  </a:spcBef>
                  <a:spcAft>
                    <a:spcPts val="800"/>
                  </a:spcAft>
                  <a:buNone/>
                </a:pPr>
                <a14:m>
                  <m:oMath xmlns:m="http://schemas.openxmlformats.org/officeDocument/2006/math">
                    <m:sSub>
                      <m:sSubPr>
                        <m:ctrlPr>
                          <a:rPr lang="sk-SK" sz="1800" b="1" i="1" dirty="0" smtClean="0">
                            <a:latin typeface="Cambria Math" panose="02040503050406030204" pitchFamily="18" charset="0"/>
                            <a:cs typeface="Calibri" panose="020F0502020204030204" pitchFamily="34" charset="0"/>
                          </a:rPr>
                        </m:ctrlPr>
                      </m:sSubPr>
                      <m:e>
                        <m:r>
                          <a:rPr lang="en-US" sz="1800" b="1" i="1" dirty="0" err="1">
                            <a:latin typeface="Cambria Math" panose="02040503050406030204" pitchFamily="18" charset="0"/>
                            <a:cs typeface="Calibri" panose="020F0502020204030204" pitchFamily="34" charset="0"/>
                          </a:rPr>
                          <m:t>𝒘</m:t>
                        </m:r>
                      </m:e>
                      <m:sub>
                        <m:r>
                          <a:rPr lang="en-US" sz="1800" b="1" i="1" dirty="0" err="1">
                            <a:latin typeface="Cambria Math" panose="02040503050406030204" pitchFamily="18" charset="0"/>
                            <a:cs typeface="Calibri" panose="020F0502020204030204" pitchFamily="34" charset="0"/>
                          </a:rPr>
                          <m:t>𝒑</m:t>
                        </m:r>
                      </m:sub>
                    </m:sSub>
                  </m:oMath>
                </a14:m>
                <a:r>
                  <a:rPr lang="en-US" sz="1800" b="1" dirty="0">
                    <a:latin typeface="Calibri" panose="020F0502020204030204" pitchFamily="34" charset="0"/>
                    <a:cs typeface="Calibri" panose="020F0502020204030204" pitchFamily="34" charset="0"/>
                  </a:rPr>
                  <a:t> </a:t>
                </a:r>
                <a:r>
                  <a:rPr lang="en-US" sz="1800" dirty="0">
                    <a:latin typeface="Calibri" panose="020F0502020204030204" pitchFamily="34" charset="0"/>
                    <a:cs typeface="Calibri" panose="020F0502020204030204" pitchFamily="34" charset="0"/>
                  </a:rPr>
                  <a:t>= the proportion of preferred stock the company uses when it raises new</a:t>
                </a:r>
                <a:r>
                  <a:rPr lang="sk-SK" sz="1800" dirty="0">
                    <a:latin typeface="Calibri" panose="020F0502020204030204" pitchFamily="34" charset="0"/>
                    <a:cs typeface="Calibri" panose="020F0502020204030204" pitchFamily="34" charset="0"/>
                  </a:rPr>
                  <a:t> </a:t>
                </a:r>
                <a:r>
                  <a:rPr lang="en-US" sz="1800" dirty="0">
                    <a:latin typeface="Calibri" panose="020F0502020204030204" pitchFamily="34" charset="0"/>
                    <a:cs typeface="Calibri" panose="020F0502020204030204" pitchFamily="34" charset="0"/>
                  </a:rPr>
                  <a:t>funds</a:t>
                </a:r>
              </a:p>
              <a:p>
                <a:pPr marL="0" marR="0" indent="0">
                  <a:lnSpc>
                    <a:spcPct val="107000"/>
                  </a:lnSpc>
                  <a:spcBef>
                    <a:spcPts val="0"/>
                  </a:spcBef>
                  <a:spcAft>
                    <a:spcPts val="800"/>
                  </a:spcAft>
                  <a:buNone/>
                </a:pPr>
                <a14:m>
                  <m:oMath xmlns:m="http://schemas.openxmlformats.org/officeDocument/2006/math">
                    <m:sSub>
                      <m:sSubPr>
                        <m:ctrlPr>
                          <a:rPr lang="sk-SK" sz="1800" b="1" i="1" dirty="0" smtClean="0">
                            <a:latin typeface="Cambria Math" panose="02040503050406030204" pitchFamily="18" charset="0"/>
                            <a:cs typeface="Calibri" panose="020F0502020204030204" pitchFamily="34" charset="0"/>
                          </a:rPr>
                        </m:ctrlPr>
                      </m:sSubPr>
                      <m:e>
                        <m:r>
                          <a:rPr lang="sk-SK" sz="1800" b="1" i="1" dirty="0" smtClean="0">
                            <a:latin typeface="Cambria Math" panose="02040503050406030204" pitchFamily="18" charset="0"/>
                            <a:cs typeface="Calibri" panose="020F0502020204030204" pitchFamily="34" charset="0"/>
                          </a:rPr>
                          <m:t>𝒓</m:t>
                        </m:r>
                      </m:e>
                      <m:sub>
                        <m:r>
                          <a:rPr lang="en-US" sz="1800" b="1" i="1" dirty="0" err="1">
                            <a:latin typeface="Cambria Math" panose="02040503050406030204" pitchFamily="18" charset="0"/>
                            <a:cs typeface="Calibri" panose="020F0502020204030204" pitchFamily="34" charset="0"/>
                          </a:rPr>
                          <m:t>𝒑</m:t>
                        </m:r>
                      </m:sub>
                    </m:sSub>
                  </m:oMath>
                </a14:m>
                <a:r>
                  <a:rPr lang="en-US" sz="1800" dirty="0">
                    <a:latin typeface="Calibri" panose="020F0502020204030204" pitchFamily="34" charset="0"/>
                    <a:cs typeface="Calibri" panose="020F0502020204030204" pitchFamily="34" charset="0"/>
                  </a:rPr>
                  <a:t> = the marginal cost of preferred stock</a:t>
                </a:r>
              </a:p>
              <a:p>
                <a:pPr marL="0" marR="0" indent="0">
                  <a:lnSpc>
                    <a:spcPct val="107000"/>
                  </a:lnSpc>
                  <a:spcBef>
                    <a:spcPts val="0"/>
                  </a:spcBef>
                  <a:spcAft>
                    <a:spcPts val="800"/>
                  </a:spcAft>
                  <a:buNone/>
                </a:pPr>
                <a14:m>
                  <m:oMath xmlns:m="http://schemas.openxmlformats.org/officeDocument/2006/math">
                    <m:sSub>
                      <m:sSubPr>
                        <m:ctrlPr>
                          <a:rPr lang="sk-SK" sz="1800" b="1" i="1" dirty="0" smtClean="0">
                            <a:latin typeface="Cambria Math" panose="02040503050406030204" pitchFamily="18" charset="0"/>
                            <a:cs typeface="Calibri" panose="020F0502020204030204" pitchFamily="34" charset="0"/>
                          </a:rPr>
                        </m:ctrlPr>
                      </m:sSubPr>
                      <m:e>
                        <m:r>
                          <a:rPr lang="en-US" sz="1800" b="1" i="1" dirty="0">
                            <a:latin typeface="Cambria Math" panose="02040503050406030204" pitchFamily="18" charset="0"/>
                            <a:cs typeface="Calibri" panose="020F0502020204030204" pitchFamily="34" charset="0"/>
                          </a:rPr>
                          <m:t>𝒘</m:t>
                        </m:r>
                      </m:e>
                      <m:sub>
                        <m:r>
                          <a:rPr lang="en-US" sz="1800" b="1" i="1" dirty="0">
                            <a:latin typeface="Cambria Math" panose="02040503050406030204" pitchFamily="18" charset="0"/>
                            <a:cs typeface="Calibri" panose="020F0502020204030204" pitchFamily="34" charset="0"/>
                          </a:rPr>
                          <m:t>𝒆</m:t>
                        </m:r>
                      </m:sub>
                    </m:sSub>
                  </m:oMath>
                </a14:m>
                <a:r>
                  <a:rPr lang="en-US" sz="1800" dirty="0">
                    <a:latin typeface="Calibri" panose="020F0502020204030204" pitchFamily="34" charset="0"/>
                    <a:cs typeface="Calibri" panose="020F0502020204030204" pitchFamily="34" charset="0"/>
                  </a:rPr>
                  <a:t> = the proportion of equity that the company uses when it raises new funds</a:t>
                </a:r>
              </a:p>
              <a:p>
                <a:pPr marL="0" marR="0" indent="0">
                  <a:lnSpc>
                    <a:spcPct val="107000"/>
                  </a:lnSpc>
                  <a:spcBef>
                    <a:spcPts val="0"/>
                  </a:spcBef>
                  <a:spcAft>
                    <a:spcPts val="800"/>
                  </a:spcAft>
                  <a:buNone/>
                </a:pPr>
                <a14:m>
                  <m:oMath xmlns:m="http://schemas.openxmlformats.org/officeDocument/2006/math">
                    <m:sSub>
                      <m:sSubPr>
                        <m:ctrlPr>
                          <a:rPr lang="sk-SK" sz="1800" b="1" i="1" dirty="0" smtClean="0">
                            <a:latin typeface="Cambria Math" panose="02040503050406030204" pitchFamily="18" charset="0"/>
                            <a:cs typeface="Calibri" panose="020F0502020204030204" pitchFamily="34" charset="0"/>
                          </a:rPr>
                        </m:ctrlPr>
                      </m:sSubPr>
                      <m:e>
                        <m:r>
                          <a:rPr lang="en-US" sz="1800" b="1" i="1" dirty="0">
                            <a:latin typeface="Cambria Math" panose="02040503050406030204" pitchFamily="18" charset="0"/>
                            <a:cs typeface="Calibri" panose="020F0502020204030204" pitchFamily="34" charset="0"/>
                          </a:rPr>
                          <m:t>𝒓</m:t>
                        </m:r>
                      </m:e>
                      <m:sub>
                        <m:r>
                          <a:rPr lang="en-US" sz="1800" b="1" i="1" dirty="0">
                            <a:latin typeface="Cambria Math" panose="02040503050406030204" pitchFamily="18" charset="0"/>
                            <a:cs typeface="Calibri" panose="020F0502020204030204" pitchFamily="34" charset="0"/>
                          </a:rPr>
                          <m:t>𝒆</m:t>
                        </m:r>
                      </m:sub>
                    </m:sSub>
                  </m:oMath>
                </a14:m>
                <a:r>
                  <a:rPr lang="en-US" sz="1800" dirty="0">
                    <a:latin typeface="Calibri" panose="020F0502020204030204" pitchFamily="34" charset="0"/>
                    <a:cs typeface="Calibri" panose="020F0502020204030204" pitchFamily="34" charset="0"/>
                  </a:rPr>
                  <a:t> = the marginal cost of equity</a:t>
                </a:r>
                <a:endParaRPr lang="pl-PL" sz="1800" dirty="0">
                  <a:latin typeface="Calibri" panose="020F0502020204030204" pitchFamily="34" charset="0"/>
                  <a:cs typeface="Calibri" panose="020F0502020204030204" pitchFamily="34" charset="0"/>
                </a:endParaRPr>
              </a:p>
            </p:txBody>
          </p:sp>
        </mc:Choice>
        <mc:Fallback xmlns="">
          <p:sp>
            <p:nvSpPr>
              <p:cNvPr id="3" name="Symbol zastępczy zawartości 2">
                <a:extLst>
                  <a:ext uri="{FF2B5EF4-FFF2-40B4-BE49-F238E27FC236}">
                    <a16:creationId xmlns:a16="http://schemas.microsoft.com/office/drawing/2014/main" id="{0FCEB99E-B7DB-FD90-2469-20F639975CE2}"/>
                  </a:ext>
                </a:extLst>
              </p:cNvPr>
              <p:cNvSpPr>
                <a:spLocks noGrp="1" noRot="1" noChangeAspect="1" noMove="1" noResize="1" noEditPoints="1" noAdjustHandles="1" noChangeArrowheads="1" noChangeShapeType="1" noTextEdit="1"/>
              </p:cNvSpPr>
              <p:nvPr>
                <p:ph idx="1"/>
              </p:nvPr>
            </p:nvSpPr>
            <p:spPr>
              <a:blipFill>
                <a:blip r:embed="rId2"/>
                <a:stretch>
                  <a:fillRect l="-522" t="-420"/>
                </a:stretch>
              </a:blipFill>
            </p:spPr>
            <p:txBody>
              <a:bodyPr/>
              <a:lstStyle/>
              <a:p>
                <a:r>
                  <a:rPr lang="sk-SK">
                    <a:noFill/>
                  </a:rPr>
                  <a:t> </a:t>
                </a:r>
              </a:p>
            </p:txBody>
          </p:sp>
        </mc:Fallback>
      </mc:AlternateContent>
    </p:spTree>
    <p:extLst>
      <p:ext uri="{BB962C8B-B14F-4D97-AF65-F5344CB8AC3E}">
        <p14:creationId xmlns:p14="http://schemas.microsoft.com/office/powerpoint/2010/main" val="23900325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3F62207-D126-E9CA-E89F-27C3F07226D8}"/>
              </a:ext>
            </a:extLst>
          </p:cNvPr>
          <p:cNvSpPr>
            <a:spLocks noGrp="1"/>
          </p:cNvSpPr>
          <p:nvPr>
            <p:ph type="title"/>
          </p:nvPr>
        </p:nvSpPr>
        <p:spPr/>
        <p:txBody>
          <a:bodyPr>
            <a:noAutofit/>
          </a:bodyPr>
          <a:lstStyle/>
          <a:p>
            <a:pPr marL="0" marR="0">
              <a:lnSpc>
                <a:spcPct val="107000"/>
              </a:lnSpc>
              <a:spcBef>
                <a:spcPts val="0"/>
              </a:spcBef>
              <a:spcAft>
                <a:spcPts val="800"/>
              </a:spcAft>
            </a:pPr>
            <a:r>
              <a:rPr lang="en-US" sz="3200" b="1" dirty="0">
                <a:latin typeface="Calibri" panose="020F0502020204030204" pitchFamily="34" charset="0"/>
                <a:ea typeface="Calibri" panose="020F0502020204030204" pitchFamily="34" charset="0"/>
                <a:cs typeface="Times New Roman" panose="02020603050405020304" pitchFamily="18" charset="0"/>
              </a:rPr>
              <a:t>Taxes and the Cost of Capital</a:t>
            </a:r>
            <a:endParaRPr lang="en-US" sz="3200" b="1" dirty="0">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Symbol zastępczy zawartości 2">
                <a:extLst>
                  <a:ext uri="{FF2B5EF4-FFF2-40B4-BE49-F238E27FC236}">
                    <a16:creationId xmlns:a16="http://schemas.microsoft.com/office/drawing/2014/main" id="{0FCEB99E-B7DB-FD90-2469-20F639975CE2}"/>
                  </a:ext>
                </a:extLst>
              </p:cNvPr>
              <p:cNvSpPr>
                <a:spLocks noGrp="1"/>
              </p:cNvSpPr>
              <p:nvPr>
                <p:ph idx="1"/>
              </p:nvPr>
            </p:nvSpPr>
            <p:spPr/>
            <p:txBody>
              <a:bodyPr>
                <a:normAutofit/>
              </a:bodyPr>
              <a:lstStyle/>
              <a:p>
                <a:pPr>
                  <a:lnSpc>
                    <a:spcPct val="107000"/>
                  </a:lnSpc>
                  <a:spcBef>
                    <a:spcPts val="0"/>
                  </a:spcBef>
                  <a:spcAft>
                    <a:spcPts val="800"/>
                  </a:spcAft>
                </a:pPr>
                <a:r>
                  <a:rPr lang="en-US" sz="1800" dirty="0">
                    <a:latin typeface="Calibri" panose="020F0502020204030204" pitchFamily="34" charset="0"/>
                    <a:cs typeface="Calibri" panose="020F0502020204030204" pitchFamily="34" charset="0"/>
                  </a:rPr>
                  <a:t>The marginal cost of debt financing is the cost of debt after considering the allowable deduction for interest on debt based on the country’s tax law. </a:t>
                </a:r>
                <a:endParaRPr lang="sk-SK" sz="1800" dirty="0">
                  <a:latin typeface="Calibri" panose="020F0502020204030204" pitchFamily="34" charset="0"/>
                  <a:cs typeface="Calibri" panose="020F0502020204030204" pitchFamily="34" charset="0"/>
                </a:endParaRPr>
              </a:p>
              <a:p>
                <a:pPr>
                  <a:lnSpc>
                    <a:spcPct val="107000"/>
                  </a:lnSpc>
                  <a:spcBef>
                    <a:spcPts val="0"/>
                  </a:spcBef>
                  <a:spcAft>
                    <a:spcPts val="800"/>
                  </a:spcAft>
                </a:pPr>
                <a:endParaRPr lang="en-US" sz="1800" dirty="0">
                  <a:latin typeface="Calibri" panose="020F0502020204030204" pitchFamily="34" charset="0"/>
                  <a:cs typeface="Calibri" panose="020F0502020204030204" pitchFamily="34" charset="0"/>
                </a:endParaRPr>
              </a:p>
              <a:p>
                <a:pPr>
                  <a:lnSpc>
                    <a:spcPct val="107000"/>
                  </a:lnSpc>
                  <a:spcBef>
                    <a:spcPts val="0"/>
                  </a:spcBef>
                  <a:spcAft>
                    <a:spcPts val="800"/>
                  </a:spcAft>
                </a:pPr>
                <a:r>
                  <a:rPr lang="en-US" sz="1800" dirty="0">
                    <a:latin typeface="Calibri" panose="020F0502020204030204" pitchFamily="34" charset="0"/>
                    <a:cs typeface="Calibri" panose="020F0502020204030204" pitchFamily="34" charset="0"/>
                  </a:rPr>
                  <a:t>If interest </a:t>
                </a:r>
                <a:r>
                  <a:rPr lang="en-US" sz="1800" b="1" dirty="0">
                    <a:latin typeface="Calibri" panose="020F0502020204030204" pitchFamily="34" charset="0"/>
                    <a:cs typeface="Calibri" panose="020F0502020204030204" pitchFamily="34" charset="0"/>
                  </a:rPr>
                  <a:t>cannot be </a:t>
                </a:r>
                <a:r>
                  <a:rPr lang="en-US" sz="1800" dirty="0">
                    <a:latin typeface="Calibri" panose="020F0502020204030204" pitchFamily="34" charset="0"/>
                    <a:cs typeface="Calibri" panose="020F0502020204030204" pitchFamily="34" charset="0"/>
                  </a:rPr>
                  <a:t>deducted for tax purposes, the tax rate applied is zero so that the effective marginal cost of debt is equal to </a:t>
                </a:r>
                <a14:m>
                  <m:oMath xmlns:m="http://schemas.openxmlformats.org/officeDocument/2006/math">
                    <m:sSub>
                      <m:sSubPr>
                        <m:ctrlPr>
                          <a:rPr lang="sk-SK" sz="1800" b="0" i="1" dirty="0" smtClean="0">
                            <a:latin typeface="Cambria Math" panose="02040503050406030204" pitchFamily="18" charset="0"/>
                            <a:cs typeface="Calibri" panose="020F0502020204030204" pitchFamily="34" charset="0"/>
                          </a:rPr>
                        </m:ctrlPr>
                      </m:sSubPr>
                      <m:e>
                        <m:r>
                          <a:rPr lang="en-US" sz="1800" i="1" dirty="0" smtClean="0">
                            <a:latin typeface="Cambria Math" panose="02040503050406030204" pitchFamily="18" charset="0"/>
                            <a:cs typeface="Calibri" panose="020F0502020204030204" pitchFamily="34" charset="0"/>
                          </a:rPr>
                          <m:t>𝑟</m:t>
                        </m:r>
                      </m:e>
                      <m:sub>
                        <m:r>
                          <a:rPr lang="en-US" sz="1800" i="1" dirty="0" smtClean="0">
                            <a:latin typeface="Cambria Math" panose="02040503050406030204" pitchFamily="18" charset="0"/>
                            <a:cs typeface="Calibri" panose="020F0502020204030204" pitchFamily="34" charset="0"/>
                          </a:rPr>
                          <m:t>𝑑</m:t>
                        </m:r>
                      </m:sub>
                    </m:sSub>
                  </m:oMath>
                </a14:m>
                <a:r>
                  <a:rPr lang="en-US" sz="1800" dirty="0">
                    <a:latin typeface="Calibri" panose="020F0502020204030204" pitchFamily="34" charset="0"/>
                    <a:cs typeface="Calibri" panose="020F0502020204030204" pitchFamily="34" charset="0"/>
                  </a:rPr>
                  <a:t> in Equation 1. </a:t>
                </a:r>
                <a:endParaRPr lang="sk-SK" sz="1800" dirty="0">
                  <a:latin typeface="Calibri" panose="020F0502020204030204" pitchFamily="34" charset="0"/>
                  <a:cs typeface="Calibri" panose="020F0502020204030204" pitchFamily="34" charset="0"/>
                </a:endParaRPr>
              </a:p>
              <a:p>
                <a:pPr>
                  <a:lnSpc>
                    <a:spcPct val="107000"/>
                  </a:lnSpc>
                  <a:spcBef>
                    <a:spcPts val="0"/>
                  </a:spcBef>
                  <a:spcAft>
                    <a:spcPts val="800"/>
                  </a:spcAft>
                </a:pPr>
                <a:endParaRPr lang="en-US" sz="1800" dirty="0">
                  <a:latin typeface="Calibri" panose="020F0502020204030204" pitchFamily="34" charset="0"/>
                  <a:cs typeface="Calibri" panose="020F0502020204030204" pitchFamily="34" charset="0"/>
                </a:endParaRPr>
              </a:p>
              <a:p>
                <a:pPr>
                  <a:lnSpc>
                    <a:spcPct val="107000"/>
                  </a:lnSpc>
                  <a:spcBef>
                    <a:spcPts val="0"/>
                  </a:spcBef>
                  <a:spcAft>
                    <a:spcPts val="800"/>
                  </a:spcAft>
                </a:pPr>
                <a:r>
                  <a:rPr lang="en-US" sz="1800" dirty="0">
                    <a:latin typeface="Calibri" panose="020F0502020204030204" pitchFamily="34" charset="0"/>
                    <a:cs typeface="Calibri" panose="020F0502020204030204" pitchFamily="34" charset="0"/>
                  </a:rPr>
                  <a:t>If interest </a:t>
                </a:r>
                <a:r>
                  <a:rPr lang="en-US" sz="1800" b="1" dirty="0">
                    <a:latin typeface="Calibri" panose="020F0502020204030204" pitchFamily="34" charset="0"/>
                    <a:cs typeface="Calibri" panose="020F0502020204030204" pitchFamily="34" charset="0"/>
                  </a:rPr>
                  <a:t>can be </a:t>
                </a:r>
                <a:r>
                  <a:rPr lang="en-US" sz="1800" dirty="0">
                    <a:latin typeface="Calibri" panose="020F0502020204030204" pitchFamily="34" charset="0"/>
                    <a:cs typeface="Calibri" panose="020F0502020204030204" pitchFamily="34" charset="0"/>
                  </a:rPr>
                  <a:t>deducted in full, the tax deductibility of debt reduces the effective marginal cost of debt to reflect the income shielded from taxation and the marginal cost of debt is </a:t>
                </a:r>
                <a14:m>
                  <m:oMath xmlns:m="http://schemas.openxmlformats.org/officeDocument/2006/math">
                    <m:sSub>
                      <m:sSubPr>
                        <m:ctrlPr>
                          <a:rPr lang="sk-SK" sz="1800" b="0" i="1" dirty="0" smtClean="0">
                            <a:latin typeface="Cambria Math" panose="02040503050406030204" pitchFamily="18" charset="0"/>
                            <a:cs typeface="Calibri" panose="020F0502020204030204" pitchFamily="34" charset="0"/>
                          </a:rPr>
                        </m:ctrlPr>
                      </m:sSubPr>
                      <m:e>
                        <m:r>
                          <a:rPr lang="en-US" sz="1800" i="1" dirty="0" smtClean="0">
                            <a:latin typeface="Cambria Math" panose="02040503050406030204" pitchFamily="18" charset="0"/>
                            <a:cs typeface="Calibri" panose="020F0502020204030204" pitchFamily="34" charset="0"/>
                          </a:rPr>
                          <m:t>𝑟</m:t>
                        </m:r>
                      </m:e>
                      <m:sub>
                        <m:r>
                          <a:rPr lang="en-US" sz="1800" i="1" dirty="0" smtClean="0">
                            <a:latin typeface="Cambria Math" panose="02040503050406030204" pitchFamily="18" charset="0"/>
                            <a:cs typeface="Calibri" panose="020F0502020204030204" pitchFamily="34" charset="0"/>
                          </a:rPr>
                          <m:t>𝑑</m:t>
                        </m:r>
                      </m:sub>
                    </m:sSub>
                    <m:r>
                      <a:rPr lang="en-US" sz="1800" i="1" dirty="0">
                        <a:latin typeface="Cambria Math" panose="02040503050406030204" pitchFamily="18" charset="0"/>
                        <a:cs typeface="Calibri" panose="020F0502020204030204" pitchFamily="34" charset="0"/>
                      </a:rPr>
                      <m:t>(1 – </m:t>
                    </m:r>
                    <m:r>
                      <a:rPr lang="en-US" sz="1800" i="1" dirty="0">
                        <a:latin typeface="Cambria Math" panose="02040503050406030204" pitchFamily="18" charset="0"/>
                        <a:cs typeface="Calibri" panose="020F0502020204030204" pitchFamily="34" charset="0"/>
                      </a:rPr>
                      <m:t>𝑡</m:t>
                    </m:r>
                    <m:r>
                      <a:rPr lang="en-US" sz="1800" i="1" dirty="0">
                        <a:latin typeface="Cambria Math" panose="02040503050406030204" pitchFamily="18" charset="0"/>
                        <a:cs typeface="Calibri" panose="020F0502020204030204" pitchFamily="34" charset="0"/>
                      </a:rPr>
                      <m:t>). </m:t>
                    </m:r>
                  </m:oMath>
                </a14:m>
                <a:endParaRPr lang="sk-SK" sz="1800" dirty="0">
                  <a:latin typeface="Calibri" panose="020F0502020204030204" pitchFamily="34" charset="0"/>
                  <a:cs typeface="Calibri" panose="020F0502020204030204" pitchFamily="34" charset="0"/>
                </a:endParaRPr>
              </a:p>
              <a:p>
                <a:pPr marL="0" marR="0" indent="0">
                  <a:lnSpc>
                    <a:spcPct val="107000"/>
                  </a:lnSpc>
                  <a:spcBef>
                    <a:spcPts val="0"/>
                  </a:spcBef>
                  <a:spcAft>
                    <a:spcPts val="800"/>
                  </a:spcAft>
                  <a:buNone/>
                </a:pPr>
                <a:endParaRPr lang="en-US" sz="1800" dirty="0">
                  <a:latin typeface="Calibri" panose="020F0502020204030204" pitchFamily="34" charset="0"/>
                  <a:cs typeface="Calibri" panose="020F0502020204030204" pitchFamily="34" charset="0"/>
                </a:endParaRPr>
              </a:p>
            </p:txBody>
          </p:sp>
        </mc:Choice>
        <mc:Fallback xmlns="">
          <p:sp>
            <p:nvSpPr>
              <p:cNvPr id="3" name="Symbol zastępczy zawartości 2">
                <a:extLst>
                  <a:ext uri="{FF2B5EF4-FFF2-40B4-BE49-F238E27FC236}">
                    <a16:creationId xmlns:a16="http://schemas.microsoft.com/office/drawing/2014/main" id="{0FCEB99E-B7DB-FD90-2469-20F639975CE2}"/>
                  </a:ext>
                </a:extLst>
              </p:cNvPr>
              <p:cNvSpPr>
                <a:spLocks noGrp="1" noRot="1" noChangeAspect="1" noMove="1" noResize="1" noEditPoints="1" noAdjustHandles="1" noChangeArrowheads="1" noChangeShapeType="1" noTextEdit="1"/>
              </p:cNvSpPr>
              <p:nvPr>
                <p:ph idx="1"/>
              </p:nvPr>
            </p:nvSpPr>
            <p:spPr>
              <a:blipFill>
                <a:blip r:embed="rId2"/>
                <a:stretch>
                  <a:fillRect l="-406" t="-560" r="-232"/>
                </a:stretch>
              </a:blipFill>
            </p:spPr>
            <p:txBody>
              <a:bodyPr/>
              <a:lstStyle/>
              <a:p>
                <a:r>
                  <a:rPr lang="sk-SK">
                    <a:noFill/>
                  </a:rPr>
                  <a:t> </a:t>
                </a:r>
              </a:p>
            </p:txBody>
          </p:sp>
        </mc:Fallback>
      </mc:AlternateContent>
    </p:spTree>
    <p:extLst>
      <p:ext uri="{BB962C8B-B14F-4D97-AF65-F5344CB8AC3E}">
        <p14:creationId xmlns:p14="http://schemas.microsoft.com/office/powerpoint/2010/main" val="22928482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3F62207-D126-E9CA-E89F-27C3F07226D8}"/>
              </a:ext>
            </a:extLst>
          </p:cNvPr>
          <p:cNvSpPr>
            <a:spLocks noGrp="1"/>
          </p:cNvSpPr>
          <p:nvPr>
            <p:ph type="title"/>
          </p:nvPr>
        </p:nvSpPr>
        <p:spPr/>
        <p:txBody>
          <a:bodyPr>
            <a:noAutofit/>
          </a:bodyPr>
          <a:lstStyle/>
          <a:p>
            <a:pPr>
              <a:lnSpc>
                <a:spcPct val="107000"/>
              </a:lnSpc>
              <a:spcBef>
                <a:spcPts val="0"/>
              </a:spcBef>
              <a:spcAft>
                <a:spcPts val="800"/>
              </a:spcAft>
            </a:pPr>
            <a:r>
              <a:rPr lang="en-US" sz="3200" b="1" dirty="0">
                <a:latin typeface="Calibri" panose="020F0502020204030204" pitchFamily="34" charset="0"/>
                <a:cs typeface="Calibri" panose="020F0502020204030204" pitchFamily="34" charset="0"/>
              </a:rPr>
              <a:t>Example of taxes and the cost of capital</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Symbol zastępczy zawartości 2">
            <a:extLst>
              <a:ext uri="{FF2B5EF4-FFF2-40B4-BE49-F238E27FC236}">
                <a16:creationId xmlns:a16="http://schemas.microsoft.com/office/drawing/2014/main" id="{0FCEB99E-B7DB-FD90-2469-20F639975CE2}"/>
              </a:ext>
            </a:extLst>
          </p:cNvPr>
          <p:cNvSpPr>
            <a:spLocks noGrp="1"/>
          </p:cNvSpPr>
          <p:nvPr>
            <p:ph idx="1"/>
          </p:nvPr>
        </p:nvSpPr>
        <p:spPr/>
        <p:txBody>
          <a:bodyPr>
            <a:normAutofit lnSpcReduction="10000"/>
          </a:bodyPr>
          <a:lstStyle/>
          <a:p>
            <a:pPr algn="just">
              <a:lnSpc>
                <a:spcPct val="107000"/>
              </a:lnSpc>
              <a:spcBef>
                <a:spcPts val="0"/>
              </a:spcBef>
              <a:spcAft>
                <a:spcPts val="800"/>
              </a:spcAft>
            </a:pPr>
            <a:r>
              <a:rPr lang="en-US" sz="2400" dirty="0">
                <a:latin typeface="Calibri" panose="020F0502020204030204" pitchFamily="34" charset="0"/>
                <a:cs typeface="Calibri" panose="020F0502020204030204" pitchFamily="34" charset="0"/>
              </a:rPr>
              <a:t>A company </a:t>
            </a:r>
            <a:r>
              <a:rPr lang="en-US" sz="2400" b="1" dirty="0">
                <a:latin typeface="Calibri" panose="020F0502020204030204" pitchFamily="34" charset="0"/>
                <a:cs typeface="Calibri" panose="020F0502020204030204" pitchFamily="34" charset="0"/>
              </a:rPr>
              <a:t>pays €1 million in interest </a:t>
            </a:r>
            <a:r>
              <a:rPr lang="en-US" sz="2400" dirty="0">
                <a:latin typeface="Calibri" panose="020F0502020204030204" pitchFamily="34" charset="0"/>
                <a:cs typeface="Calibri" panose="020F0502020204030204" pitchFamily="34" charset="0"/>
              </a:rPr>
              <a:t>on its €10 million of debt. </a:t>
            </a:r>
            <a:endParaRPr lang="sk-SK" sz="2400" dirty="0">
              <a:latin typeface="Calibri" panose="020F0502020204030204" pitchFamily="34" charset="0"/>
              <a:cs typeface="Calibri" panose="020F0502020204030204" pitchFamily="34" charset="0"/>
            </a:endParaRPr>
          </a:p>
          <a:p>
            <a:pPr algn="just">
              <a:lnSpc>
                <a:spcPct val="107000"/>
              </a:lnSpc>
              <a:spcBef>
                <a:spcPts val="0"/>
              </a:spcBef>
              <a:spcAft>
                <a:spcPts val="800"/>
              </a:spcAft>
            </a:pPr>
            <a:endParaRPr lang="en-US" sz="2400" dirty="0">
              <a:latin typeface="Calibri" panose="020F0502020204030204" pitchFamily="34" charset="0"/>
              <a:cs typeface="Calibri" panose="020F0502020204030204" pitchFamily="34" charset="0"/>
            </a:endParaRPr>
          </a:p>
          <a:p>
            <a:pPr algn="just">
              <a:lnSpc>
                <a:spcPct val="107000"/>
              </a:lnSpc>
              <a:spcBef>
                <a:spcPts val="0"/>
              </a:spcBef>
              <a:spcAft>
                <a:spcPts val="800"/>
              </a:spcAft>
            </a:pPr>
            <a:r>
              <a:rPr lang="en-US" sz="2400" dirty="0">
                <a:latin typeface="Calibri" panose="020F0502020204030204" pitchFamily="34" charset="0"/>
                <a:cs typeface="Calibri" panose="020F0502020204030204" pitchFamily="34" charset="0"/>
              </a:rPr>
              <a:t>The cost of this debt </a:t>
            </a:r>
            <a:r>
              <a:rPr lang="en-US" sz="2400" b="1" dirty="0">
                <a:latin typeface="Calibri" panose="020F0502020204030204" pitchFamily="34" charset="0"/>
                <a:cs typeface="Calibri" panose="020F0502020204030204" pitchFamily="34" charset="0"/>
              </a:rPr>
              <a:t>is not €1 million </a:t>
            </a:r>
            <a:r>
              <a:rPr lang="en-US" sz="2400" dirty="0">
                <a:latin typeface="Calibri" panose="020F0502020204030204" pitchFamily="34" charset="0"/>
                <a:cs typeface="Calibri" panose="020F0502020204030204" pitchFamily="34" charset="0"/>
              </a:rPr>
              <a:t>because this interest expense reduces taxable income by €1 million, resulting in a </a:t>
            </a:r>
            <a:r>
              <a:rPr lang="en-US" sz="2400" b="1" dirty="0">
                <a:latin typeface="Calibri" panose="020F0502020204030204" pitchFamily="34" charset="0"/>
                <a:cs typeface="Calibri" panose="020F0502020204030204" pitchFamily="34" charset="0"/>
              </a:rPr>
              <a:t>lower tax</a:t>
            </a:r>
            <a:r>
              <a:rPr lang="en-US" sz="2400" dirty="0">
                <a:latin typeface="Calibri" panose="020F0502020204030204" pitchFamily="34" charset="0"/>
                <a:cs typeface="Calibri" panose="020F0502020204030204" pitchFamily="34" charset="0"/>
              </a:rPr>
              <a:t>. </a:t>
            </a:r>
            <a:endParaRPr lang="sk-SK" sz="2400" dirty="0">
              <a:latin typeface="Calibri" panose="020F0502020204030204" pitchFamily="34" charset="0"/>
              <a:cs typeface="Calibri" panose="020F0502020204030204" pitchFamily="34" charset="0"/>
            </a:endParaRPr>
          </a:p>
          <a:p>
            <a:pPr algn="just">
              <a:lnSpc>
                <a:spcPct val="107000"/>
              </a:lnSpc>
              <a:spcBef>
                <a:spcPts val="0"/>
              </a:spcBef>
              <a:spcAft>
                <a:spcPts val="800"/>
              </a:spcAft>
            </a:pPr>
            <a:r>
              <a:rPr lang="en-US" sz="2400" dirty="0">
                <a:latin typeface="Calibri" panose="020F0502020204030204" pitchFamily="34" charset="0"/>
                <a:cs typeface="Calibri" panose="020F0502020204030204" pitchFamily="34" charset="0"/>
              </a:rPr>
              <a:t>If the company has a marginal </a:t>
            </a:r>
            <a:r>
              <a:rPr lang="en-US" sz="2400" b="1" dirty="0">
                <a:latin typeface="Calibri" panose="020F0502020204030204" pitchFamily="34" charset="0"/>
                <a:cs typeface="Calibri" panose="020F0502020204030204" pitchFamily="34" charset="0"/>
              </a:rPr>
              <a:t>tax rate of 40 percent</a:t>
            </a:r>
            <a:r>
              <a:rPr lang="en-US" sz="2400" dirty="0">
                <a:latin typeface="Calibri" panose="020F0502020204030204" pitchFamily="34" charset="0"/>
                <a:cs typeface="Calibri" panose="020F0502020204030204" pitchFamily="34" charset="0"/>
              </a:rPr>
              <a:t>, this €1 million of </a:t>
            </a:r>
            <a:r>
              <a:rPr lang="en-US" sz="2400" b="1" dirty="0">
                <a:latin typeface="Calibri" panose="020F0502020204030204" pitchFamily="34" charset="0"/>
                <a:cs typeface="Calibri" panose="020F0502020204030204" pitchFamily="34" charset="0"/>
              </a:rPr>
              <a:t>interest costs </a:t>
            </a:r>
            <a:r>
              <a:rPr lang="en-US" sz="2400" dirty="0">
                <a:latin typeface="Calibri" panose="020F0502020204030204" pitchFamily="34" charset="0"/>
                <a:cs typeface="Calibri" panose="020F0502020204030204" pitchFamily="34" charset="0"/>
              </a:rPr>
              <a:t>the company (€1 million)(1 − 0.4) = </a:t>
            </a:r>
            <a:r>
              <a:rPr lang="en-US" sz="2400" b="1" dirty="0">
                <a:latin typeface="Calibri" panose="020F0502020204030204" pitchFamily="34" charset="0"/>
                <a:cs typeface="Calibri" panose="020F0502020204030204" pitchFamily="34" charset="0"/>
              </a:rPr>
              <a:t>€0.6 million </a:t>
            </a:r>
            <a:r>
              <a:rPr lang="en-US" sz="2400" dirty="0">
                <a:latin typeface="Calibri" panose="020F0502020204030204" pitchFamily="34" charset="0"/>
                <a:cs typeface="Calibri" panose="020F0502020204030204" pitchFamily="34" charset="0"/>
              </a:rPr>
              <a:t>because the </a:t>
            </a:r>
            <a:r>
              <a:rPr lang="en-US" sz="2400" b="1" dirty="0">
                <a:latin typeface="Calibri" panose="020F0502020204030204" pitchFamily="34" charset="0"/>
                <a:cs typeface="Calibri" panose="020F0502020204030204" pitchFamily="34" charset="0"/>
              </a:rPr>
              <a:t>interest reduces the company’s tax bill by €0.4 million. </a:t>
            </a:r>
          </a:p>
          <a:p>
            <a:pPr algn="just">
              <a:lnSpc>
                <a:spcPct val="107000"/>
              </a:lnSpc>
              <a:spcBef>
                <a:spcPts val="0"/>
              </a:spcBef>
              <a:spcAft>
                <a:spcPts val="800"/>
              </a:spcAft>
            </a:pPr>
            <a:r>
              <a:rPr lang="en-US" sz="2400" dirty="0">
                <a:latin typeface="Calibri" panose="020F0502020204030204" pitchFamily="34" charset="0"/>
                <a:cs typeface="Calibri" panose="020F0502020204030204" pitchFamily="34" charset="0"/>
              </a:rPr>
              <a:t>In this case, the </a:t>
            </a:r>
            <a:r>
              <a:rPr lang="en-US" sz="2400" b="1" dirty="0">
                <a:latin typeface="Calibri" panose="020F0502020204030204" pitchFamily="34" charset="0"/>
                <a:cs typeface="Calibri" panose="020F0502020204030204" pitchFamily="34" charset="0"/>
              </a:rPr>
              <a:t>before tax cost of debt is 10 percent</a:t>
            </a:r>
            <a:r>
              <a:rPr lang="en-US" sz="2400" dirty="0">
                <a:latin typeface="Calibri" panose="020F0502020204030204" pitchFamily="34" charset="0"/>
                <a:cs typeface="Calibri" panose="020F0502020204030204" pitchFamily="34" charset="0"/>
              </a:rPr>
              <a:t>, whereas the </a:t>
            </a:r>
            <a:r>
              <a:rPr lang="en-US" sz="2400" b="1" dirty="0">
                <a:latin typeface="Calibri" panose="020F0502020204030204" pitchFamily="34" charset="0"/>
                <a:cs typeface="Calibri" panose="020F0502020204030204" pitchFamily="34" charset="0"/>
              </a:rPr>
              <a:t>after-tax cost of debt is </a:t>
            </a:r>
            <a:r>
              <a:rPr lang="en-US" sz="2400" dirty="0">
                <a:latin typeface="Calibri" panose="020F0502020204030204" pitchFamily="34" charset="0"/>
                <a:cs typeface="Calibri" panose="020F0502020204030204" pitchFamily="34" charset="0"/>
              </a:rPr>
              <a:t>(€0.6 million)/(€10 million) = </a:t>
            </a:r>
            <a:r>
              <a:rPr lang="en-US" sz="2400" b="1" dirty="0">
                <a:latin typeface="Calibri" panose="020F0502020204030204" pitchFamily="34" charset="0"/>
                <a:cs typeface="Calibri" panose="020F0502020204030204" pitchFamily="34" charset="0"/>
              </a:rPr>
              <a:t>6 percent</a:t>
            </a:r>
            <a:r>
              <a:rPr lang="en-US" sz="2400" dirty="0">
                <a:latin typeface="Calibri" panose="020F0502020204030204" pitchFamily="34" charset="0"/>
                <a:cs typeface="Calibri" panose="020F0502020204030204" pitchFamily="34" charset="0"/>
              </a:rPr>
              <a:t>, which can also be calculated as 10%(1 – 0.4). </a:t>
            </a:r>
          </a:p>
          <a:p>
            <a:pPr marL="0" marR="0" indent="0">
              <a:lnSpc>
                <a:spcPct val="107000"/>
              </a:lnSpc>
              <a:spcBef>
                <a:spcPts val="0"/>
              </a:spcBef>
              <a:spcAft>
                <a:spcPts val="800"/>
              </a:spcAft>
              <a:buNone/>
            </a:pPr>
            <a:endParaRPr lang="pl-PL" dirty="0"/>
          </a:p>
        </p:txBody>
      </p:sp>
    </p:spTree>
    <p:extLst>
      <p:ext uri="{BB962C8B-B14F-4D97-AF65-F5344CB8AC3E}">
        <p14:creationId xmlns:p14="http://schemas.microsoft.com/office/powerpoint/2010/main" val="33109269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3F62207-D126-E9CA-E89F-27C3F07226D8}"/>
              </a:ext>
            </a:extLst>
          </p:cNvPr>
          <p:cNvSpPr>
            <a:spLocks noGrp="1"/>
          </p:cNvSpPr>
          <p:nvPr>
            <p:ph type="title"/>
          </p:nvPr>
        </p:nvSpPr>
        <p:spPr/>
        <p:txBody>
          <a:bodyPr>
            <a:noAutofit/>
          </a:bodyPr>
          <a:lstStyle/>
          <a:p>
            <a:pPr marL="0" marR="0">
              <a:lnSpc>
                <a:spcPct val="107000"/>
              </a:lnSpc>
              <a:spcBef>
                <a:spcPts val="0"/>
              </a:spcBef>
              <a:spcAft>
                <a:spcPts val="800"/>
              </a:spcAft>
            </a:pPr>
            <a:r>
              <a:rPr lang="en-US" sz="3200" b="1" dirty="0">
                <a:latin typeface="Calibri" panose="020F0502020204030204" pitchFamily="34" charset="0"/>
                <a:ea typeface="Calibri" panose="020F0502020204030204" pitchFamily="34" charset="0"/>
                <a:cs typeface="Times New Roman" panose="02020603050405020304" pitchFamily="18" charset="0"/>
              </a:rPr>
              <a:t>Tax deduction</a:t>
            </a:r>
            <a:endParaRPr lang="en-US" sz="3200" b="1" dirty="0">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Symbol zastępczy zawartości 2">
                <a:extLst>
                  <a:ext uri="{FF2B5EF4-FFF2-40B4-BE49-F238E27FC236}">
                    <a16:creationId xmlns:a16="http://schemas.microsoft.com/office/drawing/2014/main" id="{0FCEB99E-B7DB-FD90-2469-20F639975CE2}"/>
                  </a:ext>
                </a:extLst>
              </p:cNvPr>
              <p:cNvSpPr>
                <a:spLocks noGrp="1"/>
              </p:cNvSpPr>
              <p:nvPr>
                <p:ph idx="1"/>
              </p:nvPr>
            </p:nvSpPr>
            <p:spPr/>
            <p:txBody>
              <a:bodyPr>
                <a:normAutofit/>
              </a:bodyPr>
              <a:lstStyle/>
              <a:p>
                <a:pPr algn="just">
                  <a:lnSpc>
                    <a:spcPct val="107000"/>
                  </a:lnSpc>
                  <a:spcBef>
                    <a:spcPts val="0"/>
                  </a:spcBef>
                  <a:spcAft>
                    <a:spcPts val="800"/>
                  </a:spcAft>
                </a:pPr>
                <a:r>
                  <a:rPr lang="en-US" sz="2000" dirty="0">
                    <a:latin typeface="Calibri" panose="020F0502020204030204" pitchFamily="34" charset="0"/>
                    <a:cs typeface="Calibri" panose="020F0502020204030204" pitchFamily="34" charset="0"/>
                  </a:rPr>
                  <a:t>In jurisdictions in which a </a:t>
                </a:r>
                <a:r>
                  <a:rPr lang="en-US" sz="2000" b="1" dirty="0">
                    <a:latin typeface="Calibri" panose="020F0502020204030204" pitchFamily="34" charset="0"/>
                    <a:cs typeface="Calibri" panose="020F0502020204030204" pitchFamily="34" charset="0"/>
                  </a:rPr>
                  <a:t>tax deduction </a:t>
                </a:r>
                <a:r>
                  <a:rPr lang="en-US" sz="2000" dirty="0">
                    <a:latin typeface="Calibri" panose="020F0502020204030204" pitchFamily="34" charset="0"/>
                    <a:cs typeface="Calibri" panose="020F0502020204030204" pitchFamily="34" charset="0"/>
                  </a:rPr>
                  <a:t>for a business’s </a:t>
                </a:r>
                <a:r>
                  <a:rPr lang="en-US" sz="2000" b="1" dirty="0">
                    <a:latin typeface="Calibri" panose="020F0502020204030204" pitchFamily="34" charset="0"/>
                    <a:cs typeface="Calibri" panose="020F0502020204030204" pitchFamily="34" charset="0"/>
                  </a:rPr>
                  <a:t>interest expense is allowed</a:t>
                </a:r>
                <a:r>
                  <a:rPr lang="en-US" sz="2000" dirty="0">
                    <a:latin typeface="Calibri" panose="020F0502020204030204" pitchFamily="34" charset="0"/>
                    <a:cs typeface="Calibri" panose="020F0502020204030204" pitchFamily="34" charset="0"/>
                  </a:rPr>
                  <a:t>, for reasons related to the business’s financial position and/or the terms of the tax law, the business may be in a situation in which </a:t>
                </a:r>
                <a:r>
                  <a:rPr lang="en-US" sz="2000" b="1" dirty="0">
                    <a:latin typeface="Calibri" panose="020F0502020204030204" pitchFamily="34" charset="0"/>
                    <a:cs typeface="Calibri" panose="020F0502020204030204" pitchFamily="34" charset="0"/>
                  </a:rPr>
                  <a:t>additional interest expense is not tax deductible</a:t>
                </a:r>
                <a:r>
                  <a:rPr lang="en-US" sz="2000" dirty="0">
                    <a:latin typeface="Calibri" panose="020F0502020204030204" pitchFamily="34" charset="0"/>
                    <a:cs typeface="Calibri" panose="020F0502020204030204" pitchFamily="34" charset="0"/>
                  </a:rPr>
                  <a:t>. </a:t>
                </a:r>
              </a:p>
              <a:p>
                <a:pPr algn="just">
                  <a:lnSpc>
                    <a:spcPct val="107000"/>
                  </a:lnSpc>
                  <a:spcBef>
                    <a:spcPts val="0"/>
                  </a:spcBef>
                  <a:spcAft>
                    <a:spcPts val="800"/>
                  </a:spcAft>
                </a:pPr>
                <a:endParaRPr lang="en-US" sz="2000" dirty="0">
                  <a:latin typeface="Calibri" panose="020F0502020204030204" pitchFamily="34" charset="0"/>
                  <a:cs typeface="Calibri" panose="020F0502020204030204" pitchFamily="34" charset="0"/>
                </a:endParaRPr>
              </a:p>
              <a:p>
                <a:pPr algn="just">
                  <a:lnSpc>
                    <a:spcPct val="107000"/>
                  </a:lnSpc>
                  <a:spcBef>
                    <a:spcPts val="0"/>
                  </a:spcBef>
                  <a:spcAft>
                    <a:spcPts val="800"/>
                  </a:spcAft>
                </a:pPr>
                <a:r>
                  <a:rPr lang="en-US" sz="2000" dirty="0">
                    <a:latin typeface="Calibri" panose="020F0502020204030204" pitchFamily="34" charset="0"/>
                    <a:cs typeface="Calibri" panose="020F0502020204030204" pitchFamily="34" charset="0"/>
                  </a:rPr>
                  <a:t>If the above company with €10 million in debt were in that position, its effective marginal cost of debt </a:t>
                </a:r>
                <a:r>
                  <a:rPr lang="en-US" sz="2000" b="1" dirty="0">
                    <a:latin typeface="Calibri" panose="020F0502020204030204" pitchFamily="34" charset="0"/>
                    <a:cs typeface="Calibri" panose="020F0502020204030204" pitchFamily="34" charset="0"/>
                  </a:rPr>
                  <a:t>would be 10 percent </a:t>
                </a:r>
                <a:r>
                  <a:rPr lang="en-US" sz="2000" dirty="0">
                    <a:latin typeface="Calibri" panose="020F0502020204030204" pitchFamily="34" charset="0"/>
                    <a:cs typeface="Calibri" panose="020F0502020204030204" pitchFamily="34" charset="0"/>
                  </a:rPr>
                  <a:t>rather than 6 percent because any </a:t>
                </a:r>
                <a:r>
                  <a:rPr lang="en-US" sz="2000" b="1" dirty="0">
                    <a:latin typeface="Calibri" panose="020F0502020204030204" pitchFamily="34" charset="0"/>
                    <a:cs typeface="Calibri" panose="020F0502020204030204" pitchFamily="34" charset="0"/>
                  </a:rPr>
                  <a:t>additional interest expense would not be deductible for tax purposes</a:t>
                </a:r>
                <a:r>
                  <a:rPr lang="en-US" sz="2000" dirty="0">
                    <a:latin typeface="Calibri" panose="020F0502020204030204" pitchFamily="34" charset="0"/>
                    <a:cs typeface="Calibri" panose="020F0502020204030204" pitchFamily="34" charset="0"/>
                  </a:rPr>
                  <a:t>. </a:t>
                </a:r>
                <a:endParaRPr lang="sk-SK" sz="2000" dirty="0">
                  <a:latin typeface="Calibri" panose="020F0502020204030204" pitchFamily="34" charset="0"/>
                  <a:cs typeface="Calibri" panose="020F0502020204030204" pitchFamily="34" charset="0"/>
                </a:endParaRPr>
              </a:p>
              <a:p>
                <a:pPr algn="just">
                  <a:lnSpc>
                    <a:spcPct val="107000"/>
                  </a:lnSpc>
                  <a:spcBef>
                    <a:spcPts val="0"/>
                  </a:spcBef>
                  <a:spcAft>
                    <a:spcPts val="800"/>
                  </a:spcAft>
                </a:pPr>
                <a:endParaRPr lang="sk-SK" sz="2000" dirty="0">
                  <a:latin typeface="Calibri" panose="020F0502020204030204" pitchFamily="34" charset="0"/>
                  <a:cs typeface="Calibri" panose="020F0502020204030204" pitchFamily="34" charset="0"/>
                </a:endParaRPr>
              </a:p>
              <a:p>
                <a:pPr algn="just">
                  <a:lnSpc>
                    <a:spcPct val="107000"/>
                  </a:lnSpc>
                  <a:spcBef>
                    <a:spcPts val="0"/>
                  </a:spcBef>
                  <a:spcAft>
                    <a:spcPts val="800"/>
                  </a:spcAft>
                </a:pPr>
                <a:r>
                  <a:rPr lang="en-US" sz="2000" dirty="0">
                    <a:latin typeface="Calibri" panose="020F0502020204030204" pitchFamily="34" charset="0"/>
                    <a:cs typeface="Calibri" panose="020F0502020204030204" pitchFamily="34" charset="0"/>
                  </a:rPr>
                  <a:t>In other words, if the limit on tax deductibility is reached, the marginal cost of debt is the cost of debt without any adjustment</a:t>
                </a:r>
                <a:r>
                  <a:rPr lang="sk-SK" sz="2000" dirty="0">
                    <a:latin typeface="Calibri" panose="020F0502020204030204" pitchFamily="34" charset="0"/>
                    <a:cs typeface="Calibri" panose="020F0502020204030204" pitchFamily="34" charset="0"/>
                  </a:rPr>
                  <a:t> </a:t>
                </a:r>
                <a:r>
                  <a:rPr lang="en-US" sz="2000" dirty="0">
                    <a:latin typeface="Calibri" panose="020F0502020204030204" pitchFamily="34" charset="0"/>
                    <a:cs typeface="Calibri" panose="020F0502020204030204" pitchFamily="34" charset="0"/>
                  </a:rPr>
                  <a:t>for a tax shield: using </a:t>
                </a:r>
                <a14:m>
                  <m:oMath xmlns:m="http://schemas.openxmlformats.org/officeDocument/2006/math">
                    <m:sSubSup>
                      <m:sSubSupPr>
                        <m:ctrlPr>
                          <a:rPr lang="en-US" sz="2000" b="0" i="1" dirty="0" smtClean="0">
                            <a:latin typeface="Cambria Math" panose="02040503050406030204" pitchFamily="18" charset="0"/>
                            <a:cs typeface="Calibri" panose="020F0502020204030204" pitchFamily="34" charset="0"/>
                          </a:rPr>
                        </m:ctrlPr>
                      </m:sSubSupPr>
                      <m:e>
                        <m:r>
                          <a:rPr lang="en-US" sz="2000" i="1" dirty="0" smtClean="0">
                            <a:latin typeface="Cambria Math" panose="02040503050406030204" pitchFamily="18" charset="0"/>
                            <a:cs typeface="Calibri" panose="020F0502020204030204" pitchFamily="34" charset="0"/>
                          </a:rPr>
                          <m:t>𝑟</m:t>
                        </m:r>
                      </m:e>
                      <m:sub>
                        <m:r>
                          <a:rPr lang="en-US" sz="2000" i="1" dirty="0" smtClean="0">
                            <a:latin typeface="Cambria Math" panose="02040503050406030204" pitchFamily="18" charset="0"/>
                            <a:cs typeface="Calibri" panose="020F0502020204030204" pitchFamily="34" charset="0"/>
                          </a:rPr>
                          <m:t>𝑑</m:t>
                        </m:r>
                      </m:sub>
                      <m:sup>
                        <m:r>
                          <a:rPr lang="en-US" sz="2000" i="1" dirty="0" smtClean="0">
                            <a:latin typeface="Cambria Math" panose="02040503050406030204" pitchFamily="18" charset="0"/>
                            <a:cs typeface="Calibri" panose="020F0502020204030204" pitchFamily="34" charset="0"/>
                          </a:rPr>
                          <m:t>∗</m:t>
                        </m:r>
                      </m:sup>
                    </m:sSubSup>
                  </m:oMath>
                </a14:m>
                <a:r>
                  <a:rPr lang="en-US" sz="2000" dirty="0">
                    <a:latin typeface="Calibri" panose="020F0502020204030204" pitchFamily="34" charset="0"/>
                    <a:cs typeface="Calibri" panose="020F0502020204030204" pitchFamily="34" charset="0"/>
                  </a:rPr>
                  <a:t> to represent the effective marginal cost of debt, </a:t>
                </a:r>
                <a14:m>
                  <m:oMath xmlns:m="http://schemas.openxmlformats.org/officeDocument/2006/math">
                    <m:sSubSup>
                      <m:sSubSupPr>
                        <m:ctrlPr>
                          <a:rPr lang="en-US" sz="2000" b="0" i="1" dirty="0" smtClean="0">
                            <a:latin typeface="Cambria Math" panose="02040503050406030204" pitchFamily="18" charset="0"/>
                            <a:cs typeface="Calibri" panose="020F0502020204030204" pitchFamily="34" charset="0"/>
                          </a:rPr>
                        </m:ctrlPr>
                      </m:sSubSupPr>
                      <m:e>
                        <m:r>
                          <a:rPr lang="en-US" sz="2000" b="0" i="1" dirty="0" smtClean="0">
                            <a:latin typeface="Cambria Math" panose="02040503050406030204" pitchFamily="18" charset="0"/>
                            <a:cs typeface="Calibri" panose="020F0502020204030204" pitchFamily="34" charset="0"/>
                          </a:rPr>
                          <m:t>𝑟</m:t>
                        </m:r>
                      </m:e>
                      <m:sub>
                        <m:r>
                          <a:rPr lang="en-US" sz="2000" b="0" i="1" dirty="0" smtClean="0">
                            <a:latin typeface="Cambria Math" panose="02040503050406030204" pitchFamily="18" charset="0"/>
                            <a:cs typeface="Calibri" panose="020F0502020204030204" pitchFamily="34" charset="0"/>
                          </a:rPr>
                          <m:t>𝑑</m:t>
                        </m:r>
                      </m:sub>
                      <m:sup>
                        <m:r>
                          <a:rPr lang="en-US" sz="2000" b="0" i="1" dirty="0" smtClean="0">
                            <a:latin typeface="Cambria Math" panose="02040503050406030204" pitchFamily="18" charset="0"/>
                            <a:cs typeface="Calibri" panose="020F0502020204030204" pitchFamily="34" charset="0"/>
                          </a:rPr>
                          <m:t>∗</m:t>
                        </m:r>
                      </m:sup>
                    </m:sSubSup>
                    <m:r>
                      <a:rPr lang="en-US" sz="2000" b="0" i="1" dirty="0" smtClean="0">
                        <a:latin typeface="Cambria Math" panose="02040503050406030204" pitchFamily="18" charset="0"/>
                        <a:cs typeface="Calibri" panose="020F0502020204030204" pitchFamily="34" charset="0"/>
                      </a:rPr>
                      <m:t>=</m:t>
                    </m:r>
                    <m:sSub>
                      <m:sSubPr>
                        <m:ctrlPr>
                          <a:rPr lang="en-US" sz="2000" b="0" i="1" dirty="0" smtClean="0">
                            <a:latin typeface="Cambria Math" panose="02040503050406030204" pitchFamily="18" charset="0"/>
                            <a:cs typeface="Calibri" panose="020F0502020204030204" pitchFamily="34" charset="0"/>
                          </a:rPr>
                        </m:ctrlPr>
                      </m:sSubPr>
                      <m:e>
                        <m:r>
                          <a:rPr lang="en-US" sz="2000" b="0" i="1" dirty="0" smtClean="0">
                            <a:latin typeface="Cambria Math" panose="02040503050406030204" pitchFamily="18" charset="0"/>
                            <a:cs typeface="Calibri" panose="020F0502020204030204" pitchFamily="34" charset="0"/>
                          </a:rPr>
                          <m:t>𝑟</m:t>
                        </m:r>
                      </m:e>
                      <m:sub>
                        <m:r>
                          <a:rPr lang="en-US" sz="2000" b="0" i="1" dirty="0" smtClean="0">
                            <a:latin typeface="Cambria Math" panose="02040503050406030204" pitchFamily="18" charset="0"/>
                            <a:cs typeface="Calibri" panose="020F0502020204030204" pitchFamily="34" charset="0"/>
                          </a:rPr>
                          <m:t>𝑑</m:t>
                        </m:r>
                      </m:sub>
                    </m:sSub>
                  </m:oMath>
                </a14:m>
                <a:r>
                  <a:rPr lang="en-US" sz="2000" dirty="0">
                    <a:latin typeface="Calibri" panose="020F0502020204030204" pitchFamily="34" charset="0"/>
                    <a:cs typeface="Calibri" panose="020F0502020204030204" pitchFamily="34" charset="0"/>
                  </a:rPr>
                  <a:t>.</a:t>
                </a:r>
                <a:endParaRPr lang="pl-PL" sz="2000" dirty="0">
                  <a:latin typeface="Calibri" panose="020F0502020204030204" pitchFamily="34" charset="0"/>
                  <a:cs typeface="Calibri" panose="020F0502020204030204" pitchFamily="34" charset="0"/>
                </a:endParaRPr>
              </a:p>
            </p:txBody>
          </p:sp>
        </mc:Choice>
        <mc:Fallback xmlns="">
          <p:sp>
            <p:nvSpPr>
              <p:cNvPr id="3" name="Symbol zastępczy zawartości 2">
                <a:extLst>
                  <a:ext uri="{FF2B5EF4-FFF2-40B4-BE49-F238E27FC236}">
                    <a16:creationId xmlns:a16="http://schemas.microsoft.com/office/drawing/2014/main" id="{0FCEB99E-B7DB-FD90-2469-20F639975CE2}"/>
                  </a:ext>
                </a:extLst>
              </p:cNvPr>
              <p:cNvSpPr>
                <a:spLocks noGrp="1" noRot="1" noChangeAspect="1" noMove="1" noResize="1" noEditPoints="1" noAdjustHandles="1" noChangeArrowheads="1" noChangeShapeType="1" noTextEdit="1"/>
              </p:cNvSpPr>
              <p:nvPr>
                <p:ph idx="1"/>
              </p:nvPr>
            </p:nvSpPr>
            <p:spPr>
              <a:blipFill>
                <a:blip r:embed="rId2"/>
                <a:stretch>
                  <a:fillRect l="-522" t="-560" r="-580"/>
                </a:stretch>
              </a:blipFill>
            </p:spPr>
            <p:txBody>
              <a:bodyPr/>
              <a:lstStyle/>
              <a:p>
                <a:r>
                  <a:rPr lang="sk-SK">
                    <a:noFill/>
                  </a:rPr>
                  <a:t> </a:t>
                </a:r>
              </a:p>
            </p:txBody>
          </p:sp>
        </mc:Fallback>
      </mc:AlternateContent>
    </p:spTree>
    <p:extLst>
      <p:ext uri="{BB962C8B-B14F-4D97-AF65-F5344CB8AC3E}">
        <p14:creationId xmlns:p14="http://schemas.microsoft.com/office/powerpoint/2010/main" val="25034843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3F62207-D126-E9CA-E89F-27C3F07226D8}"/>
              </a:ext>
            </a:extLst>
          </p:cNvPr>
          <p:cNvSpPr>
            <a:spLocks noGrp="1"/>
          </p:cNvSpPr>
          <p:nvPr>
            <p:ph type="title"/>
          </p:nvPr>
        </p:nvSpPr>
        <p:spPr/>
        <p:txBody>
          <a:bodyPr>
            <a:noAutofit/>
          </a:bodyPr>
          <a:lstStyle/>
          <a:p>
            <a:pPr marL="0" marR="0">
              <a:lnSpc>
                <a:spcPct val="107000"/>
              </a:lnSpc>
              <a:spcBef>
                <a:spcPts val="0"/>
              </a:spcBef>
              <a:spcAft>
                <a:spcPts val="800"/>
              </a:spcAft>
            </a:pPr>
            <a:r>
              <a:rPr lang="en-US" sz="3200" b="1" dirty="0">
                <a:latin typeface="Calibri" panose="020F0502020204030204" pitchFamily="34" charset="0"/>
                <a:ea typeface="Calibri" panose="020F0502020204030204" pitchFamily="34" charset="0"/>
                <a:cs typeface="Times New Roman" panose="02020603050405020304" pitchFamily="18" charset="0"/>
              </a:rPr>
              <a:t>Computing the Weighted Average Cost of Capital</a:t>
            </a:r>
            <a:endParaRPr lang="en-US" sz="32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Symbol zastępczy zawartości 2">
            <a:extLst>
              <a:ext uri="{FF2B5EF4-FFF2-40B4-BE49-F238E27FC236}">
                <a16:creationId xmlns:a16="http://schemas.microsoft.com/office/drawing/2014/main" id="{0FCEB99E-B7DB-FD90-2469-20F639975CE2}"/>
              </a:ext>
            </a:extLst>
          </p:cNvPr>
          <p:cNvSpPr>
            <a:spLocks noGrp="1"/>
          </p:cNvSpPr>
          <p:nvPr>
            <p:ph idx="1"/>
          </p:nvPr>
        </p:nvSpPr>
        <p:spPr>
          <a:xfrm>
            <a:off x="838200" y="1690688"/>
            <a:ext cx="10515600" cy="4882824"/>
          </a:xfrm>
        </p:spPr>
        <p:txBody>
          <a:bodyPr>
            <a:noAutofit/>
          </a:bodyPr>
          <a:lstStyle/>
          <a:p>
            <a:pPr marL="0" marR="0" indent="0" algn="just">
              <a:lnSpc>
                <a:spcPct val="107000"/>
              </a:lnSpc>
              <a:spcBef>
                <a:spcPts val="0"/>
              </a:spcBef>
              <a:spcAft>
                <a:spcPts val="800"/>
              </a:spcAft>
              <a:buNone/>
            </a:pPr>
            <a:r>
              <a:rPr lang="en-US" sz="1800" dirty="0">
                <a:latin typeface="Calibri" panose="020F0502020204030204" pitchFamily="34" charset="0"/>
                <a:cs typeface="Calibri" panose="020F0502020204030204" pitchFamily="34" charset="0"/>
              </a:rPr>
              <a:t>Assume that ABC Corporation has the following capital structure: </a:t>
            </a:r>
          </a:p>
          <a:p>
            <a:pPr algn="just">
              <a:lnSpc>
                <a:spcPct val="107000"/>
              </a:lnSpc>
              <a:spcBef>
                <a:spcPts val="0"/>
              </a:spcBef>
              <a:spcAft>
                <a:spcPts val="800"/>
              </a:spcAft>
            </a:pPr>
            <a:r>
              <a:rPr lang="en-US" sz="1800" dirty="0">
                <a:latin typeface="Calibri" panose="020F0502020204030204" pitchFamily="34" charset="0"/>
                <a:cs typeface="Calibri" panose="020F0502020204030204" pitchFamily="34" charset="0"/>
              </a:rPr>
              <a:t>30 percent  debt, </a:t>
            </a:r>
          </a:p>
          <a:p>
            <a:pPr algn="just">
              <a:lnSpc>
                <a:spcPct val="107000"/>
              </a:lnSpc>
              <a:spcBef>
                <a:spcPts val="0"/>
              </a:spcBef>
              <a:spcAft>
                <a:spcPts val="800"/>
              </a:spcAft>
            </a:pPr>
            <a:r>
              <a:rPr lang="en-US" sz="1800" dirty="0">
                <a:latin typeface="Calibri" panose="020F0502020204030204" pitchFamily="34" charset="0"/>
                <a:cs typeface="Calibri" panose="020F0502020204030204" pitchFamily="34" charset="0"/>
              </a:rPr>
              <a:t>10 percent preferred stock, </a:t>
            </a:r>
          </a:p>
          <a:p>
            <a:pPr algn="just">
              <a:lnSpc>
                <a:spcPct val="107000"/>
              </a:lnSpc>
              <a:spcBef>
                <a:spcPts val="0"/>
              </a:spcBef>
              <a:spcAft>
                <a:spcPts val="800"/>
              </a:spcAft>
            </a:pPr>
            <a:r>
              <a:rPr lang="en-US" sz="1800" dirty="0">
                <a:latin typeface="Calibri" panose="020F0502020204030204" pitchFamily="34" charset="0"/>
                <a:cs typeface="Calibri" panose="020F0502020204030204" pitchFamily="34" charset="0"/>
              </a:rPr>
              <a:t>60 percent equity. </a:t>
            </a:r>
          </a:p>
          <a:p>
            <a:pPr algn="just">
              <a:lnSpc>
                <a:spcPct val="107000"/>
              </a:lnSpc>
              <a:spcBef>
                <a:spcPts val="0"/>
              </a:spcBef>
              <a:spcAft>
                <a:spcPts val="800"/>
              </a:spcAft>
            </a:pPr>
            <a:endParaRPr lang="en-US" sz="1800" dirty="0">
              <a:latin typeface="Calibri" panose="020F0502020204030204" pitchFamily="34" charset="0"/>
              <a:cs typeface="Calibri" panose="020F0502020204030204" pitchFamily="34" charset="0"/>
            </a:endParaRPr>
          </a:p>
          <a:p>
            <a:pPr marL="0" marR="0" indent="0" algn="just">
              <a:lnSpc>
                <a:spcPct val="107000"/>
              </a:lnSpc>
              <a:spcBef>
                <a:spcPts val="0"/>
              </a:spcBef>
              <a:spcAft>
                <a:spcPts val="800"/>
              </a:spcAft>
              <a:buNone/>
            </a:pPr>
            <a:r>
              <a:rPr lang="en-US" sz="1800" dirty="0">
                <a:latin typeface="Calibri" panose="020F0502020204030204" pitchFamily="34" charset="0"/>
                <a:cs typeface="Calibri" panose="020F0502020204030204" pitchFamily="34" charset="0"/>
              </a:rPr>
              <a:t>Also assume that interest expense is tax deductible. </a:t>
            </a:r>
          </a:p>
          <a:p>
            <a:pPr marL="0" marR="0" indent="0" algn="just">
              <a:lnSpc>
                <a:spcPct val="107000"/>
              </a:lnSpc>
              <a:spcBef>
                <a:spcPts val="0"/>
              </a:spcBef>
              <a:spcAft>
                <a:spcPts val="800"/>
              </a:spcAft>
              <a:buNone/>
            </a:pPr>
            <a:r>
              <a:rPr lang="en-US" sz="1800" dirty="0">
                <a:latin typeface="Calibri" panose="020F0502020204030204" pitchFamily="34" charset="0"/>
                <a:cs typeface="Calibri" panose="020F0502020204030204" pitchFamily="34" charset="0"/>
              </a:rPr>
              <a:t>ABC Corporation wishes to maintain these proportions as it raises new funds. Its before-tax cost of debt is 8 percent, its cost of preferred stock is 10 percent, and its cost of equity is 15 percent. If the company’s marginal tax rate is 40 percent, what is ABC’s weighted average cost of capital?</a:t>
            </a:r>
            <a:endParaRPr lang="sk-SK" sz="1800" dirty="0">
              <a:latin typeface="Calibri" panose="020F0502020204030204" pitchFamily="34" charset="0"/>
              <a:cs typeface="Calibri" panose="020F0502020204030204" pitchFamily="34" charset="0"/>
            </a:endParaRPr>
          </a:p>
          <a:p>
            <a:pPr marL="0" marR="0" indent="0" algn="just">
              <a:lnSpc>
                <a:spcPct val="107000"/>
              </a:lnSpc>
              <a:spcBef>
                <a:spcPts val="0"/>
              </a:spcBef>
              <a:spcAft>
                <a:spcPts val="800"/>
              </a:spcAft>
              <a:buNone/>
            </a:pPr>
            <a:endParaRPr lang="en-US" sz="1800" dirty="0">
              <a:latin typeface="Calibri" panose="020F0502020204030204" pitchFamily="34" charset="0"/>
              <a:cs typeface="Calibri" panose="020F0502020204030204" pitchFamily="34" charset="0"/>
            </a:endParaRPr>
          </a:p>
          <a:p>
            <a:pPr marL="0" marR="0" indent="0" algn="just">
              <a:lnSpc>
                <a:spcPct val="107000"/>
              </a:lnSpc>
              <a:spcBef>
                <a:spcPts val="0"/>
              </a:spcBef>
              <a:spcAft>
                <a:spcPts val="800"/>
              </a:spcAft>
              <a:buNone/>
            </a:pPr>
            <a:r>
              <a:rPr lang="en-US" sz="1800" b="1" dirty="0">
                <a:latin typeface="Calibri" panose="020F0502020204030204" pitchFamily="34" charset="0"/>
                <a:cs typeface="Calibri" panose="020F0502020204030204" pitchFamily="34" charset="0"/>
              </a:rPr>
              <a:t>Solution:</a:t>
            </a:r>
          </a:p>
          <a:p>
            <a:pPr marL="0" marR="0" indent="0" algn="just">
              <a:lnSpc>
                <a:spcPct val="107000"/>
              </a:lnSpc>
              <a:spcBef>
                <a:spcPts val="0"/>
              </a:spcBef>
              <a:spcAft>
                <a:spcPts val="800"/>
              </a:spcAft>
              <a:buNone/>
            </a:pPr>
            <a:r>
              <a:rPr lang="en-US" sz="1800" dirty="0">
                <a:latin typeface="Calibri" panose="020F0502020204030204" pitchFamily="34" charset="0"/>
                <a:cs typeface="Calibri" panose="020F0502020204030204" pitchFamily="34" charset="0"/>
              </a:rPr>
              <a:t>The weighted average cost of capital is</a:t>
            </a:r>
          </a:p>
          <a:p>
            <a:pPr marL="0" marR="0" indent="0" algn="just">
              <a:lnSpc>
                <a:spcPct val="107000"/>
              </a:lnSpc>
              <a:spcBef>
                <a:spcPts val="0"/>
              </a:spcBef>
              <a:spcAft>
                <a:spcPts val="800"/>
              </a:spcAft>
              <a:buNone/>
            </a:pPr>
            <a:r>
              <a:rPr lang="en-US" sz="1800" dirty="0">
                <a:latin typeface="Calibri" panose="020F0502020204030204" pitchFamily="34" charset="0"/>
                <a:cs typeface="Calibri" panose="020F0502020204030204" pitchFamily="34" charset="0"/>
              </a:rPr>
              <a:t>WACC = (0.3)(0.08)(1 – 0.40) + (0.1)(0.1) + (0.6)(0.15)</a:t>
            </a:r>
            <a:r>
              <a:rPr lang="sk-SK" sz="1800" dirty="0">
                <a:latin typeface="Calibri" panose="020F0502020204030204" pitchFamily="34" charset="0"/>
                <a:cs typeface="Calibri" panose="020F0502020204030204" pitchFamily="34" charset="0"/>
              </a:rPr>
              <a:t> </a:t>
            </a:r>
            <a:r>
              <a:rPr lang="en-US" sz="1800" dirty="0">
                <a:latin typeface="Calibri" panose="020F0502020204030204" pitchFamily="34" charset="0"/>
                <a:cs typeface="Calibri" panose="020F0502020204030204" pitchFamily="34" charset="0"/>
              </a:rPr>
              <a:t>= 11.44 percent</a:t>
            </a:r>
            <a:endParaRPr lang="pl-PL" sz="1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5565664"/>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í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87F80E31AAF3C04F864ECAE0D42D1E14" ma:contentTypeVersion="16" ma:contentTypeDescription="Vytvoří nový dokument" ma:contentTypeScope="" ma:versionID="3ab689204d9c367acf6b4a728f1330e2">
  <xsd:schema xmlns:xsd="http://www.w3.org/2001/XMLSchema" xmlns:xs="http://www.w3.org/2001/XMLSchema" xmlns:p="http://schemas.microsoft.com/office/2006/metadata/properties" xmlns:ns2="9c6ade99-8a19-4915-8226-9bd8202beb49" xmlns:ns3="e9505dcb-0043-431c-9e90-d770fdec21cc" targetNamespace="http://schemas.microsoft.com/office/2006/metadata/properties" ma:root="true" ma:fieldsID="1516ccb27aea284589ce6026859ca4ec" ns2:_="" ns3:_="">
    <xsd:import namespace="9c6ade99-8a19-4915-8226-9bd8202beb49"/>
    <xsd:import namespace="e9505dcb-0043-431c-9e90-d770fdec21c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c6ade99-8a19-4915-8226-9bd8202beb4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LengthInSeconds" ma:index="13" nillable="true" ma:displayName="Length (seconds)"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Značky obrázků" ma:readOnly="false" ma:fieldId="{5cf76f15-5ced-4ddc-b409-7134ff3c332f}" ma:taxonomyMulti="true" ma:sspId="42107113-769a-4d15-b935-6d8bd9557b3e" ma:termSetId="09814cd3-568e-fe90-9814-8d621ff8fb84" ma:anchorId="fba54fb3-c3e1-fe81-a776-ca4b69148c4d" ma:open="true" ma:isKeyword="false">
      <xsd:complexType>
        <xsd:sequence>
          <xsd:element ref="pc:Terms" minOccurs="0" maxOccurs="1"/>
        </xsd:sequence>
      </xsd:complex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9505dcb-0043-431c-9e90-d770fdec21cc" elementFormDefault="qualified">
    <xsd:import namespace="http://schemas.microsoft.com/office/2006/documentManagement/types"/>
    <xsd:import namespace="http://schemas.microsoft.com/office/infopath/2007/PartnerControls"/>
    <xsd:element name="SharedWithUsers" ma:index="14" nillable="true" ma:displayName="Sdílí se s"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dílené s podrobnostmi" ma:internalName="SharedWithDetails" ma:readOnly="true">
      <xsd:simpleType>
        <xsd:restriction base="dms:Note">
          <xsd:maxLength value="255"/>
        </xsd:restriction>
      </xsd:simpleType>
    </xsd:element>
    <xsd:element name="TaxCatchAll" ma:index="18" nillable="true" ma:displayName="Taxonomy Catch All Column" ma:hidden="true" ma:list="{04e100c5-6628-4b76-9a0a-ebba0931bfcc}" ma:internalName="TaxCatchAll" ma:showField="CatchAllData" ma:web="e9505dcb-0043-431c-9e90-d770fdec21c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c6ade99-8a19-4915-8226-9bd8202beb49">
      <Terms xmlns="http://schemas.microsoft.com/office/infopath/2007/PartnerControls"/>
    </lcf76f155ced4ddcb4097134ff3c332f>
    <TaxCatchAll xmlns="e9505dcb-0043-431c-9e90-d770fdec21cc" xsi:nil="true"/>
  </documentManagement>
</p:properties>
</file>

<file path=customXml/itemProps1.xml><?xml version="1.0" encoding="utf-8"?>
<ds:datastoreItem xmlns:ds="http://schemas.openxmlformats.org/officeDocument/2006/customXml" ds:itemID="{768EE852-08AF-46D9-8844-B061B11748D7}">
  <ds:schemaRefs>
    <ds:schemaRef ds:uri="http://schemas.microsoft.com/sharepoint/v3/contenttype/forms"/>
  </ds:schemaRefs>
</ds:datastoreItem>
</file>

<file path=customXml/itemProps2.xml><?xml version="1.0" encoding="utf-8"?>
<ds:datastoreItem xmlns:ds="http://schemas.openxmlformats.org/officeDocument/2006/customXml" ds:itemID="{653D481B-08B2-4D3E-8CC5-D1FFD5B1D9A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c6ade99-8a19-4915-8226-9bd8202beb49"/>
    <ds:schemaRef ds:uri="e9505dcb-0043-431c-9e90-d770fdec21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A0D6D43-4DA8-4AF1-83A3-3D2C55FACE9A}">
  <ds:schemaRefs>
    <ds:schemaRef ds:uri="http://schemas.microsoft.com/office/2006/metadata/properties"/>
    <ds:schemaRef ds:uri="http://schemas.microsoft.com/office/infopath/2007/PartnerControls"/>
    <ds:schemaRef ds:uri="9c6ade99-8a19-4915-8226-9bd8202beb49"/>
    <ds:schemaRef ds:uri="e9505dcb-0043-431c-9e90-d770fdec21cc"/>
  </ds:schemaRefs>
</ds:datastoreItem>
</file>

<file path=docProps/app.xml><?xml version="1.0" encoding="utf-8"?>
<Properties xmlns="http://schemas.openxmlformats.org/officeDocument/2006/extended-properties" xmlns:vt="http://schemas.openxmlformats.org/officeDocument/2006/docPropsVTypes">
  <TotalTime>1425</TotalTime>
  <Words>3485</Words>
  <Application>Microsoft Office PowerPoint</Application>
  <PresentationFormat>Widescreen</PresentationFormat>
  <Paragraphs>250</Paragraphs>
  <Slides>35</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Arial</vt:lpstr>
      <vt:lpstr>Calibri</vt:lpstr>
      <vt:lpstr>Cambria Math</vt:lpstr>
      <vt:lpstr>Open Sans</vt:lpstr>
      <vt:lpstr>Yanone Kaffeesatz</vt:lpstr>
      <vt:lpstr>Motyw pakietu Office</vt:lpstr>
      <vt:lpstr>PowerPoint Presentation</vt:lpstr>
      <vt:lpstr>Cost of Capital</vt:lpstr>
      <vt:lpstr>Cost of Capital</vt:lpstr>
      <vt:lpstr>Weighted average cost of capital (WACC)</vt:lpstr>
      <vt:lpstr>Weighted average cost of capital (WACC)</vt:lpstr>
      <vt:lpstr>Taxes and the Cost of Capital</vt:lpstr>
      <vt:lpstr>Example of taxes and the cost of capital</vt:lpstr>
      <vt:lpstr>Tax deduction</vt:lpstr>
      <vt:lpstr>Computing the Weighted Average Cost of Capital</vt:lpstr>
      <vt:lpstr>Weights of the Weighted Average</vt:lpstr>
      <vt:lpstr>  Example: Estimating the Proportions of Capital </vt:lpstr>
      <vt:lpstr>Solution to 1:</vt:lpstr>
      <vt:lpstr>Solution to 2:</vt:lpstr>
      <vt:lpstr>Solution to 3: </vt:lpstr>
      <vt:lpstr>Cost of Debt</vt:lpstr>
      <vt:lpstr>Cost of Debt: Yield-to-Maturity Approach</vt:lpstr>
      <vt:lpstr>Example: Calculating the After-Tax Cost of Debt</vt:lpstr>
      <vt:lpstr>Solution:</vt:lpstr>
      <vt:lpstr>Cost of Debt: Debt-Rating Approach</vt:lpstr>
      <vt:lpstr>Cost of Debt: Issues I/II</vt:lpstr>
      <vt:lpstr>Cost of Debt: Issues II/II</vt:lpstr>
      <vt:lpstr>Cost of Preferred Stock</vt:lpstr>
      <vt:lpstr>Cost of Preferred Stock</vt:lpstr>
      <vt:lpstr>Cost of Preferred Stock and Taxes</vt:lpstr>
      <vt:lpstr>Example: Calculating the Cost of Preferred Equity</vt:lpstr>
      <vt:lpstr>Cost of Common Equity</vt:lpstr>
      <vt:lpstr>Cost of Common Equity: Capital Asset Pricing Model Approach (CAPM)</vt:lpstr>
      <vt:lpstr>Example: Using the CAPM to Estimate the Cost of Equity</vt:lpstr>
      <vt:lpstr>Cost of Common Equity: Capital Asset Pricing Model Approach (CAPM)</vt:lpstr>
      <vt:lpstr>Cost of Common Equity: Dividend Discount Model Approach</vt:lpstr>
      <vt:lpstr>Cost of Common Equity: Bond Yield plus Risk Premium Approach</vt:lpstr>
      <vt:lpstr>Questions</vt:lpstr>
      <vt:lpstr>Questions</vt:lpstr>
      <vt:lpstr>Questions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Agnieszka Filipczyk</dc:creator>
  <cp:lastModifiedBy>Jozef Glova</cp:lastModifiedBy>
  <cp:revision>50</cp:revision>
  <dcterms:created xsi:type="dcterms:W3CDTF">2022-09-30T09:06:49Z</dcterms:created>
  <dcterms:modified xsi:type="dcterms:W3CDTF">2023-04-10T10:55:48Z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0x01010087F80E31AAF3C04F864ECAE0D42D1E14</vt:lpwstr>
  </property>
</Properties>
</file>