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31"/>
  </p:notesMasterIdLst>
  <p:handoutMasterIdLst>
    <p:handoutMasterId r:id="rId32"/>
  </p:handoutMasterIdLst>
  <p:sldIdLst>
    <p:sldId id="257" r:id="rId3"/>
    <p:sldId id="274" r:id="rId4"/>
    <p:sldId id="552" r:id="rId5"/>
    <p:sldId id="660" r:id="rId6"/>
    <p:sldId id="690" r:id="rId7"/>
    <p:sldId id="661" r:id="rId8"/>
    <p:sldId id="662" r:id="rId9"/>
    <p:sldId id="607" r:id="rId10"/>
    <p:sldId id="605" r:id="rId11"/>
    <p:sldId id="611" r:id="rId12"/>
    <p:sldId id="616" r:id="rId13"/>
    <p:sldId id="615" r:id="rId14"/>
    <p:sldId id="686" r:id="rId15"/>
    <p:sldId id="673" r:id="rId16"/>
    <p:sldId id="671" r:id="rId17"/>
    <p:sldId id="675" r:id="rId18"/>
    <p:sldId id="677" r:id="rId19"/>
    <p:sldId id="669" r:id="rId20"/>
    <p:sldId id="670" r:id="rId21"/>
    <p:sldId id="672" r:id="rId22"/>
    <p:sldId id="668" r:id="rId23"/>
    <p:sldId id="667" r:id="rId24"/>
    <p:sldId id="679" r:id="rId25"/>
    <p:sldId id="682" r:id="rId26"/>
    <p:sldId id="681" r:id="rId27"/>
    <p:sldId id="683" r:id="rId28"/>
    <p:sldId id="439" r:id="rId29"/>
    <p:sldId id="258" r:id="rId30"/>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FFCCCC"/>
    <a:srgbClr val="3333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a:extLst>
              <a:ext uri="{FF2B5EF4-FFF2-40B4-BE49-F238E27FC236}">
                <a16:creationId xmlns:a16="http://schemas.microsoft.com/office/drawing/2014/main" id="{7302E80C-8198-434D-9340-799E230F27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a:extLst>
              <a:ext uri="{FF2B5EF4-FFF2-40B4-BE49-F238E27FC236}">
                <a16:creationId xmlns:a16="http://schemas.microsoft.com/office/drawing/2014/main" id="{B0DB8502-BB81-442E-AC61-61877F545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14340" name="Zástupný symbol pro číslo snímku 3">
            <a:extLst>
              <a:ext uri="{FF2B5EF4-FFF2-40B4-BE49-F238E27FC236}">
                <a16:creationId xmlns:a16="http://schemas.microsoft.com/office/drawing/2014/main" id="{F8ABB08C-ABE5-4097-A59E-1D132979E3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EE570A-7A29-4E68-AC67-F78B495ADAA1}" type="slidenum">
              <a:rPr lang="en-GB" altLang="en-US"/>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26.03.2023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__OuYtFZJ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9/91/Delors_0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ingle-market-scoreboard.ec.europa.eu/competitiveness_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ingle-market-scoreboard.ec.europa.eu/competitiveness_en"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ullfact.org/europe/whats-difference-between-single-market-and-free-trade-agreemen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7Bg3Php6_T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olitico.eu/event/single-market/" TargetMode="External"/><Relationship Id="rId2" Type="http://schemas.openxmlformats.org/officeDocument/2006/relationships/hyperlink" Target="https://www.youtube.com/watch?v=cIZayHDuV8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DC34D97-ED01-4E6F-939B-283204D7FFD8}"/>
              </a:ext>
            </a:extLst>
          </p:cNvPr>
          <p:cNvSpPr>
            <a:spLocks noGrp="1"/>
          </p:cNvSpPr>
          <p:nvPr>
            <p:ph type="title"/>
          </p:nvPr>
        </p:nvSpPr>
        <p:spPr>
          <a:xfrm>
            <a:off x="1127447" y="474133"/>
            <a:ext cx="10471885" cy="362579"/>
          </a:xfrm>
        </p:spPr>
        <p:txBody>
          <a:bodyPr/>
          <a:lstStyle/>
          <a:p>
            <a:pPr>
              <a:defRPr/>
            </a:pPr>
            <a:r>
              <a:rPr lang="cs-CZ" altLang="cs-CZ" dirty="0" err="1">
                <a:effectLst>
                  <a:outerShdw blurRad="38100" dist="38100" dir="2700000" algn="tl">
                    <a:srgbClr val="000000">
                      <a:alpha val="43137"/>
                    </a:srgbClr>
                  </a:outerShdw>
                </a:effectLst>
                <a:cs typeface="Times New Roman" pitchFamily="18" charset="0"/>
              </a:rPr>
              <a:t>Historical</a:t>
            </a:r>
            <a:r>
              <a:rPr lang="cs-CZ" altLang="cs-CZ" dirty="0">
                <a:effectLst>
                  <a:outerShdw blurRad="38100" dist="38100" dir="2700000" algn="tl">
                    <a:srgbClr val="000000">
                      <a:alpha val="43137"/>
                    </a:srgbClr>
                  </a:outerShdw>
                </a:effectLst>
                <a:cs typeface="Times New Roman" pitchFamily="18" charset="0"/>
              </a:rPr>
              <a:t> background</a:t>
            </a:r>
            <a:endParaRPr lang="en-US" altLang="cs-CZ" sz="3200" dirty="0">
              <a:solidFill>
                <a:srgbClr val="FFC000"/>
              </a:solidFill>
              <a:latin typeface="+mn-lt"/>
            </a:endParaRPr>
          </a:p>
        </p:txBody>
      </p:sp>
      <p:sp>
        <p:nvSpPr>
          <p:cNvPr id="8" name="Rectangle 10">
            <a:extLst>
              <a:ext uri="{FF2B5EF4-FFF2-40B4-BE49-F238E27FC236}">
                <a16:creationId xmlns:a16="http://schemas.microsoft.com/office/drawing/2014/main" id="{941FE1D3-B591-4469-B796-0B56F3927AE2}"/>
              </a:ext>
            </a:extLst>
          </p:cNvPr>
          <p:cNvSpPr txBox="1">
            <a:spLocks noChangeArrowheads="1"/>
          </p:cNvSpPr>
          <p:nvPr/>
        </p:nvSpPr>
        <p:spPr bwMode="auto">
          <a:xfrm>
            <a:off x="335360" y="836712"/>
            <a:ext cx="11600525" cy="5547155"/>
          </a:xfrm>
          <a:prstGeom prst="rect">
            <a:avLst/>
          </a:prstGeom>
          <a:noFill/>
          <a:ln w="9525">
            <a:noFill/>
            <a:miter lim="800000"/>
            <a:headEnd/>
            <a:tailEnd/>
          </a:ln>
        </p:spPr>
        <p:txBody>
          <a:bodyPr/>
          <a:lstStyle/>
          <a:p>
            <a:pPr>
              <a:spcBef>
                <a:spcPts val="400"/>
              </a:spcBef>
              <a:defRPr/>
            </a:pPr>
            <a:r>
              <a:rPr lang="en-US" sz="1600" dirty="0">
                <a:highlight>
                  <a:srgbClr val="FFFFCC"/>
                </a:highlight>
              </a:rPr>
              <a:t>1960s – 1970s: Politics of Harmonization</a:t>
            </a:r>
          </a:p>
          <a:p>
            <a:pPr>
              <a:spcBef>
                <a:spcPts val="400"/>
              </a:spcBef>
              <a:defRPr/>
            </a:pPr>
            <a:r>
              <a:rPr lang="en-US" sz="1600" dirty="0">
                <a:solidFill>
                  <a:schemeClr val="tx1"/>
                </a:solidFill>
              </a:rPr>
              <a:t>Factors for the limited success:</a:t>
            </a:r>
          </a:p>
          <a:p>
            <a:pPr marL="1066773" lvl="1" indent="-457189">
              <a:spcBef>
                <a:spcPts val="200"/>
              </a:spcBef>
              <a:buFont typeface="Arial" panose="020B0604020202020204" pitchFamily="34" charset="0"/>
              <a:buChar char="•"/>
              <a:defRPr/>
            </a:pPr>
            <a:r>
              <a:rPr lang="en-US" sz="1600" dirty="0"/>
              <a:t>Unanimous decision-making</a:t>
            </a:r>
            <a:endParaRPr lang="cs-CZ" sz="1600" dirty="0"/>
          </a:p>
          <a:p>
            <a:pPr marL="1066773" lvl="1" indent="-457189">
              <a:spcBef>
                <a:spcPts val="200"/>
              </a:spcBef>
              <a:buFont typeface="Arial" panose="020B0604020202020204" pitchFamily="34" charset="0"/>
              <a:buChar char="•"/>
              <a:defRPr/>
            </a:pPr>
            <a:r>
              <a:rPr lang="en-US" sz="1600" dirty="0"/>
              <a:t>Rising protectionism</a:t>
            </a:r>
            <a:endParaRPr lang="cs-CZ" sz="1600" dirty="0"/>
          </a:p>
          <a:p>
            <a:pPr marL="1066773" lvl="1" indent="-457189">
              <a:spcBef>
                <a:spcPts val="200"/>
              </a:spcBef>
              <a:buFont typeface="Arial" panose="020B0604020202020204" pitchFamily="34" charset="0"/>
              <a:buChar char="•"/>
              <a:defRPr/>
            </a:pPr>
            <a:r>
              <a:rPr lang="en-US" sz="1600" dirty="0"/>
              <a:t>Lack of political will</a:t>
            </a:r>
            <a:endParaRPr lang="cs-CZ" sz="1600" dirty="0"/>
          </a:p>
          <a:p>
            <a:pPr marL="1066773" lvl="1" indent="-457189">
              <a:spcBef>
                <a:spcPts val="200"/>
              </a:spcBef>
              <a:buFont typeface="Arial" panose="020B0604020202020204" pitchFamily="34" charset="0"/>
              <a:buChar char="•"/>
              <a:defRPr/>
            </a:pPr>
            <a:r>
              <a:rPr lang="en-US" sz="1600" dirty="0"/>
              <a:t>The example of Dutch spread jam</a:t>
            </a:r>
            <a:endParaRPr lang="cs-CZ" sz="1600" dirty="0"/>
          </a:p>
          <a:p>
            <a:pPr marL="457189" indent="-457189">
              <a:spcBef>
                <a:spcPts val="400"/>
              </a:spcBef>
              <a:buFont typeface="Arial" panose="020B0604020202020204" pitchFamily="34" charset="0"/>
              <a:buChar char="•"/>
              <a:defRPr/>
            </a:pPr>
            <a:r>
              <a:rPr lang="en-US" sz="1600" dirty="0">
                <a:solidFill>
                  <a:schemeClr val="tx1"/>
                </a:solidFill>
                <a:highlight>
                  <a:srgbClr val="FFFF00"/>
                </a:highlight>
              </a:rPr>
              <a:t>MUTUAL RECOGNITION </a:t>
            </a:r>
            <a:r>
              <a:rPr lang="en-US" sz="1600" dirty="0"/>
              <a:t>allows member states to recognize regulations as equivalent</a:t>
            </a:r>
            <a:endParaRPr lang="cs-CZ" sz="1600" dirty="0"/>
          </a:p>
          <a:p>
            <a:pPr>
              <a:spcBef>
                <a:spcPts val="600"/>
              </a:spcBef>
              <a:defRPr/>
            </a:pPr>
            <a:r>
              <a:rPr lang="en-US" sz="1600" dirty="0">
                <a:highlight>
                  <a:srgbClr val="FFFFCC"/>
                </a:highlight>
              </a:rPr>
              <a:t>1970s – 1980s: Neoliberalism</a:t>
            </a:r>
            <a:endParaRPr lang="cs-CZ" sz="1600" dirty="0">
              <a:highlight>
                <a:srgbClr val="FFFFCC"/>
              </a:highlight>
            </a:endParaRPr>
          </a:p>
          <a:p>
            <a:pPr marL="457189" indent="-457189">
              <a:spcBef>
                <a:spcPts val="400"/>
              </a:spcBef>
              <a:buFont typeface="Arial" panose="020B0604020202020204" pitchFamily="34" charset="0"/>
              <a:buChar char="•"/>
              <a:defRPr/>
            </a:pPr>
            <a:r>
              <a:rPr lang="en-US" sz="1600" dirty="0"/>
              <a:t>Business engaged in extensive lobby for Single Market</a:t>
            </a:r>
          </a:p>
          <a:p>
            <a:pPr marL="457189" indent="-457189">
              <a:spcBef>
                <a:spcPts val="400"/>
              </a:spcBef>
              <a:buFont typeface="Arial" panose="020B0604020202020204" pitchFamily="34" charset="0"/>
              <a:buChar char="•"/>
              <a:defRPr/>
            </a:pPr>
            <a:r>
              <a:rPr lang="en-US" sz="1600" dirty="0"/>
              <a:t>1985 Single European Act (SEA)</a:t>
            </a:r>
            <a:r>
              <a:rPr lang="cs-CZ" sz="1600" dirty="0"/>
              <a:t> - </a:t>
            </a:r>
            <a:r>
              <a:rPr lang="en-US" sz="1600" dirty="0"/>
              <a:t> set a deadline to complete the EU single market by the end of 1992</a:t>
            </a:r>
          </a:p>
          <a:p>
            <a:pPr>
              <a:spcBef>
                <a:spcPts val="400"/>
              </a:spcBef>
              <a:defRPr/>
            </a:pPr>
            <a:r>
              <a:rPr lang="en-US" altLang="cs-CZ" sz="1800" dirty="0">
                <a:solidFill>
                  <a:srgbClr val="FF0000"/>
                </a:solidFill>
                <a:highlight>
                  <a:srgbClr val="FFFF00"/>
                </a:highlight>
              </a:rPr>
              <a:t>Mutual recognition </a:t>
            </a:r>
            <a:r>
              <a:rPr lang="en-US" altLang="cs-CZ" sz="1800" dirty="0"/>
              <a:t>– a key concept in trade liberalization, promoting mutual reciprocity of standards rather than harmonization</a:t>
            </a:r>
            <a:r>
              <a:rPr lang="cs-CZ" altLang="cs-CZ" sz="1800" dirty="0"/>
              <a:t>.</a:t>
            </a:r>
          </a:p>
          <a:p>
            <a:pPr>
              <a:spcBef>
                <a:spcPts val="400"/>
              </a:spcBef>
              <a:defRPr/>
            </a:pPr>
            <a:r>
              <a:rPr lang="en-US" altLang="cs-CZ" sz="1800" dirty="0">
                <a:highlight>
                  <a:srgbClr val="FFFFCC"/>
                </a:highlight>
              </a:rPr>
              <a:t>Examples: </a:t>
            </a:r>
            <a:r>
              <a:rPr lang="en-US" altLang="cs-CZ" sz="1800" dirty="0"/>
              <a:t>Italian pasta, German beer purity, Belgian margarine</a:t>
            </a:r>
          </a:p>
          <a:p>
            <a:pPr>
              <a:spcBef>
                <a:spcPts val="400"/>
              </a:spcBef>
              <a:defRPr/>
            </a:pPr>
            <a:r>
              <a:rPr lang="en-US" altLang="cs-CZ" sz="1800" dirty="0"/>
              <a:t>1974 </a:t>
            </a:r>
            <a:r>
              <a:rPr lang="en-US" altLang="cs-CZ" sz="1800" dirty="0" err="1"/>
              <a:t>Dassonville</a:t>
            </a:r>
            <a:r>
              <a:rPr lang="en-US" altLang="cs-CZ" sz="1800" dirty="0"/>
              <a:t> Case</a:t>
            </a:r>
          </a:p>
          <a:p>
            <a:pPr>
              <a:spcBef>
                <a:spcPts val="400"/>
              </a:spcBef>
              <a:defRPr/>
            </a:pPr>
            <a:r>
              <a:rPr lang="en-US" altLang="cs-CZ" sz="1800" dirty="0">
                <a:effectLst>
                  <a:outerShdw blurRad="38100" dist="38100" dir="2700000" algn="tl">
                    <a:srgbClr val="000000">
                      <a:alpha val="43137"/>
                    </a:srgbClr>
                  </a:outerShdw>
                </a:effectLst>
              </a:rPr>
              <a:t>1979 Cassis de Dijon</a:t>
            </a:r>
            <a:r>
              <a:rPr lang="cs-CZ" altLang="cs-CZ" sz="1800" dirty="0">
                <a:effectLst>
                  <a:outerShdw blurRad="38100" dist="38100" dir="2700000" algn="tl">
                    <a:srgbClr val="000000">
                      <a:alpha val="43137"/>
                    </a:srgbClr>
                  </a:outerShdw>
                </a:effectLst>
              </a:rPr>
              <a:t> </a:t>
            </a:r>
            <a:r>
              <a:rPr lang="cs-CZ" altLang="cs-CZ" sz="1800" dirty="0"/>
              <a:t>-</a:t>
            </a:r>
            <a:r>
              <a:rPr lang="en-US" altLang="cs-CZ" sz="1800" dirty="0"/>
              <a:t> ´there was not valid reason why products produced an marketed in one member state could not be introduced into another member state´</a:t>
            </a:r>
            <a:r>
              <a:rPr lang="cs-CZ" altLang="cs-CZ" sz="1800" dirty="0"/>
              <a:t> </a:t>
            </a:r>
            <a:r>
              <a:rPr lang="cs-CZ" altLang="cs-CZ" sz="1800" dirty="0" err="1">
                <a:solidFill>
                  <a:schemeClr val="tx1"/>
                </a:solidFill>
                <a:highlight>
                  <a:srgbClr val="00FF00"/>
                </a:highlight>
              </a:rPr>
              <a:t>see</a:t>
            </a:r>
            <a:r>
              <a:rPr lang="cs-CZ" altLang="cs-CZ" sz="1800" dirty="0">
                <a:solidFill>
                  <a:schemeClr val="tx1"/>
                </a:solidFill>
                <a:highlight>
                  <a:srgbClr val="00FF00"/>
                </a:highlight>
              </a:rPr>
              <a:t> video: </a:t>
            </a:r>
            <a:r>
              <a:rPr lang="cs-CZ" altLang="cs-CZ" dirty="0">
                <a:highlight>
                  <a:srgbClr val="00FF00"/>
                </a:highlight>
                <a:hlinkClick r:id="rId3"/>
              </a:rPr>
              <a:t>https://www.youtube.com/watch?v=T__OuYtFZJo</a:t>
            </a:r>
            <a:r>
              <a:rPr lang="cs-CZ" altLang="cs-CZ" dirty="0">
                <a:highlight>
                  <a:srgbClr val="00FF00"/>
                </a:highlight>
              </a:rPr>
              <a:t> </a:t>
            </a:r>
            <a:endParaRPr lang="en-US" altLang="cs-CZ" dirty="0">
              <a:highlight>
                <a:srgbClr val="00FF00"/>
              </a:highlight>
            </a:endParaRPr>
          </a:p>
          <a:p>
            <a:pPr>
              <a:spcBef>
                <a:spcPts val="400"/>
              </a:spcBef>
              <a:defRPr/>
            </a:pPr>
            <a:r>
              <a:rPr lang="en-US" altLang="cs-CZ" sz="1800" dirty="0"/>
              <a:t>1993 Keck case</a:t>
            </a:r>
          </a:p>
          <a:p>
            <a:pPr>
              <a:spcBef>
                <a:spcPts val="400"/>
              </a:spcBef>
              <a:defRPr/>
            </a:pPr>
            <a:r>
              <a:rPr lang="en-US" altLang="cs-CZ" sz="1800" dirty="0"/>
              <a:t>2007 Viking case , Laval and </a:t>
            </a:r>
            <a:r>
              <a:rPr lang="en-US" altLang="cs-CZ" sz="1800" dirty="0" err="1"/>
              <a:t>Ruffert</a:t>
            </a:r>
            <a:r>
              <a:rPr lang="en-US" altLang="cs-CZ" sz="1800" dirty="0"/>
              <a:t> case</a:t>
            </a:r>
            <a:endParaRPr lang="cs-CZ" altLang="cs-CZ" sz="1800" dirty="0"/>
          </a:p>
          <a:p>
            <a:pPr>
              <a:defRPr/>
            </a:pPr>
            <a:endParaRPr lang="en-US" sz="2267" dirty="0"/>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A7E045A9-C3B3-412A-9E93-003BFC8FCBE2}"/>
              </a:ext>
            </a:extLst>
          </p:cNvPr>
          <p:cNvSpPr>
            <a:spLocks noGrp="1"/>
          </p:cNvSpPr>
          <p:nvPr>
            <p:ph type="title"/>
          </p:nvPr>
        </p:nvSpPr>
        <p:spPr>
          <a:xfrm>
            <a:off x="911424" y="281517"/>
            <a:ext cx="10575727" cy="555195"/>
          </a:xfrm>
        </p:spPr>
        <p:txBody>
          <a:bodyPr/>
          <a:lstStyle/>
          <a:p>
            <a:pPr>
              <a:defRPr/>
            </a:pPr>
            <a:r>
              <a:rPr lang="en-US" altLang="cs-CZ" dirty="0">
                <a:effectLst>
                  <a:outerShdw blurRad="38100" dist="38100" dir="2700000" algn="tl">
                    <a:srgbClr val="000000">
                      <a:alpha val="43137"/>
                    </a:srgbClr>
                  </a:outerShdw>
                </a:effectLst>
                <a:cs typeface="Times New Roman" pitchFamily="18" charset="0"/>
              </a:rPr>
              <a:t>1992 Single Market </a:t>
            </a:r>
            <a:r>
              <a:rPr lang="en-US" altLang="cs-CZ" dirty="0" err="1">
                <a:effectLst>
                  <a:outerShdw blurRad="38100" dist="38100" dir="2700000" algn="tl">
                    <a:srgbClr val="000000">
                      <a:alpha val="43137"/>
                    </a:srgbClr>
                  </a:outerShdw>
                </a:effectLst>
                <a:cs typeface="Times New Roman" pitchFamily="18" charset="0"/>
              </a:rPr>
              <a:t>Programme</a:t>
            </a:r>
            <a:endParaRPr lang="en-US" altLang="cs-CZ" dirty="0">
              <a:effectLst>
                <a:outerShdw blurRad="38100" dist="38100" dir="2700000" algn="tl">
                  <a:srgbClr val="000000">
                    <a:alpha val="43137"/>
                  </a:srgbClr>
                </a:outerShdw>
              </a:effectLst>
              <a:cs typeface="Times New Roman" pitchFamily="18" charset="0"/>
            </a:endParaRPr>
          </a:p>
        </p:txBody>
      </p:sp>
      <p:sp>
        <p:nvSpPr>
          <p:cNvPr id="8" name="Rectangle 10">
            <a:extLst>
              <a:ext uri="{FF2B5EF4-FFF2-40B4-BE49-F238E27FC236}">
                <a16:creationId xmlns:a16="http://schemas.microsoft.com/office/drawing/2014/main" id="{0565684A-F8FA-4F7C-B90A-74537AB65871}"/>
              </a:ext>
            </a:extLst>
          </p:cNvPr>
          <p:cNvSpPr txBox="1">
            <a:spLocks noChangeArrowheads="1"/>
          </p:cNvSpPr>
          <p:nvPr/>
        </p:nvSpPr>
        <p:spPr bwMode="auto">
          <a:xfrm>
            <a:off x="407368" y="836713"/>
            <a:ext cx="7608450" cy="5473072"/>
          </a:xfrm>
          <a:prstGeom prst="rect">
            <a:avLst/>
          </a:prstGeom>
          <a:noFill/>
          <a:ln w="9525">
            <a:noFill/>
            <a:miter lim="800000"/>
            <a:headEnd/>
            <a:tailEnd/>
          </a:ln>
        </p:spPr>
        <p:txBody>
          <a:bodyPr/>
          <a:lstStyle/>
          <a:p>
            <a:pPr marL="380990" indent="-380990">
              <a:spcBef>
                <a:spcPts val="800"/>
              </a:spcBef>
              <a:buFont typeface="Arial" panose="020B0604020202020204" pitchFamily="34" charset="0"/>
              <a:buChar char="•"/>
              <a:defRPr/>
            </a:pPr>
            <a:r>
              <a:rPr lang="en-US" sz="2933" dirty="0"/>
              <a:t>Adopted in 1985 by the European Commission as </a:t>
            </a:r>
            <a:r>
              <a:rPr lang="en-US" sz="2933" dirty="0">
                <a:highlight>
                  <a:srgbClr val="FFFFCC"/>
                </a:highlight>
              </a:rPr>
              <a:t>“The White Paper: Completing the Internal Market” </a:t>
            </a:r>
            <a:r>
              <a:rPr lang="en-US" sz="2933" dirty="0"/>
              <a:t>called „1992 </a:t>
            </a:r>
            <a:r>
              <a:rPr lang="en-US" sz="2933" dirty="0" err="1"/>
              <a:t>Programme</a:t>
            </a:r>
            <a:r>
              <a:rPr lang="en-US" sz="2933" dirty="0"/>
              <a:t>“</a:t>
            </a:r>
            <a:endParaRPr lang="cs-CZ" sz="2933" dirty="0"/>
          </a:p>
          <a:p>
            <a:pPr>
              <a:spcBef>
                <a:spcPts val="800"/>
              </a:spcBef>
              <a:defRPr/>
            </a:pPr>
            <a:endParaRPr lang="en-US" sz="2933" dirty="0"/>
          </a:p>
          <a:p>
            <a:pPr marL="380990" indent="-380990">
              <a:spcBef>
                <a:spcPts val="800"/>
              </a:spcBef>
              <a:buFont typeface="Arial" panose="020B0604020202020204" pitchFamily="34" charset="0"/>
              <a:buChar char="•"/>
              <a:defRPr/>
            </a:pPr>
            <a:r>
              <a:rPr lang="en-US" sz="2933" dirty="0"/>
              <a:t>Package of measures to liberalize trade</a:t>
            </a:r>
          </a:p>
          <a:p>
            <a:pPr marL="380990" indent="-380990">
              <a:spcBef>
                <a:spcPts val="800"/>
              </a:spcBef>
              <a:buFont typeface="Arial" panose="020B0604020202020204" pitchFamily="34" charset="0"/>
              <a:buChar char="•"/>
              <a:defRPr/>
            </a:pPr>
            <a:r>
              <a:rPr lang="en-US" sz="2933" dirty="0">
                <a:highlight>
                  <a:srgbClr val="FFFF00"/>
                </a:highlight>
              </a:rPr>
              <a:t>Main objective = </a:t>
            </a:r>
            <a:r>
              <a:rPr lang="en-US" sz="2933" u="sng" dirty="0">
                <a:solidFill>
                  <a:srgbClr val="0070C0"/>
                </a:solidFill>
                <a:highlight>
                  <a:srgbClr val="FFFF00"/>
                </a:highlight>
              </a:rPr>
              <a:t>remove</a:t>
            </a:r>
            <a:r>
              <a:rPr lang="en-US" sz="2933" dirty="0">
                <a:highlight>
                  <a:srgbClr val="FFFF00"/>
                </a:highlight>
              </a:rPr>
              <a:t>:</a:t>
            </a:r>
            <a:endParaRPr lang="cs-CZ" sz="2933" dirty="0">
              <a:highlight>
                <a:srgbClr val="FFFF00"/>
              </a:highlight>
            </a:endParaRPr>
          </a:p>
          <a:p>
            <a:pPr marL="1600160" lvl="2" indent="-380990">
              <a:spcBef>
                <a:spcPts val="800"/>
              </a:spcBef>
              <a:buFont typeface="Arial" panose="020B0604020202020204" pitchFamily="34" charset="0"/>
              <a:buChar char="•"/>
              <a:defRPr/>
            </a:pPr>
            <a:r>
              <a:rPr lang="en-US" sz="2933" dirty="0">
                <a:solidFill>
                  <a:schemeClr val="tx1"/>
                </a:solidFill>
                <a:effectLst>
                  <a:outerShdw blurRad="38100" dist="38100" dir="2700000" algn="tl">
                    <a:srgbClr val="000000">
                      <a:alpha val="43137"/>
                    </a:srgbClr>
                  </a:outerShdw>
                </a:effectLst>
              </a:rPr>
              <a:t>Physical barriers</a:t>
            </a:r>
            <a:endParaRPr lang="cs-CZ" sz="2933" dirty="0">
              <a:solidFill>
                <a:schemeClr val="tx1"/>
              </a:solidFill>
              <a:effectLst>
                <a:outerShdw blurRad="38100" dist="38100" dir="2700000" algn="tl">
                  <a:srgbClr val="000000">
                    <a:alpha val="43137"/>
                  </a:srgbClr>
                </a:outerShdw>
              </a:effectLst>
            </a:endParaRPr>
          </a:p>
          <a:p>
            <a:pPr marL="1600160" lvl="2" indent="-380990">
              <a:spcBef>
                <a:spcPts val="800"/>
              </a:spcBef>
              <a:buFont typeface="Arial" panose="020B0604020202020204" pitchFamily="34" charset="0"/>
              <a:buChar char="•"/>
              <a:defRPr/>
            </a:pPr>
            <a:r>
              <a:rPr lang="en-US" sz="2933" dirty="0">
                <a:solidFill>
                  <a:schemeClr val="tx1"/>
                </a:solidFill>
                <a:effectLst>
                  <a:outerShdw blurRad="38100" dist="38100" dir="2700000" algn="tl">
                    <a:srgbClr val="000000">
                      <a:alpha val="43137"/>
                    </a:srgbClr>
                  </a:outerShdw>
                </a:effectLst>
              </a:rPr>
              <a:t>Technical barriers</a:t>
            </a:r>
            <a:endParaRPr lang="cs-CZ" sz="2933" dirty="0">
              <a:solidFill>
                <a:schemeClr val="tx1"/>
              </a:solidFill>
              <a:effectLst>
                <a:outerShdw blurRad="38100" dist="38100" dir="2700000" algn="tl">
                  <a:srgbClr val="000000">
                    <a:alpha val="43137"/>
                  </a:srgbClr>
                </a:outerShdw>
              </a:effectLst>
            </a:endParaRPr>
          </a:p>
          <a:p>
            <a:pPr marL="1600160" lvl="2" indent="-380990">
              <a:spcBef>
                <a:spcPts val="800"/>
              </a:spcBef>
              <a:buFont typeface="Arial" panose="020B0604020202020204" pitchFamily="34" charset="0"/>
              <a:buChar char="•"/>
              <a:defRPr/>
            </a:pPr>
            <a:r>
              <a:rPr lang="en-US" sz="2933" dirty="0">
                <a:solidFill>
                  <a:schemeClr val="tx1"/>
                </a:solidFill>
                <a:effectLst>
                  <a:outerShdw blurRad="38100" dist="38100" dir="2700000" algn="tl">
                    <a:srgbClr val="000000">
                      <a:alpha val="43137"/>
                    </a:srgbClr>
                  </a:outerShdw>
                </a:effectLst>
              </a:rPr>
              <a:t>Fiscal barriers</a:t>
            </a:r>
            <a:r>
              <a:rPr lang="cs-CZ" sz="2933" dirty="0">
                <a:solidFill>
                  <a:schemeClr val="tx1"/>
                </a:solidFill>
                <a:effectLst>
                  <a:outerShdw blurRad="38100" dist="38100" dir="2700000" algn="tl">
                    <a:srgbClr val="000000">
                      <a:alpha val="43137"/>
                    </a:srgbClr>
                  </a:outerShdw>
                </a:effectLst>
              </a:rPr>
              <a:t>  </a:t>
            </a:r>
            <a:endParaRPr lang="en-US" sz="2933" dirty="0">
              <a:solidFill>
                <a:schemeClr val="tx1"/>
              </a:solidFill>
              <a:effectLst>
                <a:outerShdw blurRad="38100" dist="38100" dir="2700000" algn="tl">
                  <a:srgbClr val="000000">
                    <a:alpha val="43137"/>
                  </a:srgbClr>
                </a:outerShdw>
              </a:effectLst>
            </a:endParaRPr>
          </a:p>
        </p:txBody>
      </p:sp>
      <p:pic>
        <p:nvPicPr>
          <p:cNvPr id="16388" name="Picture 2" descr="Soubor:Delors 01.jpg">
            <a:hlinkClick r:id="rId2"/>
            <a:extLst>
              <a:ext uri="{FF2B5EF4-FFF2-40B4-BE49-F238E27FC236}">
                <a16:creationId xmlns:a16="http://schemas.microsoft.com/office/drawing/2014/main" id="{A01261D2-2E60-436B-9847-E3B50EB05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296" y="836712"/>
            <a:ext cx="3143251"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Obdélník 3">
            <a:extLst>
              <a:ext uri="{FF2B5EF4-FFF2-40B4-BE49-F238E27FC236}">
                <a16:creationId xmlns:a16="http://schemas.microsoft.com/office/drawing/2014/main" id="{BFCC0187-6985-4DBF-AC6A-2862AF6E1EE1}"/>
              </a:ext>
            </a:extLst>
          </p:cNvPr>
          <p:cNvSpPr>
            <a:spLocks noChangeArrowheads="1"/>
          </p:cNvSpPr>
          <p:nvPr/>
        </p:nvSpPr>
        <p:spPr bwMode="auto">
          <a:xfrm>
            <a:off x="7176120" y="3979963"/>
            <a:ext cx="4770223" cy="18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cs-CZ" altLang="cs-CZ" sz="2133" dirty="0">
                <a:highlight>
                  <a:srgbClr val="FFFFCC"/>
                </a:highlight>
              </a:rPr>
              <a:t>Jacques</a:t>
            </a:r>
            <a:r>
              <a:rPr lang="en-US" altLang="cs-CZ" sz="2133" dirty="0">
                <a:highlight>
                  <a:srgbClr val="FFFFCC"/>
                </a:highlight>
              </a:rPr>
              <a:t> </a:t>
            </a:r>
            <a:r>
              <a:rPr lang="en-US" altLang="cs-CZ" sz="1867" dirty="0">
                <a:highlight>
                  <a:srgbClr val="FFFFCC"/>
                </a:highlight>
              </a:rPr>
              <a:t>Lucien Jean </a:t>
            </a:r>
            <a:r>
              <a:rPr lang="cs-CZ" altLang="cs-CZ" sz="1867" dirty="0">
                <a:highlight>
                  <a:srgbClr val="FFFFCC"/>
                </a:highlight>
              </a:rPr>
              <a:t>DELORS</a:t>
            </a:r>
          </a:p>
          <a:p>
            <a:pPr algn="r" eaLnBrk="1" hangingPunct="1">
              <a:spcBef>
                <a:spcPct val="0"/>
              </a:spcBef>
              <a:buFontTx/>
              <a:buNone/>
            </a:pPr>
            <a:r>
              <a:rPr lang="en-US" altLang="cs-CZ" sz="1867" dirty="0"/>
              <a:t>A French economist and politician, the eighth </a:t>
            </a:r>
            <a:r>
              <a:rPr lang="en-US" altLang="cs-CZ" sz="1867" dirty="0">
                <a:highlight>
                  <a:srgbClr val="FFFFCC"/>
                </a:highlight>
              </a:rPr>
              <a:t>President of the European Commission </a:t>
            </a:r>
            <a:r>
              <a:rPr lang="en-US" altLang="cs-CZ" sz="1867" dirty="0"/>
              <a:t>and the first person to serve two terms in that office (between January 1985 and December 1994)</a:t>
            </a:r>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4B78FC9F-EA6D-4AE6-824B-74CA6C30D2C6}"/>
              </a:ext>
            </a:extLst>
          </p:cNvPr>
          <p:cNvSpPr>
            <a:spLocks noGrp="1"/>
          </p:cNvSpPr>
          <p:nvPr>
            <p:ph type="title"/>
          </p:nvPr>
        </p:nvSpPr>
        <p:spPr>
          <a:xfrm>
            <a:off x="1127447" y="281517"/>
            <a:ext cx="10471885" cy="555195"/>
          </a:xfrm>
        </p:spPr>
        <p:txBody>
          <a:bodyPr/>
          <a:lstStyle/>
          <a:p>
            <a:pPr>
              <a:defRPr/>
            </a:pPr>
            <a:r>
              <a:rPr lang="en-US" altLang="cs-CZ" dirty="0">
                <a:effectLst>
                  <a:outerShdw blurRad="38100" dist="38100" dir="2700000" algn="tl">
                    <a:srgbClr val="000000">
                      <a:alpha val="43137"/>
                    </a:srgbClr>
                  </a:outerShdw>
                </a:effectLst>
                <a:cs typeface="Times New Roman" pitchFamily="18" charset="0"/>
              </a:rPr>
              <a:t>1992 Single Market </a:t>
            </a:r>
            <a:r>
              <a:rPr lang="en-US" altLang="cs-CZ" dirty="0" err="1">
                <a:effectLst>
                  <a:outerShdw blurRad="38100" dist="38100" dir="2700000" algn="tl">
                    <a:srgbClr val="000000">
                      <a:alpha val="43137"/>
                    </a:srgbClr>
                  </a:outerShdw>
                </a:effectLst>
                <a:cs typeface="Times New Roman" pitchFamily="18" charset="0"/>
              </a:rPr>
              <a:t>Programme</a:t>
            </a:r>
            <a:endParaRPr lang="en-US" altLang="cs-CZ" dirty="0">
              <a:effectLst>
                <a:outerShdw blurRad="38100" dist="38100" dir="2700000" algn="tl">
                  <a:srgbClr val="000000">
                    <a:alpha val="43137"/>
                  </a:srgbClr>
                </a:outerShdw>
              </a:effectLst>
              <a:cs typeface="Times New Roman" pitchFamily="18" charset="0"/>
            </a:endParaRPr>
          </a:p>
        </p:txBody>
      </p:sp>
      <p:sp>
        <p:nvSpPr>
          <p:cNvPr id="8" name="Rectangle 10">
            <a:extLst>
              <a:ext uri="{FF2B5EF4-FFF2-40B4-BE49-F238E27FC236}">
                <a16:creationId xmlns:a16="http://schemas.microsoft.com/office/drawing/2014/main" id="{21FDF190-E6E1-4D5A-9F43-40D4D4C98055}"/>
              </a:ext>
            </a:extLst>
          </p:cNvPr>
          <p:cNvSpPr txBox="1">
            <a:spLocks noChangeArrowheads="1"/>
          </p:cNvSpPr>
          <p:nvPr/>
        </p:nvSpPr>
        <p:spPr bwMode="auto">
          <a:xfrm>
            <a:off x="335360" y="836712"/>
            <a:ext cx="10753858" cy="5184575"/>
          </a:xfrm>
          <a:prstGeom prst="rect">
            <a:avLst/>
          </a:prstGeom>
          <a:noFill/>
          <a:ln w="9525">
            <a:noFill/>
            <a:miter lim="800000"/>
            <a:headEnd/>
            <a:tailEnd/>
          </a:ln>
        </p:spPr>
        <p:txBody>
          <a:bodyPr/>
          <a:lstStyle/>
          <a:p>
            <a:pPr algn="ctr">
              <a:defRPr/>
            </a:pPr>
            <a:r>
              <a:rPr lang="en-US" sz="2000" dirty="0">
                <a:effectLst>
                  <a:outerShdw blurRad="38100" dist="38100" dir="2700000" algn="tl">
                    <a:srgbClr val="000000">
                      <a:alpha val="43137"/>
                    </a:srgbClr>
                  </a:outerShdw>
                </a:effectLst>
                <a:highlight>
                  <a:srgbClr val="FFFF00"/>
                </a:highlight>
              </a:rPr>
              <a:t>Other proposals: </a:t>
            </a:r>
          </a:p>
          <a:p>
            <a:pPr marL="380990" indent="-380990">
              <a:buFont typeface="Arial" panose="020B0604020202020204" pitchFamily="34" charset="0"/>
              <a:buChar char="•"/>
              <a:defRPr/>
            </a:pPr>
            <a:endParaRPr lang="en-US" sz="1600" dirty="0"/>
          </a:p>
          <a:p>
            <a:pPr marL="380990" indent="-380990">
              <a:buFont typeface="Arial" panose="020B0604020202020204" pitchFamily="34" charset="0"/>
              <a:buChar char="•"/>
              <a:defRPr/>
            </a:pPr>
            <a:r>
              <a:rPr lang="en-US" sz="2000" dirty="0">
                <a:solidFill>
                  <a:schemeClr val="tx1"/>
                </a:solidFill>
              </a:rPr>
              <a:t>The liberalization of public procurement</a:t>
            </a:r>
          </a:p>
          <a:p>
            <a:pPr marL="380990" indent="-380990">
              <a:buFont typeface="Arial" panose="020B0604020202020204" pitchFamily="34" charset="0"/>
              <a:buChar char="•"/>
              <a:defRPr/>
            </a:pPr>
            <a:r>
              <a:rPr lang="en-US" sz="2000" dirty="0">
                <a:solidFill>
                  <a:schemeClr val="tx1"/>
                </a:solidFill>
              </a:rPr>
              <a:t>A common  market for services (transport, banking, insurance, information marketing)</a:t>
            </a:r>
          </a:p>
          <a:p>
            <a:pPr marL="380990" indent="-380990">
              <a:buFont typeface="Arial" panose="020B0604020202020204" pitchFamily="34" charset="0"/>
              <a:buChar char="•"/>
              <a:defRPr/>
            </a:pPr>
            <a:r>
              <a:rPr lang="en-US" sz="2000" dirty="0">
                <a:solidFill>
                  <a:schemeClr val="tx1"/>
                </a:solidFill>
              </a:rPr>
              <a:t>Free movement of capital</a:t>
            </a:r>
          </a:p>
          <a:p>
            <a:pPr marL="380990" indent="-380990">
              <a:buFont typeface="Arial" panose="020B0604020202020204" pitchFamily="34" charset="0"/>
              <a:buChar char="•"/>
              <a:defRPr/>
            </a:pPr>
            <a:r>
              <a:rPr lang="en-US" sz="2000" dirty="0">
                <a:solidFill>
                  <a:schemeClr val="tx1"/>
                </a:solidFill>
              </a:rPr>
              <a:t>The removal of legal restraints on the formation of EC-wide companies</a:t>
            </a:r>
          </a:p>
          <a:p>
            <a:pPr marL="380990" indent="-380990">
              <a:buFont typeface="Arial" panose="020B0604020202020204" pitchFamily="34" charset="0"/>
              <a:buChar char="•"/>
              <a:defRPr/>
            </a:pPr>
            <a:r>
              <a:rPr lang="en-US" sz="2000" dirty="0">
                <a:solidFill>
                  <a:schemeClr val="tx1"/>
                </a:solidFill>
              </a:rPr>
              <a:t>The adoption of a Community trademark system</a:t>
            </a:r>
            <a:endParaRPr lang="cs-CZ" sz="2000" dirty="0">
              <a:solidFill>
                <a:schemeClr val="tx1"/>
              </a:solidFill>
            </a:endParaRPr>
          </a:p>
          <a:p>
            <a:pPr algn="ctr">
              <a:defRPr/>
            </a:pPr>
            <a:r>
              <a:rPr lang="en-US" sz="2000" dirty="0">
                <a:highlight>
                  <a:srgbClr val="FFFF00"/>
                </a:highlight>
              </a:rPr>
              <a:t>1988 The </a:t>
            </a:r>
            <a:r>
              <a:rPr lang="en-US" sz="2000" dirty="0" err="1">
                <a:highlight>
                  <a:srgbClr val="FFFF00"/>
                </a:highlight>
              </a:rPr>
              <a:t>Cecchini</a:t>
            </a:r>
            <a:r>
              <a:rPr lang="en-US" sz="2000" dirty="0">
                <a:highlight>
                  <a:srgbClr val="FFFF00"/>
                </a:highlight>
              </a:rPr>
              <a:t> Report</a:t>
            </a:r>
            <a:endParaRPr lang="cs-CZ" sz="2000" dirty="0">
              <a:highlight>
                <a:srgbClr val="FFFF00"/>
              </a:highlight>
            </a:endParaRPr>
          </a:p>
          <a:p>
            <a:pPr>
              <a:defRPr/>
            </a:pPr>
            <a:r>
              <a:rPr lang="en-US" sz="2000" dirty="0">
                <a:highlight>
                  <a:srgbClr val="FFFFCC"/>
                </a:highlight>
              </a:rPr>
              <a:t>Named after an economist who issued 16 volumes of forecasts for the Internal Market before 1987. </a:t>
            </a:r>
            <a:endParaRPr lang="cs-CZ" sz="2000" dirty="0">
              <a:highlight>
                <a:srgbClr val="FFFFCC"/>
              </a:highlight>
            </a:endParaRPr>
          </a:p>
          <a:p>
            <a:pPr>
              <a:defRPr/>
            </a:pPr>
            <a:r>
              <a:rPr lang="cs-CZ" sz="2000" dirty="0"/>
              <a:t>Report:</a:t>
            </a:r>
          </a:p>
          <a:p>
            <a:pPr marL="380990" indent="-380990">
              <a:spcBef>
                <a:spcPts val="300"/>
              </a:spcBef>
              <a:buFont typeface="Arial" panose="020B0604020202020204" pitchFamily="34" charset="0"/>
              <a:buChar char="•"/>
              <a:defRPr/>
            </a:pPr>
            <a:r>
              <a:rPr lang="en-US" sz="2000" dirty="0">
                <a:highlight>
                  <a:srgbClr val="FFFFCC"/>
                </a:highlight>
              </a:rPr>
              <a:t>established the main barriers that were to be removed by implementing Article 13 of the  Single European Act: </a:t>
            </a:r>
            <a:r>
              <a:rPr lang="en-US" sz="2000" dirty="0">
                <a:effectLst>
                  <a:outerShdw blurRad="38100" dist="38100" dir="2700000" algn="tl">
                    <a:srgbClr val="000000">
                      <a:alpha val="43137"/>
                    </a:srgbClr>
                  </a:outerShdw>
                </a:effectLst>
              </a:rPr>
              <a:t>physical barriers, technical barriers and fiscal barriers</a:t>
            </a:r>
            <a:endParaRPr lang="cs-CZ" sz="2000" dirty="0">
              <a:effectLst>
                <a:outerShdw blurRad="38100" dist="38100" dir="2700000" algn="tl">
                  <a:srgbClr val="000000">
                    <a:alpha val="43137"/>
                  </a:srgbClr>
                </a:outerShdw>
              </a:effectLst>
            </a:endParaRPr>
          </a:p>
          <a:p>
            <a:pPr marL="380990" indent="-380990">
              <a:spcBef>
                <a:spcPts val="300"/>
              </a:spcBef>
              <a:buFont typeface="Arial" panose="020B0604020202020204" pitchFamily="34" charset="0"/>
              <a:buChar char="•"/>
              <a:defRPr/>
            </a:pPr>
            <a:r>
              <a:rPr lang="en-US" sz="2000" dirty="0"/>
              <a:t>it was </a:t>
            </a:r>
            <a:r>
              <a:rPr lang="en-US" sz="2000" dirty="0" err="1"/>
              <a:t>bassed</a:t>
            </a:r>
            <a:r>
              <a:rPr lang="en-US" sz="2000" dirty="0"/>
              <a:t> on a survey of 11 000 industrialists and econometric modelling</a:t>
            </a:r>
            <a:endParaRPr lang="cs-CZ" sz="2000" dirty="0"/>
          </a:p>
          <a:p>
            <a:pPr marL="380990" indent="-380990">
              <a:spcBef>
                <a:spcPts val="300"/>
              </a:spcBef>
              <a:buFont typeface="Arial" panose="020B0604020202020204" pitchFamily="34" charset="0"/>
              <a:buChar char="•"/>
              <a:defRPr/>
            </a:pPr>
            <a:r>
              <a:rPr lang="en-US" sz="2000" dirty="0"/>
              <a:t>it estimated that the EU GDP will rase with 4.5 % in the next 5 years</a:t>
            </a:r>
          </a:p>
          <a:p>
            <a:pPr>
              <a:defRPr/>
            </a:pPr>
            <a:endParaRPr lang="en-US" sz="2000" dirty="0">
              <a:solidFill>
                <a:schemeClr val="tx1"/>
              </a:solidFill>
            </a:endParaRPr>
          </a:p>
        </p:txBody>
      </p:sp>
      <p:pic>
        <p:nvPicPr>
          <p:cNvPr id="17412" name="Obrázek 8">
            <a:extLst>
              <a:ext uri="{FF2B5EF4-FFF2-40B4-BE49-F238E27FC236}">
                <a16:creationId xmlns:a16="http://schemas.microsoft.com/office/drawing/2014/main" id="{9E177241-ADA8-431C-AC69-5D1855916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36" r="18723" b="7106"/>
          <a:stretch>
            <a:fillRect/>
          </a:stretch>
        </p:blipFill>
        <p:spPr bwMode="auto">
          <a:xfrm>
            <a:off x="9975851" y="8467"/>
            <a:ext cx="2207683" cy="187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82D02CB1-2CB7-4545-8E0E-F6032C9193BA}"/>
              </a:ext>
            </a:extLst>
          </p:cNvPr>
          <p:cNvSpPr>
            <a:spLocks noGrp="1"/>
          </p:cNvSpPr>
          <p:nvPr>
            <p:ph type="title"/>
          </p:nvPr>
        </p:nvSpPr>
        <p:spPr>
          <a:xfrm>
            <a:off x="1415479" y="281517"/>
            <a:ext cx="10183853" cy="555195"/>
          </a:xfrm>
        </p:spPr>
        <p:txBody>
          <a:bodyPr/>
          <a:lstStyle/>
          <a:p>
            <a:pPr algn="l">
              <a:defRPr/>
            </a:pPr>
            <a:r>
              <a:rPr lang="cs-CZ" dirty="0" err="1">
                <a:effectLst>
                  <a:outerShdw blurRad="38100" dist="38100" dir="2700000" algn="tl">
                    <a:srgbClr val="000000">
                      <a:alpha val="43137"/>
                    </a:srgbClr>
                  </a:outerShdw>
                </a:effectLst>
                <a:cs typeface="Times New Roman" pitchFamily="18" charset="0"/>
              </a:rPr>
              <a:t>Current</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State</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of</a:t>
            </a:r>
            <a:r>
              <a:rPr lang="cs-CZ" dirty="0">
                <a:effectLst>
                  <a:outerShdw blurRad="38100" dist="38100" dir="2700000" algn="tl">
                    <a:srgbClr val="000000">
                      <a:alpha val="43137"/>
                    </a:srgbClr>
                  </a:outerShdw>
                </a:effectLst>
                <a:cs typeface="Times New Roman" pitchFamily="18" charset="0"/>
              </a:rPr>
              <a:t> Single Market</a:t>
            </a:r>
            <a:endParaRPr lang="en-US" altLang="cs-CZ" dirty="0">
              <a:effectLst>
                <a:outerShdw blurRad="38100" dist="38100" dir="2700000" algn="tl">
                  <a:srgbClr val="000000">
                    <a:alpha val="43137"/>
                  </a:srgbClr>
                </a:outerShdw>
              </a:effectLst>
              <a:cs typeface="Times New Roman" pitchFamily="18" charset="0"/>
            </a:endParaRPr>
          </a:p>
        </p:txBody>
      </p:sp>
      <p:sp>
        <p:nvSpPr>
          <p:cNvPr id="8" name="Rectangle 10">
            <a:extLst>
              <a:ext uri="{FF2B5EF4-FFF2-40B4-BE49-F238E27FC236}">
                <a16:creationId xmlns:a16="http://schemas.microsoft.com/office/drawing/2014/main" id="{A3D445BA-DC13-4053-990C-5298BA8A93C2}"/>
              </a:ext>
            </a:extLst>
          </p:cNvPr>
          <p:cNvSpPr txBox="1">
            <a:spLocks noChangeArrowheads="1"/>
          </p:cNvSpPr>
          <p:nvPr/>
        </p:nvSpPr>
        <p:spPr bwMode="auto">
          <a:xfrm>
            <a:off x="298451" y="1943101"/>
            <a:ext cx="11559116" cy="3596217"/>
          </a:xfrm>
          <a:prstGeom prst="rect">
            <a:avLst/>
          </a:prstGeom>
          <a:noFill/>
          <a:ln w="9525">
            <a:noFill/>
            <a:miter lim="800000"/>
            <a:headEnd/>
            <a:tailEnd/>
          </a:ln>
        </p:spPr>
        <p:txBody>
          <a:bodyPr/>
          <a:lstStyle/>
          <a:p>
            <a:pPr marL="380990" indent="-380990">
              <a:spcBef>
                <a:spcPts val="800"/>
              </a:spcBef>
              <a:buFont typeface="Arial" panose="020B0604020202020204" pitchFamily="34" charset="0"/>
              <a:buChar char="•"/>
              <a:defRPr/>
            </a:pPr>
            <a:r>
              <a:rPr lang="en-US" sz="1800" dirty="0">
                <a:effectLst>
                  <a:outerShdw blurRad="38100" dist="38100" dir="2700000" algn="tl">
                    <a:srgbClr val="000000">
                      <a:alpha val="43137"/>
                    </a:srgbClr>
                  </a:outerShdw>
                </a:effectLst>
              </a:rPr>
              <a:t>Although a lot was achieved between 1986 and 1992, the single market was never completed as such. </a:t>
            </a:r>
            <a:endParaRPr lang="cs-CZ" sz="1800" dirty="0">
              <a:effectLst>
                <a:outerShdw blurRad="38100" dist="38100" dir="2700000" algn="tl">
                  <a:srgbClr val="000000">
                    <a:alpha val="43137"/>
                  </a:srgbClr>
                </a:outerShdw>
              </a:effectLst>
            </a:endParaRPr>
          </a:p>
          <a:p>
            <a:pPr marL="380990" indent="-380990">
              <a:spcBef>
                <a:spcPts val="800"/>
              </a:spcBef>
              <a:buFont typeface="Arial" panose="020B0604020202020204" pitchFamily="34" charset="0"/>
              <a:buChar char="•"/>
              <a:defRPr/>
            </a:pPr>
            <a:r>
              <a:rPr lang="en-US" sz="1800" dirty="0">
                <a:effectLst>
                  <a:outerShdw blurRad="38100" dist="38100" dir="2700000" algn="tl">
                    <a:srgbClr val="000000">
                      <a:alpha val="43137"/>
                    </a:srgbClr>
                  </a:outerShdw>
                </a:effectLst>
              </a:rPr>
              <a:t>Some of the 3 500 single-market measures so far adopted, mainly to establish common or minimum standards, still need to be implemented or effectively enforced. </a:t>
            </a:r>
            <a:endParaRPr lang="cs-CZ" sz="1800" dirty="0">
              <a:effectLst>
                <a:outerShdw blurRad="38100" dist="38100" dir="2700000" algn="tl">
                  <a:srgbClr val="000000">
                    <a:alpha val="43137"/>
                  </a:srgbClr>
                </a:outerShdw>
              </a:effectLst>
            </a:endParaRPr>
          </a:p>
          <a:p>
            <a:pPr marL="380990" indent="-380990">
              <a:spcBef>
                <a:spcPts val="800"/>
              </a:spcBef>
              <a:spcAft>
                <a:spcPts val="800"/>
              </a:spcAft>
              <a:buFont typeface="Arial" panose="020B0604020202020204" pitchFamily="34" charset="0"/>
              <a:buChar char="•"/>
              <a:defRPr/>
            </a:pPr>
            <a:r>
              <a:rPr lang="en-US" sz="1800" dirty="0">
                <a:effectLst>
                  <a:outerShdw blurRad="38100" dist="38100" dir="2700000" algn="tl">
                    <a:srgbClr val="000000">
                      <a:alpha val="43137"/>
                    </a:srgbClr>
                  </a:outerShdw>
                </a:effectLst>
              </a:rPr>
              <a:t>In 2014, it was estimated that there were also still significant ‘missing links’ in the single market.</a:t>
            </a:r>
            <a:endParaRPr lang="cs-CZ" sz="1800" dirty="0">
              <a:effectLst>
                <a:outerShdw blurRad="38100" dist="38100" dir="2700000" algn="tl">
                  <a:srgbClr val="000000">
                    <a:alpha val="43137"/>
                  </a:srgbClr>
                </a:outerShdw>
              </a:effectLst>
            </a:endParaRPr>
          </a:p>
          <a:p>
            <a:pPr marL="380990" indent="-380990">
              <a:spcBef>
                <a:spcPts val="800"/>
              </a:spcBef>
              <a:spcAft>
                <a:spcPts val="800"/>
              </a:spcAft>
              <a:buFont typeface="Arial" panose="020B0604020202020204" pitchFamily="34" charset="0"/>
              <a:buChar char="•"/>
              <a:defRPr/>
            </a:pPr>
            <a:r>
              <a:rPr lang="en-US" sz="1800" dirty="0">
                <a:effectLst>
                  <a:outerShdw blurRad="38100" dist="38100" dir="2700000" algn="tl">
                    <a:srgbClr val="000000">
                      <a:alpha val="43137"/>
                    </a:srgbClr>
                  </a:outerShdw>
                </a:effectLst>
              </a:rPr>
              <a:t>Action on four fronts – full implementation of the </a:t>
            </a:r>
            <a:r>
              <a:rPr lang="en-US" sz="1800" dirty="0">
                <a:solidFill>
                  <a:srgbClr val="0070C0"/>
                </a:solidFill>
                <a:effectLst>
                  <a:outerShdw blurRad="38100" dist="38100" dir="2700000" algn="tl">
                    <a:srgbClr val="000000">
                      <a:alpha val="43137"/>
                    </a:srgbClr>
                  </a:outerShdw>
                </a:effectLst>
              </a:rPr>
              <a:t>Services Directive</a:t>
            </a:r>
            <a:r>
              <a:rPr lang="en-US" sz="1800" dirty="0">
                <a:effectLst>
                  <a:outerShdw blurRad="38100" dist="38100" dir="2700000" algn="tl">
                    <a:srgbClr val="000000">
                      <a:alpha val="43137"/>
                    </a:srgbClr>
                  </a:outerShdw>
                </a:effectLst>
              </a:rPr>
              <a:t>, further integration of the energy and financial services sectors, and further progress in opening up public procurement – could add an additional 3 % to EU GDP by 2020.</a:t>
            </a:r>
            <a:endParaRPr lang="cs-CZ" sz="1800" dirty="0">
              <a:effectLst>
                <a:outerShdw blurRad="38100" dist="38100" dir="2700000" algn="tl">
                  <a:srgbClr val="000000">
                    <a:alpha val="43137"/>
                  </a:srgbClr>
                </a:outerShdw>
              </a:effectLst>
            </a:endParaRPr>
          </a:p>
          <a:p>
            <a:pPr marL="380990" indent="-380990">
              <a:spcBef>
                <a:spcPts val="800"/>
              </a:spcBef>
              <a:spcAft>
                <a:spcPts val="800"/>
              </a:spcAft>
              <a:buFont typeface="Arial" panose="020B0604020202020204" pitchFamily="34" charset="0"/>
              <a:buChar char="•"/>
              <a:defRPr/>
            </a:pPr>
            <a:r>
              <a:rPr lang="cs-CZ" sz="1800" dirty="0">
                <a:effectLst>
                  <a:outerShdw blurRad="38100" dist="38100" dir="2700000" algn="tl">
                    <a:srgbClr val="000000">
                      <a:alpha val="43137"/>
                    </a:srgbClr>
                  </a:outerShdw>
                </a:effectLst>
              </a:rPr>
              <a:t>C</a:t>
            </a:r>
            <a:r>
              <a:rPr lang="en-US" sz="1800" dirty="0" err="1">
                <a:effectLst>
                  <a:outerShdw blurRad="38100" dist="38100" dir="2700000" algn="tl">
                    <a:srgbClr val="000000">
                      <a:alpha val="43137"/>
                    </a:srgbClr>
                  </a:outerShdw>
                </a:effectLst>
              </a:rPr>
              <a:t>ompleting</a:t>
            </a:r>
            <a:r>
              <a:rPr lang="en-US" sz="1800" dirty="0">
                <a:effectLst>
                  <a:outerShdw blurRad="38100" dist="38100" dir="2700000" algn="tl">
                    <a:srgbClr val="000000">
                      <a:alpha val="43137"/>
                    </a:srgbClr>
                  </a:outerShdw>
                </a:effectLst>
              </a:rPr>
              <a:t> the single market would trigger economic gains ranging from €651 billion to €1.1 trillion per year, equivalent to a range of 5 % – 8.63 % of EU GDP. </a:t>
            </a:r>
            <a:endParaRPr lang="cs-CZ" sz="1800" dirty="0">
              <a:effectLst>
                <a:outerShdw blurRad="38100" dist="38100" dir="2700000" algn="tl">
                  <a:srgbClr val="000000">
                    <a:alpha val="43137"/>
                  </a:srgbClr>
                </a:outerShdw>
              </a:effectLst>
            </a:endParaRPr>
          </a:p>
          <a:p>
            <a:pPr marL="380990" indent="-380990">
              <a:spcAft>
                <a:spcPts val="800"/>
              </a:spcAft>
              <a:buFont typeface="Arial" panose="020B0604020202020204" pitchFamily="34" charset="0"/>
              <a:buChar char="•"/>
              <a:defRPr/>
            </a:pPr>
            <a:endParaRPr lang="cs-CZ" sz="1600"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a:defRPr/>
            </a:pPr>
            <a:endParaRPr lang="cs-CZ" sz="2133" dirty="0"/>
          </a:p>
        </p:txBody>
      </p:sp>
      <p:pic>
        <p:nvPicPr>
          <p:cNvPr id="19460" name="Obrázek 2">
            <a:extLst>
              <a:ext uri="{FF2B5EF4-FFF2-40B4-BE49-F238E27FC236}">
                <a16:creationId xmlns:a16="http://schemas.microsoft.com/office/drawing/2014/main" id="{87BA36AC-FACA-4700-963C-DB2F42115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318"/>
          <a:stretch>
            <a:fillRect/>
          </a:stretch>
        </p:blipFill>
        <p:spPr bwMode="auto">
          <a:xfrm>
            <a:off x="7014634" y="1"/>
            <a:ext cx="520276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68774CDE-8829-46A4-BACE-B9745E9F41E2}"/>
              </a:ext>
            </a:extLst>
          </p:cNvPr>
          <p:cNvSpPr>
            <a:spLocks noGrp="1"/>
          </p:cNvSpPr>
          <p:nvPr>
            <p:ph type="title"/>
          </p:nvPr>
        </p:nvSpPr>
        <p:spPr>
          <a:xfrm>
            <a:off x="623392" y="165100"/>
            <a:ext cx="10613992" cy="743620"/>
          </a:xfrm>
        </p:spPr>
        <p:txBody>
          <a:bodyPr/>
          <a:lstStyle/>
          <a:p>
            <a:pPr algn="l">
              <a:defRPr/>
            </a:pPr>
            <a:r>
              <a:rPr lang="cs-CZ" dirty="0" err="1">
                <a:effectLst>
                  <a:outerShdw blurRad="38100" dist="38100" dir="2700000" algn="tl">
                    <a:srgbClr val="000000">
                      <a:alpha val="43137"/>
                    </a:srgbClr>
                  </a:outerShdw>
                </a:effectLst>
                <a:cs typeface="Times New Roman" pitchFamily="18" charset="0"/>
              </a:rPr>
              <a:t>Current</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State</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of</a:t>
            </a:r>
            <a:r>
              <a:rPr lang="cs-CZ" dirty="0">
                <a:effectLst>
                  <a:outerShdw blurRad="38100" dist="38100" dir="2700000" algn="tl">
                    <a:srgbClr val="000000">
                      <a:alpha val="43137"/>
                    </a:srgbClr>
                  </a:outerShdw>
                </a:effectLst>
                <a:cs typeface="Times New Roman" pitchFamily="18" charset="0"/>
              </a:rPr>
              <a:t> Single Market - </a:t>
            </a:r>
            <a:r>
              <a:rPr lang="en-US" dirty="0">
                <a:effectLst>
                  <a:outerShdw blurRad="38100" dist="38100" dir="2700000" algn="tl">
                    <a:srgbClr val="000000">
                      <a:alpha val="43137"/>
                    </a:srgbClr>
                  </a:outerShdw>
                </a:effectLst>
                <a:cs typeface="Times New Roman" pitchFamily="18" charset="0"/>
              </a:rPr>
              <a:t>Single Market Strategy </a:t>
            </a:r>
            <a:endParaRPr lang="en-US" altLang="cs-CZ" dirty="0">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8FDF8177-7A29-4E78-92F6-65CB3FC7A511}"/>
              </a:ext>
            </a:extLst>
          </p:cNvPr>
          <p:cNvSpPr/>
          <p:nvPr/>
        </p:nvSpPr>
        <p:spPr>
          <a:xfrm>
            <a:off x="335360" y="1320370"/>
            <a:ext cx="11561960" cy="4934812"/>
          </a:xfrm>
          <a:prstGeom prst="rect">
            <a:avLst/>
          </a:prstGeom>
        </p:spPr>
        <p:txBody>
          <a:bodyPr wrap="square">
            <a:spAutoFit/>
          </a:bodyPr>
          <a:lstStyle/>
          <a:p>
            <a:pPr>
              <a:spcBef>
                <a:spcPts val="400"/>
              </a:spcBef>
              <a:defRPr/>
            </a:pPr>
            <a:r>
              <a:rPr lang="en-US" sz="2267" dirty="0"/>
              <a:t>On 28 October 2015, the European Commission presented a </a:t>
            </a:r>
            <a:r>
              <a:rPr lang="en-US" sz="2267" dirty="0">
                <a:solidFill>
                  <a:srgbClr val="0070C0"/>
                </a:solidFill>
              </a:rPr>
              <a:t>new Single Market Strategy</a:t>
            </a:r>
            <a:r>
              <a:rPr lang="cs-CZ" sz="2267" dirty="0">
                <a:solidFill>
                  <a:srgbClr val="0070C0"/>
                </a:solidFill>
              </a:rPr>
              <a:t>.</a:t>
            </a:r>
          </a:p>
          <a:p>
            <a:pPr marL="380990" indent="-380990">
              <a:spcBef>
                <a:spcPts val="400"/>
              </a:spcBef>
              <a:buFont typeface="Arial" panose="020B0604020202020204" pitchFamily="34" charset="0"/>
              <a:buChar char="•"/>
              <a:defRPr/>
            </a:pPr>
            <a:r>
              <a:rPr lang="cs-CZ" sz="2000" b="0" dirty="0">
                <a:effectLst>
                  <a:outerShdw blurRad="38100" dist="38100" dir="2700000" algn="tl">
                    <a:srgbClr val="000000">
                      <a:alpha val="43137"/>
                    </a:srgbClr>
                  </a:outerShdw>
                </a:effectLst>
              </a:rPr>
              <a:t>T</a:t>
            </a:r>
            <a:r>
              <a:rPr lang="en-US" sz="2000" b="0" dirty="0">
                <a:effectLst>
                  <a:outerShdw blurRad="38100" dist="38100" dir="2700000" algn="tl">
                    <a:srgbClr val="000000">
                      <a:alpha val="43137"/>
                    </a:srgbClr>
                  </a:outerShdw>
                </a:effectLst>
              </a:rPr>
              <a:t>he Commission has decided to give the Single Market an important boost by taking measures that will:</a:t>
            </a: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Enable the balanced development of the collaborative economy</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Help SMEs and start-ups to grow</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Improve the opportunities for businesses and professionals to move across borders</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Address restrictions in the retail sector</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Prevent discrimination against consumers based on nationality or place of residence</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err="1">
                <a:effectLst>
                  <a:outerShdw blurRad="38100" dist="38100" dir="2700000" algn="tl">
                    <a:srgbClr val="000000">
                      <a:alpha val="43137"/>
                    </a:srgbClr>
                  </a:outerShdw>
                </a:effectLst>
              </a:rPr>
              <a:t>Modernise</a:t>
            </a:r>
            <a:r>
              <a:rPr lang="en-US" sz="2000" b="0" dirty="0">
                <a:effectLst>
                  <a:outerShdw blurRad="38100" dist="38100" dir="2700000" algn="tl">
                    <a:srgbClr val="000000">
                      <a:alpha val="43137"/>
                    </a:srgbClr>
                  </a:outerShdw>
                </a:effectLst>
              </a:rPr>
              <a:t> our standards system</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Create more transparent, efficient and accountable public procurement</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Consolidate Europe’s intellectual property framework</a:t>
            </a:r>
            <a:endParaRPr lang="cs-CZ" sz="2000" b="0" dirty="0">
              <a:effectLst>
                <a:outerShdw blurRad="38100" dist="38100" dir="2700000" algn="tl">
                  <a:srgbClr val="000000">
                    <a:alpha val="43137"/>
                  </a:srgbClr>
                </a:outerShdw>
              </a:effectLst>
            </a:endParaRPr>
          </a:p>
          <a:p>
            <a:pPr marL="990575" lvl="1" indent="-380990">
              <a:spcBef>
                <a:spcPts val="400"/>
              </a:spcBef>
              <a:buFont typeface="Arial" panose="020B0604020202020204" pitchFamily="34" charset="0"/>
              <a:buChar char="•"/>
              <a:defRPr/>
            </a:pPr>
            <a:r>
              <a:rPr lang="en-US" sz="2000" b="0" dirty="0">
                <a:effectLst>
                  <a:outerShdw blurRad="38100" dist="38100" dir="2700000" algn="tl">
                    <a:srgbClr val="000000">
                      <a:alpha val="43137"/>
                    </a:srgbClr>
                  </a:outerShdw>
                </a:effectLst>
              </a:rPr>
              <a:t>Ensure a culture of compliance and smart enforcement to help deliver a true Single Market</a:t>
            </a:r>
          </a:p>
          <a:p>
            <a:pPr>
              <a:defRPr/>
            </a:pPr>
            <a:endParaRPr lang="cs-CZ" sz="1600" dirty="0"/>
          </a:p>
        </p:txBody>
      </p:sp>
      <p:pic>
        <p:nvPicPr>
          <p:cNvPr id="20484" name="Obrázek 6">
            <a:extLst>
              <a:ext uri="{FF2B5EF4-FFF2-40B4-BE49-F238E27FC236}">
                <a16:creationId xmlns:a16="http://schemas.microsoft.com/office/drawing/2014/main" id="{46FFDD89-10F6-4DB7-AA05-5531D555C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456" y="-2116"/>
            <a:ext cx="1987312" cy="132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7394722-0440-4CD2-986E-4F57943BC2DA}"/>
              </a:ext>
            </a:extLst>
          </p:cNvPr>
          <p:cNvSpPr>
            <a:spLocks noGrp="1"/>
          </p:cNvSpPr>
          <p:nvPr>
            <p:ph type="title"/>
          </p:nvPr>
        </p:nvSpPr>
        <p:spPr>
          <a:xfrm>
            <a:off x="767408" y="260351"/>
            <a:ext cx="11185410" cy="576361"/>
          </a:xfrm>
        </p:spPr>
        <p:txBody>
          <a:bodyPr/>
          <a:lstStyle/>
          <a:p>
            <a:pPr>
              <a:defRPr/>
            </a:pPr>
            <a:r>
              <a:rPr lang="cs-CZ" sz="2400" dirty="0" err="1">
                <a:effectLst>
                  <a:outerShdw blurRad="38100" dist="38100" dir="2700000" algn="tl">
                    <a:srgbClr val="000000">
                      <a:alpha val="43137"/>
                    </a:srgbClr>
                  </a:outerShdw>
                </a:effectLst>
                <a:cs typeface="Times New Roman" pitchFamily="18" charset="0"/>
              </a:rPr>
              <a:t>Current</a:t>
            </a:r>
            <a:r>
              <a:rPr lang="cs-CZ" sz="2400" dirty="0">
                <a:effectLst>
                  <a:outerShdw blurRad="38100" dist="38100" dir="2700000" algn="tl">
                    <a:srgbClr val="000000">
                      <a:alpha val="43137"/>
                    </a:srgbClr>
                  </a:outerShdw>
                </a:effectLst>
                <a:cs typeface="Times New Roman" pitchFamily="18" charset="0"/>
              </a:rPr>
              <a:t> </a:t>
            </a:r>
            <a:r>
              <a:rPr lang="cs-CZ" sz="2400" dirty="0" err="1">
                <a:effectLst>
                  <a:outerShdw blurRad="38100" dist="38100" dir="2700000" algn="tl">
                    <a:srgbClr val="000000">
                      <a:alpha val="43137"/>
                    </a:srgbClr>
                  </a:outerShdw>
                </a:effectLst>
                <a:cs typeface="Times New Roman" pitchFamily="18" charset="0"/>
              </a:rPr>
              <a:t>State</a:t>
            </a:r>
            <a:r>
              <a:rPr lang="cs-CZ" sz="2400" dirty="0">
                <a:effectLst>
                  <a:outerShdw blurRad="38100" dist="38100" dir="2700000" algn="tl">
                    <a:srgbClr val="000000">
                      <a:alpha val="43137"/>
                    </a:srgbClr>
                  </a:outerShdw>
                </a:effectLst>
                <a:cs typeface="Times New Roman" pitchFamily="18" charset="0"/>
              </a:rPr>
              <a:t> </a:t>
            </a:r>
            <a:r>
              <a:rPr lang="cs-CZ" sz="2400" dirty="0" err="1">
                <a:effectLst>
                  <a:outerShdw blurRad="38100" dist="38100" dir="2700000" algn="tl">
                    <a:srgbClr val="000000">
                      <a:alpha val="43137"/>
                    </a:srgbClr>
                  </a:outerShdw>
                </a:effectLst>
                <a:cs typeface="Times New Roman" pitchFamily="18" charset="0"/>
              </a:rPr>
              <a:t>of</a:t>
            </a:r>
            <a:r>
              <a:rPr lang="cs-CZ" sz="2400" dirty="0">
                <a:effectLst>
                  <a:outerShdw blurRad="38100" dist="38100" dir="2700000" algn="tl">
                    <a:srgbClr val="000000">
                      <a:alpha val="43137"/>
                    </a:srgbClr>
                  </a:outerShdw>
                </a:effectLst>
                <a:cs typeface="Times New Roman" pitchFamily="18" charset="0"/>
              </a:rPr>
              <a:t> Single Market - </a:t>
            </a:r>
            <a:r>
              <a:rPr lang="en-US" sz="2400" dirty="0">
                <a:effectLst>
                  <a:outerShdw blurRad="38100" dist="38100" dir="2700000" algn="tl">
                    <a:srgbClr val="000000">
                      <a:alpha val="43137"/>
                    </a:srgbClr>
                  </a:outerShdw>
                </a:effectLst>
                <a:cs typeface="Times New Roman" pitchFamily="18" charset="0"/>
              </a:rPr>
              <a:t>Time to renew the commitment to the Single </a:t>
            </a:r>
            <a:r>
              <a:rPr lang="en-US" sz="2400" dirty="0" err="1">
                <a:effectLst>
                  <a:outerShdw blurRad="38100" dist="38100" dir="2700000" algn="tl">
                    <a:srgbClr val="000000">
                      <a:alpha val="43137"/>
                    </a:srgbClr>
                  </a:outerShdw>
                </a:effectLst>
                <a:cs typeface="Times New Roman" pitchFamily="18" charset="0"/>
              </a:rPr>
              <a:t>Marke</a:t>
            </a:r>
            <a:r>
              <a:rPr lang="cs-CZ" sz="2400" dirty="0">
                <a:effectLst>
                  <a:outerShdw blurRad="38100" dist="38100" dir="2700000" algn="tl">
                    <a:srgbClr val="000000">
                      <a:alpha val="43137"/>
                    </a:srgbClr>
                  </a:outerShdw>
                </a:effectLst>
                <a:cs typeface="Times New Roman" pitchFamily="18" charset="0"/>
              </a:rPr>
              <a:t>t (</a:t>
            </a:r>
            <a:r>
              <a:rPr lang="cs-CZ" sz="2400" dirty="0" err="1">
                <a:effectLst>
                  <a:outerShdw blurRad="38100" dist="38100" dir="2700000" algn="tl">
                    <a:srgbClr val="000000">
                      <a:alpha val="43137"/>
                    </a:srgbClr>
                  </a:outerShdw>
                </a:effectLst>
                <a:cs typeface="Times New Roman" pitchFamily="18" charset="0"/>
              </a:rPr>
              <a:t>March</a:t>
            </a:r>
            <a:r>
              <a:rPr lang="cs-CZ" sz="2400" dirty="0">
                <a:effectLst>
                  <a:outerShdw blurRad="38100" dist="38100" dir="2700000" algn="tl">
                    <a:srgbClr val="000000">
                      <a:alpha val="43137"/>
                    </a:srgbClr>
                  </a:outerShdw>
                </a:effectLst>
                <a:cs typeface="Times New Roman" pitchFamily="18" charset="0"/>
              </a:rPr>
              <a:t> 2019)</a:t>
            </a:r>
            <a:endParaRPr lang="en-US" altLang="cs-CZ" sz="2400" dirty="0">
              <a:effectLst>
                <a:outerShdw blurRad="38100" dist="38100" dir="2700000" algn="tl">
                  <a:srgbClr val="000000">
                    <a:alpha val="43137"/>
                  </a:srgbClr>
                </a:outerShdw>
              </a:effectLst>
              <a:cs typeface="Times New Roman" pitchFamily="18" charset="0"/>
            </a:endParaRPr>
          </a:p>
        </p:txBody>
      </p:sp>
      <p:sp>
        <p:nvSpPr>
          <p:cNvPr id="21507" name="Obdélník 1">
            <a:extLst>
              <a:ext uri="{FF2B5EF4-FFF2-40B4-BE49-F238E27FC236}">
                <a16:creationId xmlns:a16="http://schemas.microsoft.com/office/drawing/2014/main" id="{61093B61-D431-44BB-AB7B-5EFEB1DA9EB4}"/>
              </a:ext>
            </a:extLst>
          </p:cNvPr>
          <p:cNvSpPr>
            <a:spLocks noChangeArrowheads="1"/>
          </p:cNvSpPr>
          <p:nvPr/>
        </p:nvSpPr>
        <p:spPr bwMode="auto">
          <a:xfrm>
            <a:off x="335359" y="836713"/>
            <a:ext cx="116174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600"/>
              </a:spcBef>
            </a:pPr>
            <a:r>
              <a:rPr lang="en-US" altLang="cs-CZ" sz="2400" dirty="0"/>
              <a:t>Today, deeper integration requires more political courage than 25 years ago and greater efforts to close the gap between rhetoric and delivery.</a:t>
            </a:r>
            <a:endParaRPr lang="cs-CZ" altLang="cs-CZ" sz="2400" dirty="0"/>
          </a:p>
          <a:p>
            <a:pPr>
              <a:spcBef>
                <a:spcPts val="1600"/>
              </a:spcBef>
            </a:pPr>
            <a:r>
              <a:rPr lang="en-US" altLang="cs-CZ" sz="2400" dirty="0"/>
              <a:t>Over the last four years, the Commission has put forward an ambitious set of measures to deepen the Single Market and make it fairer. </a:t>
            </a:r>
            <a:endParaRPr lang="cs-CZ" altLang="cs-CZ" sz="2400" dirty="0"/>
          </a:p>
          <a:p>
            <a:pPr>
              <a:spcBef>
                <a:spcPts val="1600"/>
              </a:spcBef>
            </a:pPr>
            <a:r>
              <a:rPr lang="en-US" altLang="cs-CZ" sz="2400" dirty="0"/>
              <a:t>In particular, with the </a:t>
            </a:r>
            <a:r>
              <a:rPr lang="en-US" altLang="cs-CZ" sz="2400" dirty="0">
                <a:solidFill>
                  <a:srgbClr val="FF0000"/>
                </a:solidFill>
                <a:highlight>
                  <a:srgbClr val="FFFFCC"/>
                </a:highlight>
              </a:rPr>
              <a:t>Single Market Strategy</a:t>
            </a:r>
            <a:r>
              <a:rPr lang="en-US" altLang="cs-CZ" sz="2400" dirty="0">
                <a:highlight>
                  <a:srgbClr val="FFFFCC"/>
                </a:highlight>
              </a:rPr>
              <a:t>, </a:t>
            </a:r>
            <a:r>
              <a:rPr lang="en-US" altLang="cs-CZ" sz="2400" dirty="0">
                <a:solidFill>
                  <a:srgbClr val="FF0000"/>
                </a:solidFill>
                <a:highlight>
                  <a:srgbClr val="FFFFCC"/>
                </a:highlight>
              </a:rPr>
              <a:t>Capital Markets Union </a:t>
            </a:r>
            <a:r>
              <a:rPr lang="en-US" altLang="cs-CZ" sz="2400" dirty="0">
                <a:highlight>
                  <a:srgbClr val="FFFFCC"/>
                </a:highlight>
              </a:rPr>
              <a:t>and </a:t>
            </a:r>
            <a:r>
              <a:rPr lang="en-US" altLang="cs-CZ" sz="2400" u="sng" dirty="0">
                <a:solidFill>
                  <a:srgbClr val="FF0000"/>
                </a:solidFill>
                <a:highlight>
                  <a:srgbClr val="FFFFCC"/>
                </a:highlight>
              </a:rPr>
              <a:t>Digital Single Market Strategy</a:t>
            </a:r>
            <a:r>
              <a:rPr lang="en-US" altLang="cs-CZ" sz="2400" u="sng" dirty="0">
                <a:highlight>
                  <a:srgbClr val="FFFFCC"/>
                </a:highlight>
              </a:rPr>
              <a:t>,</a:t>
            </a:r>
            <a:r>
              <a:rPr lang="en-US" altLang="cs-CZ" sz="2400" dirty="0">
                <a:highlight>
                  <a:srgbClr val="FFFFCC"/>
                </a:highlight>
              </a:rPr>
              <a:t> </a:t>
            </a:r>
            <a:r>
              <a:rPr lang="en-US" altLang="cs-CZ" sz="2400" dirty="0"/>
              <a:t>the Commission has presented 67 proposals, out of which 20 still have to be adopted.</a:t>
            </a:r>
            <a:endParaRPr lang="cs-CZ" altLang="cs-CZ" sz="2400" dirty="0"/>
          </a:p>
          <a:p>
            <a:pPr>
              <a:spcBef>
                <a:spcPts val="1600"/>
              </a:spcBef>
            </a:pPr>
            <a:r>
              <a:rPr lang="en-US" altLang="cs-CZ" sz="2400" dirty="0"/>
              <a:t>The Commission has also presented other key proposals in areas </a:t>
            </a:r>
            <a:r>
              <a:rPr lang="en-US" altLang="cs-CZ" sz="2400" dirty="0">
                <a:solidFill>
                  <a:srgbClr val="FF0000"/>
                </a:solidFill>
              </a:rPr>
              <a:t>like services, data economy, circular and sustainable development </a:t>
            </a:r>
            <a:r>
              <a:rPr lang="en-US" altLang="cs-CZ" sz="2400" dirty="0"/>
              <a:t>as well as proposed safeguards in the fields of </a:t>
            </a:r>
            <a:r>
              <a:rPr lang="en-US" altLang="cs-CZ" sz="2400" dirty="0">
                <a:solidFill>
                  <a:srgbClr val="0070C0"/>
                </a:solidFill>
              </a:rPr>
              <a:t>employment, taxation and company law</a:t>
            </a:r>
            <a:r>
              <a:rPr lang="en-US" altLang="cs-CZ" sz="2400" dirty="0"/>
              <a:t>.</a:t>
            </a:r>
            <a:endParaRPr lang="cs-CZ" altLang="cs-CZ" sz="2400" dirty="0"/>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425931F1-2B1D-4347-B1ED-D91DDF63265C}"/>
              </a:ext>
            </a:extLst>
          </p:cNvPr>
          <p:cNvSpPr>
            <a:spLocks noGrp="1"/>
          </p:cNvSpPr>
          <p:nvPr>
            <p:ph type="title"/>
          </p:nvPr>
        </p:nvSpPr>
        <p:spPr>
          <a:xfrm>
            <a:off x="2495600" y="260351"/>
            <a:ext cx="8767184" cy="576361"/>
          </a:xfrm>
        </p:spPr>
        <p:txBody>
          <a:bodyPr/>
          <a:lstStyle/>
          <a:p>
            <a:pPr algn="l">
              <a:defRPr/>
            </a:pPr>
            <a:r>
              <a:rPr lang="cs-CZ" dirty="0">
                <a:effectLst>
                  <a:outerShdw blurRad="38100" dist="38100" dir="2700000" algn="tl">
                    <a:srgbClr val="000000">
                      <a:alpha val="43137"/>
                    </a:srgbClr>
                  </a:outerShdw>
                </a:effectLst>
                <a:cs typeface="Times New Roman" pitchFamily="18" charset="0"/>
              </a:rPr>
              <a:t>Digital </a:t>
            </a:r>
            <a:r>
              <a:rPr lang="en-US" dirty="0">
                <a:effectLst>
                  <a:outerShdw blurRad="38100" dist="38100" dir="2700000" algn="tl">
                    <a:srgbClr val="000000">
                      <a:alpha val="43137"/>
                    </a:srgbClr>
                  </a:outerShdw>
                </a:effectLst>
                <a:cs typeface="Times New Roman" pitchFamily="18" charset="0"/>
              </a:rPr>
              <a:t>Single Market</a:t>
            </a:r>
            <a:endParaRPr lang="en-US" altLang="cs-CZ" dirty="0">
              <a:effectLst>
                <a:outerShdw blurRad="38100" dist="38100" dir="2700000" algn="tl">
                  <a:srgbClr val="000000">
                    <a:alpha val="43137"/>
                  </a:srgbClr>
                </a:outerShdw>
              </a:effectLst>
              <a:cs typeface="Times New Roman" pitchFamily="18" charset="0"/>
            </a:endParaRPr>
          </a:p>
        </p:txBody>
      </p:sp>
      <p:sp>
        <p:nvSpPr>
          <p:cNvPr id="22531" name="Obdélník 1">
            <a:extLst>
              <a:ext uri="{FF2B5EF4-FFF2-40B4-BE49-F238E27FC236}">
                <a16:creationId xmlns:a16="http://schemas.microsoft.com/office/drawing/2014/main" id="{F44739AB-49E8-4A12-858C-B0883C7F8644}"/>
              </a:ext>
            </a:extLst>
          </p:cNvPr>
          <p:cNvSpPr>
            <a:spLocks noChangeArrowheads="1"/>
          </p:cNvSpPr>
          <p:nvPr/>
        </p:nvSpPr>
        <p:spPr bwMode="auto">
          <a:xfrm>
            <a:off x="239185" y="1663700"/>
            <a:ext cx="1171363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pPr>
            <a:r>
              <a:rPr lang="en-US" altLang="cs-CZ" sz="2200" dirty="0">
                <a:solidFill>
                  <a:srgbClr val="FF0000"/>
                </a:solidFill>
                <a:highlight>
                  <a:srgbClr val="FFFFCC"/>
                </a:highlight>
              </a:rPr>
              <a:t>28 May</a:t>
            </a:r>
            <a:r>
              <a:rPr lang="cs-CZ" altLang="cs-CZ" sz="2200" dirty="0">
                <a:solidFill>
                  <a:srgbClr val="FF0000"/>
                </a:solidFill>
                <a:highlight>
                  <a:srgbClr val="FFFFCC"/>
                </a:highlight>
              </a:rPr>
              <a:t> 2015 - p</a:t>
            </a:r>
            <a:r>
              <a:rPr lang="en-US" altLang="cs-CZ" sz="2200" dirty="0" err="1">
                <a:solidFill>
                  <a:srgbClr val="FF0000"/>
                </a:solidFill>
                <a:highlight>
                  <a:srgbClr val="FFFFCC"/>
                </a:highlight>
              </a:rPr>
              <a:t>riorities</a:t>
            </a:r>
            <a:r>
              <a:rPr lang="en-US" altLang="cs-CZ" sz="2200" dirty="0">
                <a:solidFill>
                  <a:srgbClr val="FF0000"/>
                </a:solidFill>
                <a:highlight>
                  <a:srgbClr val="FFFFCC"/>
                </a:highlight>
              </a:rPr>
              <a:t> for the digital single market</a:t>
            </a:r>
            <a:endParaRPr lang="cs-CZ" altLang="cs-CZ" sz="2200" dirty="0">
              <a:solidFill>
                <a:srgbClr val="FF0000"/>
              </a:solidFill>
              <a:highlight>
                <a:srgbClr val="FFFFCC"/>
              </a:highlight>
            </a:endParaRPr>
          </a:p>
          <a:p>
            <a:pPr>
              <a:spcBef>
                <a:spcPts val="400"/>
              </a:spcBef>
            </a:pPr>
            <a:r>
              <a:rPr lang="en-US" altLang="cs-CZ" sz="2200" dirty="0"/>
              <a:t>Competitiveness ministers </a:t>
            </a:r>
            <a:r>
              <a:rPr lang="en-US" altLang="cs-CZ" sz="2200" dirty="0" err="1"/>
              <a:t>emphasised</a:t>
            </a:r>
            <a:r>
              <a:rPr lang="en-US" altLang="cs-CZ" sz="2200" dirty="0"/>
              <a:t> fit-for-purpose copyright rules, updating e-commerce rules, and boosting consumer confidence, awareness and protection.</a:t>
            </a:r>
            <a:endParaRPr lang="cs-CZ" altLang="cs-CZ" sz="2200" dirty="0"/>
          </a:p>
          <a:p>
            <a:pPr>
              <a:spcBef>
                <a:spcPts val="400"/>
              </a:spcBef>
            </a:pPr>
            <a:r>
              <a:rPr lang="en-US" altLang="cs-CZ" sz="2200" dirty="0"/>
              <a:t>The ministers also insisted on the need for action to</a:t>
            </a:r>
            <a:endParaRPr lang="cs-CZ" altLang="cs-CZ" sz="2200" dirty="0"/>
          </a:p>
          <a:p>
            <a:pPr>
              <a:spcBef>
                <a:spcPts val="400"/>
              </a:spcBef>
            </a:pPr>
            <a:r>
              <a:rPr lang="cs-CZ" altLang="cs-CZ" sz="2200" dirty="0">
                <a:highlight>
                  <a:srgbClr val="FFFFCC"/>
                </a:highlight>
              </a:rPr>
              <a:t>P</a:t>
            </a:r>
            <a:r>
              <a:rPr lang="en-US" altLang="cs-CZ" sz="2200" dirty="0" err="1">
                <a:highlight>
                  <a:srgbClr val="FFFFCC"/>
                </a:highlight>
              </a:rPr>
              <a:t>riorities</a:t>
            </a:r>
            <a:r>
              <a:rPr lang="en-US" altLang="cs-CZ" sz="2200" dirty="0">
                <a:highlight>
                  <a:srgbClr val="FFFFCC"/>
                </a:highlight>
              </a:rPr>
              <a:t>:</a:t>
            </a:r>
          </a:p>
          <a:p>
            <a:pPr lvl="1">
              <a:spcBef>
                <a:spcPts val="400"/>
              </a:spcBef>
              <a:buFont typeface="Arial" panose="020B0604020202020204" pitchFamily="34" charset="0"/>
              <a:buChar char="•"/>
            </a:pPr>
            <a:r>
              <a:rPr lang="en-US" altLang="cs-CZ" sz="2200" dirty="0"/>
              <a:t>creating the right conditions for small and medium-sized businesses, especially start-up</a:t>
            </a:r>
            <a:r>
              <a:rPr lang="cs-CZ" altLang="cs-CZ" sz="2200" dirty="0"/>
              <a:t>s</a:t>
            </a:r>
          </a:p>
          <a:p>
            <a:pPr lvl="1">
              <a:spcBef>
                <a:spcPts val="400"/>
              </a:spcBef>
              <a:buFont typeface="Arial" panose="020B0604020202020204" pitchFamily="34" charset="0"/>
              <a:buChar char="•"/>
            </a:pPr>
            <a:r>
              <a:rPr lang="en-US" altLang="cs-CZ" sz="2200" dirty="0"/>
              <a:t>promoting the </a:t>
            </a:r>
            <a:r>
              <a:rPr lang="en-US" altLang="cs-CZ" sz="2200" dirty="0" err="1"/>
              <a:t>digitisation</a:t>
            </a:r>
            <a:r>
              <a:rPr lang="en-US" altLang="cs-CZ" sz="2200" dirty="0"/>
              <a:t> of European industry</a:t>
            </a:r>
            <a:endParaRPr lang="cs-CZ" altLang="cs-CZ" sz="2200" dirty="0"/>
          </a:p>
          <a:p>
            <a:pPr lvl="1">
              <a:spcBef>
                <a:spcPts val="400"/>
              </a:spcBef>
              <a:buFont typeface="Arial" panose="020B0604020202020204" pitchFamily="34" charset="0"/>
              <a:buChar char="•"/>
            </a:pPr>
            <a:r>
              <a:rPr lang="en-US" altLang="cs-CZ" sz="2200" dirty="0"/>
              <a:t>applying and extending e-governance in public administrations</a:t>
            </a:r>
            <a:endParaRPr lang="cs-CZ" altLang="cs-CZ" sz="2200" dirty="0"/>
          </a:p>
          <a:p>
            <a:pPr lvl="1">
              <a:spcBef>
                <a:spcPts val="400"/>
              </a:spcBef>
              <a:buFont typeface="Arial" panose="020B0604020202020204" pitchFamily="34" charset="0"/>
              <a:buChar char="•"/>
            </a:pPr>
            <a:r>
              <a:rPr lang="en-US" altLang="cs-CZ" sz="2200" dirty="0"/>
              <a:t>increasing investments in digital infrastructure and networks</a:t>
            </a:r>
            <a:endParaRPr lang="cs-CZ" altLang="cs-CZ" sz="2200" dirty="0"/>
          </a:p>
          <a:p>
            <a:pPr lvl="1">
              <a:spcBef>
                <a:spcPts val="400"/>
              </a:spcBef>
              <a:buFont typeface="Arial" panose="020B0604020202020204" pitchFamily="34" charset="0"/>
              <a:buChar char="•"/>
            </a:pPr>
            <a:r>
              <a:rPr lang="en-US" altLang="cs-CZ" sz="2200" dirty="0"/>
              <a:t>assessing the impact of fiscal rules on digital tools</a:t>
            </a:r>
            <a:r>
              <a:rPr lang="cs-CZ" altLang="cs-CZ" sz="2200" dirty="0"/>
              <a:t> (</a:t>
            </a:r>
            <a:r>
              <a:rPr lang="en-US" altLang="cs-CZ" sz="2200" dirty="0"/>
              <a:t>reinforce</a:t>
            </a:r>
            <a:r>
              <a:rPr lang="cs-CZ" altLang="cs-CZ" sz="2200" dirty="0"/>
              <a:t> </a:t>
            </a:r>
            <a:r>
              <a:rPr lang="en-US" altLang="cs-CZ" sz="2200" dirty="0"/>
              <a:t>data protection rules</a:t>
            </a:r>
            <a:r>
              <a:rPr lang="cs-CZ" altLang="cs-CZ" sz="2200" dirty="0"/>
              <a:t>)</a:t>
            </a:r>
          </a:p>
          <a:p>
            <a:pPr lvl="1">
              <a:spcBef>
                <a:spcPts val="400"/>
              </a:spcBef>
              <a:buFont typeface="Arial" panose="020B0604020202020204" pitchFamily="34" charset="0"/>
              <a:buChar char="•"/>
            </a:pPr>
            <a:r>
              <a:rPr lang="en-US" altLang="cs-CZ" sz="2200" dirty="0"/>
              <a:t>considering the 'digital by default' principles for all new EU legislation.</a:t>
            </a:r>
          </a:p>
        </p:txBody>
      </p:sp>
      <p:pic>
        <p:nvPicPr>
          <p:cNvPr id="22532" name="Obrázek 3">
            <a:extLst>
              <a:ext uri="{FF2B5EF4-FFF2-40B4-BE49-F238E27FC236}">
                <a16:creationId xmlns:a16="http://schemas.microsoft.com/office/drawing/2014/main" id="{27C77779-D28C-496B-82F2-A4E252292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3792" r="-2"/>
          <a:stretch>
            <a:fillRect/>
          </a:stretch>
        </p:blipFill>
        <p:spPr bwMode="auto">
          <a:xfrm>
            <a:off x="7440085" y="1"/>
            <a:ext cx="4751916" cy="204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91619631-A7B6-451D-BCDB-EA4ABC820F02}"/>
              </a:ext>
            </a:extLst>
          </p:cNvPr>
          <p:cNvSpPr>
            <a:spLocks noGrp="1"/>
          </p:cNvSpPr>
          <p:nvPr>
            <p:ph type="title"/>
          </p:nvPr>
        </p:nvSpPr>
        <p:spPr>
          <a:xfrm>
            <a:off x="1127448" y="165100"/>
            <a:ext cx="10801200" cy="671612"/>
          </a:xfrm>
        </p:spPr>
        <p:txBody>
          <a:bodyPr/>
          <a:lstStyle/>
          <a:p>
            <a:pPr>
              <a:defRPr/>
            </a:pPr>
            <a:r>
              <a:rPr lang="en-US" dirty="0">
                <a:effectLst>
                  <a:outerShdw blurRad="38100" dist="38100" dir="2700000" algn="tl">
                    <a:srgbClr val="000000">
                      <a:alpha val="43137"/>
                    </a:srgbClr>
                  </a:outerShdw>
                </a:effectLst>
                <a:cs typeface="Times New Roman" pitchFamily="18" charset="0"/>
              </a:rPr>
              <a:t>Adapt the Single Market to a changing world</a:t>
            </a:r>
            <a:endParaRPr lang="en-US" altLang="cs-CZ" dirty="0">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CA4320AD-C04F-4D70-80CC-FC4C7026F3CA}"/>
              </a:ext>
            </a:extLst>
          </p:cNvPr>
          <p:cNvSpPr/>
          <p:nvPr/>
        </p:nvSpPr>
        <p:spPr>
          <a:xfrm>
            <a:off x="335360" y="836713"/>
            <a:ext cx="11593288" cy="3929281"/>
          </a:xfrm>
          <a:prstGeom prst="rect">
            <a:avLst/>
          </a:prstGeom>
        </p:spPr>
        <p:txBody>
          <a:bodyPr wrap="square">
            <a:spAutoFit/>
          </a:bodyPr>
          <a:lstStyle/>
          <a:p>
            <a:pPr marL="380990" indent="-380990">
              <a:spcBef>
                <a:spcPts val="800"/>
              </a:spcBef>
              <a:buFont typeface="Arial" panose="020B0604020202020204" pitchFamily="34" charset="0"/>
              <a:buChar char="•"/>
              <a:defRPr/>
            </a:pPr>
            <a:r>
              <a:rPr lang="en-US" sz="2400" dirty="0">
                <a:solidFill>
                  <a:schemeClr val="tx1"/>
                </a:solidFill>
              </a:rPr>
              <a:t>20 June</a:t>
            </a:r>
            <a:r>
              <a:rPr lang="cs-CZ" sz="2400" dirty="0">
                <a:solidFill>
                  <a:schemeClr val="tx1"/>
                </a:solidFill>
              </a:rPr>
              <a:t> 2</a:t>
            </a:r>
            <a:r>
              <a:rPr lang="en-US" sz="2400" dirty="0">
                <a:solidFill>
                  <a:schemeClr val="tx1"/>
                </a:solidFill>
              </a:rPr>
              <a:t>019</a:t>
            </a:r>
            <a:r>
              <a:rPr lang="cs-CZ" sz="2400" dirty="0">
                <a:solidFill>
                  <a:schemeClr val="tx1"/>
                </a:solidFill>
              </a:rPr>
              <a:t> - </a:t>
            </a:r>
            <a:r>
              <a:rPr lang="en-US" sz="2400" dirty="0">
                <a:solidFill>
                  <a:schemeClr val="tx1"/>
                </a:solidFill>
              </a:rPr>
              <a:t>EU leaders acknowledged the single market as a key element in developing the economic base of the European Union. This is one of the four main priorities of the newly adopted strategic agenda for 2019-2024. </a:t>
            </a:r>
            <a:endParaRPr lang="cs-CZ" sz="2400" dirty="0">
              <a:solidFill>
                <a:schemeClr val="tx1"/>
              </a:solidFill>
            </a:endParaRPr>
          </a:p>
          <a:p>
            <a:pPr marL="380990" indent="-380990">
              <a:spcBef>
                <a:spcPts val="800"/>
              </a:spcBef>
              <a:buFont typeface="Arial" panose="020B0604020202020204" pitchFamily="34" charset="0"/>
              <a:buChar char="•"/>
              <a:defRPr/>
            </a:pPr>
            <a:r>
              <a:rPr lang="en-US" sz="2400" dirty="0"/>
              <a:t>The European Council asked for a more integrated approach connecting all relevant policies and dimensions:</a:t>
            </a:r>
          </a:p>
          <a:p>
            <a:pPr marL="990575" lvl="1" indent="-380990">
              <a:spcBef>
                <a:spcPts val="800"/>
              </a:spcBef>
              <a:buFont typeface="Arial" panose="020B0604020202020204" pitchFamily="34" charset="0"/>
              <a:buChar char="•"/>
              <a:defRPr/>
            </a:pPr>
            <a:r>
              <a:rPr lang="en-US" sz="2400" dirty="0">
                <a:solidFill>
                  <a:schemeClr val="tx1"/>
                </a:solidFill>
              </a:rPr>
              <a:t>deepening and strengthening the single market and its four freedoms</a:t>
            </a:r>
            <a:endParaRPr lang="cs-CZ" sz="2400" dirty="0">
              <a:solidFill>
                <a:schemeClr val="tx1"/>
              </a:solidFill>
            </a:endParaRPr>
          </a:p>
          <a:p>
            <a:pPr marL="990575" lvl="1" indent="-380990">
              <a:spcBef>
                <a:spcPts val="800"/>
              </a:spcBef>
              <a:buFont typeface="Arial" panose="020B0604020202020204" pitchFamily="34" charset="0"/>
              <a:buChar char="•"/>
              <a:defRPr/>
            </a:pPr>
            <a:r>
              <a:rPr lang="en-US" sz="2400" dirty="0">
                <a:solidFill>
                  <a:schemeClr val="tx1"/>
                </a:solidFill>
              </a:rPr>
              <a:t>designing an industrial policy fit for the future</a:t>
            </a:r>
            <a:endParaRPr lang="cs-CZ" sz="2400" dirty="0">
              <a:solidFill>
                <a:schemeClr val="tx1"/>
              </a:solidFill>
            </a:endParaRPr>
          </a:p>
          <a:p>
            <a:pPr marL="990575" lvl="1" indent="-380990">
              <a:spcBef>
                <a:spcPts val="800"/>
              </a:spcBef>
              <a:buFont typeface="Arial" panose="020B0604020202020204" pitchFamily="34" charset="0"/>
              <a:buChar char="•"/>
              <a:defRPr/>
            </a:pPr>
            <a:r>
              <a:rPr lang="en-US" sz="2400" dirty="0">
                <a:solidFill>
                  <a:schemeClr val="tx1"/>
                </a:solidFill>
              </a:rPr>
              <a:t>addressing the digital revolution</a:t>
            </a:r>
            <a:endParaRPr lang="cs-CZ" sz="2400" dirty="0">
              <a:solidFill>
                <a:schemeClr val="tx1"/>
              </a:solidFill>
            </a:endParaRPr>
          </a:p>
          <a:p>
            <a:pPr marL="990575" lvl="1" indent="-380990">
              <a:spcBef>
                <a:spcPts val="800"/>
              </a:spcBef>
              <a:buFont typeface="Arial" panose="020B0604020202020204" pitchFamily="34" charset="0"/>
              <a:buChar char="•"/>
              <a:defRPr/>
            </a:pPr>
            <a:r>
              <a:rPr lang="en-US" sz="2400" dirty="0">
                <a:solidFill>
                  <a:schemeClr val="tx1"/>
                </a:solidFill>
              </a:rPr>
              <a:t>ensuring fair and effective taxation</a:t>
            </a:r>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07036CF-4880-4F60-A3C4-6E932AA03FB9}"/>
              </a:ext>
            </a:extLst>
          </p:cNvPr>
          <p:cNvSpPr>
            <a:spLocks noGrp="1"/>
          </p:cNvSpPr>
          <p:nvPr>
            <p:ph type="title"/>
          </p:nvPr>
        </p:nvSpPr>
        <p:spPr>
          <a:xfrm>
            <a:off x="767408" y="194733"/>
            <a:ext cx="10495376" cy="641979"/>
          </a:xfrm>
        </p:spPr>
        <p:txBody>
          <a:bodyPr/>
          <a:lstStyle/>
          <a:p>
            <a:pPr>
              <a:defRPr/>
            </a:pPr>
            <a:r>
              <a:rPr lang="en-US" dirty="0">
                <a:effectLst>
                  <a:outerShdw blurRad="38100" dist="38100" dir="2700000" algn="tl">
                    <a:srgbClr val="000000">
                      <a:alpha val="43137"/>
                    </a:srgbClr>
                  </a:outerShdw>
                </a:effectLst>
                <a:cs typeface="Times New Roman" pitchFamily="18" charset="0"/>
              </a:rPr>
              <a:t>The Single Market: a driver of </a:t>
            </a:r>
            <a:r>
              <a:rPr lang="en-US" dirty="0" err="1">
                <a:effectLst>
                  <a:outerShdw blurRad="38100" dist="38100" dir="2700000" algn="tl">
                    <a:srgbClr val="000000">
                      <a:alpha val="43137"/>
                    </a:srgbClr>
                  </a:outerShdw>
                </a:effectLst>
                <a:cs typeface="Times New Roman" pitchFamily="18" charset="0"/>
              </a:rPr>
              <a:t>competitivenes</a:t>
            </a:r>
            <a:endParaRPr lang="en-US" altLang="cs-CZ" dirty="0">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6217301E-7033-4A86-8BC6-CE77822E0E23}"/>
              </a:ext>
            </a:extLst>
          </p:cNvPr>
          <p:cNvSpPr/>
          <p:nvPr/>
        </p:nvSpPr>
        <p:spPr>
          <a:xfrm>
            <a:off x="335360" y="836712"/>
            <a:ext cx="5256584" cy="3786229"/>
          </a:xfrm>
          <a:prstGeom prst="rect">
            <a:avLst/>
          </a:prstGeom>
        </p:spPr>
        <p:txBody>
          <a:bodyPr wrap="square">
            <a:spAutoFit/>
          </a:bodyPr>
          <a:lstStyle/>
          <a:p>
            <a:pPr marL="380990" indent="-380990">
              <a:buFont typeface="Arial" panose="020B0604020202020204" pitchFamily="34" charset="0"/>
              <a:buChar char="•"/>
              <a:defRPr/>
            </a:pPr>
            <a:r>
              <a:rPr lang="en-US" sz="2667" dirty="0">
                <a:latin typeface="+mn-lt"/>
              </a:rPr>
              <a:t>The Single Market makes it possible for businesses to connect and integrate with each other in a way that allows creating new products and to market them across Europe free from customs or technical barriers</a:t>
            </a:r>
            <a:r>
              <a:rPr lang="en-US" sz="2667" dirty="0"/>
              <a:t>. </a:t>
            </a:r>
            <a:endParaRPr lang="cs-CZ" sz="2667" dirty="0"/>
          </a:p>
        </p:txBody>
      </p:sp>
      <p:pic>
        <p:nvPicPr>
          <p:cNvPr id="24580" name="Obrázek 3">
            <a:extLst>
              <a:ext uri="{FF2B5EF4-FFF2-40B4-BE49-F238E27FC236}">
                <a16:creationId xmlns:a16="http://schemas.microsoft.com/office/drawing/2014/main" id="{F2558781-45C0-4EC0-8938-D7A02616E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1" y="836712"/>
            <a:ext cx="6515100" cy="59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78A1AD71-12EB-4E2B-9E37-3F17C848A64E}"/>
              </a:ext>
            </a:extLst>
          </p:cNvPr>
          <p:cNvSpPr>
            <a:spLocks noGrp="1"/>
          </p:cNvSpPr>
          <p:nvPr>
            <p:ph type="title"/>
          </p:nvPr>
        </p:nvSpPr>
        <p:spPr>
          <a:xfrm>
            <a:off x="222251" y="165100"/>
            <a:ext cx="11023600" cy="1143000"/>
          </a:xfrm>
        </p:spPr>
        <p:txBody>
          <a:bodyPr/>
          <a:lstStyle/>
          <a:p>
            <a:pPr algn="l">
              <a:defRPr/>
            </a:pPr>
            <a:r>
              <a:rPr lang="en-US" dirty="0">
                <a:effectLst>
                  <a:outerShdw blurRad="38100" dist="38100" dir="2700000" algn="tl">
                    <a:srgbClr val="000000">
                      <a:alpha val="43137"/>
                    </a:srgbClr>
                  </a:outerShdw>
                </a:effectLst>
                <a:cs typeface="Times New Roman" pitchFamily="18" charset="0"/>
              </a:rPr>
              <a:t>The Single Market: a driver of </a:t>
            </a:r>
            <a:r>
              <a:rPr lang="en-US" dirty="0" err="1">
                <a:effectLst>
                  <a:outerShdw blurRad="38100" dist="38100" dir="2700000" algn="tl">
                    <a:srgbClr val="000000">
                      <a:alpha val="43137"/>
                    </a:srgbClr>
                  </a:outerShdw>
                </a:effectLst>
                <a:cs typeface="Times New Roman" pitchFamily="18" charset="0"/>
              </a:rPr>
              <a:t>competitivene</a:t>
            </a:r>
            <a:r>
              <a:rPr lang="cs-CZ" dirty="0">
                <a:effectLst>
                  <a:outerShdw blurRad="38100" dist="38100" dir="2700000" algn="tl">
                    <a:srgbClr val="000000">
                      <a:alpha val="43137"/>
                    </a:srgbClr>
                  </a:outerShdw>
                </a:effectLst>
                <a:cs typeface="Times New Roman" pitchFamily="18" charset="0"/>
              </a:rPr>
              <a:t>s</a:t>
            </a:r>
            <a:r>
              <a:rPr lang="en-US" dirty="0">
                <a:effectLst>
                  <a:outerShdw blurRad="38100" dist="38100" dir="2700000" algn="tl">
                    <a:srgbClr val="000000">
                      <a:alpha val="43137"/>
                    </a:srgbClr>
                  </a:outerShdw>
                </a:effectLst>
                <a:cs typeface="Times New Roman" pitchFamily="18" charset="0"/>
              </a:rPr>
              <a:t>s</a:t>
            </a:r>
            <a:endParaRPr lang="en-US" altLang="cs-CZ" dirty="0">
              <a:effectLst>
                <a:outerShdw blurRad="38100" dist="38100" dir="2700000" algn="tl">
                  <a:srgbClr val="000000">
                    <a:alpha val="43137"/>
                  </a:srgbClr>
                </a:outerShdw>
              </a:effectLst>
              <a:cs typeface="Times New Roman" pitchFamily="18" charset="0"/>
            </a:endParaRPr>
          </a:p>
        </p:txBody>
      </p:sp>
      <p:sp>
        <p:nvSpPr>
          <p:cNvPr id="25603" name="Obdélník 1">
            <a:extLst>
              <a:ext uri="{FF2B5EF4-FFF2-40B4-BE49-F238E27FC236}">
                <a16:creationId xmlns:a16="http://schemas.microsoft.com/office/drawing/2014/main" id="{83971455-544D-43C5-9826-66FB04297162}"/>
              </a:ext>
            </a:extLst>
          </p:cNvPr>
          <p:cNvSpPr>
            <a:spLocks noChangeArrowheads="1"/>
          </p:cNvSpPr>
          <p:nvPr/>
        </p:nvSpPr>
        <p:spPr bwMode="auto">
          <a:xfrm>
            <a:off x="239185" y="1892301"/>
            <a:ext cx="4607983" cy="29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cs-CZ" altLang="cs-CZ" sz="2667"/>
              <a:t>T</a:t>
            </a:r>
            <a:r>
              <a:rPr lang="en-US" altLang="cs-CZ" sz="2667"/>
              <a:t>he EU supports the Single Market by improving the investment environment and enhancing the availability and access to capital, talent, infrastructure and business support across the EU</a:t>
            </a:r>
            <a:r>
              <a:rPr lang="cs-CZ" altLang="cs-CZ" sz="2667"/>
              <a:t>.</a:t>
            </a:r>
          </a:p>
        </p:txBody>
      </p:sp>
      <p:pic>
        <p:nvPicPr>
          <p:cNvPr id="25604" name="Obrázek 2">
            <a:extLst>
              <a:ext uri="{FF2B5EF4-FFF2-40B4-BE49-F238E27FC236}">
                <a16:creationId xmlns:a16="http://schemas.microsoft.com/office/drawing/2014/main" id="{4CD2F41B-270B-4620-BC24-CFEC50FC7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95"/>
          <a:stretch>
            <a:fillRect/>
          </a:stretch>
        </p:blipFill>
        <p:spPr bwMode="auto">
          <a:xfrm>
            <a:off x="4847168" y="1411818"/>
            <a:ext cx="7344833" cy="544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dirty="0"/>
              <a:t>Single </a:t>
            </a:r>
            <a:r>
              <a:rPr lang="cs-CZ" sz="4000" dirty="0" err="1"/>
              <a:t>European</a:t>
            </a:r>
            <a:r>
              <a:rPr lang="cs-CZ" sz="4000" dirty="0"/>
              <a:t> Market</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08AA4BDF-6E87-428B-8FA4-8105F5E6D2EB}"/>
              </a:ext>
            </a:extLst>
          </p:cNvPr>
          <p:cNvSpPr>
            <a:spLocks noGrp="1"/>
          </p:cNvSpPr>
          <p:nvPr>
            <p:ph type="title"/>
          </p:nvPr>
        </p:nvSpPr>
        <p:spPr>
          <a:xfrm>
            <a:off x="1055440" y="268817"/>
            <a:ext cx="10222160" cy="567895"/>
          </a:xfrm>
        </p:spPr>
        <p:txBody>
          <a:bodyPr/>
          <a:lstStyle/>
          <a:p>
            <a:pPr>
              <a:defRPr/>
            </a:pPr>
            <a:r>
              <a:rPr lang="en-US" dirty="0">
                <a:effectLst>
                  <a:outerShdw blurRad="38100" dist="38100" dir="2700000" algn="tl">
                    <a:srgbClr val="000000">
                      <a:alpha val="43137"/>
                    </a:srgbClr>
                  </a:outerShdw>
                </a:effectLst>
                <a:cs typeface="Times New Roman" pitchFamily="18" charset="0"/>
              </a:rPr>
              <a:t>Adapt the Single Market to a changing world</a:t>
            </a:r>
            <a:endParaRPr lang="en-US" altLang="cs-CZ" dirty="0">
              <a:effectLst>
                <a:outerShdw blurRad="38100" dist="38100" dir="2700000" algn="tl">
                  <a:srgbClr val="000000">
                    <a:alpha val="43137"/>
                  </a:srgbClr>
                </a:outerShdw>
              </a:effectLst>
              <a:cs typeface="Times New Roman" pitchFamily="18" charset="0"/>
            </a:endParaRPr>
          </a:p>
        </p:txBody>
      </p:sp>
      <p:sp>
        <p:nvSpPr>
          <p:cNvPr id="26627" name="Obdélník 1">
            <a:extLst>
              <a:ext uri="{FF2B5EF4-FFF2-40B4-BE49-F238E27FC236}">
                <a16:creationId xmlns:a16="http://schemas.microsoft.com/office/drawing/2014/main" id="{9A2D24B9-B096-45A8-A699-75A7ECFB48C8}"/>
              </a:ext>
            </a:extLst>
          </p:cNvPr>
          <p:cNvSpPr>
            <a:spLocks noChangeArrowheads="1"/>
          </p:cNvSpPr>
          <p:nvPr/>
        </p:nvSpPr>
        <p:spPr bwMode="auto">
          <a:xfrm>
            <a:off x="335360" y="836712"/>
            <a:ext cx="5472773" cy="546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pPr>
            <a:r>
              <a:rPr lang="en-US" altLang="cs-CZ" sz="2400" dirty="0"/>
              <a:t>Single Market to remain a source of growth and opportunities, it must continue to adapt to new developments and challenges. </a:t>
            </a:r>
            <a:endParaRPr lang="cs-CZ" altLang="cs-CZ" sz="2400" dirty="0"/>
          </a:p>
          <a:p>
            <a:pPr>
              <a:spcBef>
                <a:spcPct val="0"/>
              </a:spcBef>
              <a:spcAft>
                <a:spcPts val="800"/>
              </a:spcAft>
            </a:pPr>
            <a:r>
              <a:rPr lang="en-US" altLang="cs-CZ" sz="2400" dirty="0"/>
              <a:t>There is significant potential for further economic integration in the areas of services, products, taxation and network industries.</a:t>
            </a:r>
            <a:endParaRPr lang="cs-CZ" altLang="cs-CZ" sz="2400" dirty="0"/>
          </a:p>
          <a:p>
            <a:pPr>
              <a:spcBef>
                <a:spcPct val="0"/>
              </a:spcBef>
              <a:spcAft>
                <a:spcPts val="800"/>
              </a:spcAft>
            </a:pPr>
            <a:r>
              <a:rPr lang="en-US" altLang="cs-CZ" sz="2400" dirty="0"/>
              <a:t>Ambition will also be required to tackle new challenges and avoid emerging barriers in strategic sectors for the future such as digital, artificial intelligence or the circular and low carbon economy</a:t>
            </a:r>
            <a:r>
              <a:rPr lang="cs-CZ" altLang="cs-CZ" sz="2400" dirty="0"/>
              <a:t>.</a:t>
            </a:r>
          </a:p>
        </p:txBody>
      </p:sp>
      <p:pic>
        <p:nvPicPr>
          <p:cNvPr id="26628" name="Obrázek 2">
            <a:extLst>
              <a:ext uri="{FF2B5EF4-FFF2-40B4-BE49-F238E27FC236}">
                <a16:creationId xmlns:a16="http://schemas.microsoft.com/office/drawing/2014/main" id="{33953992-69BF-4D4E-B410-A0EAD3F04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98"/>
          <a:stretch>
            <a:fillRect/>
          </a:stretch>
        </p:blipFill>
        <p:spPr bwMode="auto">
          <a:xfrm>
            <a:off x="5808133" y="1621367"/>
            <a:ext cx="6343651" cy="39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BE2BDE89-B3E9-4455-82AB-B3EC6D64475E}"/>
              </a:ext>
            </a:extLst>
          </p:cNvPr>
          <p:cNvSpPr>
            <a:spLocks noGrp="1"/>
          </p:cNvSpPr>
          <p:nvPr>
            <p:ph type="title"/>
          </p:nvPr>
        </p:nvSpPr>
        <p:spPr>
          <a:xfrm>
            <a:off x="1775520" y="-122767"/>
            <a:ext cx="9248080" cy="863601"/>
          </a:xfrm>
        </p:spPr>
        <p:txBody>
          <a:bodyPr/>
          <a:lstStyle/>
          <a:p>
            <a:pPr>
              <a:defRPr/>
            </a:pPr>
            <a:r>
              <a:rPr lang="en-US" dirty="0">
                <a:effectLst>
                  <a:outerShdw blurRad="38100" dist="38100" dir="2700000" algn="tl">
                    <a:srgbClr val="000000">
                      <a:alpha val="43137"/>
                    </a:srgbClr>
                  </a:outerShdw>
                </a:effectLst>
                <a:cs typeface="Times New Roman" pitchFamily="18" charset="0"/>
              </a:rPr>
              <a:t>The Single Market: What does it do for you?</a:t>
            </a:r>
            <a:endParaRPr lang="en-US" altLang="cs-CZ" dirty="0">
              <a:effectLst>
                <a:outerShdw blurRad="38100" dist="38100" dir="2700000" algn="tl">
                  <a:srgbClr val="000000">
                    <a:alpha val="43137"/>
                  </a:srgbClr>
                </a:outerShdw>
              </a:effectLst>
              <a:cs typeface="Times New Roman" pitchFamily="18" charset="0"/>
            </a:endParaRPr>
          </a:p>
        </p:txBody>
      </p:sp>
      <p:pic>
        <p:nvPicPr>
          <p:cNvPr id="27651" name="Obrázek 2">
            <a:extLst>
              <a:ext uri="{FF2B5EF4-FFF2-40B4-BE49-F238E27FC236}">
                <a16:creationId xmlns:a16="http://schemas.microsoft.com/office/drawing/2014/main" id="{970B3E60-1B83-42D5-AFCB-490230011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684"/>
          <a:stretch>
            <a:fillRect/>
          </a:stretch>
        </p:blipFill>
        <p:spPr bwMode="auto">
          <a:xfrm>
            <a:off x="239185" y="740834"/>
            <a:ext cx="11713633" cy="611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D7E597C0-2C64-4AEA-9E39-3B9B187EA9B3}"/>
              </a:ext>
            </a:extLst>
          </p:cNvPr>
          <p:cNvSpPr>
            <a:spLocks noGrp="1"/>
          </p:cNvSpPr>
          <p:nvPr>
            <p:ph type="title"/>
          </p:nvPr>
        </p:nvSpPr>
        <p:spPr>
          <a:xfrm>
            <a:off x="839416" y="268817"/>
            <a:ext cx="11089232" cy="567895"/>
          </a:xfrm>
        </p:spPr>
        <p:txBody>
          <a:bodyPr/>
          <a:lstStyle/>
          <a:p>
            <a:pPr>
              <a:defRPr/>
            </a:pPr>
            <a:r>
              <a:rPr lang="en-US" dirty="0">
                <a:effectLst>
                  <a:outerShdw blurRad="38100" dist="38100" dir="2700000" algn="tl">
                    <a:srgbClr val="000000">
                      <a:alpha val="43137"/>
                    </a:srgbClr>
                  </a:outerShdw>
                </a:effectLst>
                <a:cs typeface="Times New Roman" pitchFamily="18" charset="0"/>
              </a:rPr>
              <a:t>The Single Market: What does it do for you?</a:t>
            </a:r>
            <a:endParaRPr lang="en-US" altLang="cs-CZ" dirty="0">
              <a:effectLst>
                <a:outerShdw blurRad="38100" dist="38100" dir="2700000" algn="tl">
                  <a:srgbClr val="000000">
                    <a:alpha val="43137"/>
                  </a:srgbClr>
                </a:outerShdw>
              </a:effectLst>
              <a:cs typeface="Times New Roman" pitchFamily="18" charset="0"/>
            </a:endParaRPr>
          </a:p>
        </p:txBody>
      </p:sp>
      <p:pic>
        <p:nvPicPr>
          <p:cNvPr id="28675" name="Obrázek 2">
            <a:extLst>
              <a:ext uri="{FF2B5EF4-FFF2-40B4-BE49-F238E27FC236}">
                <a16:creationId xmlns:a16="http://schemas.microsoft.com/office/drawing/2014/main" id="{CD1FCB83-B071-47EC-BD49-D33C17376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7317"/>
          <a:stretch>
            <a:fillRect/>
          </a:stretch>
        </p:blipFill>
        <p:spPr bwMode="auto">
          <a:xfrm>
            <a:off x="46567" y="1604434"/>
            <a:ext cx="12048067" cy="38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4A98392C-DEFA-409A-8BA7-B9ABA2BC585F}"/>
              </a:ext>
            </a:extLst>
          </p:cNvPr>
          <p:cNvSpPr>
            <a:spLocks noGrp="1"/>
          </p:cNvSpPr>
          <p:nvPr>
            <p:ph type="title"/>
          </p:nvPr>
        </p:nvSpPr>
        <p:spPr>
          <a:xfrm>
            <a:off x="983432" y="159523"/>
            <a:ext cx="10873207" cy="581311"/>
          </a:xfrm>
        </p:spPr>
        <p:txBody>
          <a:bodyPr/>
          <a:lstStyle/>
          <a:p>
            <a:pPr>
              <a:defRPr/>
            </a:pPr>
            <a:r>
              <a:rPr lang="cs-CZ" dirty="0">
                <a:effectLst>
                  <a:outerShdw blurRad="38100" dist="38100" dir="2700000" algn="tl">
                    <a:srgbClr val="000000">
                      <a:alpha val="43137"/>
                    </a:srgbClr>
                  </a:outerShdw>
                </a:effectLst>
                <a:cs typeface="Times New Roman" pitchFamily="18" charset="0"/>
              </a:rPr>
              <a:t>Digital </a:t>
            </a:r>
            <a:r>
              <a:rPr lang="en-US" dirty="0">
                <a:effectLst>
                  <a:outerShdw blurRad="38100" dist="38100" dir="2700000" algn="tl">
                    <a:srgbClr val="000000">
                      <a:alpha val="43137"/>
                    </a:srgbClr>
                  </a:outerShdw>
                </a:effectLst>
                <a:cs typeface="Times New Roman" pitchFamily="18" charset="0"/>
              </a:rPr>
              <a:t>Single Market</a:t>
            </a:r>
            <a:r>
              <a:rPr lang="cs-CZ" dirty="0">
                <a:effectLst>
                  <a:outerShdw blurRad="38100" dist="38100" dir="2700000" algn="tl">
                    <a:srgbClr val="000000">
                      <a:alpha val="43137"/>
                    </a:srgbClr>
                  </a:outerShdw>
                </a:effectLst>
                <a:cs typeface="Times New Roman" pitchFamily="18" charset="0"/>
              </a:rPr>
              <a:t> - </a:t>
            </a:r>
            <a:r>
              <a:rPr lang="cs-CZ" dirty="0" err="1">
                <a:effectLst>
                  <a:outerShdw blurRad="38100" dist="38100" dir="2700000" algn="tl">
                    <a:srgbClr val="000000">
                      <a:alpha val="43137"/>
                    </a:srgbClr>
                  </a:outerShdw>
                </a:effectLst>
                <a:cs typeface="Times New Roman" pitchFamily="18" charset="0"/>
              </a:rPr>
              <a:t>achievements</a:t>
            </a:r>
            <a:endParaRPr lang="en-US" altLang="cs-CZ" dirty="0">
              <a:effectLst>
                <a:outerShdw blurRad="38100" dist="38100" dir="2700000" algn="tl">
                  <a:srgbClr val="000000">
                    <a:alpha val="43137"/>
                  </a:srgbClr>
                </a:outerShdw>
              </a:effectLst>
              <a:cs typeface="Times New Roman" pitchFamily="18" charset="0"/>
            </a:endParaRPr>
          </a:p>
        </p:txBody>
      </p:sp>
      <p:sp>
        <p:nvSpPr>
          <p:cNvPr id="31747" name="Obdélník 1">
            <a:extLst>
              <a:ext uri="{FF2B5EF4-FFF2-40B4-BE49-F238E27FC236}">
                <a16:creationId xmlns:a16="http://schemas.microsoft.com/office/drawing/2014/main" id="{4AC4ECF3-14B6-4F57-A91B-44868EC9A508}"/>
              </a:ext>
            </a:extLst>
          </p:cNvPr>
          <p:cNvSpPr>
            <a:spLocks noChangeArrowheads="1"/>
          </p:cNvSpPr>
          <p:nvPr/>
        </p:nvSpPr>
        <p:spPr bwMode="auto">
          <a:xfrm>
            <a:off x="239184" y="1892300"/>
            <a:ext cx="1123314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cs-CZ" altLang="cs-CZ" sz="1867"/>
          </a:p>
        </p:txBody>
      </p:sp>
      <p:pic>
        <p:nvPicPr>
          <p:cNvPr id="31748" name="Obrázek 3">
            <a:extLst>
              <a:ext uri="{FF2B5EF4-FFF2-40B4-BE49-F238E27FC236}">
                <a16:creationId xmlns:a16="http://schemas.microsoft.com/office/drawing/2014/main" id="{F05F6662-1F05-40E0-831B-2CF8100AB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0834"/>
            <a:ext cx="8830733" cy="611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bdélník 5">
            <a:extLst>
              <a:ext uri="{FF2B5EF4-FFF2-40B4-BE49-F238E27FC236}">
                <a16:creationId xmlns:a16="http://schemas.microsoft.com/office/drawing/2014/main" id="{36266380-731A-40A1-85C6-65CDB32B7233}"/>
              </a:ext>
            </a:extLst>
          </p:cNvPr>
          <p:cNvSpPr>
            <a:spLocks noChangeArrowheads="1"/>
          </p:cNvSpPr>
          <p:nvPr/>
        </p:nvSpPr>
        <p:spPr bwMode="auto">
          <a:xfrm>
            <a:off x="8976784" y="4004733"/>
            <a:ext cx="3215216" cy="239091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67" dirty="0" err="1">
                <a:highlight>
                  <a:srgbClr val="FFFFCC"/>
                </a:highlight>
              </a:rPr>
              <a:t>Other</a:t>
            </a:r>
            <a:r>
              <a:rPr lang="cs-CZ" altLang="cs-CZ" sz="1867" dirty="0">
                <a:highlight>
                  <a:srgbClr val="FFFFCC"/>
                </a:highlight>
              </a:rPr>
              <a:t> </a:t>
            </a:r>
            <a:r>
              <a:rPr lang="cs-CZ" altLang="cs-CZ" sz="1867" dirty="0" err="1">
                <a:highlight>
                  <a:srgbClr val="FFFFCC"/>
                </a:highlight>
              </a:rPr>
              <a:t>results</a:t>
            </a:r>
            <a:r>
              <a:rPr lang="cs-CZ" altLang="cs-CZ" sz="1867" dirty="0">
                <a:highlight>
                  <a:srgbClr val="FFFFCC"/>
                </a:highlight>
              </a:rPr>
              <a:t> </a:t>
            </a:r>
            <a:r>
              <a:rPr lang="cs-CZ" altLang="cs-CZ" sz="1867" dirty="0" err="1">
                <a:highlight>
                  <a:srgbClr val="FFFFCC"/>
                </a:highlight>
              </a:rPr>
              <a:t>see</a:t>
            </a:r>
            <a:r>
              <a:rPr lang="cs-CZ" altLang="cs-CZ" sz="1867" dirty="0">
                <a:highlight>
                  <a:srgbClr val="FFFFCC"/>
                </a:highlight>
              </a:rPr>
              <a:t>:</a:t>
            </a:r>
          </a:p>
          <a:p>
            <a:pPr>
              <a:spcBef>
                <a:spcPct val="0"/>
              </a:spcBef>
              <a:buFontTx/>
              <a:buNone/>
            </a:pPr>
            <a:r>
              <a:rPr lang="cs-CZ" altLang="cs-CZ" sz="1867" dirty="0"/>
              <a:t>file:///C:/Users/kan03/Downloads/a_digital_single_market_benefit_all_europeans_en_20191128_FB67F35C-08CC-A658-BFEFEB0A086BFA49_53056-5.pdf</a:t>
            </a:r>
          </a:p>
        </p:txBody>
      </p:sp>
      <p:pic>
        <p:nvPicPr>
          <p:cNvPr id="31750" name="Picture 2" descr="Image result for digital single market">
            <a:extLst>
              <a:ext uri="{FF2B5EF4-FFF2-40B4-BE49-F238E27FC236}">
                <a16:creationId xmlns:a16="http://schemas.microsoft.com/office/drawing/2014/main" id="{55D01CD9-590E-437B-94B9-E8F9F0573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517" y="-25400"/>
            <a:ext cx="2639483" cy="153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1FD982EB-C679-427C-8F54-9379D605E425}"/>
              </a:ext>
            </a:extLst>
          </p:cNvPr>
          <p:cNvSpPr>
            <a:spLocks noGrp="1"/>
          </p:cNvSpPr>
          <p:nvPr>
            <p:ph type="title"/>
          </p:nvPr>
        </p:nvSpPr>
        <p:spPr>
          <a:xfrm>
            <a:off x="911424" y="165100"/>
            <a:ext cx="10351360" cy="599604"/>
          </a:xfrm>
        </p:spPr>
        <p:txBody>
          <a:bodyPr/>
          <a:lstStyle/>
          <a:p>
            <a:pPr>
              <a:defRPr/>
            </a:pPr>
            <a:r>
              <a:rPr lang="en-US" dirty="0">
                <a:effectLst>
                  <a:outerShdw blurRad="38100" dist="38100" dir="2700000" algn="tl">
                    <a:srgbClr val="000000">
                      <a:alpha val="43137"/>
                    </a:srgbClr>
                  </a:outerShdw>
                </a:effectLst>
                <a:cs typeface="Times New Roman" pitchFamily="18" charset="0"/>
              </a:rPr>
              <a:t>The Single Market: </a:t>
            </a:r>
            <a:r>
              <a:rPr lang="cs-CZ" dirty="0" err="1">
                <a:effectLst>
                  <a:outerShdw blurRad="38100" dist="38100" dir="2700000" algn="tl">
                    <a:srgbClr val="000000">
                      <a:alpha val="43137"/>
                    </a:srgbClr>
                  </a:outerShdw>
                </a:effectLst>
                <a:cs typeface="Times New Roman" pitchFamily="18" charset="0"/>
              </a:rPr>
              <a:t>main</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benefits</a:t>
            </a:r>
            <a:endParaRPr lang="en-US" altLang="cs-CZ" dirty="0">
              <a:effectLst>
                <a:outerShdw blurRad="38100" dist="38100" dir="2700000" algn="tl">
                  <a:srgbClr val="000000">
                    <a:alpha val="43137"/>
                  </a:srgbClr>
                </a:outerShdw>
              </a:effectLst>
              <a:cs typeface="Times New Roman" pitchFamily="18" charset="0"/>
            </a:endParaRPr>
          </a:p>
        </p:txBody>
      </p:sp>
      <p:sp>
        <p:nvSpPr>
          <p:cNvPr id="6" name="Obdélník 5">
            <a:extLst>
              <a:ext uri="{FF2B5EF4-FFF2-40B4-BE49-F238E27FC236}">
                <a16:creationId xmlns:a16="http://schemas.microsoft.com/office/drawing/2014/main" id="{D7F85A50-BF1F-4C5F-8D16-77C8FE297A05}"/>
              </a:ext>
            </a:extLst>
          </p:cNvPr>
          <p:cNvSpPr/>
          <p:nvPr/>
        </p:nvSpPr>
        <p:spPr>
          <a:xfrm>
            <a:off x="407368" y="836712"/>
            <a:ext cx="11685150" cy="5806718"/>
          </a:xfrm>
          <a:prstGeom prst="rect">
            <a:avLst/>
          </a:prstGeom>
        </p:spPr>
        <p:txBody>
          <a:bodyPr wrap="square">
            <a:spAutoFit/>
          </a:bodyPr>
          <a:lstStyle/>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The single market enabled European consumers to enjoy a greater variety of products.</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From 1992 to 2006, the single market increased EU GDP by 2.2 %, representing €233 billion, or around €500 per citizen.</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From 1992 to 2006, the single market created 2.75 million jobs, representing a 1.4% increase in total employment.</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The single market increased intra-EU trade by 9 %.</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In the absence of the single market, per capita European incomes would be 12 % lower today.</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cs-CZ" sz="1600" dirty="0">
                <a:effectLst>
                  <a:outerShdw blurRad="38100" dist="38100" dir="2700000" algn="tl">
                    <a:srgbClr val="000000">
                      <a:alpha val="43137"/>
                    </a:srgbClr>
                  </a:outerShdw>
                </a:effectLst>
              </a:rPr>
              <a:t>B</a:t>
            </a:r>
            <a:r>
              <a:rPr lang="en-US" sz="1600" dirty="0" err="1">
                <a:effectLst>
                  <a:outerShdw blurRad="38100" dist="38100" dir="2700000" algn="tl">
                    <a:srgbClr val="000000">
                      <a:alpha val="43137"/>
                    </a:srgbClr>
                  </a:outerShdw>
                </a:effectLst>
              </a:rPr>
              <a:t>etween</a:t>
            </a:r>
            <a:r>
              <a:rPr lang="en-US" sz="1600" dirty="0">
                <a:effectLst>
                  <a:outerShdw blurRad="38100" dist="38100" dir="2700000" algn="tl">
                    <a:srgbClr val="000000">
                      <a:alpha val="43137"/>
                    </a:srgbClr>
                  </a:outerShdw>
                </a:effectLst>
              </a:rPr>
              <a:t> 1992 and 2012, intra-EU trade intensity rose from about 12 % to 22 % of GDP – and higher benefits from existing trade flows.</a:t>
            </a:r>
            <a:endParaRPr lang="cs-CZ" sz="1600" dirty="0">
              <a:effectLst>
                <a:outerShdw blurRad="38100" dist="38100" dir="2700000" algn="tl">
                  <a:srgbClr val="000000">
                    <a:alpha val="43137"/>
                  </a:srgbClr>
                </a:outerShdw>
              </a:effectLst>
            </a:endParaRPr>
          </a:p>
          <a:p>
            <a:pPr marL="380990" indent="-380990">
              <a:spcBef>
                <a:spcPts val="600"/>
              </a:spcBef>
              <a:buFont typeface="Arial" panose="020B0604020202020204" pitchFamily="34" charset="0"/>
              <a:buChar char="•"/>
              <a:defRPr/>
            </a:pPr>
            <a:r>
              <a:rPr lang="en-US" sz="1600" dirty="0">
                <a:effectLst>
                  <a:outerShdw blurRad="38100" dist="38100" dir="2700000" algn="tl">
                    <a:srgbClr val="000000">
                      <a:alpha val="43137"/>
                    </a:srgbClr>
                  </a:outerShdw>
                </a:effectLst>
              </a:rPr>
              <a:t>Between 1992 and 2016, exports of goods and services as a</a:t>
            </a:r>
            <a:r>
              <a:rPr lang="cs-CZ" sz="1600"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share of EU GDP rose from 5 to 43 %.</a:t>
            </a:r>
            <a:endParaRPr lang="cs-CZ" sz="1600" dirty="0">
              <a:effectLst>
                <a:outerShdw blurRad="38100" dist="38100" dir="2700000" algn="tl">
                  <a:srgbClr val="000000">
                    <a:alpha val="43137"/>
                  </a:srgbClr>
                </a:outerShdw>
              </a:effectLst>
            </a:endParaRPr>
          </a:p>
          <a:p>
            <a:pPr algn="ctr">
              <a:spcBef>
                <a:spcPts val="800"/>
              </a:spcBef>
              <a:defRPr/>
            </a:pPr>
            <a:r>
              <a:rPr lang="en-US" sz="2400" b="1" dirty="0">
                <a:solidFill>
                  <a:schemeClr val="tx1"/>
                </a:solidFill>
                <a:highlight>
                  <a:srgbClr val="FFFFCC"/>
                </a:highlight>
              </a:rPr>
              <a:t>Growth, employment and social indicators</a:t>
            </a:r>
            <a:r>
              <a:rPr lang="cs-CZ" sz="2400" b="1" dirty="0">
                <a:solidFill>
                  <a:schemeClr val="tx1"/>
                </a:solidFill>
                <a:highlight>
                  <a:srgbClr val="FFFFCC"/>
                </a:highlight>
              </a:rPr>
              <a:t>¨- 2021</a:t>
            </a:r>
            <a:endParaRPr lang="en-US" sz="2400" b="1" dirty="0">
              <a:solidFill>
                <a:schemeClr val="tx1"/>
              </a:solidFill>
              <a:highlight>
                <a:srgbClr val="FFFFCC"/>
              </a:highlight>
            </a:endParaRPr>
          </a:p>
          <a:p>
            <a:r>
              <a:rPr lang="en-US" sz="1800" dirty="0">
                <a:solidFill>
                  <a:schemeClr val="tx1"/>
                </a:solidFill>
              </a:rPr>
              <a:t>In 2021 the EU industry and services sectors recovered quickly (industry 7.3%, service 4.7%) from the fall driven by the pandemic containment measures in 2020. They grew faster than in the last decade, although slower than in China (+8.2% for both sectors in 2021). The increase in value added occurred across all business sizes.</a:t>
            </a:r>
          </a:p>
          <a:p>
            <a:r>
              <a:rPr lang="en-US" sz="1800" dirty="0">
                <a:solidFill>
                  <a:schemeClr val="tx1"/>
                </a:solidFill>
              </a:rPr>
              <a:t>EU employment grew by 0.7% in 2021. This was stronger than in Japan and the UK, but far below the growth experienced in the USA. </a:t>
            </a:r>
            <a:r>
              <a:rPr lang="cs-CZ" sz="1800" dirty="0" err="1">
                <a:highlight>
                  <a:srgbClr val="FFFF00"/>
                </a:highlight>
              </a:rPr>
              <a:t>Detailed</a:t>
            </a:r>
            <a:r>
              <a:rPr lang="cs-CZ" sz="1800" dirty="0">
                <a:highlight>
                  <a:srgbClr val="FFFF00"/>
                </a:highlight>
              </a:rPr>
              <a:t> </a:t>
            </a:r>
            <a:r>
              <a:rPr lang="cs-CZ" sz="1800" dirty="0" err="1">
                <a:highlight>
                  <a:srgbClr val="FFFF00"/>
                </a:highlight>
              </a:rPr>
              <a:t>benefits</a:t>
            </a:r>
            <a:r>
              <a:rPr lang="cs-CZ" sz="1800" dirty="0">
                <a:highlight>
                  <a:srgbClr val="FFFF00"/>
                </a:highlight>
              </a:rPr>
              <a:t> </a:t>
            </a:r>
            <a:r>
              <a:rPr lang="cs-CZ" sz="1800" dirty="0" err="1">
                <a:highlight>
                  <a:srgbClr val="FFFF00"/>
                </a:highlight>
              </a:rPr>
              <a:t>of</a:t>
            </a:r>
            <a:r>
              <a:rPr lang="cs-CZ" sz="1800" dirty="0">
                <a:highlight>
                  <a:srgbClr val="FFFF00"/>
                </a:highlight>
              </a:rPr>
              <a:t> SEM in 2021 - </a:t>
            </a:r>
          </a:p>
          <a:p>
            <a:r>
              <a:rPr lang="cs-CZ" sz="1800" dirty="0">
                <a:hlinkClick r:id="rId2"/>
              </a:rPr>
              <a:t>https://single-market-scoreboard.ec.europa.eu/competitiveness_en</a:t>
            </a:r>
            <a:r>
              <a:rPr lang="cs-CZ" sz="1800" dirty="0"/>
              <a:t> </a:t>
            </a:r>
          </a:p>
          <a:p>
            <a:endParaRPr lang="en-US" sz="1800" dirty="0"/>
          </a:p>
          <a:p>
            <a:pPr marL="380990" indent="-380990">
              <a:spcBef>
                <a:spcPts val="800"/>
              </a:spcBef>
              <a:buFont typeface="Arial" panose="020B0604020202020204" pitchFamily="34" charset="0"/>
              <a:buChar char="•"/>
              <a:defRPr/>
            </a:pPr>
            <a:endParaRPr lang="en-US" sz="1600"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64CD055-C669-4C9F-B71C-7D1C6DEAE9A5}"/>
              </a:ext>
            </a:extLst>
          </p:cNvPr>
          <p:cNvSpPr>
            <a:spLocks noGrp="1"/>
          </p:cNvSpPr>
          <p:nvPr>
            <p:ph type="title"/>
          </p:nvPr>
        </p:nvSpPr>
        <p:spPr>
          <a:xfrm>
            <a:off x="767408" y="165100"/>
            <a:ext cx="10495376" cy="671612"/>
          </a:xfrm>
        </p:spPr>
        <p:txBody>
          <a:bodyPr/>
          <a:lstStyle/>
          <a:p>
            <a:pPr algn="l">
              <a:defRPr/>
            </a:pPr>
            <a:r>
              <a:rPr lang="en-US" dirty="0">
                <a:effectLst>
                  <a:outerShdw blurRad="38100" dist="38100" dir="2700000" algn="tl">
                    <a:srgbClr val="000000">
                      <a:alpha val="43137"/>
                    </a:srgbClr>
                  </a:outerShdw>
                </a:effectLst>
                <a:cs typeface="Times New Roman" pitchFamily="18" charset="0"/>
              </a:rPr>
              <a:t>The Single Market: </a:t>
            </a:r>
            <a:r>
              <a:rPr lang="cs-CZ" dirty="0" err="1">
                <a:effectLst>
                  <a:outerShdw blurRad="38100" dist="38100" dir="2700000" algn="tl">
                    <a:srgbClr val="000000">
                      <a:alpha val="43137"/>
                    </a:srgbClr>
                  </a:outerShdw>
                </a:effectLst>
                <a:cs typeface="Times New Roman" pitchFamily="18" charset="0"/>
              </a:rPr>
              <a:t>main</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benefits</a:t>
            </a:r>
            <a:r>
              <a:rPr lang="cs-CZ" dirty="0">
                <a:effectLst>
                  <a:outerShdw blurRad="38100" dist="38100" dir="2700000" algn="tl">
                    <a:srgbClr val="000000">
                      <a:alpha val="43137"/>
                    </a:srgbClr>
                  </a:outerShdw>
                </a:effectLst>
                <a:cs typeface="Times New Roman" pitchFamily="18" charset="0"/>
              </a:rPr>
              <a:t> (2017) </a:t>
            </a:r>
            <a:br>
              <a:rPr lang="cs-CZ" dirty="0">
                <a:effectLst>
                  <a:outerShdw blurRad="38100" dist="38100" dir="2700000" algn="tl">
                    <a:srgbClr val="000000">
                      <a:alpha val="43137"/>
                    </a:srgbClr>
                  </a:outerShdw>
                </a:effectLst>
                <a:cs typeface="Times New Roman" pitchFamily="18" charset="0"/>
              </a:rPr>
            </a:br>
            <a:r>
              <a:rPr lang="cs-CZ" dirty="0">
                <a:effectLst>
                  <a:outerShdw blurRad="38100" dist="38100" dir="2700000" algn="tl">
                    <a:srgbClr val="000000">
                      <a:alpha val="43137"/>
                    </a:srgbClr>
                  </a:outerShdw>
                </a:effectLst>
                <a:cs typeface="Times New Roman" pitchFamily="18" charset="0"/>
              </a:rPr>
              <a:t>Free </a:t>
            </a:r>
            <a:r>
              <a:rPr lang="cs-CZ" dirty="0" err="1">
                <a:effectLst>
                  <a:outerShdw blurRad="38100" dist="38100" dir="2700000" algn="tl">
                    <a:srgbClr val="000000">
                      <a:alpha val="43137"/>
                    </a:srgbClr>
                  </a:outerShdw>
                </a:effectLst>
                <a:cs typeface="Times New Roman" pitchFamily="18" charset="0"/>
              </a:rPr>
              <a:t>movement</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of</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goods</a:t>
            </a:r>
            <a:endParaRPr lang="en-US" altLang="cs-CZ" dirty="0">
              <a:effectLst>
                <a:outerShdw blurRad="38100" dist="38100" dir="2700000" algn="tl">
                  <a:srgbClr val="000000">
                    <a:alpha val="43137"/>
                  </a:srgbClr>
                </a:outerShdw>
              </a:effectLst>
              <a:cs typeface="Times New Roman" pitchFamily="18" charset="0"/>
            </a:endParaRPr>
          </a:p>
        </p:txBody>
      </p:sp>
      <p:pic>
        <p:nvPicPr>
          <p:cNvPr id="33795" name="Obrázek 3">
            <a:extLst>
              <a:ext uri="{FF2B5EF4-FFF2-40B4-BE49-F238E27FC236}">
                <a16:creationId xmlns:a16="http://schemas.microsoft.com/office/drawing/2014/main" id="{17A424F1-5E1B-49D9-81AE-AD55D3DF5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2" y="1"/>
            <a:ext cx="2925233" cy="223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Obdélník 9">
            <a:extLst>
              <a:ext uri="{FF2B5EF4-FFF2-40B4-BE49-F238E27FC236}">
                <a16:creationId xmlns:a16="http://schemas.microsoft.com/office/drawing/2014/main" id="{034BA22B-8889-4C26-AAA8-4B74BE504A87}"/>
              </a:ext>
            </a:extLst>
          </p:cNvPr>
          <p:cNvSpPr>
            <a:spLocks noChangeArrowheads="1"/>
          </p:cNvSpPr>
          <p:nvPr/>
        </p:nvSpPr>
        <p:spPr bwMode="auto">
          <a:xfrm>
            <a:off x="479376" y="836712"/>
            <a:ext cx="849694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pPr>
            <a:r>
              <a:rPr lang="cs-CZ" altLang="cs-CZ" sz="1800" dirty="0" err="1"/>
              <a:t>The</a:t>
            </a:r>
            <a:r>
              <a:rPr lang="cs-CZ" altLang="cs-CZ" sz="1800" dirty="0"/>
              <a:t> single market has </a:t>
            </a:r>
            <a:r>
              <a:rPr lang="cs-CZ" altLang="cs-CZ" sz="1800" dirty="0" err="1"/>
              <a:t>increased</a:t>
            </a:r>
            <a:r>
              <a:rPr lang="cs-CZ" altLang="cs-CZ" sz="1800" dirty="0"/>
              <a:t> </a:t>
            </a:r>
            <a:r>
              <a:rPr lang="cs-CZ" altLang="cs-CZ" sz="1800" dirty="0" err="1"/>
              <a:t>competition</a:t>
            </a:r>
            <a:r>
              <a:rPr lang="cs-CZ" altLang="cs-CZ" sz="1800" dirty="0"/>
              <a:t> in </a:t>
            </a:r>
            <a:r>
              <a:rPr lang="cs-CZ" altLang="cs-CZ" sz="1800" dirty="0" err="1"/>
              <a:t>the</a:t>
            </a:r>
            <a:r>
              <a:rPr lang="cs-CZ" altLang="cs-CZ" sz="1800" dirty="0"/>
              <a:t> </a:t>
            </a:r>
            <a:r>
              <a:rPr lang="cs-CZ" altLang="cs-CZ" sz="1800" dirty="0" err="1"/>
              <a:t>manufacturing</a:t>
            </a:r>
            <a:r>
              <a:rPr lang="cs-CZ" altLang="cs-CZ" sz="1800" dirty="0"/>
              <a:t> </a:t>
            </a:r>
            <a:r>
              <a:rPr lang="cs-CZ" altLang="cs-CZ" sz="1800" dirty="0" err="1"/>
              <a:t>sector</a:t>
            </a:r>
            <a:r>
              <a:rPr lang="cs-CZ" altLang="cs-CZ" sz="1800" dirty="0"/>
              <a:t>, </a:t>
            </a:r>
            <a:r>
              <a:rPr lang="cs-CZ" altLang="cs-CZ" sz="1800" dirty="0" err="1"/>
              <a:t>which</a:t>
            </a:r>
            <a:r>
              <a:rPr lang="cs-CZ" altLang="cs-CZ" sz="1800" dirty="0"/>
              <a:t> has led to </a:t>
            </a:r>
            <a:r>
              <a:rPr lang="cs-CZ" altLang="cs-CZ" sz="1800" dirty="0" err="1"/>
              <a:t>convergence</a:t>
            </a:r>
            <a:r>
              <a:rPr lang="cs-CZ" altLang="cs-CZ" sz="1800" dirty="0"/>
              <a:t> </a:t>
            </a:r>
            <a:r>
              <a:rPr lang="cs-CZ" altLang="cs-CZ" sz="1800" dirty="0" err="1"/>
              <a:t>of</a:t>
            </a:r>
            <a:r>
              <a:rPr lang="cs-CZ" altLang="cs-CZ" sz="1800" dirty="0"/>
              <a:t> </a:t>
            </a:r>
            <a:r>
              <a:rPr lang="cs-CZ" altLang="cs-CZ" sz="1800" dirty="0" err="1"/>
              <a:t>prices</a:t>
            </a:r>
            <a:r>
              <a:rPr lang="cs-CZ" altLang="cs-CZ" sz="1800" dirty="0"/>
              <a:t> and </a:t>
            </a:r>
            <a:r>
              <a:rPr lang="cs-CZ" altLang="cs-CZ" sz="1800" dirty="0" err="1"/>
              <a:t>spurred</a:t>
            </a:r>
            <a:r>
              <a:rPr lang="cs-CZ" altLang="cs-CZ" sz="1800" dirty="0"/>
              <a:t> </a:t>
            </a:r>
            <a:r>
              <a:rPr lang="cs-CZ" altLang="cs-CZ" sz="1800" dirty="0" err="1"/>
              <a:t>innovation</a:t>
            </a:r>
            <a:r>
              <a:rPr lang="cs-CZ" altLang="cs-CZ" sz="1800" dirty="0"/>
              <a:t>.</a:t>
            </a:r>
          </a:p>
          <a:p>
            <a:pPr>
              <a:spcBef>
                <a:spcPts val="800"/>
              </a:spcBef>
            </a:pPr>
            <a:r>
              <a:rPr lang="cs-CZ" altLang="cs-CZ" sz="1800" dirty="0" err="1"/>
              <a:t>From</a:t>
            </a:r>
            <a:r>
              <a:rPr lang="cs-CZ" altLang="cs-CZ" sz="1800" dirty="0"/>
              <a:t> 1994 to 2015, intra-EU </a:t>
            </a:r>
            <a:r>
              <a:rPr lang="cs-CZ" altLang="cs-CZ" sz="1800" dirty="0" err="1"/>
              <a:t>trade</a:t>
            </a:r>
            <a:r>
              <a:rPr lang="cs-CZ" altLang="cs-CZ" sz="1800" dirty="0"/>
              <a:t> in </a:t>
            </a:r>
            <a:r>
              <a:rPr lang="cs-CZ" altLang="cs-CZ" sz="1800" dirty="0" err="1"/>
              <a:t>goods</a:t>
            </a:r>
            <a:r>
              <a:rPr lang="cs-CZ" altLang="cs-CZ" sz="1800" dirty="0"/>
              <a:t> more </a:t>
            </a:r>
            <a:r>
              <a:rPr lang="cs-CZ" altLang="cs-CZ" sz="1800" dirty="0" err="1"/>
              <a:t>than</a:t>
            </a:r>
            <a:r>
              <a:rPr lang="cs-CZ" altLang="cs-CZ" sz="1800" dirty="0"/>
              <a:t> </a:t>
            </a:r>
            <a:r>
              <a:rPr lang="cs-CZ" altLang="cs-CZ" sz="1800" dirty="0" err="1"/>
              <a:t>quadrupled</a:t>
            </a:r>
            <a:r>
              <a:rPr lang="cs-CZ" altLang="cs-CZ" sz="1800" dirty="0"/>
              <a:t>, </a:t>
            </a:r>
            <a:r>
              <a:rPr lang="cs-CZ" altLang="cs-CZ" sz="1800" dirty="0" err="1"/>
              <a:t>from</a:t>
            </a:r>
            <a:r>
              <a:rPr lang="cs-CZ" altLang="cs-CZ" sz="1800" dirty="0"/>
              <a:t> €800 </a:t>
            </a:r>
            <a:r>
              <a:rPr lang="cs-CZ" altLang="cs-CZ" sz="1800" dirty="0" err="1"/>
              <a:t>billion</a:t>
            </a:r>
            <a:r>
              <a:rPr lang="cs-CZ" altLang="cs-CZ" sz="1800" dirty="0"/>
              <a:t> to €3 063 </a:t>
            </a:r>
            <a:r>
              <a:rPr lang="cs-CZ" altLang="cs-CZ" sz="1800" dirty="0" err="1"/>
              <a:t>billion</a:t>
            </a:r>
            <a:r>
              <a:rPr lang="cs-CZ" altLang="cs-CZ" sz="1800" dirty="0"/>
              <a:t> per </a:t>
            </a:r>
            <a:r>
              <a:rPr lang="cs-CZ" altLang="cs-CZ" sz="1800" dirty="0" err="1"/>
              <a:t>year</a:t>
            </a:r>
            <a:r>
              <a:rPr lang="cs-CZ" altLang="cs-CZ" sz="1800" dirty="0"/>
              <a:t>, in part </a:t>
            </a:r>
            <a:r>
              <a:rPr lang="cs-CZ" altLang="cs-CZ" sz="1800" dirty="0" err="1"/>
              <a:t>due</a:t>
            </a:r>
            <a:r>
              <a:rPr lang="cs-CZ" altLang="cs-CZ" sz="1800" dirty="0"/>
              <a:t> to </a:t>
            </a:r>
            <a:r>
              <a:rPr lang="cs-CZ" altLang="cs-CZ" sz="1800" dirty="0" err="1"/>
              <a:t>successive</a:t>
            </a:r>
            <a:r>
              <a:rPr lang="cs-CZ" altLang="cs-CZ" sz="1800" dirty="0"/>
              <a:t> </a:t>
            </a:r>
            <a:r>
              <a:rPr lang="cs-CZ" altLang="cs-CZ" sz="1800" dirty="0" err="1"/>
              <a:t>enlargements</a:t>
            </a:r>
            <a:r>
              <a:rPr lang="cs-CZ" altLang="cs-CZ" sz="1800" dirty="0"/>
              <a:t> </a:t>
            </a:r>
            <a:r>
              <a:rPr lang="cs-CZ" altLang="cs-CZ" sz="1800" dirty="0" err="1"/>
              <a:t>of</a:t>
            </a:r>
            <a:r>
              <a:rPr lang="cs-CZ" altLang="cs-CZ" sz="1800" dirty="0"/>
              <a:t> </a:t>
            </a:r>
            <a:r>
              <a:rPr lang="cs-CZ" altLang="cs-CZ" sz="1800" dirty="0" err="1"/>
              <a:t>the</a:t>
            </a:r>
            <a:r>
              <a:rPr lang="cs-CZ" altLang="cs-CZ" sz="1800" dirty="0"/>
              <a:t> EU.</a:t>
            </a:r>
          </a:p>
          <a:p>
            <a:pPr>
              <a:spcBef>
                <a:spcPts val="800"/>
              </a:spcBef>
            </a:pPr>
            <a:r>
              <a:rPr lang="cs-CZ" altLang="cs-CZ" sz="1800" dirty="0" err="1"/>
              <a:t>The</a:t>
            </a:r>
            <a:r>
              <a:rPr lang="cs-CZ" altLang="cs-CZ" sz="1800" dirty="0"/>
              <a:t> single market </a:t>
            </a:r>
            <a:r>
              <a:rPr lang="cs-CZ" altLang="cs-CZ" sz="1800" dirty="0" err="1"/>
              <a:t>boosted</a:t>
            </a:r>
            <a:r>
              <a:rPr lang="cs-CZ" altLang="cs-CZ" sz="1800" dirty="0"/>
              <a:t> </a:t>
            </a:r>
            <a:r>
              <a:rPr lang="cs-CZ" altLang="cs-CZ" sz="1800" dirty="0" err="1"/>
              <a:t>bilateral</a:t>
            </a:r>
            <a:r>
              <a:rPr lang="cs-CZ" altLang="cs-CZ" sz="1800" dirty="0"/>
              <a:t> </a:t>
            </a:r>
            <a:r>
              <a:rPr lang="cs-CZ" altLang="cs-CZ" sz="1800" dirty="0" err="1"/>
              <a:t>exports</a:t>
            </a:r>
            <a:r>
              <a:rPr lang="cs-CZ" altLang="cs-CZ" sz="1800" dirty="0"/>
              <a:t> and </a:t>
            </a:r>
            <a:r>
              <a:rPr lang="cs-CZ" altLang="cs-CZ" sz="1800" dirty="0" err="1"/>
              <a:t>imports</a:t>
            </a:r>
            <a:r>
              <a:rPr lang="cs-CZ" altLang="cs-CZ" sz="1800" dirty="0"/>
              <a:t> </a:t>
            </a:r>
            <a:r>
              <a:rPr lang="cs-CZ" altLang="cs-CZ" sz="1800" dirty="0" err="1"/>
              <a:t>of</a:t>
            </a:r>
            <a:r>
              <a:rPr lang="cs-CZ" altLang="cs-CZ" sz="1800" dirty="0"/>
              <a:t> </a:t>
            </a:r>
            <a:r>
              <a:rPr lang="cs-CZ" altLang="cs-CZ" sz="1800" dirty="0" err="1"/>
              <a:t>goods</a:t>
            </a:r>
            <a:r>
              <a:rPr lang="cs-CZ" altLang="cs-CZ" sz="1800" dirty="0"/>
              <a:t> by </a:t>
            </a:r>
            <a:r>
              <a:rPr lang="cs-CZ" altLang="cs-CZ" sz="1800" dirty="0" err="1"/>
              <a:t>Member</a:t>
            </a:r>
            <a:r>
              <a:rPr lang="cs-CZ" altLang="cs-CZ" sz="1800" dirty="0"/>
              <a:t> </a:t>
            </a:r>
            <a:r>
              <a:rPr lang="cs-CZ" altLang="cs-CZ" sz="1800" dirty="0" err="1"/>
              <a:t>States</a:t>
            </a:r>
            <a:r>
              <a:rPr lang="cs-CZ" altLang="cs-CZ" sz="1800" dirty="0"/>
              <a:t> by </a:t>
            </a:r>
            <a:r>
              <a:rPr lang="cs-CZ" altLang="cs-CZ" sz="1800" dirty="0" err="1"/>
              <a:t>about</a:t>
            </a:r>
            <a:r>
              <a:rPr lang="cs-CZ" altLang="cs-CZ" sz="1800" dirty="0"/>
              <a:t> 8 %, </a:t>
            </a:r>
            <a:r>
              <a:rPr lang="cs-CZ" altLang="cs-CZ" sz="1800" dirty="0" err="1"/>
              <a:t>resulting</a:t>
            </a:r>
            <a:r>
              <a:rPr lang="cs-CZ" altLang="cs-CZ" sz="1800" dirty="0"/>
              <a:t> in a 2%-3 % </a:t>
            </a:r>
            <a:r>
              <a:rPr lang="cs-CZ" altLang="cs-CZ" sz="1800" dirty="0" err="1"/>
              <a:t>higher</a:t>
            </a:r>
            <a:r>
              <a:rPr lang="cs-CZ" altLang="cs-CZ" sz="1800" dirty="0"/>
              <a:t> per capita </a:t>
            </a:r>
            <a:r>
              <a:rPr lang="cs-CZ" altLang="cs-CZ" sz="1800" dirty="0" err="1"/>
              <a:t>income</a:t>
            </a:r>
            <a:r>
              <a:rPr lang="cs-CZ" altLang="cs-CZ" sz="1800" dirty="0"/>
              <a:t> </a:t>
            </a:r>
            <a:r>
              <a:rPr lang="cs-CZ" altLang="cs-CZ" sz="1800" dirty="0" err="1"/>
              <a:t>throughout</a:t>
            </a:r>
            <a:r>
              <a:rPr lang="cs-CZ" altLang="cs-CZ" sz="1800" dirty="0"/>
              <a:t> </a:t>
            </a:r>
            <a:r>
              <a:rPr lang="cs-CZ" altLang="cs-CZ" sz="1800" dirty="0" err="1"/>
              <a:t>the</a:t>
            </a:r>
            <a:r>
              <a:rPr lang="cs-CZ" altLang="cs-CZ" sz="1800" dirty="0"/>
              <a:t> </a:t>
            </a:r>
            <a:r>
              <a:rPr lang="cs-CZ" altLang="cs-CZ" sz="1800" dirty="0" err="1"/>
              <a:t>Member</a:t>
            </a:r>
            <a:r>
              <a:rPr lang="cs-CZ" altLang="cs-CZ" sz="1800" dirty="0"/>
              <a:t> </a:t>
            </a:r>
            <a:r>
              <a:rPr lang="cs-CZ" altLang="cs-CZ" sz="1800" dirty="0" err="1"/>
              <a:t>States</a:t>
            </a:r>
            <a:r>
              <a:rPr lang="cs-CZ" altLang="cs-CZ" sz="1800" dirty="0"/>
              <a:t>.</a:t>
            </a:r>
          </a:p>
          <a:p>
            <a:pPr>
              <a:spcBef>
                <a:spcPts val="800"/>
              </a:spcBef>
            </a:pPr>
            <a:r>
              <a:rPr lang="cs-CZ" altLang="cs-CZ" sz="1800" dirty="0" err="1"/>
              <a:t>Since</a:t>
            </a:r>
            <a:r>
              <a:rPr lang="cs-CZ" altLang="cs-CZ" sz="1800" dirty="0"/>
              <a:t> 1992, intra-EU </a:t>
            </a:r>
            <a:r>
              <a:rPr lang="cs-CZ" altLang="cs-CZ" sz="1800" dirty="0" err="1"/>
              <a:t>exports</a:t>
            </a:r>
            <a:r>
              <a:rPr lang="cs-CZ" altLang="cs-CZ" sz="1800" dirty="0"/>
              <a:t> </a:t>
            </a:r>
            <a:r>
              <a:rPr lang="cs-CZ" altLang="cs-CZ" sz="1800" dirty="0" err="1"/>
              <a:t>have</a:t>
            </a:r>
            <a:r>
              <a:rPr lang="cs-CZ" altLang="cs-CZ" sz="1800" dirty="0"/>
              <a:t> </a:t>
            </a:r>
            <a:r>
              <a:rPr lang="cs-CZ" altLang="cs-CZ" sz="1800" dirty="0" err="1"/>
              <a:t>risen</a:t>
            </a:r>
            <a:r>
              <a:rPr lang="cs-CZ" altLang="cs-CZ" sz="1800" dirty="0"/>
              <a:t> </a:t>
            </a:r>
            <a:r>
              <a:rPr lang="cs-CZ" altLang="cs-CZ" sz="1800" dirty="0" err="1"/>
              <a:t>from</a:t>
            </a:r>
            <a:r>
              <a:rPr lang="cs-CZ" altLang="cs-CZ" sz="1800" dirty="0"/>
              <a:t> 9 to 21 % </a:t>
            </a:r>
            <a:r>
              <a:rPr lang="cs-CZ" altLang="cs-CZ" sz="1800" dirty="0" err="1"/>
              <a:t>of</a:t>
            </a:r>
            <a:r>
              <a:rPr lang="cs-CZ" altLang="cs-CZ" sz="1800" dirty="0"/>
              <a:t> EU GDP.</a:t>
            </a:r>
          </a:p>
          <a:p>
            <a:pPr marL="0" indent="0">
              <a:spcBef>
                <a:spcPts val="800"/>
              </a:spcBef>
              <a:buNone/>
            </a:pPr>
            <a:r>
              <a:rPr lang="en-US" altLang="cs-CZ" sz="2400" dirty="0">
                <a:effectLst>
                  <a:outerShdw blurRad="38100" dist="38100" dir="2700000" algn="tl">
                    <a:srgbClr val="000000">
                      <a:alpha val="43137"/>
                    </a:srgbClr>
                  </a:outerShdw>
                </a:effectLst>
                <a:highlight>
                  <a:srgbClr val="FFFF00"/>
                </a:highlight>
              </a:rPr>
              <a:t>Integration of goods and services</a:t>
            </a:r>
            <a:r>
              <a:rPr lang="cs-CZ" altLang="cs-CZ" sz="2400" dirty="0">
                <a:effectLst>
                  <a:outerShdw blurRad="38100" dist="38100" dir="2700000" algn="tl">
                    <a:srgbClr val="000000">
                      <a:alpha val="43137"/>
                    </a:srgbClr>
                  </a:outerShdw>
                </a:effectLst>
                <a:highlight>
                  <a:srgbClr val="FFFF00"/>
                </a:highlight>
              </a:rPr>
              <a:t> – </a:t>
            </a:r>
            <a:r>
              <a:rPr lang="cs-CZ" altLang="cs-CZ" sz="2400" dirty="0">
                <a:solidFill>
                  <a:srgbClr val="FF0000"/>
                </a:solidFill>
                <a:effectLst>
                  <a:outerShdw blurRad="38100" dist="38100" dir="2700000" algn="tl">
                    <a:srgbClr val="000000">
                      <a:alpha val="43137"/>
                    </a:srgbClr>
                  </a:outerShdw>
                </a:effectLst>
                <a:highlight>
                  <a:srgbClr val="FFFF00"/>
                </a:highlight>
              </a:rPr>
              <a:t>2021</a:t>
            </a:r>
          </a:p>
          <a:p>
            <a:pPr marL="0" indent="0">
              <a:spcBef>
                <a:spcPts val="800"/>
              </a:spcBef>
              <a:buNone/>
            </a:pPr>
            <a:r>
              <a:rPr lang="en-US" altLang="cs-CZ" sz="1800" dirty="0">
                <a:effectLst>
                  <a:outerShdw blurRad="38100" dist="38100" dir="2700000" algn="tl">
                    <a:srgbClr val="000000">
                      <a:alpha val="43137"/>
                    </a:srgbClr>
                  </a:outerShdw>
                </a:effectLst>
              </a:rPr>
              <a:t>Single market integration</a:t>
            </a:r>
            <a:r>
              <a:rPr lang="en-US" altLang="cs-CZ" sz="1800" dirty="0"/>
              <a:t>, as measured by trade within the EU, has been growing after the effects of the COVID-19 containment measures in 2020 and remains well above the value of trade with the rest of the world.  In June 2022 trade within the EU amounted to more than €360 bn and represented 60% of overall EU trade. In 2019 about 16% of EU SMEs in the industry sector reported sales to another EU country.</a:t>
            </a:r>
            <a:endParaRPr lang="cs-CZ" altLang="cs-CZ" sz="1800" dirty="0"/>
          </a:p>
          <a:p>
            <a:pPr marL="0" indent="0">
              <a:spcBef>
                <a:spcPts val="800"/>
              </a:spcBef>
              <a:buNone/>
            </a:pPr>
            <a:r>
              <a:rPr lang="en-US" altLang="cs-CZ" sz="1800" dirty="0"/>
              <a:t>In addition, the drop in price dispersion across Member States (from 44.6% in 1996 to 24.4% in 2021) confirms the expectations of the single market leading to price convergence over time.</a:t>
            </a:r>
            <a:endParaRPr lang="cs-CZ" altLang="cs-CZ" sz="1800" dirty="0"/>
          </a:p>
        </p:txBody>
      </p:sp>
      <p:sp>
        <p:nvSpPr>
          <p:cNvPr id="2" name="TextovéPole 1">
            <a:extLst>
              <a:ext uri="{FF2B5EF4-FFF2-40B4-BE49-F238E27FC236}">
                <a16:creationId xmlns:a16="http://schemas.microsoft.com/office/drawing/2014/main" id="{CD284341-465A-41F7-A49B-2D75C04CAD6F}"/>
              </a:ext>
            </a:extLst>
          </p:cNvPr>
          <p:cNvSpPr txBox="1"/>
          <p:nvPr/>
        </p:nvSpPr>
        <p:spPr>
          <a:xfrm>
            <a:off x="9120336" y="3284984"/>
            <a:ext cx="2808312" cy="1323439"/>
          </a:xfrm>
          <a:prstGeom prst="rect">
            <a:avLst/>
          </a:prstGeom>
          <a:noFill/>
        </p:spPr>
        <p:txBody>
          <a:bodyPr wrap="square" rtlCol="0">
            <a:spAutoFit/>
          </a:bodyPr>
          <a:lstStyle/>
          <a:p>
            <a:r>
              <a:rPr lang="cs-CZ" sz="1600" dirty="0" err="1">
                <a:highlight>
                  <a:srgbClr val="FFFF00"/>
                </a:highlight>
              </a:rPr>
              <a:t>Detailed</a:t>
            </a:r>
            <a:r>
              <a:rPr lang="cs-CZ" sz="1600" dirty="0">
                <a:highlight>
                  <a:srgbClr val="FFFF00"/>
                </a:highlight>
              </a:rPr>
              <a:t> </a:t>
            </a:r>
            <a:r>
              <a:rPr lang="cs-CZ" sz="1600" dirty="0" err="1">
                <a:highlight>
                  <a:srgbClr val="FFFF00"/>
                </a:highlight>
              </a:rPr>
              <a:t>benefits</a:t>
            </a:r>
            <a:r>
              <a:rPr lang="cs-CZ" sz="1600" dirty="0">
                <a:highlight>
                  <a:srgbClr val="FFFF00"/>
                </a:highlight>
              </a:rPr>
              <a:t> </a:t>
            </a:r>
            <a:r>
              <a:rPr lang="cs-CZ" sz="1600" dirty="0" err="1">
                <a:highlight>
                  <a:srgbClr val="FFFF00"/>
                </a:highlight>
              </a:rPr>
              <a:t>of</a:t>
            </a:r>
            <a:r>
              <a:rPr lang="cs-CZ" sz="1600" dirty="0">
                <a:highlight>
                  <a:srgbClr val="FFFF00"/>
                </a:highlight>
              </a:rPr>
              <a:t> SEM in 2021 - </a:t>
            </a:r>
          </a:p>
          <a:p>
            <a:r>
              <a:rPr lang="cs-CZ" sz="1600" dirty="0">
                <a:hlinkClick r:id="rId3"/>
              </a:rPr>
              <a:t>https://single-market-scoreboard.ec.europa.eu/competitiveness_en</a:t>
            </a:r>
            <a:r>
              <a:rPr lang="cs-CZ" sz="1600" dirty="0"/>
              <a:t> </a:t>
            </a:r>
          </a:p>
        </p:txBody>
      </p:sp>
    </p:spTree>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05529F90-DD4F-4FF5-90D9-621346665287}"/>
              </a:ext>
            </a:extLst>
          </p:cNvPr>
          <p:cNvSpPr>
            <a:spLocks noGrp="1"/>
          </p:cNvSpPr>
          <p:nvPr>
            <p:ph type="title"/>
          </p:nvPr>
        </p:nvSpPr>
        <p:spPr>
          <a:xfrm>
            <a:off x="767408" y="165100"/>
            <a:ext cx="11161240" cy="671612"/>
          </a:xfrm>
        </p:spPr>
        <p:txBody>
          <a:bodyPr/>
          <a:lstStyle/>
          <a:p>
            <a:pPr>
              <a:defRPr/>
            </a:pPr>
            <a:r>
              <a:rPr lang="en-US" dirty="0">
                <a:effectLst>
                  <a:outerShdw blurRad="38100" dist="38100" dir="2700000" algn="tl">
                    <a:srgbClr val="000000">
                      <a:alpha val="43137"/>
                    </a:srgbClr>
                  </a:outerShdw>
                </a:effectLst>
                <a:cs typeface="Times New Roman" pitchFamily="18" charset="0"/>
              </a:rPr>
              <a:t>The Single Market: </a:t>
            </a:r>
            <a:r>
              <a:rPr lang="cs-CZ" dirty="0" err="1">
                <a:effectLst>
                  <a:outerShdw blurRad="38100" dist="38100" dir="2700000" algn="tl">
                    <a:srgbClr val="000000">
                      <a:alpha val="43137"/>
                    </a:srgbClr>
                  </a:outerShdw>
                </a:effectLst>
                <a:cs typeface="Times New Roman" pitchFamily="18" charset="0"/>
              </a:rPr>
              <a:t>main</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benefits</a:t>
            </a:r>
            <a:r>
              <a:rPr lang="cs-CZ" dirty="0">
                <a:effectLst>
                  <a:outerShdw blurRad="38100" dist="38100" dir="2700000" algn="tl">
                    <a:srgbClr val="000000">
                      <a:alpha val="43137"/>
                    </a:srgbClr>
                  </a:outerShdw>
                </a:effectLst>
                <a:cs typeface="Times New Roman" pitchFamily="18" charset="0"/>
              </a:rPr>
              <a:t> (2017) </a:t>
            </a:r>
            <a:br>
              <a:rPr lang="cs-CZ" dirty="0">
                <a:effectLst>
                  <a:outerShdw blurRad="38100" dist="38100" dir="2700000" algn="tl">
                    <a:srgbClr val="000000">
                      <a:alpha val="43137"/>
                    </a:srgbClr>
                  </a:outerShdw>
                </a:effectLst>
                <a:cs typeface="Times New Roman" pitchFamily="18" charset="0"/>
              </a:rPr>
            </a:br>
            <a:r>
              <a:rPr lang="cs-CZ" dirty="0">
                <a:effectLst>
                  <a:outerShdw blurRad="38100" dist="38100" dir="2700000" algn="tl">
                    <a:srgbClr val="000000">
                      <a:alpha val="43137"/>
                    </a:srgbClr>
                  </a:outerShdw>
                </a:effectLst>
                <a:cs typeface="Times New Roman" pitchFamily="18" charset="0"/>
              </a:rPr>
              <a:t>Free </a:t>
            </a:r>
            <a:r>
              <a:rPr lang="cs-CZ" dirty="0" err="1">
                <a:effectLst>
                  <a:outerShdw blurRad="38100" dist="38100" dir="2700000" algn="tl">
                    <a:srgbClr val="000000">
                      <a:alpha val="43137"/>
                    </a:srgbClr>
                  </a:outerShdw>
                </a:effectLst>
                <a:cs typeface="Times New Roman" pitchFamily="18" charset="0"/>
              </a:rPr>
              <a:t>movement</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of</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people</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services</a:t>
            </a:r>
            <a:r>
              <a:rPr lang="cs-CZ" dirty="0">
                <a:effectLst>
                  <a:outerShdw blurRad="38100" dist="38100" dir="2700000" algn="tl">
                    <a:srgbClr val="000000">
                      <a:alpha val="43137"/>
                    </a:srgbClr>
                  </a:outerShdw>
                </a:effectLst>
                <a:cs typeface="Times New Roman" pitchFamily="18" charset="0"/>
              </a:rPr>
              <a:t> and </a:t>
            </a:r>
            <a:r>
              <a:rPr lang="cs-CZ" dirty="0" err="1">
                <a:effectLst>
                  <a:outerShdw blurRad="38100" dist="38100" dir="2700000" algn="tl">
                    <a:srgbClr val="000000">
                      <a:alpha val="43137"/>
                    </a:srgbClr>
                  </a:outerShdw>
                </a:effectLst>
                <a:cs typeface="Times New Roman" pitchFamily="18" charset="0"/>
              </a:rPr>
              <a:t>capital</a:t>
            </a:r>
            <a:endParaRPr lang="en-US" altLang="cs-CZ" dirty="0">
              <a:effectLst>
                <a:outerShdw blurRad="38100" dist="38100" dir="2700000" algn="tl">
                  <a:srgbClr val="000000">
                    <a:alpha val="43137"/>
                  </a:srgbClr>
                </a:outerShdw>
              </a:effectLst>
              <a:cs typeface="Times New Roman" pitchFamily="18" charset="0"/>
            </a:endParaRPr>
          </a:p>
        </p:txBody>
      </p:sp>
      <p:sp>
        <p:nvSpPr>
          <p:cNvPr id="45059" name="Obdélník 9">
            <a:extLst>
              <a:ext uri="{FF2B5EF4-FFF2-40B4-BE49-F238E27FC236}">
                <a16:creationId xmlns:a16="http://schemas.microsoft.com/office/drawing/2014/main" id="{DBDBDB24-950D-4492-8BBF-4970882C260C}"/>
              </a:ext>
            </a:extLst>
          </p:cNvPr>
          <p:cNvSpPr>
            <a:spLocks noChangeArrowheads="1"/>
          </p:cNvSpPr>
          <p:nvPr/>
        </p:nvSpPr>
        <p:spPr bwMode="auto">
          <a:xfrm>
            <a:off x="407368" y="836712"/>
            <a:ext cx="11521280" cy="5632311"/>
          </a:xfrm>
          <a:prstGeom prst="rect">
            <a:avLst/>
          </a:prstGeom>
          <a:noFill/>
          <a:ln>
            <a:noFill/>
          </a:ln>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defRPr/>
            </a:pPr>
            <a:r>
              <a:rPr lang="en-US" altLang="cs-CZ" sz="2000" dirty="0"/>
              <a:t>22 of the 2</a:t>
            </a:r>
            <a:r>
              <a:rPr lang="cs-CZ" altLang="cs-CZ" sz="2000" dirty="0"/>
              <a:t>7</a:t>
            </a:r>
            <a:r>
              <a:rPr lang="en-US" altLang="cs-CZ" sz="2000" dirty="0"/>
              <a:t> EU Member States (plus Iceland, Norway, Switzerland and Liechtenstein) participate in the Schengen Agreement, which allows passport-free travel for over 400 million citizens, who make over 4 million trips as tourists in another EU Member State every year.</a:t>
            </a:r>
            <a:endParaRPr lang="cs-CZ" altLang="cs-CZ" sz="2000" dirty="0"/>
          </a:p>
          <a:p>
            <a:pPr>
              <a:spcBef>
                <a:spcPts val="800"/>
              </a:spcBef>
              <a:defRPr/>
            </a:pPr>
            <a:r>
              <a:rPr lang="en-US" altLang="cs-CZ" sz="2000" dirty="0"/>
              <a:t>The number of students studying in an EU Member State other than their own has increased from 3 000 in 1988 to 272 000 in 2014. Since 1987, over 3.3 million students and 470 000 teaching staff have taken part in the EU’s Erasmus </a:t>
            </a:r>
            <a:r>
              <a:rPr lang="en-US" altLang="cs-CZ" sz="2000" dirty="0" err="1"/>
              <a:t>programme</a:t>
            </a:r>
            <a:r>
              <a:rPr lang="en-US" altLang="cs-CZ" sz="2000" dirty="0"/>
              <a:t>.</a:t>
            </a:r>
            <a:endParaRPr lang="cs-CZ" altLang="cs-CZ" sz="2000" dirty="0"/>
          </a:p>
          <a:p>
            <a:pPr>
              <a:spcBef>
                <a:spcPts val="800"/>
              </a:spcBef>
            </a:pPr>
            <a:r>
              <a:rPr lang="en-US" altLang="cs-CZ" sz="2000" dirty="0"/>
              <a:t>Trade in services is 9 % higher between EU Member States than would have been the case in a free trade area (without tariffs, but with other barriers remaining).</a:t>
            </a:r>
          </a:p>
          <a:p>
            <a:pPr>
              <a:spcBef>
                <a:spcPts val="800"/>
              </a:spcBef>
            </a:pPr>
            <a:r>
              <a:rPr lang="en-US" altLang="cs-CZ" sz="2000" dirty="0"/>
              <a:t>There has been an increase in trade in services across Europe since 1992 – between 1992 and 2013, intra-EU trade in services rose from €215 billion to €685 billion – although it is unclear whether or not the single market is the only driver.</a:t>
            </a:r>
          </a:p>
          <a:p>
            <a:pPr>
              <a:spcBef>
                <a:spcPts val="800"/>
              </a:spcBef>
            </a:pPr>
            <a:r>
              <a:rPr lang="en-US" altLang="cs-CZ" sz="2000" dirty="0"/>
              <a:t>The breaking down of barriers in the EU telecommunications market has improved efficiency in the economy. Consumers saved €9.6 billion between 2009 and 2013, thanks to lower roaming charges.</a:t>
            </a:r>
            <a:endParaRPr lang="cs-CZ" altLang="cs-CZ" sz="2000" dirty="0"/>
          </a:p>
          <a:p>
            <a:pPr>
              <a:spcBef>
                <a:spcPts val="800"/>
              </a:spcBef>
            </a:pPr>
            <a:r>
              <a:rPr lang="en-US" altLang="cs-CZ" sz="2000" dirty="0"/>
              <a:t>The annual flow of inward foreign direct investment (FDI) into the EU rose from €64 billion in 1992 to €280 billion in 2016, peaking at €730 billion in 2007, before the 2008 economic crisis</a:t>
            </a:r>
            <a:r>
              <a:rPr lang="cs-CZ" altLang="cs-CZ" sz="2000" dirty="0"/>
              <a:t>.</a:t>
            </a:r>
            <a:endParaRPr lang="en-US" altLang="cs-CZ" sz="2000" dirty="0"/>
          </a:p>
          <a:p>
            <a:pPr>
              <a:spcBef>
                <a:spcPts val="800"/>
              </a:spcBef>
              <a:defRPr/>
            </a:pPr>
            <a:endParaRPr lang="cs-CZ" altLang="cs-CZ" sz="2000" dirty="0"/>
          </a:p>
        </p:txBody>
      </p:sp>
    </p:spTree>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8B5718D5-0B07-47BD-8DD3-72557E86C1A9}"/>
              </a:ext>
            </a:extLst>
          </p:cNvPr>
          <p:cNvSpPr>
            <a:spLocks noGrp="1"/>
          </p:cNvSpPr>
          <p:nvPr>
            <p:ph type="title"/>
          </p:nvPr>
        </p:nvSpPr>
        <p:spPr>
          <a:xfrm>
            <a:off x="1127447" y="175684"/>
            <a:ext cx="10801201" cy="661028"/>
          </a:xfrm>
        </p:spPr>
        <p:txBody>
          <a:bodyPr/>
          <a:lstStyle/>
          <a:p>
            <a:pPr>
              <a:defRPr/>
            </a:pPr>
            <a:r>
              <a:rPr lang="en-US" dirty="0">
                <a:effectLst>
                  <a:outerShdw blurRad="38100" dist="38100" dir="2700000" algn="tl">
                    <a:srgbClr val="000000">
                      <a:alpha val="43137"/>
                    </a:srgbClr>
                  </a:outerShdw>
                </a:effectLst>
                <a:cs typeface="Times New Roman" pitchFamily="18" charset="0"/>
              </a:rPr>
              <a:t>Stages of economic integration</a:t>
            </a:r>
            <a:endParaRPr lang="en-US" altLang="cs-CZ"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126B7659-636A-4B85-A415-0C8E6DFA0E1C}"/>
              </a:ext>
            </a:extLst>
          </p:cNvPr>
          <p:cNvSpPr txBox="1">
            <a:spLocks noChangeArrowheads="1"/>
          </p:cNvSpPr>
          <p:nvPr/>
        </p:nvSpPr>
        <p:spPr bwMode="auto">
          <a:xfrm>
            <a:off x="334433" y="1196753"/>
            <a:ext cx="11425768" cy="5112568"/>
          </a:xfrm>
          <a:prstGeom prst="rect">
            <a:avLst/>
          </a:prstGeom>
          <a:noFill/>
          <a:ln w="9525">
            <a:noFill/>
            <a:miter lim="800000"/>
            <a:headEnd/>
            <a:tailEnd/>
          </a:ln>
        </p:spPr>
        <p:txBody>
          <a:bodyPr/>
          <a:lstStyle/>
          <a:p>
            <a:pPr marL="457189" indent="-457189">
              <a:buFont typeface="Arial" panose="020B0604020202020204" pitchFamily="34" charset="0"/>
              <a:buChar char="•"/>
              <a:defRPr/>
            </a:pPr>
            <a:r>
              <a:rPr lang="cs-CZ" sz="2800" u="sng" dirty="0">
                <a:latin typeface="+mn-lt"/>
              </a:rPr>
              <a:t>Free </a:t>
            </a:r>
            <a:r>
              <a:rPr lang="cs-CZ" sz="2800" u="sng" dirty="0" err="1">
                <a:latin typeface="+mn-lt"/>
              </a:rPr>
              <a:t>Trade</a:t>
            </a:r>
            <a:r>
              <a:rPr lang="cs-CZ" sz="2800" u="sng" dirty="0">
                <a:latin typeface="+mn-lt"/>
              </a:rPr>
              <a:t> Area</a:t>
            </a:r>
            <a:r>
              <a:rPr lang="cs-CZ" sz="2800" dirty="0">
                <a:latin typeface="+mn-lt"/>
              </a:rPr>
              <a:t>: </a:t>
            </a:r>
            <a:r>
              <a:rPr lang="cs-CZ" sz="2800" dirty="0" err="1">
                <a:latin typeface="+mn-lt"/>
              </a:rPr>
              <a:t>reduces</a:t>
            </a:r>
            <a:r>
              <a:rPr lang="cs-CZ" sz="2800" dirty="0">
                <a:latin typeface="+mn-lt"/>
              </a:rPr>
              <a:t> </a:t>
            </a:r>
            <a:r>
              <a:rPr lang="cs-CZ" sz="2800" dirty="0" err="1">
                <a:latin typeface="+mn-lt"/>
              </a:rPr>
              <a:t>tarifs</a:t>
            </a:r>
            <a:r>
              <a:rPr lang="cs-CZ" sz="2800" dirty="0">
                <a:latin typeface="+mn-lt"/>
              </a:rPr>
              <a:t>, to </a:t>
            </a:r>
            <a:r>
              <a:rPr lang="cs-CZ" sz="2800" dirty="0" err="1">
                <a:latin typeface="+mn-lt"/>
              </a:rPr>
              <a:t>zero</a:t>
            </a:r>
            <a:r>
              <a:rPr lang="cs-CZ" sz="2800" dirty="0">
                <a:latin typeface="+mn-lt"/>
              </a:rPr>
              <a:t> </a:t>
            </a:r>
            <a:r>
              <a:rPr lang="cs-CZ" sz="2800" dirty="0" err="1">
                <a:latin typeface="+mn-lt"/>
              </a:rPr>
              <a:t>between</a:t>
            </a:r>
            <a:r>
              <a:rPr lang="cs-CZ" sz="2800" dirty="0">
                <a:latin typeface="+mn-lt"/>
              </a:rPr>
              <a:t> </a:t>
            </a:r>
            <a:r>
              <a:rPr lang="cs-CZ" sz="2800" dirty="0" err="1">
                <a:latin typeface="+mn-lt"/>
              </a:rPr>
              <a:t>members</a:t>
            </a:r>
            <a:endParaRPr lang="cs-CZ" sz="2800" dirty="0">
              <a:latin typeface="+mn-lt"/>
            </a:endParaRPr>
          </a:p>
          <a:p>
            <a:pPr marL="457189" indent="-457189">
              <a:buFont typeface="Arial" panose="020B0604020202020204" pitchFamily="34" charset="0"/>
              <a:buChar char="•"/>
              <a:defRPr/>
            </a:pPr>
            <a:r>
              <a:rPr lang="cs-CZ" sz="2800" u="sng" dirty="0" err="1">
                <a:latin typeface="+mn-lt"/>
              </a:rPr>
              <a:t>Customs</a:t>
            </a:r>
            <a:r>
              <a:rPr lang="cs-CZ" sz="2800" u="sng" dirty="0">
                <a:latin typeface="+mn-lt"/>
              </a:rPr>
              <a:t> Union</a:t>
            </a:r>
            <a:r>
              <a:rPr lang="cs-CZ" sz="2800" dirty="0">
                <a:latin typeface="+mn-lt"/>
              </a:rPr>
              <a:t>: … + </a:t>
            </a:r>
            <a:r>
              <a:rPr lang="cs-CZ" sz="2800" dirty="0" err="1">
                <a:latin typeface="+mn-lt"/>
              </a:rPr>
              <a:t>establishes</a:t>
            </a:r>
            <a:r>
              <a:rPr lang="cs-CZ" sz="2800" dirty="0">
                <a:latin typeface="+mn-lt"/>
              </a:rPr>
              <a:t> a </a:t>
            </a:r>
            <a:r>
              <a:rPr lang="cs-CZ" sz="2800" dirty="0" err="1">
                <a:latin typeface="+mn-lt"/>
              </a:rPr>
              <a:t>common</a:t>
            </a:r>
            <a:r>
              <a:rPr lang="cs-CZ" sz="2800" dirty="0">
                <a:latin typeface="+mn-lt"/>
              </a:rPr>
              <a:t>                            </a:t>
            </a:r>
            <a:r>
              <a:rPr lang="cs-CZ" sz="2800" dirty="0" err="1">
                <a:latin typeface="+mn-lt"/>
              </a:rPr>
              <a:t>external</a:t>
            </a:r>
            <a:r>
              <a:rPr lang="cs-CZ" sz="2800" dirty="0">
                <a:latin typeface="+mn-lt"/>
              </a:rPr>
              <a:t> </a:t>
            </a:r>
            <a:r>
              <a:rPr lang="cs-CZ" sz="2800" dirty="0" err="1">
                <a:latin typeface="+mn-lt"/>
              </a:rPr>
              <a:t>tarrif</a:t>
            </a:r>
            <a:endParaRPr lang="cs-CZ" sz="2800" dirty="0">
              <a:latin typeface="+mn-lt"/>
            </a:endParaRPr>
          </a:p>
          <a:p>
            <a:pPr marL="457189" indent="-457189">
              <a:buFont typeface="Arial" panose="020B0604020202020204" pitchFamily="34" charset="0"/>
              <a:buChar char="•"/>
              <a:defRPr/>
            </a:pPr>
            <a:r>
              <a:rPr lang="cs-CZ" sz="2800" u="sng" dirty="0" err="1">
                <a:latin typeface="+mn-lt"/>
              </a:rPr>
              <a:t>Common</a:t>
            </a:r>
            <a:r>
              <a:rPr lang="cs-CZ" sz="2800" u="sng" dirty="0">
                <a:latin typeface="+mn-lt"/>
              </a:rPr>
              <a:t> Market/Single Market</a:t>
            </a:r>
            <a:r>
              <a:rPr lang="cs-CZ" sz="2800" dirty="0">
                <a:latin typeface="+mn-lt"/>
              </a:rPr>
              <a:t>: … + </a:t>
            </a:r>
            <a:r>
              <a:rPr lang="cs-CZ" sz="2800" dirty="0" err="1">
                <a:latin typeface="+mn-lt"/>
              </a:rPr>
              <a:t>establishes</a:t>
            </a:r>
            <a:r>
              <a:rPr lang="cs-CZ" sz="2800" dirty="0">
                <a:latin typeface="+mn-lt"/>
              </a:rPr>
              <a:t> a free </a:t>
            </a:r>
            <a:r>
              <a:rPr lang="cs-CZ" sz="2800" dirty="0" err="1">
                <a:latin typeface="+mn-lt"/>
              </a:rPr>
              <a:t>flow</a:t>
            </a:r>
            <a:r>
              <a:rPr lang="cs-CZ" sz="2800" dirty="0">
                <a:latin typeface="+mn-lt"/>
              </a:rPr>
              <a:t> </a:t>
            </a:r>
            <a:r>
              <a:rPr lang="cs-CZ" sz="2800" dirty="0" err="1">
                <a:latin typeface="+mn-lt"/>
              </a:rPr>
              <a:t>of</a:t>
            </a:r>
            <a:r>
              <a:rPr lang="cs-CZ" sz="2800" dirty="0">
                <a:latin typeface="+mn-lt"/>
              </a:rPr>
              <a:t>  </a:t>
            </a:r>
            <a:r>
              <a:rPr lang="cs-CZ" sz="2800" dirty="0" err="1">
                <a:latin typeface="+mn-lt"/>
              </a:rPr>
              <a:t>factors</a:t>
            </a:r>
            <a:r>
              <a:rPr lang="cs-CZ" sz="2800" dirty="0">
                <a:latin typeface="+mn-lt"/>
              </a:rPr>
              <a:t> </a:t>
            </a:r>
            <a:r>
              <a:rPr lang="cs-CZ" sz="2800" dirty="0" err="1">
                <a:latin typeface="+mn-lt"/>
              </a:rPr>
              <a:t>of</a:t>
            </a:r>
            <a:r>
              <a:rPr lang="cs-CZ" sz="2800" dirty="0">
                <a:latin typeface="+mn-lt"/>
              </a:rPr>
              <a:t> </a:t>
            </a:r>
            <a:r>
              <a:rPr lang="cs-CZ" sz="2800" dirty="0" err="1">
                <a:latin typeface="+mn-lt"/>
              </a:rPr>
              <a:t>production</a:t>
            </a:r>
            <a:r>
              <a:rPr lang="cs-CZ" sz="2800" dirty="0">
                <a:latin typeface="+mn-lt"/>
              </a:rPr>
              <a:t> (</a:t>
            </a:r>
            <a:r>
              <a:rPr lang="cs-CZ" sz="2800" dirty="0" err="1">
                <a:latin typeface="+mn-lt"/>
              </a:rPr>
              <a:t>labour</a:t>
            </a:r>
            <a:r>
              <a:rPr lang="cs-CZ" sz="2800" dirty="0">
                <a:latin typeface="+mn-lt"/>
              </a:rPr>
              <a:t> and </a:t>
            </a:r>
            <a:r>
              <a:rPr lang="cs-CZ" sz="2800" dirty="0" err="1">
                <a:latin typeface="+mn-lt"/>
              </a:rPr>
              <a:t>capital</a:t>
            </a:r>
            <a:r>
              <a:rPr lang="cs-CZ" sz="2800" dirty="0">
                <a:latin typeface="+mn-lt"/>
              </a:rPr>
              <a:t>), as </a:t>
            </a:r>
            <a:r>
              <a:rPr lang="cs-CZ" sz="2800" dirty="0" err="1">
                <a:latin typeface="+mn-lt"/>
              </a:rPr>
              <a:t>well</a:t>
            </a:r>
            <a:r>
              <a:rPr lang="cs-CZ" sz="2800" dirty="0">
                <a:latin typeface="+mn-lt"/>
              </a:rPr>
              <a:t> as </a:t>
            </a:r>
            <a:r>
              <a:rPr lang="cs-CZ" sz="2800" dirty="0" err="1">
                <a:latin typeface="+mn-lt"/>
              </a:rPr>
              <a:t>goods</a:t>
            </a:r>
            <a:r>
              <a:rPr lang="cs-CZ" sz="2800" dirty="0">
                <a:latin typeface="+mn-lt"/>
              </a:rPr>
              <a:t> and </a:t>
            </a:r>
            <a:r>
              <a:rPr lang="cs-CZ" sz="2800" dirty="0" err="1">
                <a:latin typeface="+mn-lt"/>
              </a:rPr>
              <a:t>services</a:t>
            </a:r>
            <a:endParaRPr lang="cs-CZ" sz="2800" dirty="0">
              <a:latin typeface="+mn-lt"/>
            </a:endParaRPr>
          </a:p>
          <a:p>
            <a:pPr marL="457189" indent="-457189">
              <a:buFont typeface="Arial" panose="020B0604020202020204" pitchFamily="34" charset="0"/>
              <a:buChar char="•"/>
              <a:defRPr/>
            </a:pPr>
            <a:r>
              <a:rPr lang="cs-CZ" sz="2800" u="sng" dirty="0" err="1">
                <a:latin typeface="+mn-lt"/>
              </a:rPr>
              <a:t>Economic</a:t>
            </a:r>
            <a:r>
              <a:rPr lang="cs-CZ" sz="2800" u="sng" dirty="0">
                <a:latin typeface="+mn-lt"/>
              </a:rPr>
              <a:t> Union</a:t>
            </a:r>
            <a:r>
              <a:rPr lang="cs-CZ" sz="2800" dirty="0">
                <a:latin typeface="+mn-lt"/>
              </a:rPr>
              <a:t>: … + </a:t>
            </a:r>
            <a:r>
              <a:rPr lang="cs-CZ" sz="2800" dirty="0" err="1">
                <a:latin typeface="+mn-lt"/>
              </a:rPr>
              <a:t>involves</a:t>
            </a:r>
            <a:r>
              <a:rPr lang="cs-CZ" sz="2800" dirty="0">
                <a:latin typeface="+mn-lt"/>
              </a:rPr>
              <a:t> </a:t>
            </a:r>
            <a:r>
              <a:rPr lang="cs-CZ" sz="2800" dirty="0" err="1">
                <a:latin typeface="+mn-lt"/>
              </a:rPr>
              <a:t>an</a:t>
            </a:r>
            <a:r>
              <a:rPr lang="cs-CZ" sz="2800" dirty="0">
                <a:latin typeface="+mn-lt"/>
              </a:rPr>
              <a:t> </a:t>
            </a:r>
            <a:r>
              <a:rPr lang="cs-CZ" sz="2800" dirty="0" err="1">
                <a:latin typeface="+mn-lt"/>
              </a:rPr>
              <a:t>agreement</a:t>
            </a:r>
            <a:r>
              <a:rPr lang="cs-CZ" sz="2800" dirty="0">
                <a:latin typeface="+mn-lt"/>
              </a:rPr>
              <a:t> to </a:t>
            </a:r>
            <a:r>
              <a:rPr lang="cs-CZ" sz="2800" dirty="0" err="1">
                <a:latin typeface="+mn-lt"/>
              </a:rPr>
              <a:t>harmonize</a:t>
            </a:r>
            <a:r>
              <a:rPr lang="cs-CZ" sz="2800" dirty="0">
                <a:latin typeface="+mn-lt"/>
              </a:rPr>
              <a:t> </a:t>
            </a:r>
            <a:r>
              <a:rPr lang="cs-CZ" sz="2800" dirty="0" err="1">
                <a:latin typeface="+mn-lt"/>
              </a:rPr>
              <a:t>economic</a:t>
            </a:r>
            <a:r>
              <a:rPr lang="cs-CZ" sz="2800" dirty="0">
                <a:latin typeface="+mn-lt"/>
              </a:rPr>
              <a:t> </a:t>
            </a:r>
            <a:r>
              <a:rPr lang="cs-CZ" sz="2800" dirty="0" err="1">
                <a:latin typeface="+mn-lt"/>
              </a:rPr>
              <a:t>policies</a:t>
            </a:r>
            <a:endParaRPr lang="cs-CZ" sz="2800" dirty="0">
              <a:latin typeface="+mn-lt"/>
            </a:endParaRPr>
          </a:p>
          <a:p>
            <a:pPr marL="457189" indent="-457189">
              <a:buFont typeface="Arial" panose="020B0604020202020204" pitchFamily="34" charset="0"/>
              <a:buChar char="•"/>
              <a:defRPr/>
            </a:pPr>
            <a:r>
              <a:rPr lang="cs-CZ" sz="2800" u="sng" dirty="0" err="1">
                <a:latin typeface="+mn-lt"/>
              </a:rPr>
              <a:t>Political</a:t>
            </a:r>
            <a:r>
              <a:rPr lang="cs-CZ" sz="2800" u="sng" dirty="0">
                <a:latin typeface="+mn-lt"/>
              </a:rPr>
              <a:t> Union</a:t>
            </a:r>
          </a:p>
        </p:txBody>
      </p:sp>
      <p:pic>
        <p:nvPicPr>
          <p:cNvPr id="6148" name="Obrázek 2">
            <a:extLst>
              <a:ext uri="{FF2B5EF4-FFF2-40B4-BE49-F238E27FC236}">
                <a16:creationId xmlns:a16="http://schemas.microsoft.com/office/drawing/2014/main" id="{42E15AAF-38C3-47FF-950D-180BCC8F9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23" t="15849" r="3302" b="4858"/>
          <a:stretch>
            <a:fillRect/>
          </a:stretch>
        </p:blipFill>
        <p:spPr bwMode="auto">
          <a:xfrm>
            <a:off x="8157633" y="4790017"/>
            <a:ext cx="403436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A52D2D45-D2D5-4244-BF42-377418ED942E}"/>
              </a:ext>
            </a:extLst>
          </p:cNvPr>
          <p:cNvSpPr>
            <a:spLocks noGrp="1"/>
          </p:cNvSpPr>
          <p:nvPr>
            <p:ph type="title"/>
          </p:nvPr>
        </p:nvSpPr>
        <p:spPr>
          <a:xfrm>
            <a:off x="983432" y="165100"/>
            <a:ext cx="10948218" cy="671612"/>
          </a:xfrm>
        </p:spPr>
        <p:txBody>
          <a:bodyPr/>
          <a:lstStyle/>
          <a:p>
            <a:pPr>
              <a:defRPr/>
            </a:pPr>
            <a:r>
              <a:rPr lang="en-US" dirty="0">
                <a:effectLst>
                  <a:outerShdw blurRad="38100" dist="38100" dir="2700000" algn="tl">
                    <a:srgbClr val="000000">
                      <a:alpha val="43137"/>
                    </a:srgbClr>
                  </a:outerShdw>
                </a:effectLst>
                <a:cs typeface="Times New Roman" pitchFamily="18" charset="0"/>
              </a:rPr>
              <a:t>What's the difference between a single market and a free trade agreement</a:t>
            </a:r>
            <a:endParaRPr lang="en-US" altLang="cs-CZ" dirty="0">
              <a:effectLst>
                <a:outerShdw blurRad="38100" dist="38100" dir="2700000" algn="tl">
                  <a:srgbClr val="000000">
                    <a:alpha val="43137"/>
                  </a:srgbClr>
                </a:outerShdw>
              </a:effectLst>
              <a:cs typeface="Times New Roman" pitchFamily="18" charset="0"/>
            </a:endParaRPr>
          </a:p>
        </p:txBody>
      </p:sp>
      <p:pic>
        <p:nvPicPr>
          <p:cNvPr id="7171" name="Obrázek 2">
            <a:extLst>
              <a:ext uri="{FF2B5EF4-FFF2-40B4-BE49-F238E27FC236}">
                <a16:creationId xmlns:a16="http://schemas.microsoft.com/office/drawing/2014/main" id="{D8A9BABB-9140-4C5F-9A63-3E17BC8A9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01" r="14378"/>
          <a:stretch>
            <a:fillRect/>
          </a:stretch>
        </p:blipFill>
        <p:spPr bwMode="auto">
          <a:xfrm>
            <a:off x="6671734" y="2442634"/>
            <a:ext cx="525991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C731B117-99AA-4525-B588-78966318788C}"/>
              </a:ext>
            </a:extLst>
          </p:cNvPr>
          <p:cNvSpPr>
            <a:spLocks noChangeArrowheads="1"/>
          </p:cNvSpPr>
          <p:nvPr/>
        </p:nvSpPr>
        <p:spPr bwMode="auto">
          <a:xfrm>
            <a:off x="407368" y="1196752"/>
            <a:ext cx="5856817" cy="3539430"/>
          </a:xfrm>
          <a:prstGeom prst="rect">
            <a:avLst/>
          </a:prstGeom>
          <a:noFill/>
          <a:ln w="9525">
            <a:solidFill>
              <a:srgbClr val="FF0000"/>
            </a:solidFill>
            <a:miter lim="800000"/>
            <a:headEnd/>
            <a:tailEnd/>
          </a:ln>
          <a:effectLst/>
        </p:spPr>
        <p:txBody>
          <a:bodyPr anchor="ctr">
            <a:spAutoFit/>
          </a:bodyPr>
          <a:lstStyle/>
          <a:p>
            <a:pPr algn="ctr">
              <a:defRPr/>
            </a:pPr>
            <a:r>
              <a:rPr lang="cs-CZ" sz="2400" dirty="0" err="1">
                <a:highlight>
                  <a:srgbClr val="FFFF00"/>
                </a:highlight>
                <a:latin typeface="+mn-lt"/>
              </a:rPr>
              <a:t>Let’s</a:t>
            </a:r>
            <a:r>
              <a:rPr lang="cs-CZ" sz="2400" dirty="0">
                <a:highlight>
                  <a:srgbClr val="FFFF00"/>
                </a:highlight>
                <a:latin typeface="+mn-lt"/>
              </a:rPr>
              <a:t> </a:t>
            </a:r>
            <a:r>
              <a:rPr lang="cs-CZ" sz="2400" dirty="0" err="1">
                <a:highlight>
                  <a:srgbClr val="FFFF00"/>
                </a:highlight>
                <a:latin typeface="+mn-lt"/>
              </a:rPr>
              <a:t>watch</a:t>
            </a:r>
            <a:r>
              <a:rPr lang="cs-CZ" sz="2400" dirty="0">
                <a:highlight>
                  <a:srgbClr val="FFFF00"/>
                </a:highlight>
                <a:latin typeface="+mn-lt"/>
              </a:rPr>
              <a:t> a video </a:t>
            </a:r>
            <a:r>
              <a:rPr lang="cs-CZ" sz="2400" dirty="0">
                <a:latin typeface="+mn-lt"/>
              </a:rPr>
              <a:t>– Case </a:t>
            </a:r>
            <a:r>
              <a:rPr lang="cs-CZ" sz="2400" dirty="0" err="1">
                <a:latin typeface="+mn-lt"/>
              </a:rPr>
              <a:t>of</a:t>
            </a:r>
            <a:r>
              <a:rPr lang="cs-CZ" sz="2400" dirty="0">
                <a:latin typeface="+mn-lt"/>
              </a:rPr>
              <a:t> </a:t>
            </a:r>
            <a:r>
              <a:rPr lang="cs-CZ" sz="2400" dirty="0" err="1">
                <a:latin typeface="+mn-lt"/>
              </a:rPr>
              <a:t>Brexit</a:t>
            </a:r>
            <a:endParaRPr lang="cs-CZ" sz="2400" dirty="0">
              <a:latin typeface="+mn-lt"/>
            </a:endParaRPr>
          </a:p>
          <a:p>
            <a:pPr algn="ctr">
              <a:defRPr/>
            </a:pPr>
            <a:endParaRPr lang="cs-CZ" sz="2400" dirty="0"/>
          </a:p>
          <a:p>
            <a:pPr algn="ctr">
              <a:defRPr/>
            </a:pPr>
            <a:r>
              <a:rPr lang="cs-CZ" sz="2400" dirty="0">
                <a:solidFill>
                  <a:schemeClr val="tx1"/>
                </a:solidFill>
                <a:hlinkClick r:id="rId3">
                  <a:extLst>
                    <a:ext uri="{A12FA001-AC4F-418D-AE19-62706E023703}">
                      <ahyp:hlinkClr xmlns:ahyp="http://schemas.microsoft.com/office/drawing/2018/hyperlinkcolor" val="tx"/>
                    </a:ext>
                  </a:extLst>
                </a:hlinkClick>
              </a:rPr>
              <a:t>https://fullfact.org/europe/whats-difference-between-single-market-and-free-trade-agreement/</a:t>
            </a:r>
            <a:endParaRPr lang="cs-CZ" sz="2400" dirty="0">
              <a:solidFill>
                <a:schemeClr val="tx1"/>
              </a:solidFill>
            </a:endParaRPr>
          </a:p>
          <a:p>
            <a:pPr algn="ctr">
              <a:defRPr/>
            </a:pPr>
            <a:endParaRPr lang="cs-CZ" sz="2400" dirty="0">
              <a:solidFill>
                <a:schemeClr val="tx1"/>
              </a:solidFill>
            </a:endParaRPr>
          </a:p>
          <a:p>
            <a:pPr algn="ctr">
              <a:defRPr/>
            </a:pPr>
            <a:r>
              <a:rPr lang="cs-CZ" sz="2400" dirty="0">
                <a:solidFill>
                  <a:schemeClr val="tx1"/>
                </a:solidFill>
                <a:hlinkClick r:id="rId4">
                  <a:extLst>
                    <a:ext uri="{A12FA001-AC4F-418D-AE19-62706E023703}">
                      <ahyp:hlinkClr xmlns:ahyp="http://schemas.microsoft.com/office/drawing/2018/hyperlinkcolor" val="tx"/>
                    </a:ext>
                  </a:extLst>
                </a:hlinkClick>
              </a:rPr>
              <a:t>https://www.youtube.com/watch?v=7Bg3Php6_Tc</a:t>
            </a:r>
            <a:r>
              <a:rPr lang="cs-CZ" sz="2400" dirty="0">
                <a:solidFill>
                  <a:schemeClr val="tx1"/>
                </a:solidFill>
              </a:rPr>
              <a:t> </a:t>
            </a:r>
          </a:p>
          <a:p>
            <a:pPr algn="ctr">
              <a:defRPr/>
            </a:pPr>
            <a:endParaRPr lang="cs-CZ" sz="1600" dirty="0"/>
          </a:p>
          <a:p>
            <a:pPr algn="ctr">
              <a:defRPr/>
            </a:pPr>
            <a:endParaRPr lang="en-US" altLang="cs-CZ" sz="1600" dirty="0">
              <a:latin typeface="+mn-lt"/>
            </a:endParaRPr>
          </a:p>
        </p:txBody>
      </p:sp>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3B7A1-D18B-48FB-A5A9-7EE2051F65D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AFA70D0-0870-44B9-A3ED-10F1F6998499}"/>
              </a:ext>
            </a:extLst>
          </p:cNvPr>
          <p:cNvSpPr>
            <a:spLocks noGrp="1"/>
          </p:cNvSpPr>
          <p:nvPr>
            <p:ph idx="1"/>
          </p:nvPr>
        </p:nvSpPr>
        <p:spPr/>
        <p:txBody>
          <a:bodyPr/>
          <a:lstStyle/>
          <a:p>
            <a:r>
              <a:rPr lang="en-US" sz="2300" dirty="0">
                <a:effectLst>
                  <a:outerShdw blurRad="38100" dist="38100" dir="2700000" algn="tl">
                    <a:srgbClr val="000000">
                      <a:alpha val="43137"/>
                    </a:srgbClr>
                  </a:outerShdw>
                </a:effectLst>
                <a:highlight>
                  <a:srgbClr val="FFFFCC"/>
                </a:highlight>
              </a:rPr>
              <a:t>The European single market, internal market or common market </a:t>
            </a:r>
            <a:r>
              <a:rPr lang="en-US" sz="2300" dirty="0">
                <a:effectLst>
                  <a:outerShdw blurRad="38100" dist="38100" dir="2700000" algn="tl">
                    <a:srgbClr val="000000">
                      <a:alpha val="43137"/>
                    </a:srgbClr>
                  </a:outerShdw>
                </a:effectLst>
              </a:rPr>
              <a:t>is a single market comprising the 27 member states of the European Union (EU) as well as – with certain exceptions – Iceland, Liechtenstein, and Norway through the Agreement on the European Economic Area, and Switzerland through sectoral treaties</a:t>
            </a:r>
            <a:r>
              <a:rPr lang="cs-CZ" sz="2300" dirty="0">
                <a:effectLst>
                  <a:outerShdw blurRad="38100" dist="38100" dir="2700000" algn="tl">
                    <a:srgbClr val="000000">
                      <a:alpha val="43137"/>
                    </a:srgbClr>
                  </a:outerShdw>
                </a:effectLst>
              </a:rPr>
              <a:t>… </a:t>
            </a:r>
            <a:r>
              <a:rPr lang="cs-CZ" sz="2300" b="1" dirty="0">
                <a:effectLst>
                  <a:outerShdw blurRad="38100" dist="38100" dir="2700000" algn="tl">
                    <a:srgbClr val="000000">
                      <a:alpha val="43137"/>
                    </a:srgbClr>
                  </a:outerShdw>
                </a:effectLst>
              </a:rPr>
              <a:t>31</a:t>
            </a:r>
            <a:r>
              <a:rPr lang="en-US" sz="2300" dirty="0">
                <a:effectLst>
                  <a:outerShdw blurRad="38100" dist="38100" dir="2700000" algn="tl">
                    <a:srgbClr val="000000">
                      <a:alpha val="43137"/>
                    </a:srgbClr>
                  </a:outerShdw>
                </a:effectLst>
              </a:rPr>
              <a:t> </a:t>
            </a:r>
            <a:endParaRPr lang="cs-CZ" sz="2300" dirty="0">
              <a:effectLst>
                <a:outerShdw blurRad="38100" dist="38100" dir="2700000" algn="tl">
                  <a:srgbClr val="000000">
                    <a:alpha val="43137"/>
                  </a:srgbClr>
                </a:outerShdw>
              </a:effectLst>
            </a:endParaRPr>
          </a:p>
          <a:p>
            <a:r>
              <a:rPr lang="en-US" sz="2300" dirty="0">
                <a:effectLst>
                  <a:outerShdw blurRad="38100" dist="38100" dir="2700000" algn="tl">
                    <a:srgbClr val="000000">
                      <a:alpha val="43137"/>
                    </a:srgbClr>
                  </a:outerShdw>
                </a:effectLst>
                <a:highlight>
                  <a:srgbClr val="FFFFCC"/>
                </a:highlight>
              </a:rPr>
              <a:t>The single market seeks to guarantee the free movement of goods, capital, services, and people, known collectively as the "four </a:t>
            </a:r>
            <a:r>
              <a:rPr lang="en-US" sz="2300" dirty="0" err="1">
                <a:effectLst>
                  <a:outerShdw blurRad="38100" dist="38100" dir="2700000" algn="tl">
                    <a:srgbClr val="000000">
                      <a:alpha val="43137"/>
                    </a:srgbClr>
                  </a:outerShdw>
                </a:effectLst>
                <a:highlight>
                  <a:srgbClr val="FFFFCC"/>
                </a:highlight>
              </a:rPr>
              <a:t>freedoms".</a:t>
            </a:r>
            <a:r>
              <a:rPr lang="en-US" sz="2300" dirty="0" err="1">
                <a:effectLst>
                  <a:outerShdw blurRad="38100" dist="38100" dir="2700000" algn="tl">
                    <a:srgbClr val="000000">
                      <a:alpha val="43137"/>
                    </a:srgbClr>
                  </a:outerShdw>
                </a:effectLst>
              </a:rPr>
              <a:t>This</a:t>
            </a:r>
            <a:r>
              <a:rPr lang="en-US" sz="2300" dirty="0">
                <a:effectLst>
                  <a:outerShdw blurRad="38100" dist="38100" dir="2700000" algn="tl">
                    <a:srgbClr val="000000">
                      <a:alpha val="43137"/>
                    </a:srgbClr>
                  </a:outerShdw>
                </a:effectLst>
              </a:rPr>
              <a:t> is achieved through common rules and standards that all the EU member states are legally committed to following. </a:t>
            </a:r>
            <a:endParaRPr lang="cs-CZ" sz="2300" dirty="0">
              <a:effectLst>
                <a:outerShdw blurRad="38100" dist="38100" dir="2700000" algn="tl">
                  <a:srgbClr val="000000">
                    <a:alpha val="43137"/>
                  </a:srgbClr>
                </a:outerShdw>
              </a:effectLst>
            </a:endParaRPr>
          </a:p>
        </p:txBody>
      </p:sp>
      <p:pic>
        <p:nvPicPr>
          <p:cNvPr id="5" name="Obrázek 4">
            <a:extLst>
              <a:ext uri="{FF2B5EF4-FFF2-40B4-BE49-F238E27FC236}">
                <a16:creationId xmlns:a16="http://schemas.microsoft.com/office/drawing/2014/main" id="{024DB44F-4ED0-480D-9E94-C3CEEA8CF0E8}"/>
              </a:ext>
            </a:extLst>
          </p:cNvPr>
          <p:cNvPicPr>
            <a:picLocks noChangeAspect="1"/>
          </p:cNvPicPr>
          <p:nvPr/>
        </p:nvPicPr>
        <p:blipFill>
          <a:blip r:embed="rId2"/>
          <a:stretch>
            <a:fillRect/>
          </a:stretch>
        </p:blipFill>
        <p:spPr>
          <a:xfrm>
            <a:off x="9639300" y="3474570"/>
            <a:ext cx="2552700" cy="3400425"/>
          </a:xfrm>
          <a:prstGeom prst="rect">
            <a:avLst/>
          </a:prstGeom>
        </p:spPr>
      </p:pic>
    </p:spTree>
    <p:extLst>
      <p:ext uri="{BB962C8B-B14F-4D97-AF65-F5344CB8AC3E}">
        <p14:creationId xmlns:p14="http://schemas.microsoft.com/office/powerpoint/2010/main" val="1091188138"/>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6164FB3D-783C-4E7D-A8AF-EFCF6B878086}"/>
              </a:ext>
            </a:extLst>
          </p:cNvPr>
          <p:cNvSpPr>
            <a:spLocks noGrp="1"/>
          </p:cNvSpPr>
          <p:nvPr>
            <p:ph type="title"/>
          </p:nvPr>
        </p:nvSpPr>
        <p:spPr>
          <a:xfrm>
            <a:off x="600248" y="156633"/>
            <a:ext cx="11328400" cy="752087"/>
          </a:xfrm>
        </p:spPr>
        <p:txBody>
          <a:bodyPr/>
          <a:lstStyle/>
          <a:p>
            <a:pPr>
              <a:defRPr/>
            </a:pPr>
            <a:r>
              <a:rPr lang="cs-CZ" dirty="0" err="1">
                <a:effectLst>
                  <a:outerShdw blurRad="38100" dist="38100" dir="2700000" algn="tl">
                    <a:srgbClr val="000000">
                      <a:alpha val="43137"/>
                    </a:srgbClr>
                  </a:outerShdw>
                </a:effectLst>
                <a:cs typeface="Times New Roman" pitchFamily="18" charset="0"/>
              </a:rPr>
              <a:t>The</a:t>
            </a:r>
            <a:r>
              <a:rPr lang="cs-CZ" dirty="0">
                <a:effectLst>
                  <a:outerShdw blurRad="38100" dist="38100" dir="2700000" algn="tl">
                    <a:srgbClr val="000000">
                      <a:alpha val="43137"/>
                    </a:srgbClr>
                  </a:outerShdw>
                </a:effectLst>
                <a:cs typeface="Times New Roman" pitchFamily="18" charset="0"/>
              </a:rPr>
              <a:t> EU Single Market </a:t>
            </a:r>
            <a:r>
              <a:rPr lang="cs-CZ" dirty="0" err="1">
                <a:effectLst>
                  <a:outerShdw blurRad="38100" dist="38100" dir="2700000" algn="tl">
                    <a:srgbClr val="000000">
                      <a:alpha val="43137"/>
                    </a:srgbClr>
                  </a:outerShdw>
                </a:effectLst>
                <a:cs typeface="Times New Roman" pitchFamily="18" charset="0"/>
              </a:rPr>
              <a:t>is</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one</a:t>
            </a:r>
            <a:r>
              <a:rPr lang="cs-CZ" dirty="0">
                <a:effectLst>
                  <a:outerShdw blurRad="38100" dist="38100" dir="2700000" algn="tl">
                    <a:srgbClr val="000000">
                      <a:alpha val="43137"/>
                    </a:srgbClr>
                  </a:outerShdw>
                </a:effectLst>
                <a:cs typeface="Times New Roman" pitchFamily="18" charset="0"/>
              </a:rPr>
              <a:t> of </a:t>
            </a:r>
            <a:r>
              <a:rPr lang="cs-CZ" dirty="0" err="1">
                <a:effectLst>
                  <a:outerShdw blurRad="38100" dist="38100" dir="2700000" algn="tl">
                    <a:srgbClr val="000000">
                      <a:alpha val="43137"/>
                    </a:srgbClr>
                  </a:outerShdw>
                </a:effectLst>
                <a:cs typeface="Times New Roman" pitchFamily="18" charset="0"/>
              </a:rPr>
              <a:t>the</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world´s</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largest</a:t>
            </a:r>
            <a:r>
              <a:rPr lang="cs-CZ" dirty="0">
                <a:effectLst>
                  <a:outerShdw blurRad="38100" dist="38100" dir="2700000" algn="tl">
                    <a:srgbClr val="000000">
                      <a:alpha val="43137"/>
                    </a:srgbClr>
                  </a:outerShdw>
                </a:effectLst>
                <a:cs typeface="Times New Roman" pitchFamily="18" charset="0"/>
              </a:rPr>
              <a:t> </a:t>
            </a:r>
            <a:r>
              <a:rPr lang="cs-CZ" dirty="0" err="1">
                <a:effectLst>
                  <a:outerShdw blurRad="38100" dist="38100" dir="2700000" algn="tl">
                    <a:srgbClr val="000000">
                      <a:alpha val="43137"/>
                    </a:srgbClr>
                  </a:outerShdw>
                </a:effectLst>
                <a:cs typeface="Times New Roman" pitchFamily="18" charset="0"/>
              </a:rPr>
              <a:t>economies</a:t>
            </a:r>
            <a:r>
              <a:rPr lang="cs-CZ"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larger in size than the U</a:t>
            </a:r>
            <a:r>
              <a:rPr lang="cs-CZ" dirty="0">
                <a:effectLst>
                  <a:outerShdw blurRad="38100" dist="38100" dir="2700000" algn="tl">
                    <a:srgbClr val="000000">
                      <a:alpha val="43137"/>
                    </a:srgbClr>
                  </a:outerShdw>
                </a:effectLst>
                <a:cs typeface="Times New Roman" pitchFamily="18" charset="0"/>
              </a:rPr>
              <a:t>S</a:t>
            </a:r>
            <a:r>
              <a:rPr lang="en-US" dirty="0">
                <a:effectLst>
                  <a:outerShdw blurRad="38100" dist="38100" dir="2700000" algn="tl">
                    <a:srgbClr val="000000">
                      <a:alpha val="43137"/>
                    </a:srgbClr>
                  </a:outerShdw>
                </a:effectLst>
                <a:cs typeface="Times New Roman" pitchFamily="18" charset="0"/>
              </a:rPr>
              <a:t> or Japan</a:t>
            </a:r>
            <a:r>
              <a:rPr lang="cs-CZ" dirty="0">
                <a:effectLst>
                  <a:outerShdw blurRad="38100" dist="38100" dir="2700000" algn="tl">
                    <a:srgbClr val="000000">
                      <a:alpha val="43137"/>
                    </a:srgbClr>
                  </a:outerShdw>
                </a:effectLst>
                <a:cs typeface="Times New Roman" pitchFamily="18" charset="0"/>
              </a:rPr>
              <a:t>)</a:t>
            </a:r>
            <a:endParaRPr lang="en-US" altLang="cs-CZ" dirty="0">
              <a:effectLst>
                <a:outerShdw blurRad="38100" dist="38100" dir="2700000" algn="tl">
                  <a:srgbClr val="000000">
                    <a:alpha val="43137"/>
                  </a:srgbClr>
                </a:outerShdw>
              </a:effectLst>
              <a:cs typeface="Times New Roman" pitchFamily="18" charset="0"/>
            </a:endParaRPr>
          </a:p>
        </p:txBody>
      </p:sp>
      <p:sp>
        <p:nvSpPr>
          <p:cNvPr id="8195" name="Obdélník 4">
            <a:extLst>
              <a:ext uri="{FF2B5EF4-FFF2-40B4-BE49-F238E27FC236}">
                <a16:creationId xmlns:a16="http://schemas.microsoft.com/office/drawing/2014/main" id="{F1875627-A8EC-4808-854B-98B67C21D214}"/>
              </a:ext>
            </a:extLst>
          </p:cNvPr>
          <p:cNvSpPr>
            <a:spLocks noChangeArrowheads="1"/>
          </p:cNvSpPr>
          <p:nvPr/>
        </p:nvSpPr>
        <p:spPr bwMode="auto">
          <a:xfrm>
            <a:off x="431800" y="1124744"/>
            <a:ext cx="11328400" cy="214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cs-CZ" altLang="cs-CZ" sz="2667" dirty="0">
                <a:solidFill>
                  <a:srgbClr val="FF0000"/>
                </a:solidFill>
                <a:effectLst>
                  <a:outerShdw blurRad="38100" dist="38100" dir="2700000" algn="tl">
                    <a:srgbClr val="000000">
                      <a:alpha val="43137"/>
                    </a:srgbClr>
                  </a:outerShdw>
                </a:effectLst>
              </a:rPr>
              <a:t>T</a:t>
            </a:r>
            <a:r>
              <a:rPr lang="en-US" altLang="cs-CZ" sz="2667" dirty="0">
                <a:solidFill>
                  <a:srgbClr val="FF0000"/>
                </a:solidFill>
                <a:effectLst>
                  <a:outerShdw blurRad="38100" dist="38100" dir="2700000" algn="tl">
                    <a:srgbClr val="000000">
                      <a:alpha val="43137"/>
                    </a:srgbClr>
                  </a:outerShdw>
                </a:effectLst>
              </a:rPr>
              <a:t>he economic benefits of the single market amount to 8.5% of the EU’s GDP. </a:t>
            </a:r>
            <a:endParaRPr lang="cs-CZ" altLang="cs-CZ" sz="2667" dirty="0">
              <a:solidFill>
                <a:srgbClr val="FF0000"/>
              </a:solidFill>
              <a:effectLst>
                <a:outerShdw blurRad="38100" dist="38100" dir="2700000" algn="tl">
                  <a:srgbClr val="000000">
                    <a:alpha val="43137"/>
                  </a:srgbClr>
                </a:outerShdw>
              </a:effectLst>
            </a:endParaRPr>
          </a:p>
          <a:p>
            <a:pPr>
              <a:spcBef>
                <a:spcPct val="0"/>
              </a:spcBef>
            </a:pPr>
            <a:r>
              <a:rPr lang="en-US" altLang="cs-CZ" sz="2667" dirty="0">
                <a:solidFill>
                  <a:srgbClr val="FF0000"/>
                </a:solidFill>
                <a:effectLst>
                  <a:outerShdw blurRad="38100" dist="38100" dir="2700000" algn="tl">
                    <a:srgbClr val="000000">
                      <a:alpha val="43137"/>
                    </a:srgbClr>
                  </a:outerShdw>
                </a:effectLst>
              </a:rPr>
              <a:t>People, goods, services and capital move freely across the EU single market.</a:t>
            </a:r>
            <a:endParaRPr lang="cs-CZ" altLang="cs-CZ" sz="2667" dirty="0">
              <a:solidFill>
                <a:srgbClr val="FF0000"/>
              </a:solidFill>
              <a:effectLst>
                <a:outerShdw blurRad="38100" dist="38100" dir="2700000" algn="tl">
                  <a:srgbClr val="000000">
                    <a:alpha val="43137"/>
                  </a:srgbClr>
                </a:outerShdw>
              </a:effectLst>
            </a:endParaRPr>
          </a:p>
          <a:p>
            <a:pPr>
              <a:spcBef>
                <a:spcPct val="0"/>
              </a:spcBef>
            </a:pPr>
            <a:r>
              <a:rPr lang="en-US" altLang="cs-CZ" sz="2667" dirty="0">
                <a:solidFill>
                  <a:srgbClr val="FF0000"/>
                </a:solidFill>
                <a:effectLst>
                  <a:outerShdw blurRad="38100" dist="38100" dir="2700000" algn="tl">
                    <a:srgbClr val="000000">
                      <a:alpha val="43137"/>
                    </a:srgbClr>
                  </a:outerShdw>
                </a:effectLst>
              </a:rPr>
              <a:t>Citizens are free to live, work, study and do business anywhere in the single market. </a:t>
            </a:r>
            <a:endParaRPr lang="cs-CZ" altLang="cs-CZ" sz="2667" dirty="0">
              <a:solidFill>
                <a:srgbClr val="FF0000"/>
              </a:solidFill>
              <a:effectLst>
                <a:outerShdw blurRad="38100" dist="38100" dir="2700000" algn="tl">
                  <a:srgbClr val="000000">
                    <a:alpha val="43137"/>
                  </a:srgbClr>
                </a:outerShdw>
              </a:effectLst>
            </a:endParaRPr>
          </a:p>
          <a:p>
            <a:pPr>
              <a:spcBef>
                <a:spcPct val="0"/>
              </a:spcBef>
            </a:pPr>
            <a:r>
              <a:rPr lang="en-US" altLang="cs-CZ" sz="2667" dirty="0">
                <a:solidFill>
                  <a:srgbClr val="FF0000"/>
                </a:solidFill>
                <a:effectLst>
                  <a:outerShdw blurRad="38100" dist="38100" dir="2700000" algn="tl">
                    <a:srgbClr val="000000">
                      <a:alpha val="43137"/>
                    </a:srgbClr>
                  </a:outerShdw>
                </a:effectLst>
              </a:rPr>
              <a:t>For businesses, the single market acts as an extensive domestic market. </a:t>
            </a:r>
          </a:p>
        </p:txBody>
      </p:sp>
      <p:pic>
        <p:nvPicPr>
          <p:cNvPr id="8196" name="Obrázek 5">
            <a:extLst>
              <a:ext uri="{FF2B5EF4-FFF2-40B4-BE49-F238E27FC236}">
                <a16:creationId xmlns:a16="http://schemas.microsoft.com/office/drawing/2014/main" id="{18A087D3-5973-4B89-A286-2ED940574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374"/>
          <a:stretch>
            <a:fillRect/>
          </a:stretch>
        </p:blipFill>
        <p:spPr bwMode="auto">
          <a:xfrm>
            <a:off x="146051" y="3873501"/>
            <a:ext cx="11902016" cy="305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DF7731F3-304C-46BB-8137-A11597D95D2B}"/>
              </a:ext>
            </a:extLst>
          </p:cNvPr>
          <p:cNvSpPr>
            <a:spLocks noGrp="1"/>
          </p:cNvSpPr>
          <p:nvPr>
            <p:ph type="title"/>
          </p:nvPr>
        </p:nvSpPr>
        <p:spPr>
          <a:xfrm>
            <a:off x="407367" y="372533"/>
            <a:ext cx="11541217" cy="464179"/>
          </a:xfrm>
        </p:spPr>
        <p:txBody>
          <a:bodyPr/>
          <a:lstStyle/>
          <a:p>
            <a:pPr>
              <a:defRPr/>
            </a:pPr>
            <a:r>
              <a:rPr lang="en-US" dirty="0">
                <a:effectLst>
                  <a:outerShdw blurRad="38100" dist="38100" dir="2700000" algn="tl">
                    <a:srgbClr val="000000">
                      <a:alpha val="43137"/>
                    </a:srgbClr>
                  </a:outerShdw>
                </a:effectLst>
                <a:cs typeface="Times New Roman" pitchFamily="18" charset="0"/>
              </a:rPr>
              <a:t>Three milestones in the history of the single market</a:t>
            </a:r>
            <a:endParaRPr lang="en-US" altLang="cs-CZ" dirty="0">
              <a:effectLst>
                <a:outerShdw blurRad="38100" dist="38100" dir="2700000" algn="tl">
                  <a:srgbClr val="000000">
                    <a:alpha val="43137"/>
                  </a:srgbClr>
                </a:outerShdw>
              </a:effectLst>
              <a:cs typeface="Times New Roman" pitchFamily="18" charset="0"/>
            </a:endParaRPr>
          </a:p>
        </p:txBody>
      </p:sp>
      <p:sp>
        <p:nvSpPr>
          <p:cNvPr id="9219" name="Obdélník 4">
            <a:extLst>
              <a:ext uri="{FF2B5EF4-FFF2-40B4-BE49-F238E27FC236}">
                <a16:creationId xmlns:a16="http://schemas.microsoft.com/office/drawing/2014/main" id="{AC9E1A07-9CF4-47B6-8075-BB23B3ECD486}"/>
              </a:ext>
            </a:extLst>
          </p:cNvPr>
          <p:cNvSpPr>
            <a:spLocks noChangeArrowheads="1"/>
          </p:cNvSpPr>
          <p:nvPr/>
        </p:nvSpPr>
        <p:spPr bwMode="auto">
          <a:xfrm>
            <a:off x="407366" y="836712"/>
            <a:ext cx="7172417" cy="493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pPr>
            <a:r>
              <a:rPr lang="en-US" altLang="cs-CZ" sz="2400" dirty="0">
                <a:highlight>
                  <a:srgbClr val="FFFF00"/>
                </a:highlight>
              </a:rPr>
              <a:t>The decision to create a single market goes back to 1986.</a:t>
            </a:r>
            <a:endParaRPr lang="cs-CZ" altLang="cs-CZ" sz="2400" dirty="0">
              <a:highlight>
                <a:srgbClr val="FFFF00"/>
              </a:highlight>
            </a:endParaRPr>
          </a:p>
          <a:p>
            <a:pPr>
              <a:spcBef>
                <a:spcPts val="800"/>
              </a:spcBef>
            </a:pPr>
            <a:r>
              <a:rPr lang="en-US" altLang="cs-CZ" sz="2400" dirty="0">
                <a:highlight>
                  <a:srgbClr val="FFFF00"/>
                </a:highlight>
              </a:rPr>
              <a:t>The single market was launched in January 1993.</a:t>
            </a:r>
            <a:endParaRPr lang="cs-CZ" altLang="cs-CZ" sz="2400" dirty="0">
              <a:highlight>
                <a:srgbClr val="FFFF00"/>
              </a:highlight>
            </a:endParaRPr>
          </a:p>
          <a:p>
            <a:pPr>
              <a:spcBef>
                <a:spcPts val="800"/>
              </a:spcBef>
            </a:pPr>
            <a:r>
              <a:rPr lang="en-US" altLang="cs-CZ" sz="2400" dirty="0"/>
              <a:t>April 2011 and October 2012</a:t>
            </a:r>
            <a:r>
              <a:rPr lang="cs-CZ" altLang="cs-CZ" sz="2400" dirty="0"/>
              <a:t>: </a:t>
            </a:r>
            <a:r>
              <a:rPr lang="en-US" altLang="cs-CZ" sz="2400" dirty="0"/>
              <a:t>the European Commission presented two extensive packages of measures to boost the single market. Some of the priority actions</a:t>
            </a:r>
            <a:r>
              <a:rPr lang="cs-CZ" altLang="cs-CZ" sz="2400" dirty="0"/>
              <a:t>: </a:t>
            </a:r>
            <a:r>
              <a:rPr lang="en-US" altLang="cs-CZ" sz="2400" dirty="0"/>
              <a:t>digital single market, mobility of citizens, and financing for small and medium-sized enterprises. </a:t>
            </a:r>
            <a:endParaRPr lang="cs-CZ" altLang="cs-CZ" sz="2400" dirty="0"/>
          </a:p>
          <a:p>
            <a:pPr>
              <a:spcBef>
                <a:spcPts val="800"/>
              </a:spcBef>
            </a:pPr>
            <a:r>
              <a:rPr lang="cs-CZ" altLang="cs-CZ" sz="2400" dirty="0"/>
              <a:t>2017: 25 </a:t>
            </a:r>
            <a:r>
              <a:rPr lang="cs-CZ" altLang="cs-CZ" sz="2400" dirty="0" err="1"/>
              <a:t>years</a:t>
            </a:r>
            <a:r>
              <a:rPr lang="cs-CZ" altLang="cs-CZ" sz="2400" dirty="0"/>
              <a:t> </a:t>
            </a:r>
            <a:r>
              <a:rPr lang="cs-CZ" altLang="cs-CZ" sz="2400" dirty="0" err="1"/>
              <a:t>of</a:t>
            </a:r>
            <a:r>
              <a:rPr lang="cs-CZ" altLang="cs-CZ" sz="2400" dirty="0"/>
              <a:t> Single Market </a:t>
            </a:r>
          </a:p>
          <a:p>
            <a:pPr>
              <a:spcBef>
                <a:spcPts val="800"/>
              </a:spcBef>
            </a:pPr>
            <a:r>
              <a:rPr lang="en-US" altLang="cs-CZ" sz="2400" dirty="0"/>
              <a:t>March 2019</a:t>
            </a:r>
            <a:r>
              <a:rPr lang="cs-CZ" altLang="cs-CZ" sz="2400" dirty="0"/>
              <a:t>:  </a:t>
            </a:r>
            <a:r>
              <a:rPr lang="en-US" altLang="cs-CZ" sz="2400" dirty="0"/>
              <a:t>the European Council called for further extensive development of the single market. </a:t>
            </a:r>
            <a:endParaRPr lang="en-US" altLang="cs-CZ" sz="2667" dirty="0"/>
          </a:p>
        </p:txBody>
      </p:sp>
      <p:sp>
        <p:nvSpPr>
          <p:cNvPr id="6" name="Rectangle 1">
            <a:extLst>
              <a:ext uri="{FF2B5EF4-FFF2-40B4-BE49-F238E27FC236}">
                <a16:creationId xmlns:a16="http://schemas.microsoft.com/office/drawing/2014/main" id="{CA741B72-FC81-4827-A437-677922E077FB}"/>
              </a:ext>
            </a:extLst>
          </p:cNvPr>
          <p:cNvSpPr>
            <a:spLocks noChangeArrowheads="1"/>
          </p:cNvSpPr>
          <p:nvPr/>
        </p:nvSpPr>
        <p:spPr bwMode="auto">
          <a:xfrm>
            <a:off x="7545918" y="2974000"/>
            <a:ext cx="4512733" cy="1077218"/>
          </a:xfrm>
          <a:prstGeom prst="rect">
            <a:avLst/>
          </a:prstGeom>
          <a:noFill/>
          <a:ln w="9525">
            <a:solidFill>
              <a:srgbClr val="FF0000"/>
            </a:solidFill>
            <a:miter lim="800000"/>
            <a:headEnd/>
            <a:tailEnd/>
          </a:ln>
          <a:effectLst/>
        </p:spPr>
        <p:txBody>
          <a:bodyPr anchor="ctr">
            <a:spAutoFit/>
          </a:bodyPr>
          <a:lstStyle/>
          <a:p>
            <a:pPr algn="ctr">
              <a:defRPr/>
            </a:pPr>
            <a:r>
              <a:rPr lang="cs-CZ" sz="1600" dirty="0" err="1">
                <a:latin typeface="+mn-lt"/>
              </a:rPr>
              <a:t>Let’s</a:t>
            </a:r>
            <a:r>
              <a:rPr lang="cs-CZ" sz="1600" dirty="0">
                <a:latin typeface="+mn-lt"/>
              </a:rPr>
              <a:t> </a:t>
            </a:r>
            <a:r>
              <a:rPr lang="cs-CZ" sz="1600" dirty="0" err="1">
                <a:latin typeface="+mn-lt"/>
              </a:rPr>
              <a:t>watch</a:t>
            </a:r>
            <a:r>
              <a:rPr lang="cs-CZ" sz="1600" dirty="0">
                <a:latin typeface="+mn-lt"/>
              </a:rPr>
              <a:t> a video – 2012: </a:t>
            </a:r>
            <a:r>
              <a:rPr lang="en-US" sz="1600" dirty="0"/>
              <a:t>20x20 - Europe's Single Market is 20 Years Old</a:t>
            </a:r>
            <a:endParaRPr lang="cs-CZ" sz="1600" u="sng" dirty="0"/>
          </a:p>
          <a:p>
            <a:pPr algn="ctr">
              <a:defRPr/>
            </a:pPr>
            <a:r>
              <a:rPr lang="cs-CZ" sz="1600" dirty="0">
                <a:hlinkClick r:id="rId2"/>
              </a:rPr>
              <a:t>https://www.youtube.com/watch?v=cIZayHDuV84</a:t>
            </a:r>
            <a:r>
              <a:rPr lang="cs-CZ" sz="1600" dirty="0"/>
              <a:t> </a:t>
            </a:r>
            <a:endParaRPr lang="en-US" altLang="cs-CZ" sz="1600" dirty="0">
              <a:latin typeface="+mn-lt"/>
            </a:endParaRPr>
          </a:p>
        </p:txBody>
      </p:sp>
      <p:sp>
        <p:nvSpPr>
          <p:cNvPr id="8" name="Rectangle 1">
            <a:extLst>
              <a:ext uri="{FF2B5EF4-FFF2-40B4-BE49-F238E27FC236}">
                <a16:creationId xmlns:a16="http://schemas.microsoft.com/office/drawing/2014/main" id="{FC8D94F4-3B50-488A-933C-C4395792BC66}"/>
              </a:ext>
            </a:extLst>
          </p:cNvPr>
          <p:cNvSpPr>
            <a:spLocks noChangeArrowheads="1"/>
          </p:cNvSpPr>
          <p:nvPr/>
        </p:nvSpPr>
        <p:spPr bwMode="auto">
          <a:xfrm>
            <a:off x="7524751" y="5201874"/>
            <a:ext cx="4423833" cy="1077218"/>
          </a:xfrm>
          <a:prstGeom prst="rect">
            <a:avLst/>
          </a:prstGeom>
          <a:noFill/>
          <a:ln w="9525">
            <a:solidFill>
              <a:srgbClr val="FF0000"/>
            </a:solidFill>
            <a:miter lim="800000"/>
            <a:headEnd/>
            <a:tailEnd/>
          </a:ln>
          <a:effectLst/>
        </p:spPr>
        <p:txBody>
          <a:bodyPr anchor="ctr">
            <a:spAutoFit/>
          </a:bodyPr>
          <a:lstStyle/>
          <a:p>
            <a:pPr algn="ctr">
              <a:defRPr/>
            </a:pPr>
            <a:r>
              <a:rPr lang="cs-CZ" sz="1600" dirty="0" err="1">
                <a:latin typeface="+mn-lt"/>
              </a:rPr>
              <a:t>Let’s</a:t>
            </a:r>
            <a:r>
              <a:rPr lang="cs-CZ" sz="1600" dirty="0">
                <a:latin typeface="+mn-lt"/>
              </a:rPr>
              <a:t> </a:t>
            </a:r>
            <a:r>
              <a:rPr lang="cs-CZ" sz="1600" dirty="0" err="1">
                <a:latin typeface="+mn-lt"/>
              </a:rPr>
              <a:t>watch</a:t>
            </a:r>
            <a:r>
              <a:rPr lang="cs-CZ" sz="1600" dirty="0">
                <a:latin typeface="+mn-lt"/>
              </a:rPr>
              <a:t> a video</a:t>
            </a:r>
            <a:endParaRPr lang="cs-CZ" sz="1600" u="sng" dirty="0"/>
          </a:p>
          <a:p>
            <a:pPr algn="ctr">
              <a:defRPr/>
            </a:pPr>
            <a:r>
              <a:rPr lang="cs-CZ" sz="1600" dirty="0">
                <a:hlinkClick r:id="rId3"/>
              </a:rPr>
              <a:t>https://www.politico.eu/event/single-market/</a:t>
            </a:r>
            <a:r>
              <a:rPr lang="cs-CZ" sz="1600" dirty="0"/>
              <a:t> … </a:t>
            </a:r>
            <a:r>
              <a:rPr lang="cs-CZ" sz="1600" dirty="0" err="1"/>
              <a:t>almost</a:t>
            </a:r>
            <a:r>
              <a:rPr lang="cs-CZ" sz="1600" dirty="0"/>
              <a:t> </a:t>
            </a:r>
            <a:r>
              <a:rPr lang="cs-CZ" sz="1600" dirty="0" err="1"/>
              <a:t>an</a:t>
            </a:r>
            <a:r>
              <a:rPr lang="cs-CZ" sz="1600" dirty="0"/>
              <a:t> </a:t>
            </a:r>
            <a:r>
              <a:rPr lang="cs-CZ" sz="1600" dirty="0" err="1"/>
              <a:t>hour</a:t>
            </a:r>
            <a:r>
              <a:rPr lang="cs-CZ" sz="1600" dirty="0">
                <a:sym typeface="Wingdings" panose="05000000000000000000" pitchFamily="2" charset="2"/>
              </a:rPr>
              <a:t></a:t>
            </a:r>
            <a:endParaRPr lang="cs-CZ" sz="1600" dirty="0"/>
          </a:p>
          <a:p>
            <a:pPr algn="ctr">
              <a:defRPr/>
            </a:pPr>
            <a:endParaRPr lang="en-US" altLang="cs-CZ" sz="1600" dirty="0">
              <a:latin typeface="+mn-lt"/>
            </a:endParaRPr>
          </a:p>
        </p:txBody>
      </p:sp>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CD39136-7A7D-43B2-AA0D-CA04EC23116C}"/>
              </a:ext>
            </a:extLst>
          </p:cNvPr>
          <p:cNvSpPr>
            <a:spLocks noGrp="1"/>
          </p:cNvSpPr>
          <p:nvPr>
            <p:ph type="title"/>
          </p:nvPr>
        </p:nvSpPr>
        <p:spPr>
          <a:xfrm>
            <a:off x="1703512" y="357715"/>
            <a:ext cx="10263096" cy="502868"/>
          </a:xfrm>
        </p:spPr>
        <p:txBody>
          <a:bodyPr/>
          <a:lstStyle/>
          <a:p>
            <a:pPr>
              <a:defRPr/>
            </a:pPr>
            <a:r>
              <a:rPr lang="cs-CZ" altLang="cs-CZ" dirty="0" err="1">
                <a:effectLst>
                  <a:outerShdw blurRad="38100" dist="38100" dir="2700000" algn="tl">
                    <a:srgbClr val="000000">
                      <a:alpha val="43137"/>
                    </a:srgbClr>
                  </a:outerShdw>
                </a:effectLst>
                <a:cs typeface="Times New Roman" pitchFamily="18" charset="0"/>
              </a:rPr>
              <a:t>Historical</a:t>
            </a:r>
            <a:r>
              <a:rPr lang="cs-CZ" altLang="cs-CZ" dirty="0">
                <a:effectLst>
                  <a:outerShdw blurRad="38100" dist="38100" dir="2700000" algn="tl">
                    <a:srgbClr val="000000">
                      <a:alpha val="43137"/>
                    </a:srgbClr>
                  </a:outerShdw>
                </a:effectLst>
                <a:cs typeface="Times New Roman" pitchFamily="18" charset="0"/>
              </a:rPr>
              <a:t> background</a:t>
            </a:r>
            <a:endParaRPr lang="en-US" altLang="cs-CZ" sz="3200" dirty="0">
              <a:solidFill>
                <a:srgbClr val="FFC000"/>
              </a:solidFill>
              <a:latin typeface="+mn-lt"/>
            </a:endParaRPr>
          </a:p>
        </p:txBody>
      </p:sp>
      <p:sp>
        <p:nvSpPr>
          <p:cNvPr id="10243" name="Rectangle 10">
            <a:extLst>
              <a:ext uri="{FF2B5EF4-FFF2-40B4-BE49-F238E27FC236}">
                <a16:creationId xmlns:a16="http://schemas.microsoft.com/office/drawing/2014/main" id="{A10C04DB-9B54-4CDF-87AA-CC9AA3BA97C9}"/>
              </a:ext>
            </a:extLst>
          </p:cNvPr>
          <p:cNvSpPr txBox="1">
            <a:spLocks noChangeArrowheads="1"/>
          </p:cNvSpPr>
          <p:nvPr/>
        </p:nvSpPr>
        <p:spPr bwMode="auto">
          <a:xfrm>
            <a:off x="263353" y="860584"/>
            <a:ext cx="11928648" cy="563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pPr>
            <a:r>
              <a:rPr lang="en-US" altLang="cs-CZ" sz="2667" dirty="0"/>
              <a:t>1955 (</a:t>
            </a:r>
            <a:r>
              <a:rPr lang="en-US" altLang="cs-CZ" sz="2667" dirty="0" err="1"/>
              <a:t>Mesina</a:t>
            </a:r>
            <a:r>
              <a:rPr lang="en-US" altLang="cs-CZ" sz="2667" dirty="0"/>
              <a:t>) – 1956 (Venice) – idea of economic unification</a:t>
            </a:r>
          </a:p>
          <a:p>
            <a:pPr>
              <a:spcBef>
                <a:spcPts val="800"/>
              </a:spcBef>
            </a:pPr>
            <a:r>
              <a:rPr lang="en-US" altLang="cs-CZ" sz="2667" dirty="0">
                <a:solidFill>
                  <a:srgbClr val="0070C0"/>
                </a:solidFill>
              </a:rPr>
              <a:t>Spaak Report </a:t>
            </a:r>
            <a:r>
              <a:rPr lang="en-US" altLang="cs-CZ" sz="2667" dirty="0"/>
              <a:t>= blueprint for a Single Market in Western Europe</a:t>
            </a:r>
          </a:p>
          <a:p>
            <a:pPr>
              <a:spcBef>
                <a:spcPts val="800"/>
              </a:spcBef>
            </a:pPr>
            <a:r>
              <a:rPr lang="en-US" altLang="cs-CZ" sz="2667" dirty="0"/>
              <a:t>3 main elements</a:t>
            </a:r>
          </a:p>
          <a:p>
            <a:pPr lvl="1">
              <a:spcBef>
                <a:spcPts val="800"/>
              </a:spcBef>
              <a:buFont typeface="Arial" panose="020B0604020202020204" pitchFamily="34" charset="0"/>
              <a:buChar char="•"/>
            </a:pPr>
            <a:r>
              <a:rPr lang="en-US" altLang="cs-CZ" sz="2667" dirty="0"/>
              <a:t>normal standards of competition (eliminate protective barriers)</a:t>
            </a:r>
            <a:endParaRPr lang="cs-CZ" altLang="cs-CZ" sz="2667" dirty="0"/>
          </a:p>
          <a:p>
            <a:pPr lvl="1">
              <a:spcBef>
                <a:spcPts val="800"/>
              </a:spcBef>
              <a:buFont typeface="Arial" panose="020B0604020202020204" pitchFamily="34" charset="0"/>
              <a:buChar char="•"/>
            </a:pPr>
            <a:r>
              <a:rPr lang="en-US" altLang="cs-CZ" sz="2667" dirty="0"/>
              <a:t>reduce state intervention, monopolistic conditions</a:t>
            </a:r>
            <a:endParaRPr lang="cs-CZ" altLang="cs-CZ" sz="2667" dirty="0"/>
          </a:p>
          <a:p>
            <a:pPr lvl="1">
              <a:spcBef>
                <a:spcPts val="800"/>
              </a:spcBef>
              <a:buFont typeface="Arial" panose="020B0604020202020204" pitchFamily="34" charset="0"/>
              <a:buChar char="•"/>
            </a:pPr>
            <a:r>
              <a:rPr lang="en-US" altLang="cs-CZ" sz="2667" dirty="0"/>
              <a:t>prevent distortion of competition</a:t>
            </a:r>
            <a:endParaRPr lang="cs-CZ" altLang="cs-CZ" sz="2667" dirty="0"/>
          </a:p>
          <a:p>
            <a:pPr>
              <a:spcBef>
                <a:spcPts val="800"/>
              </a:spcBef>
            </a:pPr>
            <a:r>
              <a:rPr lang="en-US" altLang="cs-CZ" sz="2667" dirty="0"/>
              <a:t>1957: The Treaty of Rome</a:t>
            </a:r>
          </a:p>
          <a:p>
            <a:pPr>
              <a:spcBef>
                <a:spcPts val="800"/>
              </a:spcBef>
            </a:pPr>
            <a:r>
              <a:rPr lang="en-US" altLang="cs-CZ" sz="2667" dirty="0"/>
              <a:t>           </a:t>
            </a:r>
            <a:r>
              <a:rPr lang="en-US" altLang="cs-CZ" sz="2667" dirty="0">
                <a:solidFill>
                  <a:srgbClr val="FF0000"/>
                </a:solidFill>
                <a:highlight>
                  <a:srgbClr val="FFFF00"/>
                </a:highlight>
              </a:rPr>
              <a:t>4 freedoms: </a:t>
            </a:r>
            <a:r>
              <a:rPr lang="en-US" altLang="cs-CZ" sz="2667" dirty="0">
                <a:solidFill>
                  <a:srgbClr val="FF0000"/>
                </a:solidFill>
                <a:highlight>
                  <a:srgbClr val="FFFFCC"/>
                </a:highlight>
              </a:rPr>
              <a:t>Free movement of goods</a:t>
            </a:r>
            <a:r>
              <a:rPr lang="cs-CZ" altLang="cs-CZ" sz="2667" dirty="0">
                <a:solidFill>
                  <a:srgbClr val="FF0000"/>
                </a:solidFill>
                <a:highlight>
                  <a:srgbClr val="FFFFCC"/>
                </a:highlight>
              </a:rPr>
              <a:t>, </a:t>
            </a:r>
            <a:r>
              <a:rPr lang="en-US" altLang="cs-CZ" sz="2667" dirty="0">
                <a:solidFill>
                  <a:srgbClr val="FF0000"/>
                </a:solidFill>
                <a:highlight>
                  <a:srgbClr val="FFFFCC"/>
                </a:highlight>
              </a:rPr>
              <a:t>services</a:t>
            </a:r>
            <a:r>
              <a:rPr lang="cs-CZ" altLang="cs-CZ" sz="2667" dirty="0">
                <a:solidFill>
                  <a:srgbClr val="FF0000"/>
                </a:solidFill>
                <a:highlight>
                  <a:srgbClr val="FFFFCC"/>
                </a:highlight>
              </a:rPr>
              <a:t>, </a:t>
            </a:r>
            <a:r>
              <a:rPr lang="en-US" altLang="cs-CZ" sz="2667" dirty="0">
                <a:solidFill>
                  <a:srgbClr val="FF0000"/>
                </a:solidFill>
                <a:highlight>
                  <a:srgbClr val="FFFFCC"/>
                </a:highlight>
              </a:rPr>
              <a:t>capital</a:t>
            </a:r>
            <a:r>
              <a:rPr lang="cs-CZ" altLang="cs-CZ" sz="2667" dirty="0">
                <a:solidFill>
                  <a:srgbClr val="FF0000"/>
                </a:solidFill>
                <a:highlight>
                  <a:srgbClr val="FFFFCC"/>
                </a:highlight>
              </a:rPr>
              <a:t>, </a:t>
            </a:r>
            <a:r>
              <a:rPr lang="en-US" altLang="cs-CZ" sz="2667" dirty="0" err="1">
                <a:solidFill>
                  <a:srgbClr val="FF0000"/>
                </a:solidFill>
                <a:highlight>
                  <a:srgbClr val="FFFFCC"/>
                </a:highlight>
              </a:rPr>
              <a:t>labour</a:t>
            </a:r>
            <a:endParaRPr lang="en-US" altLang="cs-CZ" sz="2667" dirty="0">
              <a:solidFill>
                <a:srgbClr val="FF0000"/>
              </a:solidFill>
              <a:highlight>
                <a:srgbClr val="FFFFCC"/>
              </a:highlight>
            </a:endParaRPr>
          </a:p>
          <a:p>
            <a:pPr>
              <a:spcBef>
                <a:spcPts val="800"/>
              </a:spcBef>
            </a:pPr>
            <a:r>
              <a:rPr lang="en-US" altLang="cs-CZ" sz="2667" dirty="0"/>
              <a:t>1958: elimination of customs duties +</a:t>
            </a:r>
            <a:r>
              <a:rPr lang="cs-CZ" altLang="cs-CZ" sz="2667" dirty="0"/>
              <a:t> </a:t>
            </a:r>
            <a:r>
              <a:rPr lang="en-US" altLang="cs-CZ" sz="2667" dirty="0"/>
              <a:t>quantitative restrictions + non-tariff</a:t>
            </a:r>
            <a:r>
              <a:rPr lang="cs-CZ" altLang="cs-CZ" sz="2667" dirty="0"/>
              <a:t> </a:t>
            </a:r>
            <a:r>
              <a:rPr lang="en-US" altLang="cs-CZ" sz="2667" dirty="0" err="1"/>
              <a:t>bariers</a:t>
            </a:r>
            <a:endParaRPr lang="en-US" altLang="cs-CZ" sz="2667" dirty="0"/>
          </a:p>
          <a:p>
            <a:pPr>
              <a:spcBef>
                <a:spcPts val="800"/>
              </a:spcBef>
            </a:pPr>
            <a:r>
              <a:rPr lang="en-US" altLang="cs-CZ" sz="2667" dirty="0"/>
              <a:t>1968: introduction of common external tariff</a:t>
            </a:r>
          </a:p>
          <a:p>
            <a:pPr lvl="1">
              <a:spcBef>
                <a:spcPct val="0"/>
              </a:spcBef>
              <a:buFont typeface="Arial" panose="020B0604020202020204" pitchFamily="34" charset="0"/>
              <a:buChar char="•"/>
            </a:pPr>
            <a:endParaRPr lang="en-US" altLang="cs-CZ" sz="3200" dirty="0"/>
          </a:p>
          <a:p>
            <a:pPr>
              <a:spcBef>
                <a:spcPct val="0"/>
              </a:spcBef>
            </a:pPr>
            <a:endParaRPr lang="cs-CZ" altLang="cs-CZ" sz="3733" dirty="0"/>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0706FC31-2E8D-4B4D-B315-F731DBB89C3E}"/>
              </a:ext>
            </a:extLst>
          </p:cNvPr>
          <p:cNvSpPr>
            <a:spLocks noGrp="1"/>
          </p:cNvSpPr>
          <p:nvPr>
            <p:ph type="title"/>
          </p:nvPr>
        </p:nvSpPr>
        <p:spPr>
          <a:xfrm>
            <a:off x="911424" y="452967"/>
            <a:ext cx="11024461" cy="383745"/>
          </a:xfrm>
        </p:spPr>
        <p:txBody>
          <a:bodyPr/>
          <a:lstStyle/>
          <a:p>
            <a:pPr>
              <a:defRPr/>
            </a:pPr>
            <a:r>
              <a:rPr lang="en-US" altLang="cs-CZ" dirty="0">
                <a:effectLst>
                  <a:outerShdw blurRad="38100" dist="38100" dir="2700000" algn="tl">
                    <a:srgbClr val="000000">
                      <a:alpha val="43137"/>
                    </a:srgbClr>
                  </a:outerShdw>
                </a:effectLst>
                <a:cs typeface="Times New Roman" pitchFamily="18" charset="0"/>
              </a:rPr>
              <a:t>The clash between laissez faire and interventionist ideologies</a:t>
            </a:r>
            <a:endParaRPr lang="en-US" altLang="cs-CZ" sz="3200" dirty="0">
              <a:solidFill>
                <a:srgbClr val="FFC000"/>
              </a:solidFill>
              <a:latin typeface="+mn-lt"/>
            </a:endParaRPr>
          </a:p>
        </p:txBody>
      </p:sp>
      <p:sp>
        <p:nvSpPr>
          <p:cNvPr id="8" name="Rectangle 10">
            <a:extLst>
              <a:ext uri="{FF2B5EF4-FFF2-40B4-BE49-F238E27FC236}">
                <a16:creationId xmlns:a16="http://schemas.microsoft.com/office/drawing/2014/main" id="{206355A8-97B8-45F6-A858-AD48CA40236F}"/>
              </a:ext>
            </a:extLst>
          </p:cNvPr>
          <p:cNvSpPr txBox="1">
            <a:spLocks noChangeArrowheads="1"/>
          </p:cNvSpPr>
          <p:nvPr/>
        </p:nvSpPr>
        <p:spPr bwMode="auto">
          <a:xfrm>
            <a:off x="407368" y="836712"/>
            <a:ext cx="11399399" cy="5472607"/>
          </a:xfrm>
          <a:prstGeom prst="rect">
            <a:avLst/>
          </a:prstGeom>
          <a:noFill/>
          <a:ln w="9525">
            <a:noFill/>
            <a:miter lim="800000"/>
            <a:headEnd/>
            <a:tailEnd/>
          </a:ln>
        </p:spPr>
        <p:txBody>
          <a:bodyPr/>
          <a:lstStyle/>
          <a:p>
            <a:pPr marL="380990" indent="-380990" eaLnBrk="1" hangingPunct="1">
              <a:spcBef>
                <a:spcPts val="0"/>
              </a:spcBef>
              <a:buFont typeface="Arial" panose="020B0604020202020204" pitchFamily="34" charset="0"/>
              <a:buChar char="•"/>
              <a:defRPr/>
            </a:pPr>
            <a:r>
              <a:rPr lang="en-US" altLang="cs-CZ" sz="2400" dirty="0">
                <a:latin typeface="+mn-lt"/>
              </a:rPr>
              <a:t>The implied commitment to free market economy, stressing the advantages of </a:t>
            </a:r>
            <a:r>
              <a:rPr lang="en-US" altLang="cs-CZ" sz="2400" dirty="0" err="1">
                <a:latin typeface="+mn-lt"/>
              </a:rPr>
              <a:t>competi</a:t>
            </a:r>
            <a:r>
              <a:rPr lang="cs-CZ" altLang="cs-CZ" sz="2400" dirty="0">
                <a:latin typeface="+mn-lt"/>
              </a:rPr>
              <a:t>ti</a:t>
            </a:r>
            <a:r>
              <a:rPr lang="en-US" altLang="cs-CZ" sz="2400" dirty="0">
                <a:latin typeface="+mn-lt"/>
              </a:rPr>
              <a:t>on and greater efficiencies through specialization and economies of scale, was balanced by an acceptance of dirigisme and intervention by state agencies and nationalized monopolies.</a:t>
            </a:r>
            <a:endParaRPr lang="cs-CZ" altLang="cs-CZ" sz="2400" dirty="0">
              <a:latin typeface="+mn-lt"/>
            </a:endParaRPr>
          </a:p>
          <a:p>
            <a:pPr marL="380990" indent="-380990" eaLnBrk="1" hangingPunct="1">
              <a:spcBef>
                <a:spcPts val="0"/>
              </a:spcBef>
              <a:buFont typeface="Arial" panose="020B0604020202020204" pitchFamily="34" charset="0"/>
              <a:buChar char="•"/>
              <a:defRPr/>
            </a:pPr>
            <a:r>
              <a:rPr lang="en-US" altLang="cs-CZ" sz="2400" dirty="0">
                <a:solidFill>
                  <a:schemeClr val="tx1"/>
                </a:solidFill>
                <a:latin typeface="+mn-lt"/>
              </a:rPr>
              <a:t>This tension was framed as a difference between ´regulated capitalism´ and ´neo-liberalism</a:t>
            </a:r>
            <a:r>
              <a:rPr lang="cs-CZ" altLang="cs-CZ" sz="2400" dirty="0">
                <a:solidFill>
                  <a:schemeClr val="tx1"/>
                </a:solidFill>
                <a:latin typeface="+mn-lt"/>
              </a:rPr>
              <a:t>.</a:t>
            </a:r>
          </a:p>
          <a:p>
            <a:pPr>
              <a:defRPr/>
            </a:pPr>
            <a:r>
              <a:rPr lang="cs-CZ" sz="1800" dirty="0" err="1">
                <a:highlight>
                  <a:srgbClr val="FFFFCC"/>
                </a:highlight>
              </a:rPr>
              <a:t>Regulated</a:t>
            </a:r>
            <a:r>
              <a:rPr lang="cs-CZ" sz="1800" dirty="0">
                <a:highlight>
                  <a:srgbClr val="FFFFCC"/>
                </a:highlight>
              </a:rPr>
              <a:t> </a:t>
            </a:r>
            <a:r>
              <a:rPr lang="cs-CZ" sz="1800" dirty="0" err="1">
                <a:highlight>
                  <a:srgbClr val="FFFFCC"/>
                </a:highlight>
              </a:rPr>
              <a:t>capitalism</a:t>
            </a:r>
            <a:endParaRPr lang="cs-CZ" sz="1800" dirty="0">
              <a:highlight>
                <a:srgbClr val="FFFFCC"/>
              </a:highlight>
            </a:endParaRPr>
          </a:p>
          <a:p>
            <a:pPr marL="380990" indent="-380990">
              <a:buFont typeface="Arial" panose="020B0604020202020204" pitchFamily="34" charset="0"/>
              <a:buChar char="•"/>
              <a:defRPr/>
            </a:pPr>
            <a:r>
              <a:rPr lang="en-US" sz="1800" dirty="0"/>
              <a:t>government intervention in market</a:t>
            </a:r>
          </a:p>
          <a:p>
            <a:pPr marL="380990" indent="-380990">
              <a:buFont typeface="Arial" panose="020B0604020202020204" pitchFamily="34" charset="0"/>
              <a:buChar char="•"/>
              <a:defRPr/>
            </a:pPr>
            <a:r>
              <a:rPr lang="en-US" sz="1800" dirty="0"/>
              <a:t>emphasis on welfare state and distributive politics</a:t>
            </a:r>
          </a:p>
          <a:p>
            <a:pPr marL="380990" indent="-380990">
              <a:buFont typeface="Arial" panose="020B0604020202020204" pitchFamily="34" charset="0"/>
              <a:buChar char="•"/>
              <a:defRPr/>
            </a:pPr>
            <a:r>
              <a:rPr lang="en-US" sz="1800" dirty="0"/>
              <a:t>increased regulation at the EU level</a:t>
            </a:r>
          </a:p>
          <a:p>
            <a:pPr marL="380990" indent="-380990">
              <a:buFont typeface="Arial" panose="020B0604020202020204" pitchFamily="34" charset="0"/>
              <a:buChar char="•"/>
              <a:defRPr/>
            </a:pPr>
            <a:r>
              <a:rPr lang="en-US" sz="1800" dirty="0"/>
              <a:t>Supporter – Jacques </a:t>
            </a:r>
            <a:r>
              <a:rPr lang="en-US" sz="1800" dirty="0" err="1"/>
              <a:t>Delors</a:t>
            </a:r>
            <a:r>
              <a:rPr lang="en-US" sz="1800" dirty="0"/>
              <a:t>, social democratic and </a:t>
            </a:r>
            <a:r>
              <a:rPr lang="en-US" sz="1800" dirty="0" err="1"/>
              <a:t>christian</a:t>
            </a:r>
            <a:r>
              <a:rPr lang="en-US" sz="1800" dirty="0"/>
              <a:t> parties</a:t>
            </a:r>
            <a:endParaRPr lang="cs-CZ" sz="1800" dirty="0"/>
          </a:p>
          <a:p>
            <a:pPr>
              <a:spcBef>
                <a:spcPts val="600"/>
              </a:spcBef>
              <a:defRPr/>
            </a:pPr>
            <a:r>
              <a:rPr lang="cs-CZ" sz="1800" dirty="0">
                <a:highlight>
                  <a:srgbClr val="FFFFCC"/>
                </a:highlight>
              </a:rPr>
              <a:t>Neo-</a:t>
            </a:r>
            <a:r>
              <a:rPr lang="cs-CZ" sz="1800" dirty="0" err="1">
                <a:highlight>
                  <a:srgbClr val="FFFFCC"/>
                </a:highlight>
              </a:rPr>
              <a:t>liberalism</a:t>
            </a:r>
            <a:endParaRPr lang="cs-CZ" sz="1800" dirty="0">
              <a:highlight>
                <a:srgbClr val="FFFFCC"/>
              </a:highlight>
            </a:endParaRPr>
          </a:p>
          <a:p>
            <a:pPr marL="380990" indent="-380990">
              <a:buFont typeface="Arial" panose="020B0604020202020204" pitchFamily="34" charset="0"/>
              <a:buChar char="•"/>
              <a:defRPr/>
            </a:pPr>
            <a:r>
              <a:rPr lang="en-US" sz="1800" dirty="0"/>
              <a:t>market liberalization</a:t>
            </a:r>
          </a:p>
          <a:p>
            <a:pPr marL="380990" indent="-380990">
              <a:buFont typeface="Arial" panose="020B0604020202020204" pitchFamily="34" charset="0"/>
              <a:buChar char="•"/>
              <a:defRPr/>
            </a:pPr>
            <a:r>
              <a:rPr lang="en-US" sz="1800" dirty="0"/>
              <a:t>regulatory </a:t>
            </a:r>
            <a:r>
              <a:rPr lang="en-US" sz="1800" dirty="0" err="1"/>
              <a:t>competion</a:t>
            </a:r>
            <a:r>
              <a:rPr lang="en-US" sz="1800" dirty="0"/>
              <a:t> among member states</a:t>
            </a:r>
          </a:p>
          <a:p>
            <a:pPr marL="380990" indent="-380990">
              <a:buFont typeface="Arial" panose="020B0604020202020204" pitchFamily="34" charset="0"/>
              <a:buChar char="•"/>
              <a:defRPr/>
            </a:pPr>
            <a:r>
              <a:rPr lang="en-US" sz="1800" dirty="0"/>
              <a:t>rejection of greater regulatory power for  institutions at EU level</a:t>
            </a:r>
          </a:p>
          <a:p>
            <a:pPr marL="380990" indent="-380990">
              <a:buFont typeface="Arial" panose="020B0604020202020204" pitchFamily="34" charset="0"/>
              <a:buChar char="•"/>
              <a:defRPr/>
            </a:pPr>
            <a:r>
              <a:rPr lang="en-US" sz="1800" dirty="0"/>
              <a:t>supporters – conservative political parties, multinationals and industry associations and financial institutions</a:t>
            </a:r>
          </a:p>
          <a:p>
            <a:pPr marL="380990" indent="-380990" eaLnBrk="1" hangingPunct="1">
              <a:spcBef>
                <a:spcPts val="0"/>
              </a:spcBef>
              <a:buFont typeface="Arial" panose="020B0604020202020204" pitchFamily="34" charset="0"/>
              <a:buChar char="•"/>
              <a:defRPr/>
            </a:pPr>
            <a:endParaRPr lang="en-US" sz="2400" dirty="0"/>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6317</TotalTime>
  <Words>2696</Words>
  <Application>Microsoft Office PowerPoint</Application>
  <PresentationFormat>Širokoúhlá obrazovka</PresentationFormat>
  <Paragraphs>193</Paragraphs>
  <Slides>28</Slides>
  <Notes>2</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28</vt:i4>
      </vt:variant>
    </vt:vector>
  </HeadingPairs>
  <TitlesOfParts>
    <vt:vector size="35" baseType="lpstr">
      <vt:lpstr>Arial</vt:lpstr>
      <vt:lpstr>Calibri</vt:lpstr>
      <vt:lpstr>Open Sans</vt:lpstr>
      <vt:lpstr>Wingdings</vt:lpstr>
      <vt:lpstr>Yanone Kaffeesatz</vt:lpstr>
      <vt:lpstr>Výchozí návrh</vt:lpstr>
      <vt:lpstr>Motyw pakietu Office</vt:lpstr>
      <vt:lpstr>Prezentace aplikace PowerPoint</vt:lpstr>
      <vt:lpstr> Single European Market</vt:lpstr>
      <vt:lpstr>Stages of economic integration</vt:lpstr>
      <vt:lpstr>What's the difference between a single market and a free trade agreement</vt:lpstr>
      <vt:lpstr>Prezentace aplikace PowerPoint</vt:lpstr>
      <vt:lpstr>The EU Single Market is one of the world´s largest economies (larger in size than the US or Japan)</vt:lpstr>
      <vt:lpstr>Three milestones in the history of the single market</vt:lpstr>
      <vt:lpstr>Historical background</vt:lpstr>
      <vt:lpstr>The clash between laissez faire and interventionist ideologies</vt:lpstr>
      <vt:lpstr>Historical background</vt:lpstr>
      <vt:lpstr>1992 Single Market Programme</vt:lpstr>
      <vt:lpstr>1992 Single Market Programme</vt:lpstr>
      <vt:lpstr>Current State of Single Market</vt:lpstr>
      <vt:lpstr>Current State of Single Market - Single Market Strategy </vt:lpstr>
      <vt:lpstr>Current State of Single Market - Time to renew the commitment to the Single Market (March 2019)</vt:lpstr>
      <vt:lpstr>Digital Single Market</vt:lpstr>
      <vt:lpstr>Adapt the Single Market to a changing world</vt:lpstr>
      <vt:lpstr>The Single Market: a driver of competitivenes</vt:lpstr>
      <vt:lpstr>The Single Market: a driver of competitiveness</vt:lpstr>
      <vt:lpstr>Adapt the Single Market to a changing world</vt:lpstr>
      <vt:lpstr>The Single Market: What does it do for you?</vt:lpstr>
      <vt:lpstr>The Single Market: What does it do for you?</vt:lpstr>
      <vt:lpstr>Digital Single Market - achievements</vt:lpstr>
      <vt:lpstr>The Single Market: main benefits</vt:lpstr>
      <vt:lpstr>The Single Market: main benefits (2017)  Free movement of goods</vt:lpstr>
      <vt:lpstr>The Single Market: main benefits (2017)  Free movement of people, services and capital</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347</cp:revision>
  <dcterms:created xsi:type="dcterms:W3CDTF">2006-09-27T13:08:02Z</dcterms:created>
  <dcterms:modified xsi:type="dcterms:W3CDTF">2023-03-26T15:11:46Z</dcterms:modified>
</cp:coreProperties>
</file>