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06" r:id="rId2"/>
  </p:sldMasterIdLst>
  <p:notesMasterIdLst>
    <p:notesMasterId r:id="rId23"/>
  </p:notesMasterIdLst>
  <p:handoutMasterIdLst>
    <p:handoutMasterId r:id="rId24"/>
  </p:handoutMasterIdLst>
  <p:sldIdLst>
    <p:sldId id="257" r:id="rId3"/>
    <p:sldId id="274" r:id="rId4"/>
    <p:sldId id="282" r:id="rId5"/>
    <p:sldId id="291" r:id="rId6"/>
    <p:sldId id="440" r:id="rId7"/>
    <p:sldId id="316" r:id="rId8"/>
    <p:sldId id="443" r:id="rId9"/>
    <p:sldId id="444" r:id="rId10"/>
    <p:sldId id="312" r:id="rId11"/>
    <p:sldId id="293" r:id="rId12"/>
    <p:sldId id="294" r:id="rId13"/>
    <p:sldId id="295" r:id="rId14"/>
    <p:sldId id="442" r:id="rId15"/>
    <p:sldId id="296" r:id="rId16"/>
    <p:sldId id="297" r:id="rId17"/>
    <p:sldId id="298" r:id="rId18"/>
    <p:sldId id="299" r:id="rId19"/>
    <p:sldId id="300" r:id="rId20"/>
    <p:sldId id="439" r:id="rId21"/>
    <p:sldId id="258" r:id="rId22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3333FF"/>
    <a:srgbClr val="0066FF"/>
    <a:srgbClr val="FF0000"/>
    <a:srgbClr val="3333CC"/>
    <a:srgbClr val="FF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3" autoAdjust="0"/>
    <p:restoredTop sz="94718" autoAdjust="0"/>
  </p:normalViewPr>
  <p:slideViewPr>
    <p:cSldViewPr>
      <p:cViewPr varScale="1">
        <p:scale>
          <a:sx n="112" d="100"/>
          <a:sy n="112" d="100"/>
        </p:scale>
        <p:origin x="138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0B6429A-D43B-4BF3-89A2-30186E4875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l" defTabSz="915988" eaLnBrk="1" hangingPunct="1"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0A99A80-835E-43A7-8517-F7AB5AABCEA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A57A1E6E-EDBC-42A9-9FF5-C2A017A6339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l" defTabSz="915988" eaLnBrk="1" hangingPunct="1"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0A890CFE-18CF-4A57-BB03-654F0E0053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510BD3-EAAC-4985-84A0-285A48B7B2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131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5CFDF99-33E1-437B-A406-44F1450373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l" defTabSz="915988" eaLnBrk="1" hangingPunct="1"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B910691-C299-4406-8FFB-571D07721D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C21A011-43B9-4FA0-BE89-AD7DB52BE34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38B9FF9E-57B7-4E13-8F11-2DAD459F05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A69ED567-6089-475E-8402-4B1B9F0427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l" defTabSz="915988" eaLnBrk="1" hangingPunct="1"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053D3DC9-E52E-449D-98AE-0699C2738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95B629-37A5-4E80-BF9F-EF71B85014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8503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C7D305B-B609-452F-B7B0-EA21C1575C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6E88D1-3558-4639-97EA-C6779D90F021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2404A39-EFB3-432B-AF2A-64BB55797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5100" y="1290638"/>
            <a:ext cx="6616700" cy="3722687"/>
          </a:xfrm>
          <a:ln/>
        </p:spPr>
      </p:sp>
    </p:spTree>
    <p:extLst>
      <p:ext uri="{BB962C8B-B14F-4D97-AF65-F5344CB8AC3E}">
        <p14:creationId xmlns:p14="http://schemas.microsoft.com/office/powerpoint/2010/main" val="5629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0111" y="1412776"/>
            <a:ext cx="11456529" cy="2880320"/>
          </a:xfrm>
        </p:spPr>
        <p:txBody>
          <a:bodyPr/>
          <a:lstStyle>
            <a:lvl1pPr>
              <a:defRPr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pPr lvl="0"/>
            <a:r>
              <a:rPr lang="cs-CZ" altLang="cs-CZ" noProof="0" dirty="0"/>
              <a:t>EVROPSKÁ BEZPEČNOSTNÍ A OBRANNÁ POLITIKA – VZTAHY K NATO A USA.</a:t>
            </a:r>
            <a:br>
              <a:rPr lang="cs-CZ" altLang="cs-CZ" noProof="0" dirty="0"/>
            </a:br>
            <a:br>
              <a:rPr lang="cs-CZ" altLang="cs-CZ" noProof="0" dirty="0"/>
            </a:br>
            <a:r>
              <a:rPr lang="cs-CZ" altLang="cs-CZ" noProof="0" dirty="0"/>
              <a:t>Kaňa Radomír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797152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dirty="0"/>
              <a:t>Klepnutím lze upravit styl předlohy podnadpisů.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36A8620-D50A-4159-B254-69DB0D93CE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27013"/>
            <a:ext cx="574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31106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34822624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22834" y="115888"/>
            <a:ext cx="2734733" cy="604996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2284" y="115888"/>
            <a:ext cx="8007349" cy="604996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59028473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F1B822-5B8E-59FE-C957-2F55EE322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5EA31"/>
                </a:solidFill>
                <a:latin typeface="Yanone Kaffeesatz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762838-B111-5970-0957-7624A4632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Yanone Kaffeesatz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F8ACCA-5075-0C00-1BA1-12DF3EF4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25.03.2023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95119-6BC2-F5A3-1A64-D0E9ED9B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6A113F-D8BA-EC35-A4C2-3481F96C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893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5C07DBE0-FDA3-02C6-1393-856B4EC1E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69A7CE0-182F-B6D3-CD25-058FF885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F4F363-5934-6334-DD49-4C29D55C6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946378-D34C-5C9A-7EA6-EDF92FD2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25.03.2023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94255F-F7A5-E6FD-ADB6-321129E5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2FE52C-053A-F116-4E0C-20B1179C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09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4131BA69-92B3-0C35-5750-C36404BDD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1850" y="322298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EBAE60E-D2CE-14E0-33C3-1CEA2D3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946" y="3449529"/>
            <a:ext cx="9306504" cy="88640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D7796F-17FD-18CD-B085-73EC38C4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Yanone Kaffeesatz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697F09-2BA8-4F49-8C1A-591D3E26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25.03.2023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8D9687-EF3D-D7EC-8E30-B4DA6E95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BD9842-2684-6D1F-3836-BC216F2E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616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54D33FD-C616-1E90-EBBD-5EC9BF6DF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E50198-AEA0-392E-9995-2F8A3AC4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BF090D-29BD-5749-9697-E97DD3768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2C1D2D-1C7F-D4AF-8A65-D8B18FF08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9A923C-BC7D-439A-B7D5-2219F762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25.03.2023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43DBF5-4C1A-43B3-F225-E36C133C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0C6855-5F89-466F-ED5E-11B4FFFE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6029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E7F69021-E495-138C-D613-7F91C3170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0124234-176A-B1FE-621E-B89A7663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8091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94F189-1F38-DA48-2F95-637A0CC2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04615"/>
            <a:ext cx="5157787" cy="800460"/>
          </a:xfrm>
        </p:spPr>
        <p:txBody>
          <a:bodyPr anchor="b"/>
          <a:lstStyle>
            <a:lvl1pPr marL="0" indent="0">
              <a:buNone/>
              <a:defRPr sz="2400" b="0">
                <a:latin typeface="Yanone Kaffeesatz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F3988A-E4E2-CD4F-FD56-F79207BEE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7E2870-4E18-D312-3304-40F48019F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4613"/>
            <a:ext cx="5183188" cy="800461"/>
          </a:xfrm>
        </p:spPr>
        <p:txBody>
          <a:bodyPr anchor="b"/>
          <a:lstStyle>
            <a:lvl1pPr marL="0" indent="0">
              <a:buNone/>
              <a:defRPr sz="2400" b="0">
                <a:latin typeface="Yanone Kaffeesatz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19FE23-210F-A727-0628-9C29E6CE7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E25BEC-2914-0360-507E-AF1BFE7D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25.03.2023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8D72448-12F9-CAFF-24C2-04565EEC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B2E7EC-53A8-50D0-D09E-3480B573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4428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6ED14FD-EE85-75B6-571F-346AEEA59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24B11F1-003E-1490-781B-B0EC315C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2BEC61-5941-579E-B277-B0EEE58C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25.03.2023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42A3C0F-2E77-5790-AB8A-BC883A8D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38D4FAC-FB62-46D2-42C2-F971830E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1393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FEB95A-7804-9E80-AF98-1EE5363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25.03.2023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FE1CCD-500C-01ED-1F3E-595D7B2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79500-2012-B79D-3E42-D945483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 descr="Obraz zawierający tekst, osoba&#10;&#10;Opis wygenerowany automatycznie">
            <a:extLst>
              <a:ext uri="{FF2B5EF4-FFF2-40B4-BE49-F238E27FC236}">
                <a16:creationId xmlns:a16="http://schemas.microsoft.com/office/drawing/2014/main" id="{967E7227-21A1-AAE7-0936-03689CF06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D8E0B21-E8E9-9BD7-EDE4-0B1B9B6AF9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20" y="6356350"/>
            <a:ext cx="17403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67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FEB95A-7804-9E80-AF98-1EE5363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25.03.2023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FE1CCD-500C-01ED-1F3E-595D7B2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79500-2012-B79D-3E42-D945483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 descr="Obraz zawierający tekst">
            <a:extLst>
              <a:ext uri="{FF2B5EF4-FFF2-40B4-BE49-F238E27FC236}">
                <a16:creationId xmlns:a16="http://schemas.microsoft.com/office/drawing/2014/main" id="{53B89322-0BBD-362E-BA6F-7585B7A89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440" y="33519"/>
            <a:ext cx="10873208" cy="7207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900" y="836712"/>
            <a:ext cx="11557748" cy="54726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36229073"/>
      </p:ext>
    </p:extLst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F1CA184-DF2C-215D-DF57-B3CE708A8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8AD90BD-967F-964F-D28B-A180B016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515488"/>
            <a:ext cx="2724729" cy="94387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01F82F-4787-DC77-D1E2-A233414B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D80E2E-6067-D498-5E9B-46F09AD5E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33ECB0-6C8C-78C0-1EFC-20664B4D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25.03.2023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AFAC4F-DC1B-BF34-9ACD-EF3A8921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985AA0-2385-A2D2-C6C2-96B56EB6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450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04EB1-24DB-1DCC-55E9-405B32E0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586298"/>
            <a:ext cx="2807857" cy="8971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DCFDF4A-F6AC-5FE8-3209-45ABF5337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E5672C-060F-D8AF-832A-1722C16A4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988807-4726-F641-3513-34E8F90B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25.03.2023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E7ED8C-D458-40BE-C842-784EEAF4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3C80DE-1DB5-C8E7-FD5D-443A193C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0DC163B-D74A-BDB1-9827-F96DD25F6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96185464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285" y="1052514"/>
            <a:ext cx="5369983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85467" y="1052514"/>
            <a:ext cx="53721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64675510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61453517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27715399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43215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987362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21789850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A9986360-FFB2-4F10-B199-687B24D9D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4974" y="819987"/>
            <a:ext cx="11578482" cy="5409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773FD0B0-BF98-4DC9-8C5D-7F19B08B9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55440" y="115889"/>
            <a:ext cx="10802127" cy="63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33" name="Text Box 23">
            <a:extLst>
              <a:ext uri="{FF2B5EF4-FFF2-40B4-BE49-F238E27FC236}">
                <a16:creationId xmlns:a16="http://schemas.microsoft.com/office/drawing/2014/main" id="{2060D63C-D9CE-4DA4-8C95-03185336D9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79020" y="6585232"/>
            <a:ext cx="80645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1000" dirty="0">
                <a:solidFill>
                  <a:srgbClr val="0066FF"/>
                </a:solidFill>
              </a:rPr>
              <a:t>Ing. Radomír Kaňa, Ph.D.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0CDBEF-881A-44CA-B4BC-CA793539EB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6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974" y="843449"/>
            <a:ext cx="11578482" cy="5453205"/>
          </a:xfrm>
          <a:prstGeom prst="rect">
            <a:avLst/>
          </a:prstGeom>
          <a:ln>
            <a:solidFill>
              <a:schemeClr val="accent3">
                <a:lumMod val="95000"/>
              </a:schemeClr>
            </a:solidFill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551AF72-4A30-495B-8458-7875921B46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18" y="9149"/>
            <a:ext cx="731583" cy="810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anose="05000000000000000000" pitchFamily="2" charset="2"/>
        <a:buChar char="§"/>
        <a:defRPr sz="3200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9997D2-196C-ABF9-33DB-940C24D6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F2B9DD-F1FA-BE32-113A-EB9268076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562443-1DDD-7E25-1F15-DE0F61D46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C25C8156-7E50-46F3-BC89-2E198AC72F42}" type="datetimeFigureOut">
              <a:rPr lang="pl-PL" smtClean="0"/>
              <a:pPr/>
              <a:t>25.03.2023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EF185E-3E4D-2B6B-E905-4B99D3F9B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BA44EF-303C-99E4-F5E2-31D569FCE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7E4A71B4-A36E-4719-8649-4853FF2EFB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787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anone Kaffeesatz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70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C0B8018-A7C4-4BBA-A5F8-B2E513230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–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Theory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Integration</a:t>
            </a:r>
            <a:endParaRPr lang="cs-CZ" altLang="cs-CZ" dirty="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6CC581E1-4369-4232-B216-774267D0C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/>
              <a:t>	</a:t>
            </a:r>
            <a:r>
              <a:rPr lang="cs-CZ" sz="2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Basic </a:t>
            </a:r>
            <a:r>
              <a:rPr lang="cs-CZ" sz="28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methods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integration</a:t>
            </a:r>
            <a:r>
              <a:rPr lang="cs-CZ" sz="2800" dirty="0"/>
              <a:t> (</a:t>
            </a:r>
            <a:r>
              <a:rPr lang="cs-CZ" sz="2800" dirty="0" err="1"/>
              <a:t>international</a:t>
            </a:r>
            <a:r>
              <a:rPr lang="cs-CZ" sz="2800" dirty="0"/>
              <a:t> </a:t>
            </a:r>
            <a:r>
              <a:rPr lang="cs-CZ" sz="2800" dirty="0" err="1"/>
              <a:t>economic</a:t>
            </a:r>
            <a:r>
              <a:rPr lang="cs-CZ" sz="2800" dirty="0"/>
              <a:t> </a:t>
            </a:r>
            <a:r>
              <a:rPr lang="cs-CZ" sz="2800" dirty="0" err="1"/>
              <a:t>integration</a:t>
            </a:r>
            <a:r>
              <a:rPr lang="cs-CZ" sz="2800" dirty="0"/>
              <a:t> – IEI)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sz="2800" dirty="0"/>
          </a:p>
          <a:p>
            <a:pPr eaLnBrk="1" hangingPunct="1">
              <a:spcBef>
                <a:spcPts val="1800"/>
              </a:spcBef>
              <a:spcAft>
                <a:spcPts val="1800"/>
              </a:spcAft>
              <a:defRPr/>
            </a:pPr>
            <a:r>
              <a:rPr lang="cs-CZ" sz="3000" b="1" dirty="0" err="1">
                <a:solidFill>
                  <a:schemeClr val="tx1"/>
                </a:solidFill>
              </a:rPr>
              <a:t>Functional</a:t>
            </a:r>
            <a:r>
              <a:rPr lang="cs-CZ" sz="3000" b="1" dirty="0">
                <a:solidFill>
                  <a:schemeClr val="tx1"/>
                </a:solidFill>
              </a:rPr>
              <a:t> </a:t>
            </a:r>
            <a:r>
              <a:rPr lang="cs-CZ" sz="3000" b="1" dirty="0" err="1">
                <a:solidFill>
                  <a:schemeClr val="tx1"/>
                </a:solidFill>
              </a:rPr>
              <a:t>method</a:t>
            </a:r>
            <a:r>
              <a:rPr lang="cs-CZ" sz="3000" dirty="0"/>
              <a:t> – </a:t>
            </a:r>
            <a:r>
              <a:rPr 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„market“ </a:t>
            </a:r>
            <a:r>
              <a:rPr lang="cs-CZ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forces</a:t>
            </a:r>
            <a:r>
              <a:rPr 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„</a:t>
            </a:r>
            <a:r>
              <a:rPr lang="cs-CZ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below</a:t>
            </a:r>
            <a:r>
              <a:rPr 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</a:p>
          <a:p>
            <a:pPr eaLnBrk="1" hangingPunct="1">
              <a:spcBef>
                <a:spcPts val="1800"/>
              </a:spcBef>
              <a:spcAft>
                <a:spcPts val="1800"/>
              </a:spcAft>
              <a:defRPr/>
            </a:pPr>
            <a:r>
              <a:rPr lang="cs-CZ" sz="3000" b="1" dirty="0" err="1">
                <a:solidFill>
                  <a:schemeClr val="tx1"/>
                </a:solidFill>
              </a:rPr>
              <a:t>Institutional</a:t>
            </a:r>
            <a:r>
              <a:rPr lang="cs-CZ" sz="3000" b="1" dirty="0">
                <a:solidFill>
                  <a:schemeClr val="tx1"/>
                </a:solidFill>
              </a:rPr>
              <a:t> </a:t>
            </a:r>
            <a:r>
              <a:rPr lang="cs-CZ" sz="3000" b="1" dirty="0" err="1">
                <a:solidFill>
                  <a:schemeClr val="tx1"/>
                </a:solidFill>
              </a:rPr>
              <a:t>method</a:t>
            </a:r>
            <a:r>
              <a:rPr lang="cs-CZ" sz="3000" dirty="0"/>
              <a:t> – </a:t>
            </a:r>
            <a:r>
              <a:rPr lang="cs-CZ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activity</a:t>
            </a:r>
            <a:r>
              <a:rPr 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state</a:t>
            </a:r>
            <a:r>
              <a:rPr 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its</a:t>
            </a:r>
            <a:r>
              <a:rPr 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institutions</a:t>
            </a:r>
            <a:endParaRPr lang="cs-CZ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27D0294-09FD-4C6C-83BB-930925A9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0" y="4085921"/>
            <a:ext cx="3899569" cy="220486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173E954-5A65-481D-BF29-328B6B51A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–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Theory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Integration</a:t>
            </a:r>
            <a:endParaRPr lang="cs-CZ" altLang="cs-CZ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4F04D40-ACBD-4462-8926-FE119AB63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	</a:t>
            </a:r>
            <a:r>
              <a:rPr lang="cs-CZ" sz="3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Forms</a:t>
            </a:r>
            <a:r>
              <a:rPr lang="cs-CZ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cs-CZ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realization</a:t>
            </a:r>
            <a:r>
              <a:rPr lang="cs-CZ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integration</a:t>
            </a:r>
            <a:r>
              <a:rPr lang="cs-CZ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cs-CZ" sz="3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cs-CZ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world</a:t>
            </a:r>
            <a:r>
              <a:rPr lang="cs-CZ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economy</a:t>
            </a:r>
            <a:endParaRPr lang="cs-CZ" sz="3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Geographical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approach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aspect</a:t>
            </a:r>
            <a:r>
              <a:rPr lang="cs-CZ" sz="2800" dirty="0"/>
              <a:t>)</a:t>
            </a:r>
          </a:p>
          <a:p>
            <a:pPr lvl="1" eaLnBrk="1" hangingPunct="1">
              <a:defRPr/>
            </a:pPr>
            <a:r>
              <a:rPr lang="cs-CZ" sz="2400" dirty="0" err="1"/>
              <a:t>Global</a:t>
            </a:r>
            <a:r>
              <a:rPr lang="cs-CZ" sz="2400" dirty="0"/>
              <a:t> </a:t>
            </a:r>
            <a:r>
              <a:rPr lang="cs-CZ" sz="2400" dirty="0" err="1"/>
              <a:t>integration</a:t>
            </a:r>
            <a:endParaRPr lang="cs-CZ" sz="2400" dirty="0"/>
          </a:p>
          <a:p>
            <a:pPr lvl="1" eaLnBrk="1" hangingPunct="1">
              <a:defRPr/>
            </a:pPr>
            <a:r>
              <a:rPr lang="cs-CZ" sz="2400" dirty="0" err="1"/>
              <a:t>Regional</a:t>
            </a:r>
            <a:r>
              <a:rPr lang="cs-CZ" sz="2400" dirty="0"/>
              <a:t> </a:t>
            </a:r>
            <a:r>
              <a:rPr lang="cs-CZ" sz="2400" dirty="0" err="1"/>
              <a:t>integration</a:t>
            </a:r>
            <a:endParaRPr lang="cs-CZ" sz="2400" dirty="0"/>
          </a:p>
          <a:p>
            <a:pPr eaLnBrk="1" hangingPunct="1">
              <a:defRPr/>
            </a:pP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National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economy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sphere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approach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cs-CZ" sz="2400" dirty="0" err="1"/>
              <a:t>Partial</a:t>
            </a:r>
            <a:r>
              <a:rPr lang="cs-CZ" sz="2400" dirty="0"/>
              <a:t> </a:t>
            </a:r>
            <a:r>
              <a:rPr lang="cs-CZ" sz="2400" dirty="0" err="1"/>
              <a:t>integration</a:t>
            </a:r>
            <a:r>
              <a:rPr lang="cs-CZ" sz="2400" dirty="0"/>
              <a:t> (</a:t>
            </a:r>
            <a:r>
              <a:rPr lang="cs-CZ" sz="2400" dirty="0" err="1"/>
              <a:t>e.g</a:t>
            </a:r>
            <a:r>
              <a:rPr lang="cs-CZ" sz="2400" dirty="0"/>
              <a:t>. </a:t>
            </a:r>
            <a:r>
              <a:rPr lang="cs-CZ" sz="2400" dirty="0" err="1"/>
              <a:t>external</a:t>
            </a:r>
            <a:r>
              <a:rPr lang="cs-CZ" sz="2400" dirty="0"/>
              <a:t> </a:t>
            </a:r>
            <a:r>
              <a:rPr lang="cs-CZ" sz="2400" dirty="0" err="1"/>
              <a:t>trade</a:t>
            </a:r>
            <a:r>
              <a:rPr lang="cs-CZ" sz="2400" dirty="0"/>
              <a:t>)</a:t>
            </a:r>
          </a:p>
          <a:p>
            <a:pPr lvl="1" eaLnBrk="1" hangingPunct="1">
              <a:defRPr/>
            </a:pPr>
            <a:r>
              <a:rPr lang="cs-CZ" sz="2400" dirty="0"/>
              <a:t>Universal </a:t>
            </a:r>
            <a:r>
              <a:rPr lang="cs-CZ" sz="2400" dirty="0" err="1"/>
              <a:t>integration</a:t>
            </a:r>
            <a:endParaRPr lang="cs-CZ" sz="2400" dirty="0"/>
          </a:p>
          <a:p>
            <a:pPr lvl="1" eaLnBrk="1" hangingPunct="1">
              <a:buFontTx/>
              <a:buNone/>
              <a:defRPr/>
            </a:pPr>
            <a:endParaRPr lang="cs-CZ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4CBD09B8-2E1B-4715-854C-8215118B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3247710"/>
            <a:ext cx="2222848" cy="30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BAAF46-A294-408D-979B-A262A7215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–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Theory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Integration</a:t>
            </a:r>
            <a:endParaRPr lang="cs-CZ" altLang="cs-CZ" dirty="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0A4AAD5-BEF0-43A1-9FE8-14407DE2D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Branch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sector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approach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cs-CZ" sz="2400" dirty="0" err="1"/>
              <a:t>Vertical</a:t>
            </a:r>
            <a:r>
              <a:rPr lang="cs-CZ" sz="2400" dirty="0"/>
              <a:t> </a:t>
            </a:r>
            <a:r>
              <a:rPr lang="cs-CZ" sz="2400" dirty="0" err="1"/>
              <a:t>integration</a:t>
            </a:r>
            <a:r>
              <a:rPr lang="cs-CZ" sz="2400" dirty="0"/>
              <a:t> (</a:t>
            </a:r>
            <a:r>
              <a:rPr lang="cs-CZ" sz="2400" dirty="0" err="1"/>
              <a:t>sectoral</a:t>
            </a:r>
            <a:r>
              <a:rPr lang="cs-CZ" sz="2400" dirty="0"/>
              <a:t> – </a:t>
            </a:r>
            <a:r>
              <a:rPr lang="cs-CZ" sz="2400" dirty="0" err="1"/>
              <a:t>European</a:t>
            </a:r>
            <a:r>
              <a:rPr lang="cs-CZ" sz="2400" dirty="0"/>
              <a:t> </a:t>
            </a:r>
            <a:r>
              <a:rPr lang="cs-CZ" sz="2400" dirty="0" err="1"/>
              <a:t>Coal</a:t>
            </a:r>
            <a:r>
              <a:rPr lang="cs-CZ" sz="2400" dirty="0"/>
              <a:t> and Steel </a:t>
            </a:r>
            <a:r>
              <a:rPr lang="cs-CZ" sz="2400" dirty="0" err="1"/>
              <a:t>Community</a:t>
            </a:r>
            <a:r>
              <a:rPr lang="cs-CZ" sz="2400" dirty="0"/>
              <a:t>)</a:t>
            </a:r>
          </a:p>
          <a:p>
            <a:pPr lvl="1" eaLnBrk="1" hangingPunct="1">
              <a:defRPr/>
            </a:pPr>
            <a:r>
              <a:rPr lang="cs-CZ" sz="2400" dirty="0" err="1"/>
              <a:t>Horizontal</a:t>
            </a:r>
            <a:r>
              <a:rPr lang="cs-CZ" sz="2400" dirty="0"/>
              <a:t> </a:t>
            </a:r>
            <a:r>
              <a:rPr lang="cs-CZ" sz="2400" dirty="0" err="1"/>
              <a:t>integration</a:t>
            </a:r>
            <a:endParaRPr lang="cs-CZ" sz="2400" dirty="0"/>
          </a:p>
          <a:p>
            <a:pPr marL="457200" lvl="1" indent="0" eaLnBrk="1" hangingPunct="1">
              <a:buNone/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Institutional</a:t>
            </a: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approach</a:t>
            </a: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cs-CZ" sz="2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Intergovernmental</a:t>
            </a:r>
            <a:r>
              <a:rPr lang="cs-CZ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cs-CZ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cs-CZ" sz="2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Supranational</a:t>
            </a:r>
            <a:r>
              <a:rPr lang="cs-CZ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r>
              <a:rPr lang="cs-CZ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E28D2CD-FDE8-47B1-B2E7-E5CA6C43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89380"/>
            <a:ext cx="3503712" cy="21270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FE94C0A-E341-48A8-A402-F8E29A7C2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2026188"/>
            <a:ext cx="3521483" cy="259640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1EFA1-38B5-4A01-9E01-D710DFB66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38E09-467A-4E4E-822D-3B74F5571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integration</a:t>
            </a:r>
            <a:r>
              <a:rPr lang="cs-CZ" sz="28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elimination of economic barriers and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between two or more economies on different levels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cs-CZ" sz="2800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</a:t>
            </a:r>
            <a:r>
              <a:rPr lang="en-US" sz="28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integration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creation within a given geographical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territory, of a sense of community,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shared values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 institutions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INTEGRATION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</a:t>
            </a:r>
            <a:r>
              <a:rPr lang="en-US" alt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behavioural</a:t>
            </a:r>
            <a:r>
              <a:rPr lang="en-US" alt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notion indicating that</a:t>
            </a:r>
            <a:r>
              <a:rPr lang="cs-CZ" alt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of market participants in different </a:t>
            </a:r>
            <a:r>
              <a:rPr lang="cs-CZ" alt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 are geared towards supply and demand conditions in the entire Union</a:t>
            </a:r>
            <a:r>
              <a:rPr lang="cs-CZ" alt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INTEGRATION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less precise concept. It may cover</a:t>
            </a:r>
            <a:r>
              <a:rPr lang="cs-CZ" alt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different types of economic policies, using different kinds of instruments.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78088"/>
      </p:ext>
    </p:extLst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CF6C1D6-583D-4B95-9E25-8DD8041FC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–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Theory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Integration</a:t>
            </a:r>
            <a:endParaRPr lang="cs-CZ" altLang="cs-CZ" dirty="0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D7279A3-19AB-4E40-B190-79734A265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dirty="0"/>
              <a:t>	</a:t>
            </a:r>
            <a:r>
              <a:rPr lang="cs-CZ" sz="3200" b="1" dirty="0" err="1">
                <a:solidFill>
                  <a:schemeClr val="tx1"/>
                </a:solidFill>
              </a:rPr>
              <a:t>Counter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integration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forces</a:t>
            </a:r>
            <a:r>
              <a:rPr lang="cs-CZ" sz="3200" b="1" dirty="0"/>
              <a:t> in </a:t>
            </a:r>
            <a:r>
              <a:rPr lang="cs-CZ" sz="3200" b="1" dirty="0" err="1"/>
              <a:t>the</a:t>
            </a:r>
            <a:r>
              <a:rPr lang="cs-CZ" sz="3200" b="1" dirty="0"/>
              <a:t> </a:t>
            </a:r>
            <a:r>
              <a:rPr lang="cs-CZ" sz="3200" b="1" dirty="0" err="1"/>
              <a:t>world</a:t>
            </a:r>
            <a:r>
              <a:rPr lang="cs-CZ" sz="3200" b="1" dirty="0"/>
              <a:t> </a:t>
            </a:r>
            <a:r>
              <a:rPr lang="cs-CZ" sz="3200" b="1" dirty="0" err="1"/>
              <a:t>economy</a:t>
            </a:r>
            <a:r>
              <a:rPr lang="cs-CZ" sz="3200" b="1" dirty="0"/>
              <a:t> </a:t>
            </a:r>
            <a:r>
              <a:rPr lang="cs-CZ" sz="3200" dirty="0"/>
              <a:t>(</a:t>
            </a:r>
            <a:r>
              <a:rPr lang="cs-CZ" sz="3200" dirty="0" err="1"/>
              <a:t>integration</a:t>
            </a:r>
            <a:r>
              <a:rPr lang="cs-CZ" sz="3200" dirty="0"/>
              <a:t> </a:t>
            </a:r>
            <a:r>
              <a:rPr lang="cs-CZ" sz="3200" dirty="0" err="1"/>
              <a:t>like</a:t>
            </a:r>
            <a:r>
              <a:rPr lang="cs-CZ" sz="3200" dirty="0"/>
              <a:t> </a:t>
            </a:r>
            <a:r>
              <a:rPr lang="cs-CZ" sz="3200" dirty="0" err="1"/>
              <a:t>overcoming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barriers</a:t>
            </a:r>
            <a:r>
              <a:rPr lang="cs-CZ" sz="3200" dirty="0"/>
              <a:t>, </a:t>
            </a:r>
            <a:r>
              <a:rPr lang="cs-CZ" sz="3200" dirty="0" err="1"/>
              <a:t>obstacles</a:t>
            </a:r>
            <a:r>
              <a:rPr lang="cs-CZ" sz="3200" dirty="0"/>
              <a:t>)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1600" dirty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Antiintegration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intercepting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deceleration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Disintegration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weakening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cs-CZ" sz="2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Counter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integration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forces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 … </a:t>
            </a:r>
            <a:r>
              <a:rPr lang="cs-CZ" sz="2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with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cs-CZ" sz="2800" b="1" i="1" dirty="0" err="1">
                <a:solidFill>
                  <a:schemeClr val="tx1"/>
                </a:solidFill>
              </a:rPr>
              <a:t>Subjective</a:t>
            </a:r>
            <a:r>
              <a:rPr lang="cs-CZ" sz="2800" b="1" i="1" dirty="0">
                <a:solidFill>
                  <a:schemeClr val="tx1"/>
                </a:solidFill>
              </a:rPr>
              <a:t> </a:t>
            </a:r>
            <a:r>
              <a:rPr lang="cs-CZ" sz="2800" b="1" i="1" dirty="0" err="1">
                <a:solidFill>
                  <a:schemeClr val="tx1"/>
                </a:solidFill>
              </a:rPr>
              <a:t>character</a:t>
            </a:r>
            <a:endParaRPr lang="cs-CZ" sz="2800" b="1" i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cs-CZ" sz="2800" b="1" i="1" dirty="0" err="1">
                <a:solidFill>
                  <a:schemeClr val="tx1"/>
                </a:solidFill>
              </a:rPr>
              <a:t>Objective</a:t>
            </a:r>
            <a:r>
              <a:rPr lang="cs-CZ" sz="2800" b="1" i="1" dirty="0">
                <a:solidFill>
                  <a:schemeClr val="tx1"/>
                </a:solidFill>
              </a:rPr>
              <a:t> </a:t>
            </a:r>
            <a:r>
              <a:rPr lang="cs-CZ" sz="2800" b="1" i="1" dirty="0" err="1">
                <a:solidFill>
                  <a:schemeClr val="tx1"/>
                </a:solidFill>
              </a:rPr>
              <a:t>character</a:t>
            </a:r>
            <a:endParaRPr lang="cs-CZ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57EAFCA-4CFF-4513-B334-02286EBC5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–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Theory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Integration</a:t>
            </a:r>
            <a:endParaRPr lang="cs-CZ" altLang="cs-CZ" dirty="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5656A8A-AA6A-4226-B6A3-616F2AB96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Nationalism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x 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national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movement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!!!</a:t>
            </a:r>
          </a:p>
          <a:p>
            <a:pPr lvl="1" eaLnBrk="1" hangingPunct="1"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very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disintegration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USSR,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Czechoslovakia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Yugoslavia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 eaLnBrk="1" hangingPunct="1">
              <a:buFontTx/>
              <a:buNone/>
              <a:defRPr/>
            </a:pP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Basque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United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Nothern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8BEE165F-B119-4251-BA86-A6855FB4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43" y="4523380"/>
            <a:ext cx="1764405" cy="176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9" descr="http://media.npr.org/assets/img/2011/09/28/Nationalism_2-c933cc104b96c52fc8fc181ec6ad98f3965b6c7f-s6-c30.jpg">
            <a:extLst>
              <a:ext uri="{FF2B5EF4-FFF2-40B4-BE49-F238E27FC236}">
                <a16:creationId xmlns:a16="http://schemas.microsoft.com/office/drawing/2014/main" id="{096422D2-EA16-4372-AEF5-331FF7B6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82" y="4523381"/>
            <a:ext cx="2332117" cy="174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http://i.telegraph.co.uk/multimedia/archive/02032/ETA_2032877c.jpg">
            <a:extLst>
              <a:ext uri="{FF2B5EF4-FFF2-40B4-BE49-F238E27FC236}">
                <a16:creationId xmlns:a16="http://schemas.microsoft.com/office/drawing/2014/main" id="{A1A7A8EC-8ED9-4A83-A1BF-6D938E22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0" y="4523382"/>
            <a:ext cx="27749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EC3E293-A1EA-42A5-A243-528BA879F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–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Theory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Integration</a:t>
            </a:r>
            <a:endParaRPr lang="cs-CZ" altLang="cs-CZ" dirty="0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06DBDA2-E8DC-40D3-9CFD-06C6CF9AA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Integration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like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threat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menace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national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states</a:t>
            </a:r>
            <a:endParaRPr lang="cs-CZ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Union and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free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 –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borders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Schengen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</a:t>
            </a:r>
          </a:p>
          <a:p>
            <a:pPr lvl="1" eaLnBrk="1" hangingPunct="1"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x 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8872A9BB-6236-4472-B525-AE6F1E28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3" y="4761423"/>
            <a:ext cx="1512888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36854824-BE87-4D8C-BB1E-2B9576681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03" y="4761423"/>
            <a:ext cx="2161594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CE207124-6BCF-4617-B31C-432B8B13D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24" y="4761423"/>
            <a:ext cx="2319624" cy="154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4AF00A6-0428-48A9-A331-4FEBAEF07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–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Theory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Integration</a:t>
            </a:r>
            <a:endParaRPr lang="cs-CZ" altLang="cs-CZ" dirty="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A65A964-F37D-436A-B8A3-C9F76337F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Historical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„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weight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burden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relations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between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neighbouring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states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1" eaLnBrk="1" hangingPunct="1">
              <a:defRPr/>
            </a:pPr>
            <a:r>
              <a:rPr lang="cs-CZ" sz="2400" dirty="0" err="1"/>
              <a:t>Wars</a:t>
            </a:r>
            <a:r>
              <a:rPr lang="cs-CZ" sz="2400" dirty="0"/>
              <a:t>, animosity relations, </a:t>
            </a:r>
            <a:r>
              <a:rPr lang="cs-CZ" sz="2400" dirty="0" err="1"/>
              <a:t>occupation</a:t>
            </a:r>
            <a:r>
              <a:rPr lang="cs-CZ" sz="2400" dirty="0"/>
              <a:t> </a:t>
            </a:r>
            <a:r>
              <a:rPr lang="cs-CZ" sz="2400" dirty="0" err="1"/>
              <a:t>regime</a:t>
            </a:r>
            <a:endParaRPr lang="cs-CZ" sz="2400" dirty="0"/>
          </a:p>
          <a:p>
            <a:pPr lvl="2" eaLnBrk="1" hangingPunct="1"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Republic  x 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FYROM (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Macedonia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x 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Border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disputes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battles</a:t>
            </a:r>
            <a:r>
              <a:rPr 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2" eaLnBrk="1" hangingPunct="1"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  x 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Pakistan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5E7A5A06-292B-42C0-9F1B-897B8E982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348880"/>
            <a:ext cx="222567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B7753ACF-2153-4E31-A3C0-321273B6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73" y="4581128"/>
            <a:ext cx="216621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CC3363E-F5AA-4BD5-8B28-7026E9422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–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Theory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Integration</a:t>
            </a:r>
            <a:endParaRPr lang="cs-CZ" altLang="cs-CZ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0F7C1E-6E26-4392-B29B-D7345CA75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 err="1"/>
              <a:t>Implications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of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agression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policy</a:t>
            </a:r>
            <a:r>
              <a:rPr lang="cs-CZ" altLang="cs-CZ" sz="3200" b="1" dirty="0"/>
              <a:t>, </a:t>
            </a:r>
            <a:r>
              <a:rPr lang="cs-CZ" altLang="cs-CZ" sz="3200" b="1" dirty="0" err="1"/>
              <a:t>annexation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policy</a:t>
            </a:r>
            <a:r>
              <a:rPr lang="cs-CZ" altLang="cs-CZ" sz="3200" dirty="0"/>
              <a:t> </a:t>
            </a:r>
          </a:p>
          <a:p>
            <a:pPr lvl="1" eaLnBrk="1" hangingPunct="1"/>
            <a:r>
              <a:rPr lang="cs-CZ" altLang="cs-CZ" sz="2400" dirty="0"/>
              <a:t>Relations </a:t>
            </a:r>
            <a:r>
              <a:rPr lang="cs-CZ" altLang="cs-CZ" sz="2400" dirty="0" err="1"/>
              <a:t>between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Turkey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Greece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Cyprus</a:t>
            </a:r>
            <a:r>
              <a:rPr lang="cs-CZ" altLang="cs-CZ" sz="2400" dirty="0"/>
              <a:t>)</a:t>
            </a:r>
          </a:p>
          <a:p>
            <a:pPr lvl="1" eaLnBrk="1" hangingPunct="1"/>
            <a:r>
              <a:rPr lang="cs-CZ" altLang="cs-CZ" sz="2400" dirty="0"/>
              <a:t>Relations on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Near</a:t>
            </a:r>
            <a:r>
              <a:rPr lang="cs-CZ" altLang="cs-CZ" sz="2400" dirty="0"/>
              <a:t> East – </a:t>
            </a:r>
            <a:r>
              <a:rPr lang="cs-CZ" altLang="cs-CZ" sz="2400" dirty="0" err="1"/>
              <a:t>Israel</a:t>
            </a:r>
            <a:r>
              <a:rPr lang="cs-CZ" altLang="cs-CZ" sz="2400" dirty="0"/>
              <a:t>  x </a:t>
            </a:r>
            <a:r>
              <a:rPr lang="cs-CZ" altLang="cs-CZ" sz="2400" dirty="0" err="1"/>
              <a:t>Palestinians</a:t>
            </a:r>
            <a:endParaRPr lang="cs-CZ" altLang="cs-CZ" sz="2400" dirty="0"/>
          </a:p>
          <a:p>
            <a:pPr eaLnBrk="1" hangingPunct="1"/>
            <a:r>
              <a:rPr lang="cs-CZ" altLang="cs-CZ" sz="3200" b="1" dirty="0"/>
              <a:t>Religion </a:t>
            </a:r>
            <a:r>
              <a:rPr lang="cs-CZ" altLang="cs-CZ" sz="3200" b="1" dirty="0" err="1"/>
              <a:t>conflicts</a:t>
            </a:r>
            <a:endParaRPr lang="cs-CZ" altLang="cs-CZ" sz="3200" b="1" dirty="0"/>
          </a:p>
          <a:p>
            <a:pPr eaLnBrk="1" hangingPunct="1"/>
            <a:r>
              <a:rPr lang="cs-CZ" altLang="cs-CZ" sz="3200" b="1" dirty="0" err="1"/>
              <a:t>Economic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nationalism</a:t>
            </a:r>
            <a:endParaRPr lang="cs-CZ" altLang="cs-CZ" sz="3200" b="1" dirty="0"/>
          </a:p>
          <a:p>
            <a:pPr eaLnBrk="1" hangingPunct="1"/>
            <a:r>
              <a:rPr lang="cs-CZ" altLang="cs-CZ" sz="3200" b="1" dirty="0" err="1"/>
              <a:t>Xenophobia</a:t>
            </a:r>
            <a:r>
              <a:rPr lang="cs-CZ" altLang="cs-CZ" sz="3200" dirty="0"/>
              <a:t> 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F0D9BF5F-C4EA-4390-9BEA-8AB92B23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53" y="2674648"/>
            <a:ext cx="205263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DF8FA05D-5EAC-4E81-BEB6-1A749BCD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4759421"/>
            <a:ext cx="2159967" cy="1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6" name="Rectangle 6">
            <a:extLst>
              <a:ext uri="{FF2B5EF4-FFF2-40B4-BE49-F238E27FC236}">
                <a16:creationId xmlns:a16="http://schemas.microsoft.com/office/drawing/2014/main" id="{E16BD328-C509-47A4-93B6-7E5185305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5445126"/>
            <a:ext cx="64770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XXX</a:t>
            </a:r>
            <a:endParaRPr lang="cs-CZ" sz="1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8679" name="Picture 7">
            <a:extLst>
              <a:ext uri="{FF2B5EF4-FFF2-40B4-BE49-F238E27FC236}">
                <a16:creationId xmlns:a16="http://schemas.microsoft.com/office/drawing/2014/main" id="{A2B07EC7-4A04-4D35-85DD-8010A2463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742619"/>
            <a:ext cx="2326749" cy="1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3F429-3333-415E-80CC-F47CC5F3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6DF60A-BBF5-4503-8D3E-18D06837F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200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667880596"/>
      </p:ext>
    </p:extLst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2CB65E-246F-4175-84D9-5624DA1740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0496" y="908720"/>
            <a:ext cx="7848600" cy="3972457"/>
          </a:xfrm>
        </p:spPr>
        <p:txBody>
          <a:bodyPr/>
          <a:lstStyle/>
          <a:p>
            <a:b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4000" dirty="0" err="1"/>
              <a:t>Theory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International </a:t>
            </a:r>
            <a:r>
              <a:rPr lang="cs-CZ" sz="4000" dirty="0" err="1"/>
              <a:t>Economic</a:t>
            </a:r>
            <a:r>
              <a:rPr lang="cs-CZ" sz="4000" dirty="0"/>
              <a:t> </a:t>
            </a:r>
            <a:r>
              <a:rPr lang="cs-CZ" sz="4000" dirty="0" err="1"/>
              <a:t>Integration</a:t>
            </a:r>
            <a:r>
              <a:rPr lang="cs-CZ" sz="4000" dirty="0"/>
              <a:t> I - </a:t>
            </a:r>
            <a:r>
              <a:rPr lang="cs-CZ" sz="4000"/>
              <a:t>Introduction.</a:t>
            </a:r>
            <a:endParaRPr lang="cs-CZ" alt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C6B0684-0193-4667-9B12-1A2E14B352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38729" y="4829623"/>
            <a:ext cx="7775575" cy="158432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66FF"/>
                </a:solidFill>
              </a:rPr>
              <a:t>Radomír Kaňa</a:t>
            </a:r>
          </a:p>
          <a:p>
            <a:pPr eaLnBrk="1" hangingPunct="1"/>
            <a:r>
              <a:rPr lang="cs-CZ" altLang="cs-CZ" sz="2400" b="1" i="1" dirty="0">
                <a:solidFill>
                  <a:schemeClr val="tx1"/>
                </a:solidFill>
              </a:rPr>
              <a:t>Department </a:t>
            </a:r>
            <a:r>
              <a:rPr lang="cs-CZ" altLang="cs-CZ" sz="2400" b="1" i="1" dirty="0" err="1">
                <a:solidFill>
                  <a:schemeClr val="tx1"/>
                </a:solidFill>
              </a:rPr>
              <a:t>of</a:t>
            </a:r>
            <a:r>
              <a:rPr lang="cs-CZ" altLang="cs-CZ" sz="2400" b="1" i="1" dirty="0">
                <a:solidFill>
                  <a:schemeClr val="tx1"/>
                </a:solidFill>
              </a:rPr>
              <a:t> International </a:t>
            </a:r>
            <a:r>
              <a:rPr lang="cs-CZ" altLang="cs-CZ" sz="2400" b="1" i="1" dirty="0" err="1">
                <a:solidFill>
                  <a:schemeClr val="tx1"/>
                </a:solidFill>
              </a:rPr>
              <a:t>Economic</a:t>
            </a:r>
            <a:r>
              <a:rPr lang="cs-CZ" altLang="cs-CZ" sz="2400" b="1" i="1" dirty="0">
                <a:solidFill>
                  <a:schemeClr val="tx1"/>
                </a:solidFill>
              </a:rPr>
              <a:t> Relations</a:t>
            </a:r>
          </a:p>
          <a:p>
            <a:pPr eaLnBrk="1" hangingPunct="1"/>
            <a:endParaRPr lang="cs-CZ" altLang="cs-CZ" i="1" dirty="0"/>
          </a:p>
          <a:p>
            <a:pPr eaLnBrk="1" hangingPunct="1"/>
            <a:endParaRPr lang="cs-CZ" altLang="cs-CZ" dirty="0">
              <a:solidFill>
                <a:srgbClr val="0066FF"/>
              </a:solidFill>
            </a:endParaRP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F2F96C1D-C8EA-4895-9611-27A8C10E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6165851"/>
            <a:ext cx="6048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Font typeface="Wingdings" panose="05000000000000000000" pitchFamily="2" charset="2"/>
              <a:buChar char="§"/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cs-CZ" altLang="cs-CZ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30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510442E-0226-4ACF-8A5C-30B87FD38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–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Theory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Integration</a:t>
            </a:r>
            <a:endParaRPr lang="cs-CZ" altLang="cs-CZ" sz="2400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30E3676-13CA-4068-AC98-64A85A359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0900" y="836713"/>
            <a:ext cx="11557748" cy="547260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Contemporar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economic theories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 not </a:t>
            </a:r>
            <a:r>
              <a:rPr lang="cs-CZ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present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comprehensive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„</a:t>
            </a:r>
            <a:r>
              <a:rPr lang="cs-CZ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picture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 </a:t>
            </a:r>
            <a:r>
              <a:rPr lang="cs-CZ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present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processes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economic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integration</a:t>
            </a:r>
            <a:endParaRPr lang="cs-CZ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3600" dirty="0" err="1">
                <a:solidFill>
                  <a:schemeClr val="tx1"/>
                </a:solidFill>
              </a:rPr>
              <a:t>Obtaining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dirty="0" err="1">
                <a:solidFill>
                  <a:schemeClr val="tx1"/>
                </a:solidFill>
              </a:rPr>
              <a:t>of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dirty="0" err="1">
                <a:solidFill>
                  <a:schemeClr val="tx1"/>
                </a:solidFill>
              </a:rPr>
              <a:t>the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dirty="0" err="1">
                <a:solidFill>
                  <a:schemeClr val="tx1"/>
                </a:solidFill>
              </a:rPr>
              <a:t>observation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dirty="0" err="1">
                <a:solidFill>
                  <a:schemeClr val="tx1"/>
                </a:solidFill>
              </a:rPr>
              <a:t>from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dirty="0" err="1">
                <a:solidFill>
                  <a:schemeClr val="tx1"/>
                </a:solidFill>
              </a:rPr>
              <a:t>integration</a:t>
            </a:r>
            <a:r>
              <a:rPr lang="cs-CZ" sz="3600" dirty="0">
                <a:solidFill>
                  <a:schemeClr val="tx1"/>
                </a:solidFill>
              </a:rPr>
              <a:t> reality</a:t>
            </a:r>
            <a:r>
              <a:rPr lang="cs-CZ" sz="3600" dirty="0"/>
              <a:t> 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31369803-850E-4E82-95D9-5B5A2725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1" y="3463713"/>
            <a:ext cx="2122509" cy="284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>
            <a:extLst>
              <a:ext uri="{FF2B5EF4-FFF2-40B4-BE49-F238E27FC236}">
                <a16:creationId xmlns:a16="http://schemas.microsoft.com/office/drawing/2014/main" id="{E19CB250-D65A-4FED-8635-4FE1A715B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141" y="3501234"/>
            <a:ext cx="2122508" cy="280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9">
            <a:extLst>
              <a:ext uri="{FF2B5EF4-FFF2-40B4-BE49-F238E27FC236}">
                <a16:creationId xmlns:a16="http://schemas.microsoft.com/office/drawing/2014/main" id="{7590476A-EA90-43C3-ACDE-D38411F72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870" y="6021223"/>
            <a:ext cx="153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Font typeface="Wingdings" panose="05000000000000000000" pitchFamily="2" charset="2"/>
              <a:buChar char="§"/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</a:rPr>
              <a:t>Gottfried </a:t>
            </a:r>
            <a:r>
              <a:rPr lang="cs-CZ" altLang="cs-CZ" sz="1200" dirty="0" err="1">
                <a:solidFill>
                  <a:schemeClr val="tx1"/>
                </a:solidFill>
              </a:rPr>
              <a:t>Haberler</a:t>
            </a:r>
            <a:r>
              <a:rPr lang="cs-CZ" altLang="cs-CZ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5" name="Rectangle 10">
            <a:extLst>
              <a:ext uri="{FF2B5EF4-FFF2-40B4-BE49-F238E27FC236}">
                <a16:creationId xmlns:a16="http://schemas.microsoft.com/office/drawing/2014/main" id="{59EC85F5-16A8-4333-8669-E1035B2B4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318" y="6026719"/>
            <a:ext cx="1801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Font typeface="Wingdings" panose="05000000000000000000" pitchFamily="2" charset="2"/>
              <a:buChar char="§"/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</a:rPr>
              <a:t>Jean Francois </a:t>
            </a:r>
            <a:r>
              <a:rPr lang="cs-CZ" altLang="cs-CZ" sz="1200" dirty="0" err="1">
                <a:solidFill>
                  <a:schemeClr val="tx1"/>
                </a:solidFill>
              </a:rPr>
              <a:t>Deniau</a:t>
            </a:r>
            <a:r>
              <a:rPr lang="cs-CZ" altLang="cs-CZ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8B8EF364-FCEE-4A40-B42C-6EFF395D119F}"/>
              </a:ext>
            </a:extLst>
          </p:cNvPr>
          <p:cNvSpPr/>
          <p:nvPr/>
        </p:nvSpPr>
        <p:spPr bwMode="auto">
          <a:xfrm>
            <a:off x="4799856" y="2204864"/>
            <a:ext cx="576064" cy="648072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3E3E0426-979C-4A05-8F32-D9BD48236E71}"/>
              </a:ext>
            </a:extLst>
          </p:cNvPr>
          <p:cNvSpPr/>
          <p:nvPr/>
        </p:nvSpPr>
        <p:spPr bwMode="auto">
          <a:xfrm>
            <a:off x="5159896" y="4365104"/>
            <a:ext cx="576064" cy="648072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73B95F26-9B99-4E59-B48E-D0C0517F6652}"/>
              </a:ext>
            </a:extLst>
          </p:cNvPr>
          <p:cNvSpPr/>
          <p:nvPr/>
        </p:nvSpPr>
        <p:spPr bwMode="auto">
          <a:xfrm>
            <a:off x="5843972" y="2473123"/>
            <a:ext cx="504056" cy="50405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441C26-BFFD-4A1B-9AA6-AEA3549D6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648" y="3463713"/>
            <a:ext cx="1998883" cy="25667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0370F71-F1E4-4B9D-A93D-B481D20E7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470" y="3477587"/>
            <a:ext cx="2170670" cy="261299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53A4E4F-BFB3-445D-B050-837A4B37F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–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Theory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Integration</a:t>
            </a:r>
            <a:endParaRPr lang="cs-CZ" altLang="cs-CZ" dirty="0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CABF438-3CE4-4155-AC98-B71BFC9F3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Objective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character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economic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integration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given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by inter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ationalization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processes</a:t>
            </a:r>
            <a:endParaRPr lang="cs-CZ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cs-CZ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Internationalization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cs-CZ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intergrowing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penetration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economies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… </a:t>
            </a:r>
            <a:r>
              <a:rPr lang="cs-CZ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</a:t>
            </a:r>
            <a:r>
              <a:rPr lang="cs-CZ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</a:t>
            </a:r>
          </a:p>
          <a:p>
            <a:pPr eaLnBrk="1" hangingPunct="1">
              <a:defRPr/>
            </a:pPr>
            <a:r>
              <a:rPr lang="cs-CZ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cs-CZ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</a:t>
            </a:r>
            <a:r>
              <a:rPr lang="cs-CZ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cs-CZ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cs-CZ" sz="3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endParaRPr lang="cs-CZ" sz="3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cs-CZ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Interdependency</a:t>
            </a:r>
            <a:r>
              <a:rPr lang="cs-CZ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cs-CZ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economies</a:t>
            </a:r>
            <a:endParaRPr lang="cs-CZ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0CD48-B364-4638-BC11-9E65835C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82803-AEB2-4588-92E5-66B587D89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Integration</a:t>
            </a:r>
            <a:r>
              <a:rPr lang="cs-CZ" sz="3200" b="1" dirty="0"/>
              <a:t> = </a:t>
            </a:r>
            <a:r>
              <a:rPr lang="cs-CZ" sz="3200" b="1" dirty="0" err="1"/>
              <a:t>flashpoint</a:t>
            </a:r>
            <a:r>
              <a:rPr lang="cs-CZ" sz="3200" b="1" dirty="0"/>
              <a:t> (</a:t>
            </a:r>
            <a:r>
              <a:rPr lang="cs-CZ" sz="3200" b="1" dirty="0" err="1"/>
              <a:t>culmination</a:t>
            </a:r>
            <a:r>
              <a:rPr lang="cs-CZ" sz="3200" b="1" dirty="0"/>
              <a:t>)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</a:t>
            </a:r>
            <a:r>
              <a:rPr lang="cs-CZ" sz="3200" b="1" dirty="0" err="1"/>
              <a:t>internationalization</a:t>
            </a:r>
            <a:r>
              <a:rPr lang="cs-CZ" sz="3200" b="1" dirty="0"/>
              <a:t> </a:t>
            </a:r>
            <a:r>
              <a:rPr lang="cs-CZ" sz="3200" b="1" dirty="0" err="1"/>
              <a:t>processes</a:t>
            </a:r>
            <a:endParaRPr lang="cs-CZ" sz="3200" b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joining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linking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economies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bigger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supranational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</a:t>
            </a: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C1431E-5426-494F-BE19-A3C531561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0" y="4705692"/>
            <a:ext cx="2412732" cy="16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52429"/>
      </p:ext>
    </p:extLst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ABE6B202-1D8C-4DA2-AC7B-3E41C420D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cs-CZ" altLang="cs-CZ" dirty="0"/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6403598-E06C-49C0-945D-782B52AE0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Jacques </a:t>
            </a:r>
            <a:r>
              <a:rPr lang="en-US" altLang="cs-CZ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Pelkmans</a:t>
            </a:r>
            <a:r>
              <a:rPr lang="cs-CZ" alt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en-US" alt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author of a classical textbook on European integration, formulates it this way: </a:t>
            </a:r>
            <a:endParaRPr lang="cs-CZ" alt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integration is defined as the elimination of economic frontiers between two or more economies.</a:t>
            </a: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marL="0" indent="0">
              <a:buNone/>
            </a:pPr>
            <a:r>
              <a:rPr lang="cs-CZ" alt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r>
              <a:rPr lang="en-US" alt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this does not necessarily mean the elimination of borders (territorial and political ones) between states.</a:t>
            </a:r>
            <a:endParaRPr lang="cs-CZ" alt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2" descr="http://whoswho.coleurope.eu/content/people/photos/jpelkmans.png">
            <a:extLst>
              <a:ext uri="{FF2B5EF4-FFF2-40B4-BE49-F238E27FC236}">
                <a16:creationId xmlns:a16="http://schemas.microsoft.com/office/drawing/2014/main" id="{2D0DE897-D8A9-4922-BACF-480969233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721"/>
            <a:ext cx="1919536" cy="255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CD10B-2C83-49BB-976D-9D7D1B49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B46FA-24EF-47DF-9F70-4817CCEF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Jan </a:t>
            </a:r>
            <a:r>
              <a:rPr lang="en-US" altLang="cs-CZ" sz="2400" b="1" dirty="0">
                <a:solidFill>
                  <a:schemeClr val="tx1"/>
                </a:solidFill>
              </a:rPr>
              <a:t>Tinbergen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dirty="0"/>
              <a:t>(Nobel </a:t>
            </a:r>
            <a:r>
              <a:rPr lang="cs-CZ" altLang="cs-CZ" sz="2400" dirty="0" err="1"/>
              <a:t>Price</a:t>
            </a:r>
            <a:r>
              <a:rPr lang="cs-CZ" altLang="cs-CZ" sz="2400" dirty="0"/>
              <a:t> in </a:t>
            </a:r>
            <a:r>
              <a:rPr lang="cs-CZ" altLang="cs-CZ" sz="2400" dirty="0" err="1"/>
              <a:t>Economics</a:t>
            </a:r>
            <a:r>
              <a:rPr lang="cs-CZ" altLang="cs-CZ" sz="2400" dirty="0"/>
              <a:t>)</a:t>
            </a:r>
            <a:r>
              <a:rPr lang="en-US" altLang="cs-CZ" sz="2400" dirty="0"/>
              <a:t>  </a:t>
            </a:r>
            <a:r>
              <a:rPr lang="cs-CZ" b="1" dirty="0" err="1"/>
              <a:t>distinguishes</a:t>
            </a:r>
            <a:r>
              <a:rPr lang="cs-CZ" b="1" dirty="0"/>
              <a:t> </a:t>
            </a:r>
            <a:r>
              <a:rPr lang="cs-CZ" b="1" dirty="0" err="1"/>
              <a:t>between</a:t>
            </a:r>
            <a:r>
              <a:rPr lang="cs-CZ" b="1" dirty="0"/>
              <a:t> </a:t>
            </a:r>
            <a:r>
              <a:rPr lang="en-US" altLang="cs-CZ" sz="2400" b="1" dirty="0"/>
              <a:t>positive and negative integration</a:t>
            </a:r>
            <a:r>
              <a:rPr lang="cs-CZ" altLang="cs-CZ" sz="2400" b="1" dirty="0"/>
              <a:t>: </a:t>
            </a:r>
            <a:endParaRPr lang="en-US" altLang="cs-CZ" sz="2400" b="1" dirty="0"/>
          </a:p>
          <a:p>
            <a:r>
              <a:rPr lang="en-US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EGATIVE</a:t>
            </a:r>
            <a:r>
              <a:rPr lang="en-US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integration</a:t>
            </a:r>
            <a:r>
              <a:rPr lang="cs-CZ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denotes the removal of discrimination</a:t>
            </a:r>
            <a:r>
              <a:rPr lang="cs-CZ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economic rules and policies under</a:t>
            </a:r>
            <a:r>
              <a:rPr lang="cs-CZ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surveillance.</a:t>
            </a:r>
            <a:endParaRPr lang="cs-CZ" altLang="cs-CZ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OSITIVE</a:t>
            </a:r>
            <a:r>
              <a:rPr lang="en-US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integration</a:t>
            </a:r>
            <a:r>
              <a:rPr lang="cs-CZ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 to the transfer to</a:t>
            </a:r>
            <a:r>
              <a:rPr lang="cs-CZ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institutions, or the joint exercise</a:t>
            </a:r>
            <a:r>
              <a:rPr lang="cs-CZ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at least some powers.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9C785C-F86A-4BEE-AB5D-A131FE9C8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8013"/>
            <a:ext cx="219370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3178"/>
      </p:ext>
    </p:extLst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B0F91-CC2C-4D1A-BFAF-0B8DBEC8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40979E1-4ABF-40CA-91EA-CEB2003FE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00" y="751184"/>
            <a:ext cx="8245380" cy="563014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D8947B5-ABDF-4CD6-9708-C16E66764F88}"/>
              </a:ext>
            </a:extLst>
          </p:cNvPr>
          <p:cNvSpPr txBox="1"/>
          <p:nvPr/>
        </p:nvSpPr>
        <p:spPr>
          <a:xfrm>
            <a:off x="8760296" y="836712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economic view of integration according to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economic maturity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9F893D-9684-4B32-83B9-D8375365A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353" y="2129221"/>
            <a:ext cx="2723295" cy="41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25724"/>
      </p:ext>
    </p:extLst>
  </p:cSld>
  <p:clrMapOvr>
    <a:masterClrMapping/>
  </p:clrMapOvr>
  <p:transition spd="med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F9447910-241A-41D7-BDA9-9D062E325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dirty="0"/>
              <a:t>…</a:t>
            </a:r>
            <a:r>
              <a:rPr lang="cs-CZ" altLang="cs-CZ" dirty="0" err="1"/>
              <a:t>summary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concept</a:t>
            </a:r>
            <a:r>
              <a:rPr lang="cs-CZ" altLang="cs-CZ" dirty="0"/>
              <a:t>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097F16-228D-4075-AE47-FAA559A6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integration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process by which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supranational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institutions come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replace national ones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gradual shifting upward of sovereignty from the state to regional or global structures.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ultimate expression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integration would be the merger of several (or many) states into a single state- or ultimately into a single world government. Such 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in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sovereigty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supranational level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would probably entail some version of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federalism</a:t>
            </a:r>
            <a:r>
              <a:rPr lang="cs-C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/>
              <a:t>(</a:t>
            </a:r>
            <a:r>
              <a:rPr lang="cs-CZ" sz="2800" i="1" dirty="0" err="1"/>
              <a:t>see</a:t>
            </a:r>
            <a:r>
              <a:rPr lang="cs-CZ" sz="2800" i="1" dirty="0"/>
              <a:t> </a:t>
            </a:r>
            <a:r>
              <a:rPr lang="cs-CZ" sz="2800" i="1" dirty="0" err="1"/>
              <a:t>later</a:t>
            </a:r>
            <a:r>
              <a:rPr lang="cs-CZ" sz="2800" i="1" dirty="0"/>
              <a:t>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which states (or other political units) would recognize the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sovereigty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central government while retaining certain powers for themselves.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6171</TotalTime>
  <Words>825</Words>
  <Application>Microsoft Office PowerPoint</Application>
  <PresentationFormat>Širokoúhlá obrazovka</PresentationFormat>
  <Paragraphs>96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Open Sans</vt:lpstr>
      <vt:lpstr>Wingdings</vt:lpstr>
      <vt:lpstr>Yanone Kaffeesatz</vt:lpstr>
      <vt:lpstr>Výchozí návrh</vt:lpstr>
      <vt:lpstr>Motyw pakietu Office</vt:lpstr>
      <vt:lpstr>Prezentace aplikace PowerPoint</vt:lpstr>
      <vt:lpstr> Theory of International Economic Integration I - Introduction.</vt:lpstr>
      <vt:lpstr>Introduction – Theory of Integration</vt:lpstr>
      <vt:lpstr>Introduction – Theory of Integration</vt:lpstr>
      <vt:lpstr>Introduction – Theory of Integration</vt:lpstr>
      <vt:lpstr>Introduction – Theory of Integration</vt:lpstr>
      <vt:lpstr>Introduction – Theory of Integration</vt:lpstr>
      <vt:lpstr>Introduction – Theory of Integration</vt:lpstr>
      <vt:lpstr>Introduction – Theory of Integration …summary of the concept…</vt:lpstr>
      <vt:lpstr>Introduction – Theory of Integration</vt:lpstr>
      <vt:lpstr>Introduction – Theory of Integration</vt:lpstr>
      <vt:lpstr>Introduction – Theory of Integration</vt:lpstr>
      <vt:lpstr>Introduction – Theory of Integration</vt:lpstr>
      <vt:lpstr>Introduction – Theory of Integration</vt:lpstr>
      <vt:lpstr>Introduction – Theory of Integration</vt:lpstr>
      <vt:lpstr>Introduction – Theory of Integration</vt:lpstr>
      <vt:lpstr>Introduction – Theory of Integration</vt:lpstr>
      <vt:lpstr>Introduction – Theory of Integration</vt:lpstr>
      <vt:lpstr>Prezentace aplikace PowerPoint</vt:lpstr>
      <vt:lpstr>Prezentace aplikace PowerPoint</vt:lpstr>
    </vt:vector>
  </TitlesOfParts>
  <Company>EkF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Studium a práce v EU</dc:title>
  <dc:creator>radomir.kana@vsb.cz</dc:creator>
  <cp:lastModifiedBy>Kana Radomir</cp:lastModifiedBy>
  <cp:revision>336</cp:revision>
  <dcterms:created xsi:type="dcterms:W3CDTF">2006-09-27T13:08:02Z</dcterms:created>
  <dcterms:modified xsi:type="dcterms:W3CDTF">2023-03-25T19:55:22Z</dcterms:modified>
</cp:coreProperties>
</file>