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5" r:id="rId10"/>
    <p:sldId id="260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0FDD-AAE6-4726-A65F-52251853D0F7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8314-0E79-49D5-9AB3-BB52F7EBC191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98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44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57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70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1569" y="365125"/>
            <a:ext cx="792223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3126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						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798" y="273895"/>
            <a:ext cx="3104999" cy="15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074" y="406221"/>
            <a:ext cx="9438526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18024000"/>
              </p:ext>
            </p:extLst>
          </p:nvPr>
        </p:nvGraphicFramePr>
        <p:xfrm>
          <a:off x="163483" y="185738"/>
          <a:ext cx="1459386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2078953" imgH="2081581" progId="CorelDraw.Graphic.17">
                  <p:embed/>
                </p:oleObj>
              </mc:Choice>
              <mc:Fallback>
                <p:oleObj name="CorelDRAW" r:id="rId3" imgW="2078953" imgH="2081581" progId="CorelDraw.Graphic.17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83" y="185738"/>
                        <a:ext cx="1459386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80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2868" y="365125"/>
            <a:ext cx="9732519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18024000"/>
              </p:ext>
            </p:extLst>
          </p:nvPr>
        </p:nvGraphicFramePr>
        <p:xfrm>
          <a:off x="163483" y="185738"/>
          <a:ext cx="1459386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3" imgW="2078953" imgH="2081581" progId="CorelDraw.Graphic.17">
                  <p:embed/>
                </p:oleObj>
              </mc:Choice>
              <mc:Fallback>
                <p:oleObj name="CorelDRAW" r:id="rId3" imgW="2078953" imgH="2081581" progId="CorelDraw.Graphic.17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83" y="185738"/>
                        <a:ext cx="1459386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77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6606" y="365125"/>
            <a:ext cx="9607193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18024000"/>
              </p:ext>
            </p:extLst>
          </p:nvPr>
        </p:nvGraphicFramePr>
        <p:xfrm>
          <a:off x="163483" y="185738"/>
          <a:ext cx="1459386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2078953" imgH="2081581" progId="CorelDraw.Graphic.17">
                  <p:embed/>
                </p:oleObj>
              </mc:Choice>
              <mc:Fallback>
                <p:oleObj name="CorelDRAW" r:id="rId3" imgW="2078953" imgH="2081581" progId="CorelDraw.Graphic.17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83" y="185738"/>
                        <a:ext cx="1459386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68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524" y="192682"/>
            <a:ext cx="3264875" cy="15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3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8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3A50-B794-49F8-9716-CDD8C8986765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EA00-F42F-4104-83A7-67634EEBC8AC}" type="slidenum">
              <a:rPr lang="cs-CZ" smtClean="0"/>
              <a:t>‹nº›</a:t>
            </a:fld>
            <a:endParaRPr lang="cs-CZ"/>
          </a:p>
        </p:txBody>
      </p:sp>
      <p:pic>
        <p:nvPicPr>
          <p:cNvPr id="8" name="Imagem 13"/>
          <p:cNvPicPr/>
          <p:nvPr userDrawn="1"/>
        </p:nvPicPr>
        <p:blipFill rotWithShape="1">
          <a:blip r:embed="rId13"/>
          <a:srcRect l="21770" t="30792" r="7797" b="25843"/>
          <a:stretch/>
        </p:blipFill>
        <p:spPr>
          <a:xfrm>
            <a:off x="9544666" y="6264588"/>
            <a:ext cx="1809134" cy="548647"/>
          </a:xfrm>
          <a:prstGeom prst="rect">
            <a:avLst/>
          </a:prstGeom>
        </p:spPr>
      </p:pic>
      <p:pic>
        <p:nvPicPr>
          <p:cNvPr id="9" name="Imagem 2"/>
          <p:cNvPicPr/>
          <p:nvPr userDrawn="1"/>
        </p:nvPicPr>
        <p:blipFill rotWithShape="1">
          <a:blip r:embed="rId14"/>
          <a:srcRect l="17538" t="35627" r="11719" b="18213"/>
          <a:stretch/>
        </p:blipFill>
        <p:spPr>
          <a:xfrm>
            <a:off x="758662" y="6200348"/>
            <a:ext cx="2271251" cy="5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0" Type="http://schemas.openxmlformats.org/officeDocument/2006/relationships/hyperlink" Target="mailto:cristina.novo@ese.ipsantarem.pt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cctic.ese.ipsantarem.pt/usantiago/course/view.php?id=818" TargetMode="External"/><Relationship Id="rId2" Type="http://schemas.openxmlformats.org/officeDocument/2006/relationships/hyperlink" Target="http://cctic.ese.ipsantarem.pt/afi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tic.ese.ipsantarem.pt/learnylab/my/courses.php" TargetMode="External"/><Relationship Id="rId4" Type="http://schemas.openxmlformats.org/officeDocument/2006/relationships/hyperlink" Target="https://mcctic.ese.ipsantarem.pt/isp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NDnkph_K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I3r-dHmJ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spNeCNgpts&amp;list=PLZeh5cWQraMyuNJIwP01tbShzVM5SDPg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ctic.ese.ipsantarem.pt/cctic/mooc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%C3%B3s-Gradua%C3%A7%C3%A3o-em-Bibliotecas-e-Literacias-Digitais-e-da-Informa%C3%A7%C3%A3o-1608189892784582/?ref=bookmarks" TargetMode="External"/><Relationship Id="rId3" Type="http://schemas.openxmlformats.org/officeDocument/2006/relationships/hyperlink" Target="http://handsontime.ipsantarem.pt/mooc-literacia-digital/" TargetMode="External"/><Relationship Id="rId7" Type="http://schemas.openxmlformats.org/officeDocument/2006/relationships/hyperlink" Target="https://www.europeanschoolnetacademy.eu/courses/course-v1:ITELab+Networked_21C+2019/about" TargetMode="External"/><Relationship Id="rId2" Type="http://schemas.openxmlformats.org/officeDocument/2006/relationships/hyperlink" Target="http://cctic.ese.ipsantarem.pt/af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elab.eun.org/" TargetMode="External"/><Relationship Id="rId5" Type="http://schemas.openxmlformats.org/officeDocument/2006/relationships/hyperlink" Target="http://seguranet.mooc.dge.mec.pt/para-comecar/" TargetMode="External"/><Relationship Id="rId4" Type="http://schemas.openxmlformats.org/officeDocument/2006/relationships/hyperlink" Target="https://ebooksmooc.wordpress.com/" TargetMode="External"/><Relationship Id="rId9" Type="http://schemas.openxmlformats.org/officeDocument/2006/relationships/hyperlink" Target="https://siese.ipsantarem.pt/ese/cursos_geral.FormView?P_CUR_SIGLA=MR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126"/>
            <a:ext cx="12192000" cy="6392191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718040"/>
              </p:ext>
            </p:extLst>
          </p:nvPr>
        </p:nvGraphicFramePr>
        <p:xfrm>
          <a:off x="-46181" y="-54769"/>
          <a:ext cx="1230283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DRAW" r:id="rId4" imgW="9843166" imgH="4742327" progId="CorelDraw.Graphic.17">
                  <p:embed/>
                </p:oleObj>
              </mc:Choice>
              <mc:Fallback>
                <p:oleObj name="CorelDRAW" r:id="rId4" imgW="9843166" imgH="474232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6181" y="-54769"/>
                        <a:ext cx="12302835" cy="47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53700"/>
              </p:ext>
            </p:extLst>
          </p:nvPr>
        </p:nvGraphicFramePr>
        <p:xfrm>
          <a:off x="7161356" y="5529505"/>
          <a:ext cx="50768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orelDRAW" r:id="rId6" imgW="5076843" imgH="1340283" progId="CorelDraw.Graphic.17">
                  <p:embed/>
                </p:oleObj>
              </mc:Choice>
              <mc:Fallback>
                <p:oleObj name="CorelDRAW" r:id="rId6" imgW="5076843" imgH="134028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1356" y="5529505"/>
                        <a:ext cx="5076825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51392"/>
              </p:ext>
            </p:extLst>
          </p:nvPr>
        </p:nvGraphicFramePr>
        <p:xfrm>
          <a:off x="317608" y="234949"/>
          <a:ext cx="2079625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orelDRAW" r:id="rId8" imgW="2078953" imgH="2081581" progId="CorelDraw.Graphic.17">
                  <p:embed/>
                </p:oleObj>
              </mc:Choice>
              <mc:Fallback>
                <p:oleObj name="CorelDRAW" r:id="rId8" imgW="2078953" imgH="208158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608" y="234949"/>
                        <a:ext cx="2079625" cy="208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2385487" y="431126"/>
            <a:ext cx="4844872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4400" b="1" dirty="0">
                <a:cs typeface="Calibri"/>
              </a:rPr>
              <a:t>Novos Desafios na Educação do Século XXI, </a:t>
            </a:r>
          </a:p>
          <a:p>
            <a:r>
              <a:rPr lang="pt-PT" sz="4400" b="1" dirty="0">
                <a:cs typeface="Calibri"/>
              </a:rPr>
              <a:t>práticas </a:t>
            </a:r>
            <a:r>
              <a:rPr lang="pt-PT" sz="4400" b="1" dirty="0" err="1">
                <a:cs typeface="Calibri"/>
              </a:rPr>
              <a:t>IPSantarém</a:t>
            </a:r>
            <a:r>
              <a:rPr lang="pt-PT" sz="4400" b="1" dirty="0">
                <a:cs typeface="Calibri"/>
              </a:rPr>
              <a:t> </a:t>
            </a:r>
            <a:endParaRPr lang="cs-CZ" sz="4400" b="1" dirty="0">
              <a:cs typeface="Calibri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848912" y="5807823"/>
            <a:ext cx="291393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PT" sz="3200" b="1" dirty="0"/>
              <a:t>16 de dezembro</a:t>
            </a:r>
            <a:endParaRPr lang="cs-CZ" sz="3200" b="1" dirty="0"/>
          </a:p>
        </p:txBody>
      </p:sp>
      <p:sp>
        <p:nvSpPr>
          <p:cNvPr id="12" name="TextovéPole 18">
            <a:extLst>
              <a:ext uri="{FF2B5EF4-FFF2-40B4-BE49-F238E27FC236}">
                <a16:creationId xmlns:a16="http://schemas.microsoft.com/office/drawing/2014/main" id="{196F9387-94D5-4AF7-840B-92B181226DAB}"/>
              </a:ext>
            </a:extLst>
          </p:cNvPr>
          <p:cNvSpPr txBox="1"/>
          <p:nvPr/>
        </p:nvSpPr>
        <p:spPr>
          <a:xfrm>
            <a:off x="8946342" y="6330577"/>
            <a:ext cx="271907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PT" sz="1400" b="1" dirty="0">
                <a:hlinkClick r:id="rId10"/>
              </a:rPr>
              <a:t>cristina.novo@ese.ipsantarem.pt</a:t>
            </a:r>
            <a:r>
              <a:rPr lang="pt-PT" sz="1400" b="1" dirty="0"/>
              <a:t>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6346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O desafio do ensino a distância no </a:t>
            </a:r>
            <a:r>
              <a:rPr lang="pt-PT" b="1" dirty="0" err="1"/>
              <a:t>IPSantarém</a:t>
            </a:r>
            <a:r>
              <a:rPr lang="pt-PT" b="1" dirty="0"/>
              <a:t> </a:t>
            </a:r>
            <a:endParaRPr lang="cs-CZ" b="1" dirty="0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2B1E796F-3CB0-4A48-B1F8-241AE3FC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441" y="1539859"/>
            <a:ext cx="7736391" cy="4562061"/>
          </a:xfrm>
        </p:spPr>
        <p:txBody>
          <a:bodyPr>
            <a:normAutofit fontScale="77500" lnSpcReduction="20000"/>
          </a:bodyPr>
          <a:lstStyle/>
          <a:p>
            <a:pPr marL="0" indent="0"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6000" b="1" i="0" strike="noStrike" dirty="0" err="1">
                <a:solidFill>
                  <a:srgbClr val="FFFF00"/>
                </a:solidFill>
                <a:effectLst/>
              </a:rPr>
              <a:t>Depois</a:t>
            </a:r>
            <a:r>
              <a:rPr lang="en-US" sz="6000" b="1" i="0" strike="noStrike" dirty="0">
                <a:solidFill>
                  <a:srgbClr val="FFFF00"/>
                </a:solidFill>
                <a:effectLst/>
              </a:rPr>
              <a:t> de 2018…</a:t>
            </a:r>
          </a:p>
          <a:p>
            <a:pPr marL="0" indent="0"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400" b="1" i="0" strike="noStrike" dirty="0">
              <a:solidFill>
                <a:srgbClr val="00B0F0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dirty="0"/>
              <a:t>Universidade de Santiago, Cabo Verde – </a:t>
            </a:r>
            <a:r>
              <a:rPr lang="pt-PT" dirty="0">
                <a:hlinkClick r:id="rId3"/>
              </a:rPr>
              <a:t>moodle</a:t>
            </a:r>
            <a:r>
              <a:rPr lang="pt-PT" dirty="0"/>
              <a:t>: </a:t>
            </a:r>
            <a:r>
              <a:rPr lang="pt-PT" dirty="0" err="1"/>
              <a:t>teacher</a:t>
            </a:r>
            <a:r>
              <a:rPr lang="pt-PT" dirty="0"/>
              <a:t> training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colaboration</a:t>
            </a:r>
            <a:r>
              <a:rPr lang="pt-PT" dirty="0"/>
              <a:t> in a master </a:t>
            </a:r>
            <a:r>
              <a:rPr lang="pt-PT" dirty="0" err="1"/>
              <a:t>degree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in a </a:t>
            </a:r>
            <a:r>
              <a:rPr lang="pt-PT" dirty="0" err="1"/>
              <a:t>degree</a:t>
            </a:r>
            <a:endParaRPr lang="pt-PT" dirty="0"/>
          </a:p>
          <a:p>
            <a:r>
              <a:rPr lang="pt-PT" dirty="0"/>
              <a:t>Instituto Superior Politécnico de Gaza, Moçambique – </a:t>
            </a:r>
            <a:r>
              <a:rPr lang="pt-PT" dirty="0">
                <a:hlinkClick r:id="rId4"/>
              </a:rPr>
              <a:t>moodle</a:t>
            </a:r>
            <a:r>
              <a:rPr lang="pt-PT" dirty="0"/>
              <a:t> : </a:t>
            </a:r>
            <a:r>
              <a:rPr lang="pt-PT" dirty="0" err="1"/>
              <a:t>teacher</a:t>
            </a:r>
            <a:r>
              <a:rPr lang="pt-PT" dirty="0"/>
              <a:t> training </a:t>
            </a:r>
          </a:p>
          <a:p>
            <a:r>
              <a:rPr lang="pt-PT" dirty="0"/>
              <a:t>Formação Contínua de Professores e Formação de Formadores</a:t>
            </a:r>
          </a:p>
          <a:p>
            <a:r>
              <a:rPr lang="pt-PT" dirty="0" err="1"/>
              <a:t>CFAEs</a:t>
            </a:r>
            <a:r>
              <a:rPr lang="pt-PT" dirty="0"/>
              <a:t>: EDUCATIS, TEMPLÁRIOS, A23, LEZÍRA TEJO, LEZÍRIA OESTE</a:t>
            </a:r>
          </a:p>
          <a:p>
            <a:r>
              <a:rPr lang="pt-PT" dirty="0"/>
              <a:t>Direção Geral de Educação: </a:t>
            </a:r>
            <a:r>
              <a:rPr lang="pt-PT" dirty="0">
                <a:hlinkClick r:id="rId5"/>
              </a:rPr>
              <a:t>https://cctic.ese.ipsantarem.pt/learnylab/my/courses.php</a:t>
            </a:r>
            <a:r>
              <a:rPr lang="pt-PT" dirty="0"/>
              <a:t> 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25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>
                <a:cs typeface="Calibri Light"/>
              </a:rPr>
              <a:t>Competências e Desafios da Educação e da Sociedade </a:t>
            </a:r>
            <a:endParaRPr lang="cs-CZ" b="1" dirty="0">
              <a:cs typeface="Calibri Ligh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CC5D1F-4509-4D00-BC04-1A35748C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23" r="504"/>
          <a:stretch/>
        </p:blipFill>
        <p:spPr>
          <a:xfrm>
            <a:off x="615785" y="1463721"/>
            <a:ext cx="2476207" cy="4409177"/>
          </a:xfrm>
          <a:prstGeom prst="rect">
            <a:avLst/>
          </a:prstGeom>
        </p:spPr>
      </p:pic>
      <p:pic>
        <p:nvPicPr>
          <p:cNvPr id="6" name="Marcador de Posição de Conteúdo 4">
            <a:extLst>
              <a:ext uri="{FF2B5EF4-FFF2-40B4-BE49-F238E27FC236}">
                <a16:creationId xmlns:a16="http://schemas.microsoft.com/office/drawing/2014/main" id="{F54067FF-D233-4A69-86C7-7EF3DEFF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51" y="1940865"/>
            <a:ext cx="3774548" cy="393203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3C3C0BB-3AB0-4610-A1BC-1BD03CE7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71"/>
          <a:stretch/>
        </p:blipFill>
        <p:spPr>
          <a:xfrm>
            <a:off x="4131984" y="1823281"/>
            <a:ext cx="2476207" cy="40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8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Futuro da educação</a:t>
            </a:r>
            <a:endParaRPr lang="cs-CZ" b="1" dirty="0"/>
          </a:p>
        </p:txBody>
      </p:sp>
      <p:pic>
        <p:nvPicPr>
          <p:cNvPr id="4" name="Multimédia Online 2" title="OECD Future of Education and Skills 2030: The new ￢ﾀﾜnormal￢ﾀﾝ in education">
            <a:hlinkClick r:id="" action="ppaction://media"/>
            <a:extLst>
              <a:ext uri="{FF2B5EF4-FFF2-40B4-BE49-F238E27FC236}">
                <a16:creationId xmlns:a16="http://schemas.microsoft.com/office/drawing/2014/main" id="{A76A629E-C8F0-4197-B1EB-5945E5BC9E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7274" y="1700856"/>
            <a:ext cx="7497967" cy="42176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4FE682-03D1-4E55-8B0E-72AEBFF56661}"/>
              </a:ext>
            </a:extLst>
          </p:cNvPr>
          <p:cNvSpPr txBox="1"/>
          <p:nvPr/>
        </p:nvSpPr>
        <p:spPr>
          <a:xfrm>
            <a:off x="2072126" y="5975822"/>
            <a:ext cx="796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OECD Future of Education and Skills 2030: The new “normal” in education</a:t>
            </a:r>
            <a:endParaRPr lang="pt-PT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Desafios do mundo do trabalho</a:t>
            </a:r>
            <a:endParaRPr lang="cs-CZ" b="1" dirty="0"/>
          </a:p>
        </p:txBody>
      </p:sp>
      <p:pic>
        <p:nvPicPr>
          <p:cNvPr id="4" name="Multimédia Online 3" title="Some of our jobs will look very different just a few years from now">
            <a:hlinkClick r:id="" action="ppaction://media"/>
            <a:extLst>
              <a:ext uri="{FF2B5EF4-FFF2-40B4-BE49-F238E27FC236}">
                <a16:creationId xmlns:a16="http://schemas.microsoft.com/office/drawing/2014/main" id="{8BF55D99-3774-4132-9D6A-1E82302197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3719" y="1602557"/>
            <a:ext cx="6396016" cy="47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1611" y="365126"/>
            <a:ext cx="7762187" cy="1944442"/>
          </a:xfrm>
        </p:spPr>
        <p:txBody>
          <a:bodyPr>
            <a:normAutofit/>
          </a:bodyPr>
          <a:lstStyle/>
          <a:p>
            <a:pPr algn="r"/>
            <a:r>
              <a:rPr lang="pt-PT" b="1" dirty="0"/>
              <a:t>Escolha 3 desafios </a:t>
            </a:r>
            <a:r>
              <a:rPr lang="pt-PT" b="1" dirty="0" err="1"/>
              <a:t>societais</a:t>
            </a:r>
            <a:r>
              <a:rPr lang="pt-PT" b="1" dirty="0"/>
              <a:t> que em sua opinião caracterizam as sociedades o século XXI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6958"/>
            <a:ext cx="10515600" cy="36275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600" dirty="0"/>
              <a:t>Entre em: </a:t>
            </a:r>
            <a:r>
              <a:rPr lang="pt-PT" sz="3600" dirty="0">
                <a:hlinkClick r:id="rId2"/>
              </a:rPr>
              <a:t>https://www.menti.com/</a:t>
            </a:r>
            <a:r>
              <a:rPr lang="pt-PT" sz="36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3600" dirty="0"/>
              <a:t>Coloque o código: 3233 4319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3600" dirty="0"/>
              <a:t>Participe</a:t>
            </a:r>
            <a:endParaRPr lang="cs-CZ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57C10D-BDB2-4629-9124-82922227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66" y="2516958"/>
            <a:ext cx="3351229" cy="33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1438929-C9BB-4002-84B9-181459B5D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55" y="1606967"/>
            <a:ext cx="8890457" cy="4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Inovação e Criatividade</a:t>
            </a:r>
            <a:endParaRPr lang="cs-CZ" b="1" dirty="0"/>
          </a:p>
        </p:txBody>
      </p:sp>
      <p:pic>
        <p:nvPicPr>
          <p:cNvPr id="4" name="Marcador de Posição de Conteúdo 4">
            <a:hlinkClick r:id="rId2"/>
            <a:extLst>
              <a:ext uri="{FF2B5EF4-FFF2-40B4-BE49-F238E27FC236}">
                <a16:creationId xmlns:a16="http://schemas.microsoft.com/office/drawing/2014/main" id="{2898C52A-0C14-477B-BE40-97D3792C3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7811" y="1900696"/>
            <a:ext cx="6296377" cy="3541712"/>
          </a:xfrm>
        </p:spPr>
      </p:pic>
    </p:spTree>
    <p:extLst>
      <p:ext uri="{BB962C8B-B14F-4D97-AF65-F5344CB8AC3E}">
        <p14:creationId xmlns:p14="http://schemas.microsoft.com/office/powerpoint/2010/main" val="209545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O desafio do ensino a distância no </a:t>
            </a:r>
            <a:r>
              <a:rPr lang="pt-PT" b="1" dirty="0" err="1"/>
              <a:t>IPSantarém</a:t>
            </a:r>
            <a:r>
              <a:rPr lang="pt-PT" b="1" dirty="0"/>
              <a:t> </a:t>
            </a:r>
            <a:endParaRPr lang="cs-CZ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0E9FC3-1154-4746-A30F-6676992E5420}"/>
              </a:ext>
            </a:extLst>
          </p:cNvPr>
          <p:cNvSpPr/>
          <p:nvPr/>
        </p:nvSpPr>
        <p:spPr>
          <a:xfrm>
            <a:off x="615885" y="2582614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200" b="1" dirty="0">
                <a:solidFill>
                  <a:srgbClr val="FFFF00"/>
                </a:solidFill>
              </a:rPr>
              <a:t>Antes de….</a:t>
            </a:r>
          </a:p>
          <a:p>
            <a:endParaRPr lang="pt-PT" b="1" dirty="0">
              <a:solidFill>
                <a:srgbClr val="00B0F0"/>
              </a:solidFill>
            </a:endParaRPr>
          </a:p>
          <a:p>
            <a:r>
              <a:rPr lang="pt-PT" b="1" dirty="0">
                <a:solidFill>
                  <a:srgbClr val="FFFF00"/>
                </a:solidFill>
              </a:rPr>
              <a:t>1999 – 2000 </a:t>
            </a:r>
            <a:r>
              <a:rPr lang="pt-PT" dirty="0" err="1"/>
              <a:t>WebCT</a:t>
            </a:r>
            <a:r>
              <a:rPr lang="pt-PT" dirty="0"/>
              <a:t> (LMS)</a:t>
            </a:r>
          </a:p>
          <a:p>
            <a:r>
              <a:rPr lang="pt-PT" b="1" dirty="0">
                <a:solidFill>
                  <a:srgbClr val="FFFF00"/>
                </a:solidFill>
              </a:rPr>
              <a:t>2000 – 2006 </a:t>
            </a:r>
            <a:r>
              <a:rPr lang="pt-PT" dirty="0" err="1"/>
              <a:t>WebPec</a:t>
            </a:r>
            <a:r>
              <a:rPr lang="pt-PT" dirty="0"/>
              <a:t> (</a:t>
            </a:r>
            <a:r>
              <a:rPr lang="pt-PT" dirty="0" err="1"/>
              <a:t>learning</a:t>
            </a:r>
            <a:r>
              <a:rPr lang="pt-PT" dirty="0"/>
              <a:t> management </a:t>
            </a:r>
            <a:r>
              <a:rPr lang="pt-PT" dirty="0" err="1"/>
              <a:t>system</a:t>
            </a:r>
            <a:r>
              <a:rPr lang="pt-PT" dirty="0"/>
              <a:t>)</a:t>
            </a:r>
          </a:p>
          <a:p>
            <a:r>
              <a:rPr lang="pt-PT" b="1" dirty="0">
                <a:solidFill>
                  <a:srgbClr val="FFFF00"/>
                </a:solidFill>
              </a:rPr>
              <a:t>2005 - … </a:t>
            </a:r>
            <a:r>
              <a:rPr lang="pt-PT" dirty="0"/>
              <a:t>Moodle</a:t>
            </a:r>
          </a:p>
        </p:txBody>
      </p:sp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382506B9-3B88-43E9-A6D6-3733ABB74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4" t="24493" r="18071" b="4203"/>
          <a:stretch/>
        </p:blipFill>
        <p:spPr>
          <a:xfrm>
            <a:off x="5640272" y="2069286"/>
            <a:ext cx="5935843" cy="36874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6A37C12-006F-4ACE-98C0-5BBEEEE6C39E}"/>
              </a:ext>
            </a:extLst>
          </p:cNvPr>
          <p:cNvSpPr txBox="1"/>
          <p:nvPr/>
        </p:nvSpPr>
        <p:spPr>
          <a:xfrm>
            <a:off x="7962149" y="1578781"/>
            <a:ext cx="158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FF00"/>
                </a:solidFill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4474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/>
              <a:t>O desafio do ensino a distância no </a:t>
            </a:r>
            <a:r>
              <a:rPr lang="pt-PT" b="1" dirty="0" err="1"/>
              <a:t>IPSantarém</a:t>
            </a:r>
            <a:r>
              <a:rPr lang="pt-PT" b="1" dirty="0"/>
              <a:t> </a:t>
            </a:r>
            <a:endParaRPr lang="cs-CZ" b="1" dirty="0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2B1E796F-3CB0-4A48-B1F8-241AE3FC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441" y="1539859"/>
            <a:ext cx="7736391" cy="4562061"/>
          </a:xfrm>
        </p:spPr>
        <p:txBody>
          <a:bodyPr>
            <a:normAutofit fontScale="47500" lnSpcReduction="20000"/>
          </a:bodyPr>
          <a:lstStyle/>
          <a:p>
            <a:pPr marL="0" indent="0"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6000" b="1" i="0" strike="noStrike" dirty="0" err="1">
                <a:solidFill>
                  <a:srgbClr val="FFFF00"/>
                </a:solidFill>
                <a:effectLst/>
              </a:rPr>
              <a:t>Depois</a:t>
            </a:r>
            <a:r>
              <a:rPr lang="en-US" sz="6000" b="1" i="0" strike="noStrike" dirty="0">
                <a:solidFill>
                  <a:srgbClr val="FFFF00"/>
                </a:solidFill>
                <a:effectLst/>
              </a:rPr>
              <a:t> de 2012…</a:t>
            </a:r>
          </a:p>
          <a:p>
            <a:pPr marL="0" indent="0"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400" b="1" i="0" strike="noStrike" dirty="0">
              <a:solidFill>
                <a:srgbClr val="00B0F0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6EAC1C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MOOC AFIR Portugal</a:t>
            </a:r>
            <a:r>
              <a:rPr lang="en-US" sz="4200" b="0" i="0" strike="noStrike" dirty="0">
                <a:solidFill>
                  <a:srgbClr val="6EAC1C"/>
                </a:solidFill>
                <a:effectLst/>
              </a:rPr>
              <a:t> </a:t>
            </a:r>
            <a:r>
              <a:rPr lang="en-US" sz="4200" b="0" i="0" strike="noStrike" dirty="0">
                <a:solidFill>
                  <a:schemeClr val="tx1"/>
                </a:solidFill>
                <a:effectLst/>
              </a:rPr>
              <a:t>(2016)</a:t>
            </a: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3"/>
              </a:rPr>
              <a:t>MOOC digital literacy for all</a:t>
            </a: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 (2019)</a:t>
            </a: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4"/>
              </a:rPr>
              <a:t>MOOC eBooks</a:t>
            </a: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 (2015)</a:t>
            </a: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5"/>
              </a:rPr>
              <a:t>MOOC safe internet navigation (</a:t>
            </a:r>
            <a:r>
              <a:rPr lang="en-US" sz="4200" b="0" i="0" u="sng" strike="noStrike" dirty="0" err="1">
                <a:solidFill>
                  <a:srgbClr val="000000"/>
                </a:solidFill>
                <a:effectLst/>
                <a:hlinkClick r:id="rId5"/>
              </a:rPr>
              <a:t>Seguranet</a:t>
            </a: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5"/>
              </a:rPr>
              <a:t>)</a:t>
            </a: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 (2016)</a:t>
            </a: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2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6"/>
              </a:rPr>
              <a:t>ITELAB project – innovating IT curricula</a:t>
            </a:r>
            <a:r>
              <a:rPr lang="en-US" sz="4200" b="0" i="0" strike="noStrike" dirty="0">
                <a:solidFill>
                  <a:srgbClr val="000000"/>
                </a:solidFill>
                <a:effectLst/>
                <a:hlinkClick r:id="rId6"/>
              </a:rPr>
              <a:t> </a:t>
            </a: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(2017-2019)</a:t>
            </a:r>
            <a:br>
              <a:rPr lang="en-US" sz="4200" b="0" i="0" strike="noStrike" dirty="0">
                <a:solidFill>
                  <a:srgbClr val="000000"/>
                </a:solidFill>
                <a:effectLst/>
              </a:rPr>
            </a:b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4200" b="0" i="0" strike="noStrike" dirty="0">
                <a:solidFill>
                  <a:srgbClr val="000000"/>
                </a:solidFill>
                <a:effectLst/>
                <a:hlinkClick r:id="rId7"/>
              </a:rPr>
              <a:t>MOOC</a:t>
            </a:r>
            <a:endParaRPr lang="en-US" sz="4200" b="0" i="0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8"/>
              </a:rPr>
              <a:t>Postgraduate </a:t>
            </a:r>
            <a:r>
              <a:rPr lang="en-US" sz="4200" b="0" i="0" u="sng" strike="noStrike" dirty="0" err="1">
                <a:solidFill>
                  <a:srgbClr val="000000"/>
                </a:solidFill>
                <a:effectLst/>
                <a:hlinkClick r:id="rId8"/>
              </a:rPr>
              <a:t>programme</a:t>
            </a:r>
            <a:r>
              <a:rPr lang="en-US" sz="4200" b="0" i="0" u="sng" strike="noStrike" dirty="0">
                <a:solidFill>
                  <a:srgbClr val="000000"/>
                </a:solidFill>
                <a:effectLst/>
                <a:hlinkClick r:id="rId8"/>
              </a:rPr>
              <a:t> in Libraries and Digital Literacies</a:t>
            </a:r>
            <a:r>
              <a:rPr lang="en-US" sz="4200" b="0" i="0" strike="noStrike" dirty="0">
                <a:solidFill>
                  <a:srgbClr val="000000"/>
                </a:solidFill>
                <a:effectLst/>
              </a:rPr>
              <a:t> (blended learning)</a:t>
            </a: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u="sng" dirty="0">
                <a:solidFill>
                  <a:srgbClr val="000000"/>
                </a:solidFill>
                <a:hlinkClick r:id="rId9"/>
              </a:rPr>
              <a:t>Digital Resources in Education</a:t>
            </a:r>
            <a:r>
              <a:rPr lang="en-US" sz="4200" dirty="0">
                <a:solidFill>
                  <a:srgbClr val="000000"/>
                </a:solidFill>
                <a:hlinkClick r:id="rId9"/>
              </a:rPr>
              <a:t> </a:t>
            </a:r>
            <a:r>
              <a:rPr lang="en-US" sz="4200" dirty="0">
                <a:solidFill>
                  <a:srgbClr val="000000"/>
                </a:solidFill>
              </a:rPr>
              <a:t>– master degree (blended learning)</a:t>
            </a:r>
            <a:endParaRPr lang="en-US" sz="4200" b="0" i="0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3377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5" ma:contentTypeDescription="Vytvoří nový dokument" ma:contentTypeScope="" ma:versionID="5f05c567ba92ef646ee123cda2fb25fc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dff133f8617eccb913913d361a0bbbe6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Props1.xml><?xml version="1.0" encoding="utf-8"?>
<ds:datastoreItem xmlns:ds="http://schemas.openxmlformats.org/officeDocument/2006/customXml" ds:itemID="{C4A1F98B-932F-48BB-835D-5099DE6E2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BAEF9-0618-4003-B202-DCFEA2CF3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ade99-8a19-4915-8226-9bd8202beb49"/>
    <ds:schemaRef ds:uri="e9505dcb-0043-431c-9e90-d770fdec2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BA5ECD-1959-4F50-A392-09BFDB4919E3}">
  <ds:schemaRefs>
    <ds:schemaRef ds:uri="http://schemas.microsoft.com/office/2006/metadata/properties"/>
    <ds:schemaRef ds:uri="http://schemas.microsoft.com/office/infopath/2007/PartnerControls"/>
    <ds:schemaRef ds:uri="9c6ade99-8a19-4915-8226-9bd8202beb49"/>
    <ds:schemaRef ds:uri="e9505dcb-0043-431c-9e90-d770fdec21cc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284</Words>
  <Application>Microsoft Office PowerPoint</Application>
  <PresentationFormat>Ecrã Panorâmico</PresentationFormat>
  <Paragraphs>39</Paragraphs>
  <Slides>10</Slides>
  <Notes>0</Notes>
  <HiddenSlides>0</HiddenSlides>
  <MMClips>2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CorelDRAW</vt:lpstr>
      <vt:lpstr>Apresentação do PowerPoint</vt:lpstr>
      <vt:lpstr>Competências e Desafios da Educação e da Sociedade </vt:lpstr>
      <vt:lpstr>Futuro da educação</vt:lpstr>
      <vt:lpstr>Desafios do mundo do trabalho</vt:lpstr>
      <vt:lpstr>Escolha 3 desafios societais que em sua opinião caracterizam as sociedades o século XXI</vt:lpstr>
      <vt:lpstr>Apresentação do PowerPoint</vt:lpstr>
      <vt:lpstr>Inovação e Criatividade</vt:lpstr>
      <vt:lpstr>O desafio do ensino a distância no IPSantarém </vt:lpstr>
      <vt:lpstr>O desafio do ensino a distância no IPSantarém </vt:lpstr>
      <vt:lpstr>O desafio do ensino a distância no IPSantarém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Hlaváček</dc:creator>
  <cp:lastModifiedBy>Cristina Novo - Docente ESE/IPSantarem</cp:lastModifiedBy>
  <cp:revision>40</cp:revision>
  <dcterms:created xsi:type="dcterms:W3CDTF">2021-09-20T22:37:42Z</dcterms:created>
  <dcterms:modified xsi:type="dcterms:W3CDTF">2022-12-19T15:40:11Z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  <property fmtid="{D5CDD505-2E9C-101B-9397-08002B2CF9AE}" pid="3" name="MediaServiceImageTags">
    <vt:lpwstr/>
  </property>
</Properties>
</file>