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32_4F283B68.xml" ContentType="application/vnd.ms-powerpoint.comments+xml"/>
  <Override PartName="/ppt/comments/modernComment_143_C37A753C.xml" ContentType="application/vnd.ms-powerpoint.comments+xml"/>
  <Override PartName="/ppt/comments/modernComment_115_5A15F59B.xml" ContentType="application/vnd.ms-powerpoint.comments+xml"/>
  <Override PartName="/ppt/comments/modernComment_11D_ADEA2F48.xml" ContentType="application/vnd.ms-powerpoint.comments+xml"/>
  <Override PartName="/ppt/comments/modernComment_125_63885523.xml" ContentType="application/vnd.ms-powerpoint.comments+xml"/>
  <Override PartName="/ppt/comments/modernComment_131_13A49F06.xml" ContentType="application/vnd.ms-powerpoint.comments+xml"/>
  <Override PartName="/ppt/comments/modernComment_130_BA8F5218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08" r:id="rId5"/>
    <p:sldId id="310" r:id="rId6"/>
    <p:sldId id="313" r:id="rId7"/>
    <p:sldId id="314" r:id="rId8"/>
    <p:sldId id="315" r:id="rId9"/>
    <p:sldId id="316" r:id="rId10"/>
    <p:sldId id="319" r:id="rId11"/>
    <p:sldId id="320" r:id="rId12"/>
    <p:sldId id="321" r:id="rId13"/>
    <p:sldId id="317" r:id="rId14"/>
    <p:sldId id="318" r:id="rId15"/>
    <p:sldId id="306" r:id="rId16"/>
    <p:sldId id="323" r:id="rId17"/>
    <p:sldId id="311" r:id="rId18"/>
    <p:sldId id="277" r:id="rId19"/>
    <p:sldId id="285" r:id="rId20"/>
    <p:sldId id="293" r:id="rId21"/>
    <p:sldId id="305" r:id="rId22"/>
    <p:sldId id="304" r:id="rId23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CB3EB0A-A6DF-2D2A-FE39-D4D8AD16921B}" name="Cristina Novo - ESE" initials="CNE" userId="S::cristina.novo@ese.ipsantarem.pt::8ecbe5a4-ac54-4489-9bc3-2d4011b099c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A3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83" autoAdjust="0"/>
    <p:restoredTop sz="94660"/>
  </p:normalViewPr>
  <p:slideViewPr>
    <p:cSldViewPr snapToGrid="0">
      <p:cViewPr>
        <p:scale>
          <a:sx n="100" d="100"/>
          <a:sy n="100" d="100"/>
        </p:scale>
        <p:origin x="144" y="-9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omments/modernComment_115_5A15F59B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19B37572-8881-447D-9375-989435DD8BBA}" authorId="{CCB3EB0A-A6DF-2D2A-FE39-D4D8AD16921B}" created="2022-02-16T15:48:32.554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511388571" sldId="277"/>
      <ac:spMk id="2" creationId="{0EC93116-6941-43EC-8D27-63A9C20815DD}"/>
      <ac:txMk cp="0" len="14">
        <ac:context len="15" hash="1785494253"/>
      </ac:txMk>
    </ac:txMkLst>
    <p188:pos x="4132811" y="748780"/>
    <p188:txBody>
      <a:bodyPr/>
      <a:lstStyle/>
      <a:p>
        <a:r>
          <a:rPr lang="pt-PT"/>
          <a:t>tarefas de acordo com o slide anterior. vejam se os timings fazem sentido</a:t>
        </a:r>
      </a:p>
    </p188:txBody>
  </p188:cm>
</p188:cmLst>
</file>

<file path=ppt/comments/modernComment_11D_ADEA2F48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8C313BB-8561-D942-B341-A95578DBE04D}" authorId="{CCB3EB0A-A6DF-2D2A-FE39-D4D8AD16921B}" created="2022-02-16T11:16:44.482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917805896" sldId="285"/>
      <ac:spMk id="3" creationId="{4AC695A7-16C0-4EDF-AABB-1CAD7086DB28}"/>
      <ac:txMk cp="0">
        <ac:context len="678" hash="2515722889"/>
      </ac:txMk>
    </ac:txMkLst>
    <p188:pos x="10932622" y="435408"/>
    <p188:txBody>
      <a:bodyPr/>
      <a:lstStyle/>
      <a:p>
        <a:r>
          <a:rPr lang="pt-PT"/>
          <a:t>tudo a falhar</a:t>
        </a:r>
      </a:p>
    </p188:txBody>
  </p188:cm>
  <p188:cm id="{B82C276F-C86A-3F4F-879B-D16475C65ED3}" authorId="{CCB3EB0A-A6DF-2D2A-FE39-D4D8AD16921B}" created="2022-02-16T11:42:54.065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917805896" sldId="285"/>
      <ac:spMk id="2" creationId="{E851BEF2-87CC-45E0-B4C6-DA004A795EDA}"/>
      <ac:txMk cp="4">
        <ac:context len="28" hash="2498526709"/>
      </ac:txMk>
    </ac:txMkLst>
    <p188:pos x="5886450" y="796925"/>
    <p188:txBody>
      <a:bodyPr/>
      <a:lstStyle/>
      <a:p>
        <a:r>
          <a:rPr lang="pt-PT"/>
          <a:t>talvez fosse melhor fazer uma tabela
Cristina consegues?</a:t>
        </a:r>
      </a:p>
    </p188:txBody>
  </p188:cm>
  <p188:cm id="{2537A5A0-F83B-C248-A1BF-9DE75CDCA10A}" authorId="{CCB3EB0A-A6DF-2D2A-FE39-D4D8AD16921B}" created="2022-02-16T15:49:36.192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917805896" sldId="285"/>
      <ac:spMk id="2" creationId="{E851BEF2-87CC-45E0-B4C6-DA004A795EDA}"/>
      <ac:txMk cp="0" len="27">
        <ac:context len="28" hash="2498526709"/>
      </ac:txMk>
    </ac:txMkLst>
    <p188:pos x="8455429" y="748780"/>
    <p188:txBody>
      <a:bodyPr/>
      <a:lstStyle/>
      <a:p>
        <a:r>
          <a:rPr lang="pt-PT"/>
          <a:t>parte do calendário que tinhamos apresentado... vejam se é de manter ou não.
Não sei se o termo "log" está bem aplicado</a:t>
        </a:r>
      </a:p>
    </p188:txBody>
  </p188:cm>
</p188:cmLst>
</file>

<file path=ppt/comments/modernComment_125_63885523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8C2923B-21DF-4344-8975-EF3D806EA166}" authorId="{CCB3EB0A-A6DF-2D2A-FE39-D4D8AD16921B}" created="2022-02-16T11:16:44.482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669879075" sldId="293"/>
      <ac:spMk id="3" creationId="{4AC695A7-16C0-4EDF-AABB-1CAD7086DB28}"/>
      <ac:txMk cp="0">
        <ac:context len="149" hash="148567218"/>
      </ac:txMk>
    </ac:txMkLst>
    <p188:pos x="10932622" y="435408"/>
    <p188:txBody>
      <a:bodyPr/>
      <a:lstStyle/>
      <a:p>
        <a:r>
          <a:rPr lang="pt-PT"/>
          <a:t>tudo a falhar</a:t>
        </a:r>
      </a:p>
    </p188:txBody>
  </p188:cm>
  <p188:cm id="{BF9681FD-DDAC-4845-816E-9EB587E96A76}" authorId="{CCB3EB0A-A6DF-2D2A-FE39-D4D8AD16921B}" created="2022-02-16T11:42:54.065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669879075" sldId="293"/>
      <ac:spMk id="2" creationId="{E851BEF2-87CC-45E0-B4C6-DA004A795EDA}"/>
      <ac:txMk cp="4">
        <ac:context len="28" hash="2498526709"/>
      </ac:txMk>
    </ac:txMkLst>
    <p188:pos x="5886450" y="796925"/>
    <p188:txBody>
      <a:bodyPr/>
      <a:lstStyle/>
      <a:p>
        <a:r>
          <a:rPr lang="pt-PT"/>
          <a:t>talvez fosse melhor fazer uma tabela
Cristina consegues?</a:t>
        </a:r>
      </a:p>
    </p188:txBody>
  </p188:cm>
  <p188:cm id="{27098E90-DB50-D640-B416-4A5B9B97AECD}" authorId="{CCB3EB0A-A6DF-2D2A-FE39-D4D8AD16921B}" created="2022-02-16T15:49:36.192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669879075" sldId="293"/>
      <ac:spMk id="2" creationId="{E851BEF2-87CC-45E0-B4C6-DA004A795EDA}"/>
      <ac:txMk cp="0" len="27">
        <ac:context len="28" hash="2498526709"/>
      </ac:txMk>
    </ac:txMkLst>
    <p188:pos x="8455429" y="748780"/>
    <p188:txBody>
      <a:bodyPr/>
      <a:lstStyle/>
      <a:p>
        <a:r>
          <a:rPr lang="pt-PT"/>
          <a:t>parte do calendário que tinhamos apresentado... vejam se é de manter ou não.
Não sei se o termo "log" está bem aplicado</a:t>
        </a:r>
      </a:p>
    </p188:txBody>
  </p188:cm>
</p188:cmLst>
</file>

<file path=ppt/comments/modernComment_130_BA8F5218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A000C0C5-984B-0549-9F2D-2DCD26048571}" authorId="{CCB3EB0A-A6DF-2D2A-FE39-D4D8AD16921B}" created="2022-02-16T15:48:32.554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129954840" sldId="304"/>
      <ac:spMk id="2" creationId="{0EC93116-6941-43EC-8D27-63A9C20815DD}"/>
      <ac:txMk cp="0" len="14">
        <ac:context len="15" hash="1785494253"/>
      </ac:txMk>
    </ac:txMkLst>
    <p188:pos x="4132811" y="748780"/>
    <p188:txBody>
      <a:bodyPr/>
      <a:lstStyle/>
      <a:p>
        <a:r>
          <a:rPr lang="pt-PT"/>
          <a:t>tarefas de acordo com o slide anterior. vejam se os timings fazem sentido</a:t>
        </a:r>
      </a:p>
    </p188:txBody>
  </p188:cm>
</p188:cmLst>
</file>

<file path=ppt/comments/modernComment_131_13A49F06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AFC2D256-6D20-7945-B7F3-50805121BAEA}" authorId="{CCB3EB0A-A6DF-2D2A-FE39-D4D8AD16921B}" created="2022-02-16T11:16:44.482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29555718" sldId="305"/>
      <ac:spMk id="3" creationId="{4AC695A7-16C0-4EDF-AABB-1CAD7086DB28}"/>
      <ac:txMk cp="0">
        <ac:context len="480" hash="196363363"/>
      </ac:txMk>
    </ac:txMkLst>
    <p188:pos x="10932622" y="435408"/>
    <p188:txBody>
      <a:bodyPr/>
      <a:lstStyle/>
      <a:p>
        <a:r>
          <a:rPr lang="pt-PT"/>
          <a:t>tudo a falhar</a:t>
        </a:r>
      </a:p>
    </p188:txBody>
  </p188:cm>
  <p188:cm id="{386E114E-D89B-0542-A904-75936B3C4C77}" authorId="{CCB3EB0A-A6DF-2D2A-FE39-D4D8AD16921B}" created="2022-02-16T11:42:54.065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29555718" sldId="305"/>
      <ac:spMk id="2" creationId="{E851BEF2-87CC-45E0-B4C6-DA004A795EDA}"/>
      <ac:txMk cp="15" len="8">
        <ac:context len="24" hash="4273962919"/>
      </ac:txMk>
    </ac:txMkLst>
    <p188:pos x="5886450" y="796925"/>
    <p188:txBody>
      <a:bodyPr/>
      <a:lstStyle/>
      <a:p>
        <a:r>
          <a:rPr lang="pt-PT"/>
          <a:t>talvez fosse melhor fazer uma tabela
Cristina consegues?</a:t>
        </a:r>
      </a:p>
    </p188:txBody>
  </p188:cm>
  <p188:cm id="{792C2FC0-5E90-CA4D-806C-87D21D43AEB2}" authorId="{CCB3EB0A-A6DF-2D2A-FE39-D4D8AD16921B}" created="2022-02-16T15:49:36.192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29555718" sldId="305"/>
      <ac:spMk id="2" creationId="{E851BEF2-87CC-45E0-B4C6-DA004A795EDA}"/>
      <ac:txMk cp="0" len="23">
        <ac:context len="24" hash="4273962919"/>
      </ac:txMk>
    </ac:txMkLst>
    <p188:pos x="8455429" y="748780"/>
    <p188:txBody>
      <a:bodyPr/>
      <a:lstStyle/>
      <a:p>
        <a:r>
          <a:rPr lang="pt-PT"/>
          <a:t>parte do calendário que tinhamos apresentado... vejam se é de manter ou não.
Não sei se o termo "log" está bem aplicado</a:t>
        </a:r>
      </a:p>
    </p188:txBody>
  </p188:cm>
</p188:cmLst>
</file>

<file path=ppt/comments/modernComment_132_4F283B68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6CD63D3E-0248-C445-968C-02B8DBAD31D3}" authorId="{CCB3EB0A-A6DF-2D2A-FE39-D4D8AD16921B}" created="2022-02-16T15:47:50.535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328036712" sldId="306"/>
      <ac:spMk id="3" creationId="{43F35342-885A-48AB-A05E-560F90F4C784}"/>
      <ac:txMk cp="13">
        <ac:context len="26" hash="1375998106"/>
      </ac:txMk>
    </ac:txMkLst>
    <p188:pos x="4747953" y="748780"/>
    <p188:txBody>
      <a:bodyPr/>
      <a:lstStyle/>
      <a:p>
        <a:r>
          <a:rPr lang="pt-PT"/>
          <a:t>retirei do documento de candidatura do projeto. Vejam se fica ou sai</a:t>
        </a:r>
      </a:p>
    </p188:txBody>
  </p188:cm>
</p188:cmLst>
</file>

<file path=ppt/comments/modernComment_143_C37A753C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D9D9E420-1C98-A443-9FEF-2E55A4F83427}" authorId="{CCB3EB0A-A6DF-2D2A-FE39-D4D8AD16921B}" created="2022-02-16T15:47:50.535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279582524" sldId="323"/>
      <ac:spMk id="3" creationId="{43F35342-885A-48AB-A05E-560F90F4C784}"/>
      <ac:txMk cp="13">
        <ac:context len="26" hash="1375998106"/>
      </ac:txMk>
    </ac:txMkLst>
    <p188:pos x="4747953" y="748780"/>
    <p188:txBody>
      <a:bodyPr/>
      <a:lstStyle/>
      <a:p>
        <a:r>
          <a:rPr lang="pt-PT"/>
          <a:t>retirei do documento de candidatura do projeto. Vejam se fica ou sai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DBBA00-B457-40AE-ADAD-8E1623167E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4C76D45-28A9-4259-87D6-9C1531F52A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1700FED-3C76-4DA3-8346-4B999BCF8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F711-02C7-45B6-8ED1-E77262D55D55}" type="datetimeFigureOut">
              <a:rPr lang="pt-PT" smtClean="0"/>
              <a:t>16/12/22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5AFDF11-408D-4754-9DE1-71437ECB8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95661FE8-88E5-40A1-A678-A77489184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DED2-F642-4888-974D-FBD75569287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735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82F05B-6D19-4EBA-A656-BF30D8BBB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21DDA56D-82AE-4F99-8D5C-C16661814D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A006320D-3EC4-4C9B-85D9-9E0AEBB23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F711-02C7-45B6-8ED1-E77262D55D55}" type="datetimeFigureOut">
              <a:rPr lang="pt-PT" smtClean="0"/>
              <a:t>16/12/22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C887265-09DA-4532-857E-21E2CF5D5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B616168-75F8-4DF6-8C88-7CDC1D52A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DED2-F642-4888-974D-FBD75569287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9667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85AA1DC-3DC6-490D-A4E2-3BC1A53779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2315B7AB-CFF0-4A31-9658-9E523F7DF5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64F75B82-3C91-43D5-B75F-DE0EA5D22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F711-02C7-45B6-8ED1-E77262D55D55}" type="datetimeFigureOut">
              <a:rPr lang="pt-PT" smtClean="0"/>
              <a:t>16/12/22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92D6EB8-B98E-4A43-A034-150F405C4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B9FC562-8AD1-48DB-AA54-EC40A5269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DED2-F642-4888-974D-FBD75569287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80123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1DF913-3634-4BDF-8E20-41841269A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633BE075-CE2B-4CC5-9586-E23AF9ADD4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FC599D7-AE8B-42F3-842C-97FEAA02B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F711-02C7-45B6-8ED1-E77262D55D55}" type="datetimeFigureOut">
              <a:rPr lang="pt-PT" smtClean="0"/>
              <a:t>16/12/22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3163D26-B9C3-40AB-8B89-EDD9A7377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0BDA39A-6DCC-42E5-92A8-3D418CC33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DED2-F642-4888-974D-FBD75569287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24446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E2F3B-8A21-43F4-813F-96F6A37CC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E25A0DB2-8E1C-4067-B1E6-ADF98F5AA7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4D1212F-A6B2-4703-9D33-8E8E1DB67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F711-02C7-45B6-8ED1-E77262D55D55}" type="datetimeFigureOut">
              <a:rPr lang="pt-PT" smtClean="0"/>
              <a:t>16/12/22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36491F74-4B3A-4366-A79E-8DA549FAA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48A5FB9-1E2E-4AC4-A534-5E6789C07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DED2-F642-4888-974D-FBD75569287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92272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20B262-645E-4D4C-9CEF-967E05B17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418AA97C-3BF3-45C6-824A-471FD54FA0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DE3CF272-1357-41C9-997E-01C1602D82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DE86B0CE-0225-444C-A55A-2BCD514AE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F711-02C7-45B6-8ED1-E77262D55D55}" type="datetimeFigureOut">
              <a:rPr lang="pt-PT" smtClean="0"/>
              <a:t>16/12/22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00307387-BC95-4A84-9F8B-4C0DADC7F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216FA125-4539-45E1-9470-FEFAAECB0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DED2-F642-4888-974D-FBD75569287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0244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49027E-C0DB-48BE-A546-EE9986519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73DFE241-AD7E-4205-AF11-3B743D2A11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50520B32-457F-43B9-944E-F8E8E3B23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75240AF7-4C9F-4D30-A32B-B37D5D5BDE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892C6C90-9CFB-4F50-BE91-6884D27F2E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BF2C4D7D-E64F-4D01-8492-BB8DA42B4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F711-02C7-45B6-8ED1-E77262D55D55}" type="datetimeFigureOut">
              <a:rPr lang="pt-PT" smtClean="0"/>
              <a:t>16/12/22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2F085FF0-5906-490B-8D5E-17DC52A4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B85938FE-B294-4D17-B56F-F021CB32B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DED2-F642-4888-974D-FBD75569287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34709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AEAE30-49F8-4A25-9A27-C43856005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2B5DB1E1-EF16-446A-BDEA-362CAA769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F711-02C7-45B6-8ED1-E77262D55D55}" type="datetimeFigureOut">
              <a:rPr lang="pt-PT" smtClean="0"/>
              <a:t>16/12/22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6FBA026A-B9C4-4DB6-AFF1-C6B917787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3487A58F-C8B3-4424-976B-915C5EDE6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DED2-F642-4888-974D-FBD75569287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5167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FF63CE1D-21C4-4D1C-B618-AE9133034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F711-02C7-45B6-8ED1-E77262D55D55}" type="datetimeFigureOut">
              <a:rPr lang="pt-PT" smtClean="0"/>
              <a:t>16/12/22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D250CBA0-239A-4402-A116-752217014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5D01B6C9-D305-4E48-9435-ED3411134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DED2-F642-4888-974D-FBD75569287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94879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AC3E47-53C6-4CB3-B822-525E85110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6CDC3778-EB20-470D-B57B-0D213A182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B9C6B0F0-6750-42AF-AEC4-920B8D17E5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0729738C-57DA-45EC-B0FA-4B8C5272A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F711-02C7-45B6-8ED1-E77262D55D55}" type="datetimeFigureOut">
              <a:rPr lang="pt-PT" smtClean="0"/>
              <a:t>16/12/22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11A1900-637F-4FA8-8320-D11D06F36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C43ED3BF-C8E8-44BC-B013-565DDF32A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DED2-F642-4888-974D-FBD75569287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96599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EE910B-AF17-42DE-B04D-592DA572B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9EF5B207-0B63-47F4-BE48-F015A7E2AA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06F290C0-387B-4295-B935-76ED71B262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A49688C6-3B4C-494C-939B-FDC4F1E45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EF711-02C7-45B6-8ED1-E77262D55D55}" type="datetimeFigureOut">
              <a:rPr lang="pt-PT" smtClean="0"/>
              <a:t>16/12/22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C942BD44-C0E5-4A31-A803-A0CE6B410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16C4879F-8601-4E2E-9435-F50B827A2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1DED2-F642-4888-974D-FBD75569287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81417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AE839390-8FFD-4D25-BC42-1828397F1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3241D88A-5EA0-4592-9597-145B1E859B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A95E1CC-9E9E-49F8-ABF7-CA2D73F726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EF711-02C7-45B6-8ED1-E77262D55D55}" type="datetimeFigureOut">
              <a:rPr lang="pt-PT" smtClean="0"/>
              <a:t>16/12/22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A8A42898-A830-49FC-B098-6CA0E0E29D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E035DFA-79F3-4813-BCDB-6C3586540E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1DED2-F642-4888-974D-FBD75569287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09320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8/10/relationships/comments" Target="../comments/modernComment_132_4F283B6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8/10/relationships/comments" Target="../comments/modernComment_143_C37A753C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microsoft.com/office/2018/10/relationships/comments" Target="../comments/modernComment_115_5A15F59B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mcctic.ese.ipsantarem.pt/ispg/" TargetMode="External"/><Relationship Id="rId3" Type="http://schemas.openxmlformats.org/officeDocument/2006/relationships/hyperlink" Target="http://itelab.eun.org/" TargetMode="External"/><Relationship Id="rId7" Type="http://schemas.openxmlformats.org/officeDocument/2006/relationships/hyperlink" Target="https://mcctic.ese.ipsantarem.pt/usantiago/course/view.php?id=818" TargetMode="External"/><Relationship Id="rId2" Type="http://schemas.microsoft.com/office/2018/10/relationships/comments" Target="../comments/modernComment_11D_ADEA2F4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iese.ipsantarem.pt/ese/cursos_geral.FormView?P_CUR_SIGLA=MRDE" TargetMode="External"/><Relationship Id="rId5" Type="http://schemas.openxmlformats.org/officeDocument/2006/relationships/hyperlink" Target="https://www.facebook.com/P%C3%B3s-Gradua%C3%A7%C3%A3o-em-Bibliotecas-e-Literacias-Digitais-e-da-Informa%C3%A7%C3%A3o-1608189892784582/?ref=bookmarks" TargetMode="External"/><Relationship Id="rId10" Type="http://schemas.openxmlformats.org/officeDocument/2006/relationships/image" Target="../media/image1.jpg"/><Relationship Id="rId4" Type="http://schemas.openxmlformats.org/officeDocument/2006/relationships/hyperlink" Target="https://www.europeanschoolnetacademy.eu/courses/course-v1:ITELab+Networked_21C+2019/about" TargetMode="External"/><Relationship Id="rId9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hyperlink" Target="https://ued.ipleiria.pt/pt/" TargetMode="External"/><Relationship Id="rId7" Type="http://schemas.openxmlformats.org/officeDocument/2006/relationships/image" Target="../media/image5.png"/><Relationship Id="rId2" Type="http://schemas.microsoft.com/office/2018/10/relationships/comments" Target="../comments/modernComment_125_6388552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uropeanschoolnetacademy.eu/" TargetMode="External"/><Relationship Id="rId5" Type="http://schemas.openxmlformats.org/officeDocument/2006/relationships/hyperlink" Target="https://www.nau.edu.pt/pt/cursos/" TargetMode="External"/><Relationship Id="rId4" Type="http://schemas.openxmlformats.org/officeDocument/2006/relationships/hyperlink" Target="https://up2u.ipleiria.pt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microsoft.com/office/2018/10/relationships/comments" Target="../comments/modernComment_131_13A49F0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microsoft.com/office/2018/10/relationships/comments" Target="../comments/modernComment_130_BA8F52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mailto:samartinho@esg.ipsantarem.pt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cristina.rodrigues@esg.ipsantarem.pt" TargetMode="External"/><Relationship Id="rId5" Type="http://schemas.openxmlformats.org/officeDocument/2006/relationships/hyperlink" Target="mailto:cristina.novo@ese.ipsantarem.pt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Uma imagem com texto&#10;&#10;Descrição gerada automaticamente">
            <a:extLst>
              <a:ext uri="{FF2B5EF4-FFF2-40B4-BE49-F238E27FC236}">
                <a16:creationId xmlns:a16="http://schemas.microsoft.com/office/drawing/2014/main" id="{63DBFED7-5099-6E39-1553-DC63257CD2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81" y="229981"/>
            <a:ext cx="3333750" cy="57150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A1F5562E-CC16-1D7E-4C43-3B0EAF802B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902" y="801481"/>
            <a:ext cx="6680771" cy="3289971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16A1DD87-E238-46D4-22CB-9C7CFC6A6770}"/>
              </a:ext>
            </a:extLst>
          </p:cNvPr>
          <p:cNvSpPr txBox="1"/>
          <p:nvPr/>
        </p:nvSpPr>
        <p:spPr>
          <a:xfrm>
            <a:off x="3113085" y="4091452"/>
            <a:ext cx="56584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b="1" i="1" dirty="0" err="1"/>
              <a:t>Multiplier</a:t>
            </a:r>
            <a:r>
              <a:rPr lang="pt-PT" sz="2400" b="1" i="1"/>
              <a:t> </a:t>
            </a:r>
            <a:r>
              <a:rPr lang="pt-PT" sz="2400" b="1" i="1" err="1"/>
              <a:t>Event</a:t>
            </a:r>
            <a:endParaRPr lang="pt-PT" sz="2400" b="1" i="1"/>
          </a:p>
          <a:p>
            <a:pPr algn="ctr"/>
            <a:r>
              <a:rPr lang="pt-PT" sz="2400" b="1" i="1"/>
              <a:t>16</a:t>
            </a:r>
            <a:r>
              <a:rPr lang="pt-PT" sz="2400" b="1" i="1" baseline="30000"/>
              <a:t>th</a:t>
            </a:r>
            <a:r>
              <a:rPr lang="pt-PT" sz="2400" b="1" i="1"/>
              <a:t> </a:t>
            </a:r>
            <a:r>
              <a:rPr lang="pt-PT" sz="2400" b="1" i="1" err="1"/>
              <a:t>December</a:t>
            </a:r>
            <a:r>
              <a:rPr lang="pt-PT" sz="2400" b="1" i="1"/>
              <a:t> 2022</a:t>
            </a:r>
          </a:p>
          <a:p>
            <a:pPr algn="ctr"/>
            <a:r>
              <a:rPr lang="pt-PT" sz="2400" b="1" i="1"/>
              <a:t>Auditório 1 da Escola Superior de Educação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AE54CBEA-D066-ED46-7EC7-F5506115E8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5561724"/>
            <a:ext cx="7772400" cy="989589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17C3208D-609D-EAB4-A4C6-B7B596046E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1226" y="51116"/>
            <a:ext cx="4531744" cy="960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231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Uma imagem com texto&#10;&#10;Descrição gerada automaticamente">
            <a:extLst>
              <a:ext uri="{FF2B5EF4-FFF2-40B4-BE49-F238E27FC236}">
                <a16:creationId xmlns:a16="http://schemas.microsoft.com/office/drawing/2014/main" id="{63DBFED7-5099-6E39-1553-DC63257CD2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81" y="229981"/>
            <a:ext cx="3333750" cy="57150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A1F5562E-CC16-1D7E-4C43-3B0EAF802B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555" y="0"/>
            <a:ext cx="2437445" cy="1200329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AE54CBEA-D066-ED46-7EC7-F5506115E8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5868411"/>
            <a:ext cx="7772400" cy="989589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C1589E50-0CC1-DE2D-42B2-6E56F369F91E}"/>
              </a:ext>
            </a:extLst>
          </p:cNvPr>
          <p:cNvSpPr txBox="1"/>
          <p:nvPr/>
        </p:nvSpPr>
        <p:spPr>
          <a:xfrm>
            <a:off x="1023667" y="1790495"/>
            <a:ext cx="1014466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IO1: DANTE estudo de mercado e relatório do inquérito – VSB</a:t>
            </a:r>
          </a:p>
          <a:p>
            <a:pPr algn="just"/>
            <a:r>
              <a:rPr lang="pt-PT" sz="2800" b="1" i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IO2: DANTE </a:t>
            </a:r>
            <a:r>
              <a:rPr lang="pt-PT" sz="2800" b="1" i="1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guidelines</a:t>
            </a:r>
            <a:r>
              <a:rPr lang="pt-PT" sz="2800" b="1" i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HOW TO Como desenvolver um curso digital – IPSANTRÉM / AKU</a:t>
            </a:r>
          </a:p>
          <a:p>
            <a:pPr algn="just"/>
            <a:r>
              <a:rPr lang="pt-PT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IO3: DIRECTRIZES DANTE COMO CRIAR a </a:t>
            </a:r>
            <a:r>
              <a:rPr lang="pt-PT" sz="2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infra-estrutura</a:t>
            </a:r>
            <a:r>
              <a:rPr lang="pt-PT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informática para o ensino digital - VSB</a:t>
            </a:r>
          </a:p>
          <a:p>
            <a:pPr algn="just"/>
            <a:r>
              <a:rPr lang="pt-PT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IO4: </a:t>
            </a:r>
            <a:r>
              <a:rPr lang="pt-PT" sz="2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Directrizes</a:t>
            </a:r>
            <a:r>
              <a:rPr lang="pt-PT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DANTE COMO comunicar com os estudantes e motivá-los na educação digital - UEK</a:t>
            </a:r>
          </a:p>
          <a:p>
            <a:pPr algn="just"/>
            <a:r>
              <a:rPr lang="pt-PT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IO5: cursos digitais DANTE nas áreas de Negócios e Economia - TUKE</a:t>
            </a:r>
            <a:endParaRPr lang="pt-P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2B12A20-185C-FC83-D0B7-74BAD6F88891}"/>
              </a:ext>
            </a:extLst>
          </p:cNvPr>
          <p:cNvSpPr txBox="1"/>
          <p:nvPr/>
        </p:nvSpPr>
        <p:spPr>
          <a:xfrm>
            <a:off x="2103711" y="1034378"/>
            <a:ext cx="69006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>
                <a:solidFill>
                  <a:srgbClr val="00B050"/>
                </a:solidFill>
              </a:rPr>
              <a:t>INTELLECTUAL OUTPUTS</a:t>
            </a:r>
          </a:p>
        </p:txBody>
      </p:sp>
    </p:spTree>
    <p:extLst>
      <p:ext uri="{BB962C8B-B14F-4D97-AF65-F5344CB8AC3E}">
        <p14:creationId xmlns:p14="http://schemas.microsoft.com/office/powerpoint/2010/main" val="3225303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Uma imagem com texto&#10;&#10;Descrição gerada automaticamente">
            <a:extLst>
              <a:ext uri="{FF2B5EF4-FFF2-40B4-BE49-F238E27FC236}">
                <a16:creationId xmlns:a16="http://schemas.microsoft.com/office/drawing/2014/main" id="{63DBFED7-5099-6E39-1553-DC63257CD2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81" y="229981"/>
            <a:ext cx="3333750" cy="57150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A1F5562E-CC16-1D7E-4C43-3B0EAF802B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555" y="0"/>
            <a:ext cx="2437445" cy="1200329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AE54CBEA-D066-ED46-7EC7-F5506115E8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5868411"/>
            <a:ext cx="7772400" cy="989589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C1589E50-0CC1-DE2D-42B2-6E56F369F91E}"/>
              </a:ext>
            </a:extLst>
          </p:cNvPr>
          <p:cNvSpPr txBox="1"/>
          <p:nvPr/>
        </p:nvSpPr>
        <p:spPr>
          <a:xfrm>
            <a:off x="1023667" y="2438086"/>
            <a:ext cx="10144665" cy="3299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cs-CZ" sz="2800" dirty="0">
                <a:ea typeface="Calibri" panose="020F0502020204030204" pitchFamily="34" charset="0"/>
                <a:cs typeface="Times New Roman" panose="02020603050405020304" pitchFamily="18" charset="0"/>
              </a:rPr>
              <a:t>TPM1 </a:t>
            </a:r>
            <a:r>
              <a:rPr lang="cs-CZ" sz="2800" dirty="0" err="1">
                <a:ea typeface="Calibri" panose="020F0502020204030204" pitchFamily="34" charset="0"/>
                <a:cs typeface="Times New Roman" panose="02020603050405020304" pitchFamily="18" charset="0"/>
              </a:rPr>
              <a:t>March</a:t>
            </a:r>
            <a:r>
              <a:rPr lang="cs-CZ" sz="2800" dirty="0"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cs-CZ" sz="2800" dirty="0" err="1">
                <a:ea typeface="Calibri" panose="020F0502020204030204" pitchFamily="34" charset="0"/>
                <a:cs typeface="Times New Roman" panose="02020603050405020304" pitchFamily="18" charset="0"/>
              </a:rPr>
              <a:t>April</a:t>
            </a:r>
            <a:r>
              <a:rPr lang="cs-CZ" sz="2800" dirty="0">
                <a:ea typeface="Calibri" panose="020F0502020204030204" pitchFamily="34" charset="0"/>
                <a:cs typeface="Times New Roman" panose="02020603050405020304" pitchFamily="18" charset="0"/>
              </a:rPr>
              <a:t> 2021 (</a:t>
            </a:r>
            <a:r>
              <a:rPr lang="cs-CZ" sz="2800" i="1" dirty="0">
                <a:ea typeface="Calibri" panose="020F0502020204030204" pitchFamily="34" charset="0"/>
                <a:cs typeface="Times New Roman" panose="02020603050405020304" pitchFamily="18" charset="0"/>
              </a:rPr>
              <a:t>online </a:t>
            </a:r>
            <a:r>
              <a:rPr lang="cs-CZ" sz="28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cs-CZ" sz="28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>
                <a:ea typeface="Calibri" panose="020F0502020204030204" pitchFamily="34" charset="0"/>
                <a:cs typeface="Times New Roman" panose="02020603050405020304" pitchFamily="18" charset="0"/>
              </a:rPr>
              <a:t>VSB) </a:t>
            </a:r>
          </a:p>
          <a:p>
            <a:pPr algn="just">
              <a:lnSpc>
                <a:spcPct val="107000"/>
              </a:lnSpc>
            </a:pPr>
            <a:r>
              <a:rPr lang="cs-CZ" sz="2800" b="1" dirty="0">
                <a:solidFill>
                  <a:srgbClr val="00B05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TPM2 </a:t>
            </a:r>
            <a:r>
              <a:rPr lang="cs-CZ" sz="2800" b="1" dirty="0" err="1">
                <a:solidFill>
                  <a:srgbClr val="00B05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September</a:t>
            </a:r>
            <a:r>
              <a:rPr lang="cs-CZ" sz="2800" b="1" dirty="0">
                <a:solidFill>
                  <a:srgbClr val="00B05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cs-CZ" sz="2800" b="1" dirty="0" err="1">
                <a:solidFill>
                  <a:srgbClr val="00B05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October</a:t>
            </a:r>
            <a:r>
              <a:rPr lang="cs-CZ" sz="2800" b="1" dirty="0">
                <a:solidFill>
                  <a:srgbClr val="00B05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2021 (IPSANTARÉM)</a:t>
            </a:r>
          </a:p>
          <a:p>
            <a:pPr algn="just">
              <a:lnSpc>
                <a:spcPct val="107000"/>
              </a:lnSpc>
            </a:pPr>
            <a:r>
              <a:rPr lang="cs-CZ" sz="2800" dirty="0">
                <a:ea typeface="Calibri" panose="020F0502020204030204" pitchFamily="34" charset="0"/>
                <a:cs typeface="Times New Roman" panose="02020603050405020304" pitchFamily="18" charset="0"/>
              </a:rPr>
              <a:t>TPM3 </a:t>
            </a:r>
            <a:r>
              <a:rPr lang="cs-CZ" sz="2800" dirty="0" err="1">
                <a:ea typeface="Calibri" panose="020F0502020204030204" pitchFamily="34" charset="0"/>
                <a:cs typeface="Times New Roman" panose="02020603050405020304" pitchFamily="18" charset="0"/>
              </a:rPr>
              <a:t>April</a:t>
            </a:r>
            <a:r>
              <a:rPr lang="cs-CZ" sz="2800" dirty="0">
                <a:ea typeface="Calibri" panose="020F0502020204030204" pitchFamily="34" charset="0"/>
                <a:cs typeface="Times New Roman" panose="02020603050405020304" pitchFamily="18" charset="0"/>
              </a:rPr>
              <a:t>/May 2022 (AKU)</a:t>
            </a:r>
          </a:p>
          <a:p>
            <a:pPr algn="just">
              <a:lnSpc>
                <a:spcPct val="107000"/>
              </a:lnSpc>
            </a:pPr>
            <a:r>
              <a:rPr lang="cs-CZ" sz="2800" dirty="0">
                <a:ea typeface="Calibri" panose="020F0502020204030204" pitchFamily="34" charset="0"/>
                <a:cs typeface="Times New Roman" panose="02020603050405020304" pitchFamily="18" charset="0"/>
              </a:rPr>
              <a:t>TPM4 August 2022 (TUKA)</a:t>
            </a:r>
          </a:p>
          <a:p>
            <a:pPr algn="just">
              <a:lnSpc>
                <a:spcPct val="107000"/>
              </a:lnSpc>
            </a:pPr>
            <a:r>
              <a:rPr lang="cs-CZ" sz="2800" dirty="0">
                <a:ea typeface="Calibri" panose="020F0502020204030204" pitchFamily="34" charset="0"/>
                <a:cs typeface="Times New Roman" panose="02020603050405020304" pitchFamily="18" charset="0"/>
              </a:rPr>
              <a:t>TPM5 </a:t>
            </a:r>
            <a:r>
              <a:rPr lang="cs-CZ" sz="2800" dirty="0" err="1">
                <a:ea typeface="Calibri" panose="020F0502020204030204" pitchFamily="34" charset="0"/>
                <a:cs typeface="Times New Roman" panose="02020603050405020304" pitchFamily="18" charset="0"/>
              </a:rPr>
              <a:t>October</a:t>
            </a:r>
            <a:r>
              <a:rPr lang="cs-CZ" sz="2800" dirty="0"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cs-CZ" sz="2800" dirty="0" err="1">
                <a:ea typeface="Calibri" panose="020F0502020204030204" pitchFamily="34" charset="0"/>
                <a:cs typeface="Times New Roman" panose="02020603050405020304" pitchFamily="18" charset="0"/>
              </a:rPr>
              <a:t>November</a:t>
            </a:r>
            <a:r>
              <a:rPr lang="cs-CZ" sz="2800" dirty="0">
                <a:ea typeface="Calibri" panose="020F0502020204030204" pitchFamily="34" charset="0"/>
                <a:cs typeface="Times New Roman" panose="02020603050405020304" pitchFamily="18" charset="0"/>
              </a:rPr>
              <a:t> 2022 (VSB)</a:t>
            </a:r>
          </a:p>
          <a:p>
            <a:pPr algn="just">
              <a:lnSpc>
                <a:spcPct val="107000"/>
              </a:lnSpc>
            </a:pPr>
            <a:r>
              <a:rPr lang="cs-CZ" sz="2800" dirty="0">
                <a:ea typeface="Calibri" panose="020F0502020204030204" pitchFamily="34" charset="0"/>
                <a:cs typeface="Times New Roman" panose="02020603050405020304" pitchFamily="18" charset="0"/>
              </a:rPr>
              <a:t>TPM6 </a:t>
            </a:r>
            <a:r>
              <a:rPr lang="cs-CZ" sz="2800" dirty="0" err="1">
                <a:ea typeface="Calibri" panose="020F0502020204030204" pitchFamily="34" charset="0"/>
                <a:cs typeface="Times New Roman" panose="02020603050405020304" pitchFamily="18" charset="0"/>
              </a:rPr>
              <a:t>January</a:t>
            </a:r>
            <a:r>
              <a:rPr lang="cs-CZ" sz="2800" dirty="0">
                <a:ea typeface="Calibri" panose="020F0502020204030204" pitchFamily="34" charset="0"/>
                <a:cs typeface="Times New Roman" panose="02020603050405020304" pitchFamily="18" charset="0"/>
              </a:rPr>
              <a:t> 2023 (VSB and TUKA)</a:t>
            </a:r>
          </a:p>
          <a:p>
            <a:pPr algn="just">
              <a:lnSpc>
                <a:spcPct val="107000"/>
              </a:lnSpc>
            </a:pPr>
            <a:endParaRPr lang="cs-CZ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2B12A20-185C-FC83-D0B7-74BAD6F88891}"/>
              </a:ext>
            </a:extLst>
          </p:cNvPr>
          <p:cNvSpPr txBox="1"/>
          <p:nvPr/>
        </p:nvSpPr>
        <p:spPr>
          <a:xfrm>
            <a:off x="1659211" y="1687113"/>
            <a:ext cx="69006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>
                <a:solidFill>
                  <a:srgbClr val="00B050"/>
                </a:solidFill>
              </a:rPr>
              <a:t>MEETINGS</a:t>
            </a:r>
          </a:p>
        </p:txBody>
      </p:sp>
    </p:spTree>
    <p:extLst>
      <p:ext uri="{BB962C8B-B14F-4D97-AF65-F5344CB8AC3E}">
        <p14:creationId xmlns:p14="http://schemas.microsoft.com/office/powerpoint/2010/main" val="1393038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43F35342-885A-48AB-A05E-560F90F4C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PT" sz="2800" b="1" dirty="0">
                <a:solidFill>
                  <a:srgbClr val="00B050"/>
                </a:solidFill>
                <a:latin typeface="+mn-lt"/>
              </a:rPr>
              <a:t>TAKS FOR IO2 (IPSANTARÉM)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E3F92F62-4402-4F52-A283-CA72B9E55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00CC99"/>
              </a:buClr>
              <a:buFont typeface="Wingdings" panose="05000000000000000000" pitchFamily="2" charset="2"/>
              <a:buChar char="Ø"/>
            </a:pPr>
            <a:r>
              <a:rPr lang="en-US" dirty="0"/>
              <a:t>A1: </a:t>
            </a:r>
            <a:r>
              <a:rPr lang="en-US" b="1" dirty="0"/>
              <a:t>Analysis of present digital education at HEIs (all partners) 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Análise</a:t>
            </a:r>
            <a:r>
              <a:rPr lang="en-US" dirty="0"/>
              <a:t> de </a:t>
            </a:r>
            <a:r>
              <a:rPr lang="en-US" dirty="0" err="1"/>
              <a:t>abordagens</a:t>
            </a:r>
            <a:r>
              <a:rPr lang="en-US" dirty="0"/>
              <a:t> </a:t>
            </a:r>
            <a:r>
              <a:rPr lang="en-US" dirty="0" err="1"/>
              <a:t>metodológicas</a:t>
            </a:r>
            <a:r>
              <a:rPr lang="en-US" dirty="0"/>
              <a:t> para a </a:t>
            </a:r>
            <a:r>
              <a:rPr lang="en-US" dirty="0" err="1"/>
              <a:t>criação</a:t>
            </a:r>
            <a:r>
              <a:rPr lang="en-US" dirty="0"/>
              <a:t> e </a:t>
            </a:r>
            <a:r>
              <a:rPr lang="en-US" dirty="0" err="1"/>
              <a:t>implementação</a:t>
            </a:r>
            <a:r>
              <a:rPr lang="en-US" dirty="0"/>
              <a:t> de </a:t>
            </a:r>
            <a:r>
              <a:rPr lang="en-US" dirty="0" err="1"/>
              <a:t>atividades</a:t>
            </a:r>
            <a:r>
              <a:rPr lang="en-US" dirty="0"/>
              <a:t> </a:t>
            </a:r>
            <a:r>
              <a:rPr lang="en-US" dirty="0" err="1"/>
              <a:t>educativas</a:t>
            </a:r>
            <a:r>
              <a:rPr lang="en-US" dirty="0"/>
              <a:t> </a:t>
            </a:r>
            <a:r>
              <a:rPr lang="en-US" dirty="0" err="1"/>
              <a:t>adequadas</a:t>
            </a:r>
            <a:r>
              <a:rPr lang="en-US" dirty="0"/>
              <a:t> </a:t>
            </a:r>
            <a:r>
              <a:rPr lang="en-US" dirty="0" err="1"/>
              <a:t>às</a:t>
            </a:r>
            <a:r>
              <a:rPr lang="en-US" dirty="0"/>
              <a:t> IES no </a:t>
            </a:r>
            <a:r>
              <a:rPr lang="en-US" dirty="0" err="1"/>
              <a:t>ensino</a:t>
            </a:r>
            <a:r>
              <a:rPr lang="en-US" dirty="0"/>
              <a:t> digital;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Partilha</a:t>
            </a:r>
            <a:r>
              <a:rPr lang="en-US" dirty="0"/>
              <a:t> e </a:t>
            </a:r>
            <a:r>
              <a:rPr lang="en-US" dirty="0" err="1"/>
              <a:t>pesquisa</a:t>
            </a:r>
            <a:r>
              <a:rPr lang="en-US" dirty="0"/>
              <a:t> de </a:t>
            </a:r>
            <a:r>
              <a:rPr lang="en-US" dirty="0" err="1"/>
              <a:t>exemplos</a:t>
            </a:r>
            <a:r>
              <a:rPr lang="en-US" dirty="0"/>
              <a:t> de boas </a:t>
            </a:r>
            <a:r>
              <a:rPr lang="en-US" dirty="0" err="1"/>
              <a:t>práticas</a:t>
            </a:r>
            <a:r>
              <a:rPr lang="en-US" dirty="0"/>
              <a:t> - </a:t>
            </a:r>
            <a:r>
              <a:rPr lang="en-US" dirty="0" err="1"/>
              <a:t>descoberta</a:t>
            </a:r>
            <a:r>
              <a:rPr lang="en-US" dirty="0"/>
              <a:t> de </a:t>
            </a:r>
            <a:r>
              <a:rPr lang="en-US" dirty="0" err="1"/>
              <a:t>exemplos</a:t>
            </a:r>
            <a:r>
              <a:rPr lang="en-US" dirty="0"/>
              <a:t> entre </a:t>
            </a:r>
            <a:r>
              <a:rPr lang="en-US" dirty="0" err="1"/>
              <a:t>parceiros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universidades</a:t>
            </a:r>
            <a:r>
              <a:rPr lang="en-US" dirty="0"/>
              <a:t> </a:t>
            </a:r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parceiras</a:t>
            </a:r>
            <a:r>
              <a:rPr lang="en-US" dirty="0"/>
              <a:t> e </a:t>
            </a:r>
            <a:r>
              <a:rPr lang="en-US" dirty="0" err="1"/>
              <a:t>outras</a:t>
            </a:r>
            <a:r>
              <a:rPr lang="en-US" dirty="0"/>
              <a:t> </a:t>
            </a:r>
            <a:r>
              <a:rPr lang="en-US" dirty="0" err="1"/>
              <a:t>instituições</a:t>
            </a:r>
            <a:r>
              <a:rPr lang="en-US" dirty="0"/>
              <a:t> </a:t>
            </a:r>
            <a:r>
              <a:rPr lang="en-US" dirty="0" err="1"/>
              <a:t>educacionais</a:t>
            </a:r>
            <a:r>
              <a:rPr lang="en-US" dirty="0"/>
              <a:t>, </a:t>
            </a:r>
            <a:r>
              <a:rPr lang="en-US" dirty="0" err="1"/>
              <a:t>organização</a:t>
            </a:r>
            <a:r>
              <a:rPr lang="en-US" dirty="0"/>
              <a:t> de um </a:t>
            </a:r>
            <a:r>
              <a:rPr lang="en-US" i="1" dirty="0"/>
              <a:t>webinar</a:t>
            </a:r>
            <a:r>
              <a:rPr lang="en-US" dirty="0"/>
              <a:t> com um </a:t>
            </a:r>
            <a:r>
              <a:rPr lang="en-US" dirty="0" err="1"/>
              <a:t>painel</a:t>
            </a:r>
            <a:r>
              <a:rPr lang="en-US" dirty="0"/>
              <a:t> de </a:t>
            </a:r>
            <a:r>
              <a:rPr lang="en-US" dirty="0" err="1"/>
              <a:t>discussão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Identificação</a:t>
            </a:r>
            <a:r>
              <a:rPr lang="en-US" dirty="0"/>
              <a:t> de </a:t>
            </a:r>
            <a:r>
              <a:rPr lang="en-US" dirty="0" err="1"/>
              <a:t>potenciais</a:t>
            </a:r>
            <a:r>
              <a:rPr lang="en-US" dirty="0"/>
              <a:t> </a:t>
            </a:r>
            <a:r>
              <a:rPr lang="en-US" dirty="0" err="1"/>
              <a:t>riscos</a:t>
            </a:r>
            <a:r>
              <a:rPr lang="en-US" dirty="0"/>
              <a:t> e </a:t>
            </a:r>
            <a:r>
              <a:rPr lang="en-US" dirty="0" err="1"/>
              <a:t>barreiras</a:t>
            </a:r>
            <a:r>
              <a:rPr lang="en-US" dirty="0"/>
              <a:t> tanto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criação</a:t>
            </a:r>
            <a:r>
              <a:rPr lang="en-US" dirty="0"/>
              <a:t> de </a:t>
            </a:r>
            <a:r>
              <a:rPr lang="en-US" dirty="0" err="1"/>
              <a:t>recursos</a:t>
            </a:r>
            <a:r>
              <a:rPr lang="en-US" dirty="0"/>
              <a:t> </a:t>
            </a:r>
            <a:r>
              <a:rPr lang="en-US" dirty="0" err="1"/>
              <a:t>educativos</a:t>
            </a:r>
            <a:r>
              <a:rPr lang="en-US" dirty="0"/>
              <a:t> </a:t>
            </a:r>
            <a:r>
              <a:rPr lang="en-US" dirty="0" err="1"/>
              <a:t>abertos</a:t>
            </a:r>
            <a:r>
              <a:rPr lang="en-US" dirty="0"/>
              <a:t>,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durante</a:t>
            </a:r>
            <a:r>
              <a:rPr lang="en-US" dirty="0"/>
              <a:t> a </a:t>
            </a:r>
            <a:r>
              <a:rPr lang="en-US" dirty="0" err="1"/>
              <a:t>sua</a:t>
            </a:r>
            <a:r>
              <a:rPr lang="en-US" dirty="0"/>
              <a:t> </a:t>
            </a:r>
            <a:r>
              <a:rPr lang="en-US" dirty="0" err="1"/>
              <a:t>utilização</a:t>
            </a:r>
            <a:r>
              <a:rPr lang="en-US" dirty="0"/>
              <a:t>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cursos</a:t>
            </a:r>
            <a:r>
              <a:rPr lang="en-US" dirty="0"/>
              <a:t> </a:t>
            </a:r>
            <a:r>
              <a:rPr lang="en-US" dirty="0" err="1"/>
              <a:t>digitais</a:t>
            </a:r>
            <a:r>
              <a:rPr lang="en-US" dirty="0"/>
              <a:t>.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A05C7B05-9AC2-E8AF-736D-C4E1907B0C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5868411"/>
            <a:ext cx="7772400" cy="989589"/>
          </a:xfrm>
          <a:prstGeom prst="rect">
            <a:avLst/>
          </a:prstGeom>
        </p:spPr>
      </p:pic>
      <p:pic>
        <p:nvPicPr>
          <p:cNvPr id="7" name="Imagem 6" descr="Uma imagem com texto&#10;&#10;Descrição gerada automaticamente">
            <a:extLst>
              <a:ext uri="{FF2B5EF4-FFF2-40B4-BE49-F238E27FC236}">
                <a16:creationId xmlns:a16="http://schemas.microsoft.com/office/drawing/2014/main" id="{051FF01E-20D4-A101-11CC-7CD713D899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81" y="229981"/>
            <a:ext cx="3333750" cy="571500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E6824F12-B385-1234-920F-6CB20BF021E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555" y="0"/>
            <a:ext cx="2437445" cy="120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03671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43F35342-885A-48AB-A05E-560F90F4C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PT" sz="2800" b="1" dirty="0">
                <a:solidFill>
                  <a:srgbClr val="00B050"/>
                </a:solidFill>
                <a:latin typeface="+mn-lt"/>
              </a:rPr>
              <a:t>TAKS FOR IO2 (IPSANTARÉM)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E3F92F62-4402-4F52-A283-CA72B9E55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00CC99"/>
              </a:buClr>
              <a:buFont typeface="Wingdings" panose="05000000000000000000" pitchFamily="2" charset="2"/>
              <a:buChar char="Ø"/>
            </a:pPr>
            <a:r>
              <a:rPr lang="en-US" dirty="0"/>
              <a:t>A2: </a:t>
            </a:r>
            <a:r>
              <a:rPr lang="en-US" b="1" dirty="0"/>
              <a:t>Research of digital education and identifying methodological approaches (Santarem + all other partners) </a:t>
            </a:r>
          </a:p>
          <a:p>
            <a:pPr marL="0" indent="0">
              <a:buClr>
                <a:srgbClr val="00CC99"/>
              </a:buClr>
              <a:buNone/>
            </a:pPr>
            <a:r>
              <a:rPr lang="en-US" dirty="0"/>
              <a:t> - </a:t>
            </a:r>
            <a:r>
              <a:rPr lang="en-US" dirty="0" err="1"/>
              <a:t>Investigação</a:t>
            </a:r>
            <a:r>
              <a:rPr lang="en-US" dirty="0"/>
              <a:t> </a:t>
            </a:r>
            <a:r>
              <a:rPr lang="en-US" dirty="0" err="1"/>
              <a:t>compilando</a:t>
            </a:r>
            <a:r>
              <a:rPr lang="en-US" dirty="0"/>
              <a:t> e </a:t>
            </a:r>
            <a:r>
              <a:rPr lang="en-US" dirty="0" err="1"/>
              <a:t>avaliando</a:t>
            </a:r>
            <a:r>
              <a:rPr lang="en-US" dirty="0"/>
              <a:t> </a:t>
            </a:r>
            <a:r>
              <a:rPr lang="en-US" dirty="0" err="1"/>
              <a:t>cursos</a:t>
            </a:r>
            <a:r>
              <a:rPr lang="en-US" dirty="0"/>
              <a:t> </a:t>
            </a:r>
            <a:r>
              <a:rPr lang="en-US" i="1" dirty="0"/>
              <a:t>online</a:t>
            </a:r>
            <a:r>
              <a:rPr lang="en-US" dirty="0"/>
              <a:t> e </a:t>
            </a:r>
            <a:r>
              <a:rPr lang="en-US" dirty="0" err="1"/>
              <a:t>híbridos</a:t>
            </a:r>
            <a:r>
              <a:rPr lang="en-US" dirty="0"/>
              <a:t>; </a:t>
            </a:r>
            <a:r>
              <a:rPr lang="en-US" dirty="0" err="1"/>
              <a:t>identificar</a:t>
            </a:r>
            <a:r>
              <a:rPr lang="en-US" dirty="0"/>
              <a:t> </a:t>
            </a:r>
            <a:r>
              <a:rPr lang="en-US" dirty="0" err="1"/>
              <a:t>diferenciadores</a:t>
            </a:r>
            <a:r>
              <a:rPr lang="en-US" dirty="0"/>
              <a:t> e “</a:t>
            </a:r>
            <a:r>
              <a:rPr lang="en-US" dirty="0" err="1"/>
              <a:t>armadilhas</a:t>
            </a:r>
            <a:r>
              <a:rPr lang="en-US" dirty="0"/>
              <a:t>”. </a:t>
            </a:r>
          </a:p>
          <a:p>
            <a:pPr marL="0" indent="0">
              <a:buClr>
                <a:srgbClr val="00CC99"/>
              </a:buClr>
              <a:buNone/>
            </a:pPr>
            <a:r>
              <a:rPr lang="en-US" dirty="0"/>
              <a:t>- </a:t>
            </a:r>
            <a:r>
              <a:rPr lang="en-US" dirty="0" err="1"/>
              <a:t>Investigação</a:t>
            </a:r>
            <a:r>
              <a:rPr lang="en-US" dirty="0"/>
              <a:t> das </a:t>
            </a:r>
            <a:r>
              <a:rPr lang="en-US" dirty="0" err="1"/>
              <a:t>melhores</a:t>
            </a:r>
            <a:r>
              <a:rPr lang="en-US" dirty="0"/>
              <a:t> </a:t>
            </a:r>
            <a:r>
              <a:rPr lang="en-US" dirty="0" err="1"/>
              <a:t>plataformas</a:t>
            </a:r>
            <a:r>
              <a:rPr lang="en-US" dirty="0"/>
              <a:t> e das </a:t>
            </a:r>
            <a:r>
              <a:rPr lang="en-US" dirty="0" err="1"/>
              <a:t>metodologias</a:t>
            </a:r>
            <a:r>
              <a:rPr lang="en-US" dirty="0"/>
              <a:t> </a:t>
            </a:r>
            <a:r>
              <a:rPr lang="en-US" dirty="0" err="1"/>
              <a:t>mais</a:t>
            </a:r>
            <a:r>
              <a:rPr lang="en-US" dirty="0"/>
              <a:t> </a:t>
            </a:r>
            <a:r>
              <a:rPr lang="en-US" dirty="0" err="1"/>
              <a:t>adequadas</a:t>
            </a:r>
            <a:r>
              <a:rPr lang="en-US" dirty="0"/>
              <a:t>. </a:t>
            </a:r>
          </a:p>
          <a:p>
            <a:pPr marL="0" indent="0">
              <a:buClr>
                <a:srgbClr val="00CC99"/>
              </a:buClr>
              <a:buNone/>
            </a:pPr>
            <a:r>
              <a:rPr lang="en-US" dirty="0"/>
              <a:t>- </a:t>
            </a:r>
            <a:r>
              <a:rPr lang="en-US" dirty="0" err="1"/>
              <a:t>Selecção</a:t>
            </a:r>
            <a:r>
              <a:rPr lang="en-US" dirty="0"/>
              <a:t> de </a:t>
            </a:r>
            <a:r>
              <a:rPr lang="en-US" dirty="0" err="1"/>
              <a:t>estilo</a:t>
            </a:r>
            <a:r>
              <a:rPr lang="en-US" dirty="0"/>
              <a:t> e </a:t>
            </a:r>
            <a:r>
              <a:rPr lang="en-US" dirty="0" err="1"/>
              <a:t>melhores</a:t>
            </a:r>
            <a:r>
              <a:rPr lang="en-US" dirty="0"/>
              <a:t> </a:t>
            </a:r>
            <a:r>
              <a:rPr lang="en-US" dirty="0" err="1"/>
              <a:t>práticas</a:t>
            </a:r>
            <a:r>
              <a:rPr lang="en-US" dirty="0"/>
              <a:t> para o </a:t>
            </a:r>
            <a:r>
              <a:rPr lang="en-US" dirty="0" err="1"/>
              <a:t>desenvolvimento</a:t>
            </a:r>
            <a:r>
              <a:rPr lang="en-US" dirty="0"/>
              <a:t> da </a:t>
            </a:r>
            <a:r>
              <a:rPr lang="en-US" dirty="0" err="1"/>
              <a:t>educação</a:t>
            </a:r>
            <a:r>
              <a:rPr lang="en-US" dirty="0"/>
              <a:t> digital </a:t>
            </a:r>
            <a:r>
              <a:rPr lang="en-US" dirty="0" err="1"/>
              <a:t>nas</a:t>
            </a:r>
            <a:r>
              <a:rPr lang="en-US" dirty="0"/>
              <a:t> IES.</a:t>
            </a:r>
            <a:endParaRPr lang="pt-PT" dirty="0">
              <a:solidFill>
                <a:srgbClr val="FF0000"/>
              </a:solidFill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A05C7B05-9AC2-E8AF-736D-C4E1907B0C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5868411"/>
            <a:ext cx="7772400" cy="989589"/>
          </a:xfrm>
          <a:prstGeom prst="rect">
            <a:avLst/>
          </a:prstGeom>
        </p:spPr>
      </p:pic>
      <p:pic>
        <p:nvPicPr>
          <p:cNvPr id="7" name="Imagem 6" descr="Uma imagem com texto&#10;&#10;Descrição gerada automaticamente">
            <a:extLst>
              <a:ext uri="{FF2B5EF4-FFF2-40B4-BE49-F238E27FC236}">
                <a16:creationId xmlns:a16="http://schemas.microsoft.com/office/drawing/2014/main" id="{051FF01E-20D4-A101-11CC-7CD713D899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81" y="229981"/>
            <a:ext cx="3333750" cy="571500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E6824F12-B385-1234-920F-6CB20BF021E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555" y="0"/>
            <a:ext cx="2437445" cy="120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582524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Uma imagem com texto&#10;&#10;Descrição gerada automaticamente">
            <a:extLst>
              <a:ext uri="{FF2B5EF4-FFF2-40B4-BE49-F238E27FC236}">
                <a16:creationId xmlns:a16="http://schemas.microsoft.com/office/drawing/2014/main" id="{63DBFED7-5099-6E39-1553-DC63257CD2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81" y="229981"/>
            <a:ext cx="3333750" cy="57150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A1F5562E-CC16-1D7E-4C43-3B0EAF802B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902" y="801481"/>
            <a:ext cx="6680771" cy="3289971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16A1DD87-E238-46D4-22CB-9C7CFC6A6770}"/>
              </a:ext>
            </a:extLst>
          </p:cNvPr>
          <p:cNvSpPr txBox="1"/>
          <p:nvPr/>
        </p:nvSpPr>
        <p:spPr>
          <a:xfrm>
            <a:off x="4766426" y="4091452"/>
            <a:ext cx="23517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b="1" i="1" dirty="0"/>
              <a:t>Muito obrigado !</a:t>
            </a:r>
          </a:p>
          <a:p>
            <a:pPr algn="ctr"/>
            <a:endParaRPr lang="pt-PT" sz="2400" b="1" i="1" dirty="0"/>
          </a:p>
          <a:p>
            <a:pPr algn="ctr"/>
            <a:r>
              <a:rPr lang="pt-PT" sz="2400" b="1" i="1" dirty="0"/>
              <a:t>João </a:t>
            </a:r>
            <a:r>
              <a:rPr lang="pt-PT" sz="2400" b="1" i="1" dirty="0" err="1"/>
              <a:t>Samartinho</a:t>
            </a:r>
            <a:endParaRPr lang="pt-PT" sz="2400" b="1" i="1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AE54CBEA-D066-ED46-7EC7-F5506115E8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5561724"/>
            <a:ext cx="7772400" cy="989589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17C3208D-609D-EAB4-A4C6-B7B596046E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1226" y="51116"/>
            <a:ext cx="4531744" cy="960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396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93116-6941-43EC-8D27-63A9C2081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TASKS CALENDAR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7F17ECF5-08BB-486F-98A3-73C617905D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6061416"/>
              </p:ext>
            </p:extLst>
          </p:nvPr>
        </p:nvGraphicFramePr>
        <p:xfrm>
          <a:off x="348916" y="1825625"/>
          <a:ext cx="11478125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14610">
                  <a:extLst>
                    <a:ext uri="{9D8B030D-6E8A-4147-A177-3AD203B41FA5}">
                      <a16:colId xmlns:a16="http://schemas.microsoft.com/office/drawing/2014/main" val="1942212599"/>
                    </a:ext>
                  </a:extLst>
                </a:gridCol>
                <a:gridCol w="1179228">
                  <a:extLst>
                    <a:ext uri="{9D8B030D-6E8A-4147-A177-3AD203B41FA5}">
                      <a16:colId xmlns:a16="http://schemas.microsoft.com/office/drawing/2014/main" val="2667347641"/>
                    </a:ext>
                  </a:extLst>
                </a:gridCol>
                <a:gridCol w="1684287">
                  <a:extLst>
                    <a:ext uri="{9D8B030D-6E8A-4147-A177-3AD203B41FA5}">
                      <a16:colId xmlns:a16="http://schemas.microsoft.com/office/drawing/2014/main" val="2266789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/>
                        <a:t>TASK AND EVIDENCES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/>
                        <a:t>CHECK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/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82366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Analysis of methodological approaches for creation and implementation of educational activities suitable for HEIs in digital education </a:t>
                      </a:r>
                      <a:r>
                        <a:rPr lang="en-US" b="1"/>
                        <a:t>(meeting reflection in Portugal and </a:t>
                      </a:r>
                      <a:r>
                        <a:rPr lang="en-US" b="1" err="1"/>
                        <a:t>Googleform</a:t>
                      </a:r>
                      <a:r>
                        <a:rPr lang="en-US" b="1"/>
                        <a:t>)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/>
                        <a:t>DONE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/>
                        <a:t>09/021</a:t>
                      </a:r>
                    </a:p>
                    <a:p>
                      <a:r>
                        <a:rPr lang="pt-PT" err="1"/>
                        <a:t>Until</a:t>
                      </a:r>
                      <a:r>
                        <a:rPr lang="pt-PT"/>
                        <a:t> 01/022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245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Sharing and research of good practice examples - finding out examples among partner at </a:t>
                      </a:r>
                      <a:r>
                        <a:rPr lang="en-US" err="1"/>
                        <a:t>nonpartner</a:t>
                      </a:r>
                      <a:r>
                        <a:rPr lang="en-US"/>
                        <a:t> universities and other educational institutions, organization of a webinar with a panel discussion (</a:t>
                      </a:r>
                      <a:r>
                        <a:rPr lang="en-US" b="1"/>
                        <a:t>meeting presentation in Portugal; meeting Zoom at??? and demonstration examples in this presentation)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/>
                        <a:t>DONE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/>
                        <a:t>09/021</a:t>
                      </a:r>
                    </a:p>
                    <a:p>
                      <a:r>
                        <a:rPr lang="pt-PT" err="1"/>
                        <a:t>at</a:t>
                      </a:r>
                      <a:r>
                        <a:rPr lang="pt-PT"/>
                        <a:t> </a:t>
                      </a:r>
                      <a:r>
                        <a:rPr lang="pt-PT" err="1"/>
                        <a:t>now</a:t>
                      </a:r>
                      <a:r>
                        <a:rPr lang="pt-PT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2059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Identification of potential risk and barriers both within the creation of open educational resources, and during their usage in the digital courses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/>
                        <a:t>ONGOING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/>
                        <a:t>01/022</a:t>
                      </a:r>
                    </a:p>
                    <a:p>
                      <a:r>
                        <a:rPr lang="pt-PT" err="1"/>
                        <a:t>At</a:t>
                      </a:r>
                      <a:r>
                        <a:rPr lang="pt-PT"/>
                        <a:t> 03/022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589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Research compiling and evaluating online and hybrid courses; identify differentiators and pitfalls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/>
                        <a:t>ONGOING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/>
                        <a:t>01/022</a:t>
                      </a:r>
                    </a:p>
                    <a:p>
                      <a:r>
                        <a:rPr lang="pt-PT" err="1"/>
                        <a:t>At</a:t>
                      </a:r>
                      <a:r>
                        <a:rPr lang="pt-PT"/>
                        <a:t> 03/022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010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Selection of style and best practices for developing digital education in HEIs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/>
                        <a:t>04/022</a:t>
                      </a:r>
                    </a:p>
                    <a:p>
                      <a:r>
                        <a:rPr lang="pt-PT" err="1"/>
                        <a:t>At</a:t>
                      </a:r>
                      <a:r>
                        <a:rPr lang="pt-PT"/>
                        <a:t> 06/022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598733"/>
                  </a:ext>
                </a:extLst>
              </a:tr>
            </a:tbl>
          </a:graphicData>
        </a:graphic>
      </p:graphicFrame>
      <p:pic>
        <p:nvPicPr>
          <p:cNvPr id="5" name="Imagem 22">
            <a:extLst>
              <a:ext uri="{FF2B5EF4-FFF2-40B4-BE49-F238E27FC236}">
                <a16:creationId xmlns:a16="http://schemas.microsoft.com/office/drawing/2014/main" id="{0EF9FE7C-218E-80A0-AD7F-8E802F13E312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0241280" y="57766"/>
            <a:ext cx="1989909" cy="1632922"/>
          </a:xfrm>
          <a:prstGeom prst="rect">
            <a:avLst/>
          </a:prstGeom>
          <a:effectLst/>
        </p:spPr>
      </p:pic>
      <p:pic>
        <p:nvPicPr>
          <p:cNvPr id="6" name="Imagem 5" descr="Uma imagem com texto&#10;&#10;Descrição gerada automaticamente">
            <a:extLst>
              <a:ext uri="{FF2B5EF4-FFF2-40B4-BE49-F238E27FC236}">
                <a16:creationId xmlns:a16="http://schemas.microsoft.com/office/drawing/2014/main" id="{96BEA7AC-F8DE-5E6D-1CF6-AE32FFE0ED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71" y="57766"/>
            <a:ext cx="2330032" cy="399434"/>
          </a:xfrm>
          <a:prstGeom prst="rect">
            <a:avLst/>
          </a:prstGeom>
        </p:spPr>
      </p:pic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0E56E7BD-DCC4-5E9B-D054-90D786011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370222"/>
              </p:ext>
            </p:extLst>
          </p:nvPr>
        </p:nvGraphicFramePr>
        <p:xfrm>
          <a:off x="348916" y="6219825"/>
          <a:ext cx="8077200" cy="680022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552450">
                  <a:extLst>
                    <a:ext uri="{9D8B030D-6E8A-4147-A177-3AD203B41FA5}">
                      <a16:colId xmlns:a16="http://schemas.microsoft.com/office/drawing/2014/main" val="2107973535"/>
                    </a:ext>
                  </a:extLst>
                </a:gridCol>
                <a:gridCol w="2466975">
                  <a:extLst>
                    <a:ext uri="{9D8B030D-6E8A-4147-A177-3AD203B41FA5}">
                      <a16:colId xmlns:a16="http://schemas.microsoft.com/office/drawing/2014/main" val="2526978320"/>
                    </a:ext>
                  </a:extLst>
                </a:gridCol>
                <a:gridCol w="2047875">
                  <a:extLst>
                    <a:ext uri="{9D8B030D-6E8A-4147-A177-3AD203B41FA5}">
                      <a16:colId xmlns:a16="http://schemas.microsoft.com/office/drawing/2014/main" val="1989518670"/>
                    </a:ext>
                  </a:extLst>
                </a:gridCol>
                <a:gridCol w="1276350">
                  <a:extLst>
                    <a:ext uri="{9D8B030D-6E8A-4147-A177-3AD203B41FA5}">
                      <a16:colId xmlns:a16="http://schemas.microsoft.com/office/drawing/2014/main" val="4094450818"/>
                    </a:ext>
                  </a:extLst>
                </a:gridCol>
                <a:gridCol w="1733550">
                  <a:extLst>
                    <a:ext uri="{9D8B030D-6E8A-4147-A177-3AD203B41FA5}">
                      <a16:colId xmlns:a16="http://schemas.microsoft.com/office/drawing/2014/main" val="35080684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s-IS" sz="1200">
                          <a:effectLst/>
                        </a:rPr>
                        <a:t>A2.2</a:t>
                      </a:r>
                      <a:endParaRPr lang="pt-P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Research into best platforms and most appropriate methodologies.</a:t>
                      </a:r>
                      <a:endParaRPr lang="pt-P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 </a:t>
                      </a:r>
                      <a:endParaRPr lang="pt-P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s-IS" sz="1200">
                          <a:effectLst/>
                        </a:rPr>
                        <a:t>UNAK/ IPS Santarém</a:t>
                      </a:r>
                      <a:endParaRPr lang="pt-PT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s-IS" sz="1200">
                          <a:effectLst/>
                        </a:rPr>
                        <a:t> </a:t>
                      </a:r>
                      <a:endParaRPr lang="pt-P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s-IS" sz="1200">
                          <a:effectLst/>
                        </a:rPr>
                        <a:t> Middle of April</a:t>
                      </a:r>
                      <a:endParaRPr lang="pt-P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8344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388571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51BEF2-87CC-45E0-B4C6-DA004A795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IO2 </a:t>
            </a:r>
            <a:r>
              <a:rPr lang="en-US"/>
              <a:t>A.1.2.</a:t>
            </a:r>
            <a:r>
              <a:rPr lang="pt-PT"/>
              <a:t> </a:t>
            </a:r>
            <a:r>
              <a:rPr lang="en-US"/>
              <a:t>GOOD PRACTICIES </a:t>
            </a:r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4AC695A7-16C0-4EDF-AABB-1CAD7086D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1165958" cy="4351338"/>
          </a:xfrm>
        </p:spPr>
        <p:txBody>
          <a:bodyPr>
            <a:normAutofit fontScale="70000" lnSpcReduction="20000"/>
          </a:bodyPr>
          <a:lstStyle/>
          <a:p>
            <a:r>
              <a:rPr lang="en-US"/>
              <a:t>GOOD PRACTICIES IN IPSANTARÉM</a:t>
            </a:r>
          </a:p>
          <a:p>
            <a:endParaRPr lang="pt-PT"/>
          </a:p>
          <a:p>
            <a:pPr lvl="0"/>
            <a:r>
              <a:rPr lang="en-US" u="sng">
                <a:hlinkClick r:id="rId3"/>
              </a:rPr>
              <a:t>ITELAB project – innovating IT curricula </a:t>
            </a:r>
            <a:r>
              <a:rPr lang="en-US"/>
              <a:t>(2017-2019)</a:t>
            </a:r>
            <a:br>
              <a:rPr lang="en-US"/>
            </a:br>
            <a:r>
              <a:rPr lang="en-US"/>
              <a:t>the </a:t>
            </a:r>
            <a:r>
              <a:rPr lang="en-US" u="sng">
                <a:hlinkClick r:id="rId4"/>
              </a:rPr>
              <a:t>MOOC</a:t>
            </a:r>
            <a:endParaRPr lang="pt-PT"/>
          </a:p>
          <a:p>
            <a:pPr lvl="0"/>
            <a:r>
              <a:rPr lang="en-US" u="sng">
                <a:hlinkClick r:id="rId5"/>
              </a:rPr>
              <a:t>Postgraduate programme in Libraries and Digital Literacies</a:t>
            </a:r>
            <a:r>
              <a:rPr lang="en-US"/>
              <a:t> (blended learning)</a:t>
            </a:r>
            <a:endParaRPr lang="pt-PT"/>
          </a:p>
          <a:p>
            <a:pPr lvl="0"/>
            <a:r>
              <a:rPr lang="en-US" u="sng">
                <a:hlinkClick r:id="rId6"/>
              </a:rPr>
              <a:t>Digital Resources in Education </a:t>
            </a:r>
            <a:r>
              <a:rPr lang="en-US"/>
              <a:t>– master degree (blended learning)</a:t>
            </a:r>
            <a:endParaRPr lang="pt-PT"/>
          </a:p>
          <a:p>
            <a:r>
              <a:rPr lang="en-GB"/>
              <a:t> </a:t>
            </a:r>
            <a:endParaRPr lang="pt-PT"/>
          </a:p>
          <a:p>
            <a:pPr lvl="0"/>
            <a:r>
              <a:rPr lang="en-GB"/>
              <a:t>Santiago University, Cabo Verde – </a:t>
            </a:r>
            <a:r>
              <a:rPr lang="en-GB" u="sng">
                <a:hlinkClick r:id="rId7"/>
              </a:rPr>
              <a:t>moodle</a:t>
            </a:r>
            <a:r>
              <a:rPr lang="en-GB"/>
              <a:t>: teacher training and </a:t>
            </a:r>
            <a:r>
              <a:rPr lang="en-GB" err="1"/>
              <a:t>colaboration</a:t>
            </a:r>
            <a:r>
              <a:rPr lang="en-GB"/>
              <a:t> in a master degree and in a degree</a:t>
            </a:r>
            <a:endParaRPr lang="pt-PT"/>
          </a:p>
          <a:p>
            <a:pPr lvl="0"/>
            <a:r>
              <a:rPr lang="en-GB"/>
              <a:t>Gaza Polytechnic Institute, Mozambique – </a:t>
            </a:r>
            <a:r>
              <a:rPr lang="en-GB" u="sng">
                <a:hlinkClick r:id="rId8"/>
              </a:rPr>
              <a:t>moodle</a:t>
            </a:r>
            <a:r>
              <a:rPr lang="en-GB"/>
              <a:t> : teacher training </a:t>
            </a:r>
            <a:endParaRPr lang="pt-PT"/>
          </a:p>
          <a:p>
            <a:pPr lvl="0"/>
            <a:r>
              <a:rPr lang="en-GB"/>
              <a:t>Inservice Teacher Training, EDUCATIS, TEMPLÁRIOS, A23, LEZÍRA TEJO, LEZÍRIA OESTE (teacher training centres)</a:t>
            </a:r>
            <a:br>
              <a:rPr lang="en-GB"/>
            </a:br>
            <a:r>
              <a:rPr lang="en-GB"/>
              <a:t>- digital literacy; digital citizenship; educational technologies; computer thinking; educational digital resources; informatic and information system</a:t>
            </a:r>
            <a:endParaRPr lang="pt-PT"/>
          </a:p>
        </p:txBody>
      </p:sp>
      <p:pic>
        <p:nvPicPr>
          <p:cNvPr id="4" name="Imagem 22">
            <a:extLst>
              <a:ext uri="{FF2B5EF4-FFF2-40B4-BE49-F238E27FC236}">
                <a16:creationId xmlns:a16="http://schemas.microsoft.com/office/drawing/2014/main" id="{3CACBC63-B5D8-463F-91DE-892C57D5D684}"/>
              </a:ext>
            </a:extLst>
          </p:cNvPr>
          <p:cNvPicPr/>
          <p:nvPr/>
        </p:nvPicPr>
        <p:blipFill>
          <a:blip r:embed="rId9"/>
          <a:stretch>
            <a:fillRect/>
          </a:stretch>
        </p:blipFill>
        <p:spPr>
          <a:xfrm>
            <a:off x="10241280" y="57766"/>
            <a:ext cx="1989909" cy="1632922"/>
          </a:xfrm>
          <a:prstGeom prst="rect">
            <a:avLst/>
          </a:prstGeom>
          <a:effectLst/>
        </p:spPr>
      </p:pic>
      <p:pic>
        <p:nvPicPr>
          <p:cNvPr id="5" name="Imagem 4" descr="Uma imagem com texto&#10;&#10;Descrição gerada automaticamente">
            <a:extLst>
              <a:ext uri="{FF2B5EF4-FFF2-40B4-BE49-F238E27FC236}">
                <a16:creationId xmlns:a16="http://schemas.microsoft.com/office/drawing/2014/main" id="{99E9530C-AD3D-464F-82B6-DE9BD688A01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71" y="57766"/>
            <a:ext cx="2330032" cy="399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805896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51BEF2-87CC-45E0-B4C6-DA004A795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IO2 </a:t>
            </a:r>
            <a:r>
              <a:rPr lang="en-US"/>
              <a:t>A.1.2.</a:t>
            </a:r>
            <a:r>
              <a:rPr lang="pt-PT"/>
              <a:t> </a:t>
            </a:r>
            <a:r>
              <a:rPr lang="en-US"/>
              <a:t>GOOD PRACTICIES </a:t>
            </a:r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4AC695A7-16C0-4EDF-AABB-1CAD7086D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116595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/>
              <a:t>GOOD PRACTICIES IN OTHERS INSTITUTIONS</a:t>
            </a:r>
          </a:p>
          <a:p>
            <a:pPr marL="0" indent="0">
              <a:buNone/>
            </a:pPr>
            <a:endParaRPr lang="pt-PT"/>
          </a:p>
          <a:p>
            <a:pPr lvl="0"/>
            <a:r>
              <a:rPr lang="en-GB" u="sng">
                <a:hlinkClick r:id="rId3"/>
              </a:rPr>
              <a:t>IPLeiria</a:t>
            </a:r>
            <a:r>
              <a:rPr lang="en-GB"/>
              <a:t> teacher training; </a:t>
            </a:r>
            <a:r>
              <a:rPr lang="en-GB" u="sng">
                <a:hlinkClick r:id="rId4"/>
              </a:rPr>
              <a:t>IPLeiria</a:t>
            </a:r>
            <a:r>
              <a:rPr lang="en-GB"/>
              <a:t> free access courses</a:t>
            </a:r>
            <a:endParaRPr lang="pt-PT"/>
          </a:p>
          <a:p>
            <a:pPr lvl="0"/>
            <a:r>
              <a:rPr lang="en-GB" u="sng">
                <a:hlinkClick r:id="rId5"/>
              </a:rPr>
              <a:t>NAU</a:t>
            </a:r>
            <a:r>
              <a:rPr lang="en-GB"/>
              <a:t> (free access courses)</a:t>
            </a:r>
            <a:endParaRPr lang="pt-PT"/>
          </a:p>
          <a:p>
            <a:pPr lvl="0"/>
            <a:r>
              <a:rPr lang="pt-PT" u="sng">
                <a:hlinkClick r:id="rId6"/>
              </a:rPr>
              <a:t>European</a:t>
            </a:r>
            <a:r>
              <a:rPr lang="en-US" u="sng">
                <a:hlinkClick r:id="rId6"/>
              </a:rPr>
              <a:t> </a:t>
            </a:r>
            <a:r>
              <a:rPr lang="pt-PT" u="sng">
                <a:hlinkClick r:id="rId6"/>
              </a:rPr>
              <a:t>Schoolnet</a:t>
            </a:r>
            <a:r>
              <a:rPr lang="en-US" u="sng">
                <a:hlinkClick r:id="rId6"/>
              </a:rPr>
              <a:t> </a:t>
            </a:r>
            <a:r>
              <a:rPr lang="pt-PT" u="sng">
                <a:hlinkClick r:id="rId6"/>
              </a:rPr>
              <a:t>Academy</a:t>
            </a:r>
            <a:endParaRPr lang="pt-PT"/>
          </a:p>
        </p:txBody>
      </p:sp>
      <p:pic>
        <p:nvPicPr>
          <p:cNvPr id="4" name="Imagem 22">
            <a:extLst>
              <a:ext uri="{FF2B5EF4-FFF2-40B4-BE49-F238E27FC236}">
                <a16:creationId xmlns:a16="http://schemas.microsoft.com/office/drawing/2014/main" id="{3CACBC63-B5D8-463F-91DE-892C57D5D684}"/>
              </a:ext>
            </a:extLst>
          </p:cNvPr>
          <p:cNvPicPr/>
          <p:nvPr/>
        </p:nvPicPr>
        <p:blipFill>
          <a:blip r:embed="rId7"/>
          <a:stretch>
            <a:fillRect/>
          </a:stretch>
        </p:blipFill>
        <p:spPr>
          <a:xfrm>
            <a:off x="10241280" y="57766"/>
            <a:ext cx="1989909" cy="1632922"/>
          </a:xfrm>
          <a:prstGeom prst="rect">
            <a:avLst/>
          </a:prstGeom>
          <a:effectLst/>
        </p:spPr>
      </p:pic>
      <p:pic>
        <p:nvPicPr>
          <p:cNvPr id="5" name="Imagem 4" descr="Uma imagem com texto&#10;&#10;Descrição gerada automaticamente">
            <a:extLst>
              <a:ext uri="{FF2B5EF4-FFF2-40B4-BE49-F238E27FC236}">
                <a16:creationId xmlns:a16="http://schemas.microsoft.com/office/drawing/2014/main" id="{99E9530C-AD3D-464F-82B6-DE9BD688A01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71" y="57766"/>
            <a:ext cx="2330032" cy="399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87907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51BEF2-87CC-45E0-B4C6-DA004A795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IO2 </a:t>
            </a:r>
            <a:r>
              <a:rPr lang="en-US" sz="4400" b="1" kern="120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long</a:t>
            </a:r>
            <a:r>
              <a:rPr lang="en-US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tasks calendar</a:t>
            </a:r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4AC695A7-16C0-4EDF-AABB-1CAD7086D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1165958" cy="4351338"/>
          </a:xfrm>
        </p:spPr>
        <p:txBody>
          <a:bodyPr>
            <a:normAutofit lnSpcReduction="10000"/>
          </a:bodyPr>
          <a:lstStyle/>
          <a:p>
            <a:r>
              <a:rPr lang="en-GB">
                <a:solidFill>
                  <a:srgbClr val="15A381"/>
                </a:solidFill>
              </a:rPr>
              <a:t>February–May 2022</a:t>
            </a:r>
            <a:r>
              <a:rPr lang="en-GB"/>
              <a:t>: application and evaluation of guidelines by all partners</a:t>
            </a:r>
          </a:p>
          <a:p>
            <a:r>
              <a:rPr lang="en-GB">
                <a:solidFill>
                  <a:srgbClr val="15A381"/>
                </a:solidFill>
              </a:rPr>
              <a:t>June 2022</a:t>
            </a:r>
            <a:r>
              <a:rPr lang="en-GB"/>
              <a:t>: collection of amendments and additional material from all partners</a:t>
            </a:r>
          </a:p>
          <a:p>
            <a:r>
              <a:rPr lang="en-GB">
                <a:solidFill>
                  <a:srgbClr val="15A381"/>
                </a:solidFill>
              </a:rPr>
              <a:t>September–October 2022</a:t>
            </a:r>
            <a:r>
              <a:rPr lang="en-GB"/>
              <a:t>: work on revised draft of guidelines</a:t>
            </a:r>
          </a:p>
          <a:p>
            <a:r>
              <a:rPr lang="en-GB">
                <a:solidFill>
                  <a:srgbClr val="15A381"/>
                </a:solidFill>
              </a:rPr>
              <a:t>October–December 2022</a:t>
            </a:r>
            <a:r>
              <a:rPr lang="en-GB"/>
              <a:t>: production of films based on guidelines</a:t>
            </a:r>
          </a:p>
          <a:p>
            <a:r>
              <a:rPr lang="en-GB">
                <a:solidFill>
                  <a:srgbClr val="15A381"/>
                </a:solidFill>
              </a:rPr>
              <a:t>November 2022</a:t>
            </a:r>
            <a:r>
              <a:rPr lang="en-GB"/>
              <a:t>: sharing of revised draft of guidelines with all partners </a:t>
            </a:r>
          </a:p>
          <a:p>
            <a:r>
              <a:rPr lang="en-GB">
                <a:solidFill>
                  <a:srgbClr val="15A381"/>
                </a:solidFill>
              </a:rPr>
              <a:t>December 2022</a:t>
            </a:r>
            <a:r>
              <a:rPr lang="en-GB"/>
              <a:t>: final adjustments of guidelines</a:t>
            </a:r>
          </a:p>
          <a:p>
            <a:r>
              <a:rPr lang="en-GB"/>
              <a:t>January 2023: publication of guidelines on project website and dissemination event</a:t>
            </a:r>
            <a:endParaRPr lang="pt-PT"/>
          </a:p>
        </p:txBody>
      </p:sp>
      <p:pic>
        <p:nvPicPr>
          <p:cNvPr id="4" name="Imagem 22">
            <a:extLst>
              <a:ext uri="{FF2B5EF4-FFF2-40B4-BE49-F238E27FC236}">
                <a16:creationId xmlns:a16="http://schemas.microsoft.com/office/drawing/2014/main" id="{3CACBC63-B5D8-463F-91DE-892C57D5D684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0241280" y="57766"/>
            <a:ext cx="1989909" cy="1632922"/>
          </a:xfrm>
          <a:prstGeom prst="rect">
            <a:avLst/>
          </a:prstGeom>
          <a:effectLst/>
        </p:spPr>
      </p:pic>
      <p:pic>
        <p:nvPicPr>
          <p:cNvPr id="5" name="Imagem 4" descr="Uma imagem com texto&#10;&#10;Descrição gerada automaticamente">
            <a:extLst>
              <a:ext uri="{FF2B5EF4-FFF2-40B4-BE49-F238E27FC236}">
                <a16:creationId xmlns:a16="http://schemas.microsoft.com/office/drawing/2014/main" id="{99E9530C-AD3D-464F-82B6-DE9BD688A0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71" y="57766"/>
            <a:ext cx="2330032" cy="399434"/>
          </a:xfrm>
          <a:prstGeom prst="rect">
            <a:avLst/>
          </a:prstGeom>
        </p:spPr>
      </p:pic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67A9027A-F020-AED4-4EF2-7C2E6C735C82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1461452"/>
          <a:ext cx="8077200" cy="680022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552450">
                  <a:extLst>
                    <a:ext uri="{9D8B030D-6E8A-4147-A177-3AD203B41FA5}">
                      <a16:colId xmlns:a16="http://schemas.microsoft.com/office/drawing/2014/main" val="2107973535"/>
                    </a:ext>
                  </a:extLst>
                </a:gridCol>
                <a:gridCol w="2466975">
                  <a:extLst>
                    <a:ext uri="{9D8B030D-6E8A-4147-A177-3AD203B41FA5}">
                      <a16:colId xmlns:a16="http://schemas.microsoft.com/office/drawing/2014/main" val="2526978320"/>
                    </a:ext>
                  </a:extLst>
                </a:gridCol>
                <a:gridCol w="2047875">
                  <a:extLst>
                    <a:ext uri="{9D8B030D-6E8A-4147-A177-3AD203B41FA5}">
                      <a16:colId xmlns:a16="http://schemas.microsoft.com/office/drawing/2014/main" val="1989518670"/>
                    </a:ext>
                  </a:extLst>
                </a:gridCol>
                <a:gridCol w="1276350">
                  <a:extLst>
                    <a:ext uri="{9D8B030D-6E8A-4147-A177-3AD203B41FA5}">
                      <a16:colId xmlns:a16="http://schemas.microsoft.com/office/drawing/2014/main" val="4094450818"/>
                    </a:ext>
                  </a:extLst>
                </a:gridCol>
                <a:gridCol w="1733550">
                  <a:extLst>
                    <a:ext uri="{9D8B030D-6E8A-4147-A177-3AD203B41FA5}">
                      <a16:colId xmlns:a16="http://schemas.microsoft.com/office/drawing/2014/main" val="35080684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s-IS" sz="1200">
                          <a:effectLst/>
                        </a:rPr>
                        <a:t>A2.2</a:t>
                      </a:r>
                      <a:endParaRPr lang="pt-P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Research into best platforms and most appropriate methodologies.</a:t>
                      </a:r>
                      <a:endParaRPr lang="pt-P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 </a:t>
                      </a:r>
                      <a:endParaRPr lang="pt-P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s-IS" sz="1200">
                          <a:effectLst/>
                        </a:rPr>
                        <a:t>UNAK/ IPS Santarém</a:t>
                      </a:r>
                      <a:endParaRPr lang="pt-PT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s-IS" sz="1200">
                          <a:effectLst/>
                        </a:rPr>
                        <a:t> </a:t>
                      </a:r>
                      <a:endParaRPr lang="pt-P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s-IS" sz="1200">
                          <a:effectLst/>
                        </a:rPr>
                        <a:t> Middle of April</a:t>
                      </a:r>
                      <a:endParaRPr lang="pt-P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8344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555718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93116-6941-43EC-8D27-63A9C2081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TASKS CALENDAR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7F17ECF5-08BB-486F-98A3-73C617905D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8732512"/>
              </p:ext>
            </p:extLst>
          </p:nvPr>
        </p:nvGraphicFramePr>
        <p:xfrm>
          <a:off x="222307" y="1690688"/>
          <a:ext cx="11478125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14610">
                  <a:extLst>
                    <a:ext uri="{9D8B030D-6E8A-4147-A177-3AD203B41FA5}">
                      <a16:colId xmlns:a16="http://schemas.microsoft.com/office/drawing/2014/main" val="1942212599"/>
                    </a:ext>
                  </a:extLst>
                </a:gridCol>
                <a:gridCol w="1179228">
                  <a:extLst>
                    <a:ext uri="{9D8B030D-6E8A-4147-A177-3AD203B41FA5}">
                      <a16:colId xmlns:a16="http://schemas.microsoft.com/office/drawing/2014/main" val="2667347641"/>
                    </a:ext>
                  </a:extLst>
                </a:gridCol>
                <a:gridCol w="1684287">
                  <a:extLst>
                    <a:ext uri="{9D8B030D-6E8A-4147-A177-3AD203B41FA5}">
                      <a16:colId xmlns:a16="http://schemas.microsoft.com/office/drawing/2014/main" val="2266789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/>
                        <a:t>TASK AND EVIDENCES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/>
                        <a:t>CHECK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/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82366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Analysis of methodological approaches for creation and implementation of educational activities suitable for HEIs in digital education </a:t>
                      </a:r>
                      <a:r>
                        <a:rPr lang="en-US" b="1"/>
                        <a:t>(meeting reflection in Portugal and </a:t>
                      </a:r>
                      <a:r>
                        <a:rPr lang="en-US" b="1" err="1"/>
                        <a:t>Googleform</a:t>
                      </a:r>
                      <a:r>
                        <a:rPr lang="en-US" b="1"/>
                        <a:t>)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/>
                        <a:t>DONE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/>
                        <a:t>09/021</a:t>
                      </a:r>
                    </a:p>
                    <a:p>
                      <a:r>
                        <a:rPr lang="pt-PT" err="1"/>
                        <a:t>Until</a:t>
                      </a:r>
                      <a:r>
                        <a:rPr lang="pt-PT"/>
                        <a:t> 01/022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245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Sharing and research of good practice examples - finding out examples among partner at </a:t>
                      </a:r>
                      <a:r>
                        <a:rPr lang="en-US" err="1"/>
                        <a:t>nonpartner</a:t>
                      </a:r>
                      <a:r>
                        <a:rPr lang="en-US"/>
                        <a:t> universities and other educational institutions, organization of a webinar with a panel discussion (</a:t>
                      </a:r>
                      <a:r>
                        <a:rPr lang="en-US" b="1"/>
                        <a:t>meeting presentation in Portugal; meeting Zoom at??? and demonstration examples in this presentation)</a:t>
                      </a:r>
                      <a:endParaRPr lang="pt-PT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/>
                        <a:t>DONE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/>
                        <a:t>09/021</a:t>
                      </a:r>
                    </a:p>
                    <a:p>
                      <a:r>
                        <a:rPr lang="pt-PT" err="1"/>
                        <a:t>at</a:t>
                      </a:r>
                      <a:r>
                        <a:rPr lang="pt-PT"/>
                        <a:t> </a:t>
                      </a:r>
                      <a:r>
                        <a:rPr lang="pt-PT" err="1"/>
                        <a:t>now</a:t>
                      </a:r>
                      <a:r>
                        <a:rPr lang="pt-PT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2059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Identification of potential risk and barriers both within the creation of open educational resources, and during their usage in the digital courses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/>
                        <a:t>ONGOING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/>
                        <a:t>01/022</a:t>
                      </a:r>
                    </a:p>
                    <a:p>
                      <a:r>
                        <a:rPr lang="pt-PT" err="1"/>
                        <a:t>At</a:t>
                      </a:r>
                      <a:r>
                        <a:rPr lang="pt-PT"/>
                        <a:t> 03/022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589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Research compiling and evaluating online and hybrid courses; identify differentiators and pitfalls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/>
                        <a:t>ONGOING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/>
                        <a:t>01/022</a:t>
                      </a:r>
                    </a:p>
                    <a:p>
                      <a:r>
                        <a:rPr lang="pt-PT" err="1"/>
                        <a:t>At</a:t>
                      </a:r>
                      <a:r>
                        <a:rPr lang="pt-PT"/>
                        <a:t> 03/022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010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Selection of style and best practices for developing digital education in HEIs</a:t>
                      </a:r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/>
                        <a:t>04/022</a:t>
                      </a:r>
                    </a:p>
                    <a:p>
                      <a:r>
                        <a:rPr lang="pt-PT" err="1"/>
                        <a:t>At</a:t>
                      </a:r>
                      <a:r>
                        <a:rPr lang="pt-PT"/>
                        <a:t> 06/022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598733"/>
                  </a:ext>
                </a:extLst>
              </a:tr>
            </a:tbl>
          </a:graphicData>
        </a:graphic>
      </p:graphicFrame>
      <p:pic>
        <p:nvPicPr>
          <p:cNvPr id="5" name="Imagem 22">
            <a:extLst>
              <a:ext uri="{FF2B5EF4-FFF2-40B4-BE49-F238E27FC236}">
                <a16:creationId xmlns:a16="http://schemas.microsoft.com/office/drawing/2014/main" id="{0EF9FE7C-218E-80A0-AD7F-8E802F13E312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0241280" y="57766"/>
            <a:ext cx="1989909" cy="1632922"/>
          </a:xfrm>
          <a:prstGeom prst="rect">
            <a:avLst/>
          </a:prstGeom>
          <a:effectLst/>
        </p:spPr>
      </p:pic>
      <p:pic>
        <p:nvPicPr>
          <p:cNvPr id="6" name="Imagem 5" descr="Uma imagem com texto&#10;&#10;Descrição gerada automaticamente">
            <a:extLst>
              <a:ext uri="{FF2B5EF4-FFF2-40B4-BE49-F238E27FC236}">
                <a16:creationId xmlns:a16="http://schemas.microsoft.com/office/drawing/2014/main" id="{96BEA7AC-F8DE-5E6D-1CF6-AE32FFE0ED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71" y="57766"/>
            <a:ext cx="2330032" cy="399434"/>
          </a:xfrm>
          <a:prstGeom prst="rect">
            <a:avLst/>
          </a:prstGeom>
        </p:spPr>
      </p:pic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3E9EAAA8-E48B-EB0A-782F-D18FDB024E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29252"/>
              </p:ext>
            </p:extLst>
          </p:nvPr>
        </p:nvGraphicFramePr>
        <p:xfrm>
          <a:off x="364959" y="6219825"/>
          <a:ext cx="8077200" cy="680022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552450">
                  <a:extLst>
                    <a:ext uri="{9D8B030D-6E8A-4147-A177-3AD203B41FA5}">
                      <a16:colId xmlns:a16="http://schemas.microsoft.com/office/drawing/2014/main" val="2107973535"/>
                    </a:ext>
                  </a:extLst>
                </a:gridCol>
                <a:gridCol w="2466975">
                  <a:extLst>
                    <a:ext uri="{9D8B030D-6E8A-4147-A177-3AD203B41FA5}">
                      <a16:colId xmlns:a16="http://schemas.microsoft.com/office/drawing/2014/main" val="2526978320"/>
                    </a:ext>
                  </a:extLst>
                </a:gridCol>
                <a:gridCol w="2047875">
                  <a:extLst>
                    <a:ext uri="{9D8B030D-6E8A-4147-A177-3AD203B41FA5}">
                      <a16:colId xmlns:a16="http://schemas.microsoft.com/office/drawing/2014/main" val="1989518670"/>
                    </a:ext>
                  </a:extLst>
                </a:gridCol>
                <a:gridCol w="1276350">
                  <a:extLst>
                    <a:ext uri="{9D8B030D-6E8A-4147-A177-3AD203B41FA5}">
                      <a16:colId xmlns:a16="http://schemas.microsoft.com/office/drawing/2014/main" val="4094450818"/>
                    </a:ext>
                  </a:extLst>
                </a:gridCol>
                <a:gridCol w="1733550">
                  <a:extLst>
                    <a:ext uri="{9D8B030D-6E8A-4147-A177-3AD203B41FA5}">
                      <a16:colId xmlns:a16="http://schemas.microsoft.com/office/drawing/2014/main" val="35080684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s-IS" sz="1200">
                          <a:effectLst/>
                        </a:rPr>
                        <a:t>A2.2</a:t>
                      </a:r>
                      <a:endParaRPr lang="pt-P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Research into best platforms and most appropriate methodologies.</a:t>
                      </a:r>
                      <a:endParaRPr lang="pt-P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 </a:t>
                      </a:r>
                      <a:endParaRPr lang="pt-P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s-IS" sz="1200">
                          <a:effectLst/>
                        </a:rPr>
                        <a:t>UNAK/ IPS Santarém</a:t>
                      </a:r>
                      <a:endParaRPr lang="pt-PT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s-IS" sz="1200">
                          <a:effectLst/>
                        </a:rPr>
                        <a:t> </a:t>
                      </a:r>
                      <a:endParaRPr lang="pt-P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s-IS" sz="1200">
                          <a:effectLst/>
                        </a:rPr>
                        <a:t> Middle of April</a:t>
                      </a:r>
                      <a:endParaRPr lang="pt-P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8344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995484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Uma imagem com texto&#10;&#10;Descrição gerada automaticamente">
            <a:extLst>
              <a:ext uri="{FF2B5EF4-FFF2-40B4-BE49-F238E27FC236}">
                <a16:creationId xmlns:a16="http://schemas.microsoft.com/office/drawing/2014/main" id="{63DBFED7-5099-6E39-1553-DC63257CD2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81" y="229981"/>
            <a:ext cx="3333750" cy="57150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A1F5562E-CC16-1D7E-4C43-3B0EAF802B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555" y="0"/>
            <a:ext cx="2437445" cy="1200329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AE54CBEA-D066-ED46-7EC7-F5506115E8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5868411"/>
            <a:ext cx="7772400" cy="989589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C1589E50-0CC1-DE2D-42B2-6E56F369F91E}"/>
              </a:ext>
            </a:extLst>
          </p:cNvPr>
          <p:cNvSpPr txBox="1"/>
          <p:nvPr/>
        </p:nvSpPr>
        <p:spPr>
          <a:xfrm>
            <a:off x="1086929" y="3346875"/>
            <a:ext cx="1033444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b="1"/>
              <a:t>Cristina Novo </a:t>
            </a:r>
            <a:r>
              <a:rPr lang="en-US" sz="2800">
                <a:hlinkClick r:id="rId5"/>
              </a:rPr>
              <a:t>cristina.novo@ese.ipsantarem.pt</a:t>
            </a:r>
            <a:endParaRPr lang="en-US" sz="2800"/>
          </a:p>
          <a:p>
            <a:endParaRPr lang="pt-PT" sz="2800" b="1"/>
          </a:p>
          <a:p>
            <a:r>
              <a:rPr lang="pt-PT" sz="2800" b="1"/>
              <a:t>Cristina Rodrigues </a:t>
            </a:r>
            <a:r>
              <a:rPr lang="en-US" sz="2800">
                <a:hlinkClick r:id="rId6"/>
              </a:rPr>
              <a:t>cristina.rodrigues@esg.ipsantarem.pt</a:t>
            </a:r>
            <a:endParaRPr lang="en-US" sz="2800"/>
          </a:p>
          <a:p>
            <a:endParaRPr lang="pt-PT" sz="2800" b="1"/>
          </a:p>
          <a:p>
            <a:r>
              <a:rPr lang="pt-PT" sz="2800" b="1"/>
              <a:t>João </a:t>
            </a:r>
            <a:r>
              <a:rPr lang="pt-PT" sz="2800" b="1" err="1"/>
              <a:t>Samartinho</a:t>
            </a:r>
            <a:r>
              <a:rPr lang="pt-PT" sz="2800" b="1"/>
              <a:t> (</a:t>
            </a:r>
            <a:r>
              <a:rPr lang="pt-PT" sz="2800" b="1" err="1"/>
              <a:t>Coordenator</a:t>
            </a:r>
            <a:r>
              <a:rPr lang="pt-PT" sz="2800" b="1"/>
              <a:t>) </a:t>
            </a:r>
            <a:r>
              <a:rPr lang="en-US" sz="2800">
                <a:hlinkClick r:id="rId7"/>
              </a:rPr>
              <a:t>samartinho@esg.ipsantarem.pt</a:t>
            </a:r>
            <a:endParaRPr lang="pt-PT" sz="2800" b="1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2B12A20-185C-FC83-D0B7-74BAD6F88891}"/>
              </a:ext>
            </a:extLst>
          </p:cNvPr>
          <p:cNvSpPr txBox="1"/>
          <p:nvPr/>
        </p:nvSpPr>
        <p:spPr>
          <a:xfrm>
            <a:off x="828137" y="1306512"/>
            <a:ext cx="967883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 err="1">
                <a:solidFill>
                  <a:srgbClr val="00B050"/>
                </a:solidFill>
              </a:rPr>
              <a:t>IPSantarém</a:t>
            </a:r>
            <a:r>
              <a:rPr lang="pt-PT" sz="2800" b="1">
                <a:solidFill>
                  <a:srgbClr val="00B050"/>
                </a:solidFill>
              </a:rPr>
              <a:t> TEAM</a:t>
            </a:r>
          </a:p>
          <a:p>
            <a:pPr algn="ctr"/>
            <a:endParaRPr lang="pt-PT" sz="2800" b="1">
              <a:solidFill>
                <a:srgbClr val="00B050"/>
              </a:solidFill>
            </a:endParaRPr>
          </a:p>
          <a:p>
            <a:pPr algn="ctr"/>
            <a:r>
              <a:rPr lang="pt-PT" sz="2800" b="1">
                <a:solidFill>
                  <a:srgbClr val="00B050"/>
                </a:solidFill>
              </a:rPr>
              <a:t>DANTE – Digital </a:t>
            </a:r>
            <a:r>
              <a:rPr lang="pt-PT" sz="2800" b="1" err="1">
                <a:solidFill>
                  <a:srgbClr val="00B050"/>
                </a:solidFill>
              </a:rPr>
              <a:t>Area</a:t>
            </a:r>
            <a:r>
              <a:rPr lang="pt-PT" sz="2800" b="1">
                <a:solidFill>
                  <a:srgbClr val="00B050"/>
                </a:solidFill>
              </a:rPr>
              <a:t> for </a:t>
            </a:r>
            <a:r>
              <a:rPr lang="pt-PT" sz="2800" b="1" err="1">
                <a:solidFill>
                  <a:srgbClr val="00B050"/>
                </a:solidFill>
              </a:rPr>
              <a:t>Networking</a:t>
            </a:r>
            <a:r>
              <a:rPr lang="pt-PT" sz="2800" b="1">
                <a:solidFill>
                  <a:srgbClr val="00B050"/>
                </a:solidFill>
              </a:rPr>
              <a:t> </a:t>
            </a:r>
            <a:r>
              <a:rPr lang="pt-PT" sz="2800" b="1" err="1">
                <a:solidFill>
                  <a:srgbClr val="00B050"/>
                </a:solidFill>
              </a:rPr>
              <a:t>Teachers</a:t>
            </a:r>
            <a:r>
              <a:rPr lang="pt-PT" sz="2800" b="1">
                <a:solidFill>
                  <a:srgbClr val="00B050"/>
                </a:solidFill>
              </a:rPr>
              <a:t> </a:t>
            </a:r>
            <a:r>
              <a:rPr lang="pt-PT" sz="2800" b="1" err="1">
                <a:solidFill>
                  <a:srgbClr val="00B050"/>
                </a:solidFill>
              </a:rPr>
              <a:t>and</a:t>
            </a:r>
            <a:r>
              <a:rPr lang="pt-PT" sz="2800" b="1">
                <a:solidFill>
                  <a:srgbClr val="00B050"/>
                </a:solidFill>
              </a:rPr>
              <a:t> </a:t>
            </a:r>
            <a:r>
              <a:rPr lang="pt-PT" sz="2800" b="1" err="1">
                <a:solidFill>
                  <a:srgbClr val="00B050"/>
                </a:solidFill>
              </a:rPr>
              <a:t>Educators</a:t>
            </a:r>
            <a:endParaRPr lang="pt-PT" sz="2800" b="1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145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Uma imagem com texto&#10;&#10;Descrição gerada automaticamente">
            <a:extLst>
              <a:ext uri="{FF2B5EF4-FFF2-40B4-BE49-F238E27FC236}">
                <a16:creationId xmlns:a16="http://schemas.microsoft.com/office/drawing/2014/main" id="{63DBFED7-5099-6E39-1553-DC63257CD2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81" y="229981"/>
            <a:ext cx="3333750" cy="57150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A1F5562E-CC16-1D7E-4C43-3B0EAF802B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555" y="0"/>
            <a:ext cx="2437445" cy="1200329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AE54CBEA-D066-ED46-7EC7-F5506115E8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5868411"/>
            <a:ext cx="7772400" cy="989589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C1589E50-0CC1-DE2D-42B2-6E56F369F91E}"/>
              </a:ext>
            </a:extLst>
          </p:cNvPr>
          <p:cNvSpPr txBox="1"/>
          <p:nvPr/>
        </p:nvSpPr>
        <p:spPr>
          <a:xfrm>
            <a:off x="1856656" y="2742886"/>
            <a:ext cx="1014466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Instituto </a:t>
            </a:r>
            <a:r>
              <a:rPr lang="pt-PT" sz="280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Poliécnico</a:t>
            </a:r>
            <a:r>
              <a:rPr lang="pt-PT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Santarém – </a:t>
            </a:r>
            <a:r>
              <a:rPr lang="pt-PT" sz="28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pt-PT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ortugal</a:t>
            </a:r>
          </a:p>
          <a:p>
            <a:pPr algn="just"/>
            <a:r>
              <a:rPr lang="pt-PT" sz="28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VSB – </a:t>
            </a:r>
            <a:r>
              <a:rPr lang="pt-PT" sz="280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Technical</a:t>
            </a:r>
            <a:r>
              <a:rPr lang="pt-PT" sz="28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sz="280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University</a:t>
            </a:r>
            <a:r>
              <a:rPr lang="pt-PT" sz="28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sz="280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pt-PT" sz="28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Ostrava (Líder) – República Checa</a:t>
            </a:r>
          </a:p>
          <a:p>
            <a:pPr algn="just"/>
            <a:r>
              <a:rPr lang="pt-PT" sz="280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University</a:t>
            </a:r>
            <a:r>
              <a:rPr lang="pt-PT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sz="280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pt-PT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sz="280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Economics</a:t>
            </a:r>
            <a:r>
              <a:rPr lang="pt-PT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</a:t>
            </a:r>
            <a:r>
              <a:rPr lang="pt-PT" sz="28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sz="280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Katowice</a:t>
            </a:r>
            <a:r>
              <a:rPr lang="pt-PT" sz="28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Polónia</a:t>
            </a:r>
          </a:p>
          <a:p>
            <a:pPr algn="just"/>
            <a:r>
              <a:rPr lang="pt-PT" sz="280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University</a:t>
            </a:r>
            <a:r>
              <a:rPr lang="pt-PT" sz="28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sz="280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pt-PT" sz="28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Akureyri – Islândia</a:t>
            </a:r>
          </a:p>
          <a:p>
            <a:pPr algn="just"/>
            <a:r>
              <a:rPr lang="pt-PT" sz="280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Techn</a:t>
            </a:r>
            <a:r>
              <a:rPr lang="pt-PT" sz="280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ical</a:t>
            </a:r>
            <a:r>
              <a:rPr lang="pt-PT" sz="28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sz="280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University</a:t>
            </a:r>
            <a:r>
              <a:rPr lang="pt-PT" sz="28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sz="280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pt-PT" sz="28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sz="280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Kosiciach</a:t>
            </a:r>
            <a:r>
              <a:rPr lang="pt-PT" sz="28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Eslováquia</a:t>
            </a:r>
            <a:endParaRPr lang="pt-PT" sz="2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2B12A20-185C-FC83-D0B7-74BAD6F88891}"/>
              </a:ext>
            </a:extLst>
          </p:cNvPr>
          <p:cNvSpPr txBox="1"/>
          <p:nvPr/>
        </p:nvSpPr>
        <p:spPr>
          <a:xfrm>
            <a:off x="1659211" y="1687113"/>
            <a:ext cx="69006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>
                <a:solidFill>
                  <a:srgbClr val="00B050"/>
                </a:solidFill>
              </a:rPr>
              <a:t>PARTNERS</a:t>
            </a:r>
          </a:p>
        </p:txBody>
      </p:sp>
    </p:spTree>
    <p:extLst>
      <p:ext uri="{BB962C8B-B14F-4D97-AF65-F5344CB8AC3E}">
        <p14:creationId xmlns:p14="http://schemas.microsoft.com/office/powerpoint/2010/main" val="799735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Uma imagem com texto&#10;&#10;Descrição gerada automaticamente">
            <a:extLst>
              <a:ext uri="{FF2B5EF4-FFF2-40B4-BE49-F238E27FC236}">
                <a16:creationId xmlns:a16="http://schemas.microsoft.com/office/drawing/2014/main" id="{63DBFED7-5099-6E39-1553-DC63257CD2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81" y="229981"/>
            <a:ext cx="3333750" cy="57150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A1F5562E-CC16-1D7E-4C43-3B0EAF802B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555" y="0"/>
            <a:ext cx="2437445" cy="1200329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AE54CBEA-D066-ED46-7EC7-F5506115E8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5868411"/>
            <a:ext cx="7772400" cy="989589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C1589E50-0CC1-DE2D-42B2-6E56F369F91E}"/>
              </a:ext>
            </a:extLst>
          </p:cNvPr>
          <p:cNvSpPr txBox="1"/>
          <p:nvPr/>
        </p:nvSpPr>
        <p:spPr>
          <a:xfrm>
            <a:off x="1023667" y="2831786"/>
            <a:ext cx="1014466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principal objetivo/ideia do projeto DANTE é o apoio à educação nas IES (Instituições de Ensino Superior) através do apoio às competências digitais entre professores, pessoal académico, gestão de universidades/faculdades e estudantes universitários.</a:t>
            </a:r>
          </a:p>
          <a:p>
            <a:pPr algn="just"/>
            <a:endParaRPr lang="pt-PT" sz="28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2800" err="1"/>
              <a:t>Duração</a:t>
            </a:r>
            <a:r>
              <a:rPr lang="cs-CZ" sz="2800"/>
              <a:t> </a:t>
            </a:r>
            <a:r>
              <a:rPr lang="cs-CZ" sz="2800" err="1"/>
              <a:t>total</a:t>
            </a:r>
            <a:r>
              <a:rPr lang="cs-CZ" sz="2800"/>
              <a:t> do Projeto (</a:t>
            </a:r>
            <a:r>
              <a:rPr lang="cs-CZ" sz="2800" err="1"/>
              <a:t>prevista</a:t>
            </a:r>
            <a:r>
              <a:rPr lang="cs-CZ" sz="2800"/>
              <a:t> </a:t>
            </a:r>
            <a:r>
              <a:rPr lang="cs-CZ" sz="2800" err="1"/>
              <a:t>incialmente</a:t>
            </a:r>
            <a:r>
              <a:rPr lang="cs-CZ" sz="2800"/>
              <a:t>) : 24 </a:t>
            </a:r>
            <a:r>
              <a:rPr lang="cs-CZ" sz="2800" err="1"/>
              <a:t>meses</a:t>
            </a:r>
            <a:endParaRPr lang="cs-CZ" sz="2800"/>
          </a:p>
          <a:p>
            <a:r>
              <a:rPr lang="cs-CZ" sz="2800"/>
              <a:t>de 2021-03-01 </a:t>
            </a:r>
            <a:r>
              <a:rPr lang="cs-CZ" sz="2800" err="1"/>
              <a:t>até</a:t>
            </a:r>
            <a:r>
              <a:rPr lang="cs-CZ" sz="2800"/>
              <a:t> 2023-02-28</a:t>
            </a:r>
          </a:p>
          <a:p>
            <a:pPr algn="just"/>
            <a:endParaRPr lang="pt-PT" sz="2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2B12A20-185C-FC83-D0B7-74BAD6F88891}"/>
              </a:ext>
            </a:extLst>
          </p:cNvPr>
          <p:cNvSpPr txBox="1"/>
          <p:nvPr/>
        </p:nvSpPr>
        <p:spPr>
          <a:xfrm>
            <a:off x="1659211" y="1687113"/>
            <a:ext cx="69006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>
                <a:solidFill>
                  <a:srgbClr val="00B050"/>
                </a:solidFill>
              </a:rPr>
              <a:t>GOALS AND DURATION</a:t>
            </a:r>
          </a:p>
        </p:txBody>
      </p:sp>
    </p:spTree>
    <p:extLst>
      <p:ext uri="{BB962C8B-B14F-4D97-AF65-F5344CB8AC3E}">
        <p14:creationId xmlns:p14="http://schemas.microsoft.com/office/powerpoint/2010/main" val="1263549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Uma imagem com texto&#10;&#10;Descrição gerada automaticamente">
            <a:extLst>
              <a:ext uri="{FF2B5EF4-FFF2-40B4-BE49-F238E27FC236}">
                <a16:creationId xmlns:a16="http://schemas.microsoft.com/office/drawing/2014/main" id="{63DBFED7-5099-6E39-1553-DC63257CD2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81" y="229981"/>
            <a:ext cx="3333750" cy="57150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A1F5562E-CC16-1D7E-4C43-3B0EAF802B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555" y="0"/>
            <a:ext cx="2437445" cy="1200329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AE54CBEA-D066-ED46-7EC7-F5506115E8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5868411"/>
            <a:ext cx="7772400" cy="989589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C1589E50-0CC1-DE2D-42B2-6E56F369F91E}"/>
              </a:ext>
            </a:extLst>
          </p:cNvPr>
          <p:cNvSpPr txBox="1"/>
          <p:nvPr/>
        </p:nvSpPr>
        <p:spPr>
          <a:xfrm>
            <a:off x="1023667" y="2438086"/>
            <a:ext cx="1014466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 i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DANTE é um projeto de apoio às competências digitais entre :</a:t>
            </a:r>
          </a:p>
          <a:p>
            <a:pPr algn="just"/>
            <a:r>
              <a:rPr lang="pt-PT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Professores, pessoal académico, Provedores de educação da IES</a:t>
            </a:r>
          </a:p>
          <a:p>
            <a:pPr algn="just"/>
            <a:r>
              <a:rPr lang="pt-PT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estudantes universitários.</a:t>
            </a:r>
          </a:p>
          <a:p>
            <a:pPr algn="just"/>
            <a:endParaRPr lang="pt-PT" sz="2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PT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Estabelecendo uma rede cooperativa entre instituições de ensino.</a:t>
            </a:r>
          </a:p>
          <a:p>
            <a:pPr algn="just"/>
            <a:endParaRPr lang="pt-PT" sz="2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PT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Em resposta à pandemia e à transformação da aprendizagem e do ensino.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2B12A20-185C-FC83-D0B7-74BAD6F88891}"/>
              </a:ext>
            </a:extLst>
          </p:cNvPr>
          <p:cNvSpPr txBox="1"/>
          <p:nvPr/>
        </p:nvSpPr>
        <p:spPr>
          <a:xfrm>
            <a:off x="1659211" y="1687113"/>
            <a:ext cx="69006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>
                <a:solidFill>
                  <a:srgbClr val="00B050"/>
                </a:solidFill>
              </a:rPr>
              <a:t>GOALS</a:t>
            </a:r>
          </a:p>
        </p:txBody>
      </p:sp>
    </p:spTree>
    <p:extLst>
      <p:ext uri="{BB962C8B-B14F-4D97-AF65-F5344CB8AC3E}">
        <p14:creationId xmlns:p14="http://schemas.microsoft.com/office/powerpoint/2010/main" val="3359948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Uma imagem com texto&#10;&#10;Descrição gerada automaticamente">
            <a:extLst>
              <a:ext uri="{FF2B5EF4-FFF2-40B4-BE49-F238E27FC236}">
                <a16:creationId xmlns:a16="http://schemas.microsoft.com/office/drawing/2014/main" id="{63DBFED7-5099-6E39-1553-DC63257CD2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81" y="229981"/>
            <a:ext cx="3333750" cy="57150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A1F5562E-CC16-1D7E-4C43-3B0EAF802B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555" y="0"/>
            <a:ext cx="2437445" cy="1200329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AE54CBEA-D066-ED46-7EC7-F5506115E8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5868411"/>
            <a:ext cx="7772400" cy="989589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C1589E50-0CC1-DE2D-42B2-6E56F369F91E}"/>
              </a:ext>
            </a:extLst>
          </p:cNvPr>
          <p:cNvSpPr txBox="1"/>
          <p:nvPr/>
        </p:nvSpPr>
        <p:spPr>
          <a:xfrm>
            <a:off x="1023667" y="2915987"/>
            <a:ext cx="1014466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 i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1) O principal grupo-alvo são professores universitários, pessoal de TI e gestão universitária. </a:t>
            </a:r>
          </a:p>
          <a:p>
            <a:pPr algn="just"/>
            <a:endParaRPr lang="pt-PT" sz="2800" i="1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PT" sz="2800" i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2) O grupo-alvo secundário são prestadores de ensino, decisores políticos e estudantes universitários.</a:t>
            </a:r>
            <a:endParaRPr lang="pt-PT" sz="2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2B12A20-185C-FC83-D0B7-74BAD6F88891}"/>
              </a:ext>
            </a:extLst>
          </p:cNvPr>
          <p:cNvSpPr txBox="1"/>
          <p:nvPr/>
        </p:nvSpPr>
        <p:spPr>
          <a:xfrm>
            <a:off x="1659211" y="1687113"/>
            <a:ext cx="69006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>
                <a:solidFill>
                  <a:srgbClr val="00B050"/>
                </a:solidFill>
              </a:rPr>
              <a:t>TARGET GROUPS</a:t>
            </a:r>
          </a:p>
        </p:txBody>
      </p:sp>
    </p:spTree>
    <p:extLst>
      <p:ext uri="{BB962C8B-B14F-4D97-AF65-F5344CB8AC3E}">
        <p14:creationId xmlns:p14="http://schemas.microsoft.com/office/powerpoint/2010/main" val="3100062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Uma imagem com texto&#10;&#10;Descrição gerada automaticamente">
            <a:extLst>
              <a:ext uri="{FF2B5EF4-FFF2-40B4-BE49-F238E27FC236}">
                <a16:creationId xmlns:a16="http://schemas.microsoft.com/office/drawing/2014/main" id="{63DBFED7-5099-6E39-1553-DC63257CD2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81" y="229981"/>
            <a:ext cx="3333750" cy="57150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A1F5562E-CC16-1D7E-4C43-3B0EAF802B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555" y="0"/>
            <a:ext cx="2437445" cy="1200329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AE54CBEA-D066-ED46-7EC7-F5506115E8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5868411"/>
            <a:ext cx="7772400" cy="989589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C1589E50-0CC1-DE2D-42B2-6E56F369F91E}"/>
              </a:ext>
            </a:extLst>
          </p:cNvPr>
          <p:cNvSpPr txBox="1"/>
          <p:nvPr/>
        </p:nvSpPr>
        <p:spPr>
          <a:xfrm>
            <a:off x="1023667" y="2438086"/>
            <a:ext cx="1014466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 i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Contribuir para o cumprimento do Plano de Educação Digital 2021-2027 da Comissão Europeia </a:t>
            </a:r>
          </a:p>
          <a:p>
            <a:pPr algn="just"/>
            <a:r>
              <a:rPr lang="pt-PT" sz="2800" i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Responder à </a:t>
            </a:r>
            <a:r>
              <a:rPr lang="pt-PT" sz="2800" i="1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sub-provisão</a:t>
            </a:r>
            <a:r>
              <a:rPr lang="pt-PT" sz="2800" i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educação digital no âmbito dos programas da IES. </a:t>
            </a:r>
          </a:p>
          <a:p>
            <a:pPr algn="just"/>
            <a:endParaRPr lang="pt-PT" sz="2800" i="1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PT" sz="2800" i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Isto será conseguido através do desenvolvimento de um conjunto de orientações para o ensino digital.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2B12A20-185C-FC83-D0B7-74BAD6F88891}"/>
              </a:ext>
            </a:extLst>
          </p:cNvPr>
          <p:cNvSpPr txBox="1"/>
          <p:nvPr/>
        </p:nvSpPr>
        <p:spPr>
          <a:xfrm>
            <a:off x="1659211" y="1687113"/>
            <a:ext cx="69006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>
                <a:solidFill>
                  <a:srgbClr val="00B050"/>
                </a:solidFill>
              </a:rPr>
              <a:t>PROJECT GOALS</a:t>
            </a:r>
          </a:p>
        </p:txBody>
      </p:sp>
    </p:spTree>
    <p:extLst>
      <p:ext uri="{BB962C8B-B14F-4D97-AF65-F5344CB8AC3E}">
        <p14:creationId xmlns:p14="http://schemas.microsoft.com/office/powerpoint/2010/main" val="3566362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Uma imagem com texto&#10;&#10;Descrição gerada automaticamente">
            <a:extLst>
              <a:ext uri="{FF2B5EF4-FFF2-40B4-BE49-F238E27FC236}">
                <a16:creationId xmlns:a16="http://schemas.microsoft.com/office/drawing/2014/main" id="{63DBFED7-5099-6E39-1553-DC63257CD2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81" y="229981"/>
            <a:ext cx="3333750" cy="57150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A1F5562E-CC16-1D7E-4C43-3B0EAF802B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555" y="0"/>
            <a:ext cx="2437445" cy="1200329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AE54CBEA-D066-ED46-7EC7-F5506115E8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5868411"/>
            <a:ext cx="7772400" cy="989589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C1589E50-0CC1-DE2D-42B2-6E56F369F91E}"/>
              </a:ext>
            </a:extLst>
          </p:cNvPr>
          <p:cNvSpPr txBox="1"/>
          <p:nvPr/>
        </p:nvSpPr>
        <p:spPr>
          <a:xfrm>
            <a:off x="1023667" y="2791907"/>
            <a:ext cx="1014466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 i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A</a:t>
            </a:r>
            <a:r>
              <a:rPr lang="pt-PT" sz="2800" i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umentar a sensibilização para a importância da educação digital nas IES;</a:t>
            </a:r>
          </a:p>
          <a:p>
            <a:pPr algn="just"/>
            <a:r>
              <a:rPr lang="pt-PT" sz="2800" i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Criar um entendimento/compromisso entre professores e estudantes para aptidões e competências digitais relevantes;</a:t>
            </a:r>
          </a:p>
          <a:p>
            <a:pPr algn="just"/>
            <a:r>
              <a:rPr lang="pt-PT" sz="2800" i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Facilitar e catalisar a integração de experiências de aprendizagem digital em programas de IES;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2B12A20-185C-FC83-D0B7-74BAD6F88891}"/>
              </a:ext>
            </a:extLst>
          </p:cNvPr>
          <p:cNvSpPr txBox="1"/>
          <p:nvPr/>
        </p:nvSpPr>
        <p:spPr>
          <a:xfrm>
            <a:off x="1659211" y="1687113"/>
            <a:ext cx="69006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>
                <a:solidFill>
                  <a:srgbClr val="00B050"/>
                </a:solidFill>
              </a:rPr>
              <a:t>DIGITAL LEARNING ORIENTATIONS (1)</a:t>
            </a:r>
          </a:p>
        </p:txBody>
      </p:sp>
    </p:spTree>
    <p:extLst>
      <p:ext uri="{BB962C8B-B14F-4D97-AF65-F5344CB8AC3E}">
        <p14:creationId xmlns:p14="http://schemas.microsoft.com/office/powerpoint/2010/main" val="1012568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Uma imagem com texto&#10;&#10;Descrição gerada automaticamente">
            <a:extLst>
              <a:ext uri="{FF2B5EF4-FFF2-40B4-BE49-F238E27FC236}">
                <a16:creationId xmlns:a16="http://schemas.microsoft.com/office/drawing/2014/main" id="{63DBFED7-5099-6E39-1553-DC63257CD2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81" y="229981"/>
            <a:ext cx="3333750" cy="57150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A1F5562E-CC16-1D7E-4C43-3B0EAF802B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555" y="0"/>
            <a:ext cx="2437445" cy="1200329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AE54CBEA-D066-ED46-7EC7-F5506115E8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5868411"/>
            <a:ext cx="7772400" cy="989589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C1589E50-0CC1-DE2D-42B2-6E56F369F91E}"/>
              </a:ext>
            </a:extLst>
          </p:cNvPr>
          <p:cNvSpPr txBox="1"/>
          <p:nvPr/>
        </p:nvSpPr>
        <p:spPr>
          <a:xfrm>
            <a:off x="1023667" y="2791907"/>
            <a:ext cx="1014466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800" i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Fornecer orientações complementadas com pequenos vídeos de instrução para inspirar e apoiar os professores no ensino;</a:t>
            </a:r>
          </a:p>
          <a:p>
            <a:pPr algn="just"/>
            <a:r>
              <a:rPr lang="pt-PT" sz="2800" i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Implementar inovações na comunicação entre professores e alunos e na avaliação que motivem na educação digital;</a:t>
            </a:r>
          </a:p>
          <a:p>
            <a:pPr algn="just"/>
            <a:r>
              <a:rPr lang="pt-PT" sz="2800" i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Conceção da infraestrutura informática necessária e prontidão dos processos para a educação digital.</a:t>
            </a:r>
            <a:endParaRPr lang="pt-PT" sz="2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2B12A20-185C-FC83-D0B7-74BAD6F88891}"/>
              </a:ext>
            </a:extLst>
          </p:cNvPr>
          <p:cNvSpPr txBox="1"/>
          <p:nvPr/>
        </p:nvSpPr>
        <p:spPr>
          <a:xfrm>
            <a:off x="1659211" y="1687113"/>
            <a:ext cx="69006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>
                <a:solidFill>
                  <a:srgbClr val="00B050"/>
                </a:solidFill>
              </a:rPr>
              <a:t>DIGITAL LEARNING ORIENTATIONS (2)</a:t>
            </a:r>
          </a:p>
        </p:txBody>
      </p:sp>
    </p:spTree>
    <p:extLst>
      <p:ext uri="{BB962C8B-B14F-4D97-AF65-F5344CB8AC3E}">
        <p14:creationId xmlns:p14="http://schemas.microsoft.com/office/powerpoint/2010/main" val="2547364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58B84ACA38DA4BAD1F4269A5F66758" ma:contentTypeVersion="6" ma:contentTypeDescription="Create a new document." ma:contentTypeScope="" ma:versionID="47011fead98a73bf6a266b56f8222461">
  <xsd:schema xmlns:xsd="http://www.w3.org/2001/XMLSchema" xmlns:xs="http://www.w3.org/2001/XMLSchema" xmlns:p="http://schemas.microsoft.com/office/2006/metadata/properties" xmlns:ns3="317a1d12-f506-4068-9a2d-c5812799dc95" xmlns:ns4="d9b803da-e530-4f32-b577-b42d02848dd6" targetNamespace="http://schemas.microsoft.com/office/2006/metadata/properties" ma:root="true" ma:fieldsID="78675247340967c5a29570eb50306287" ns3:_="" ns4:_="">
    <xsd:import namespace="317a1d12-f506-4068-9a2d-c5812799dc95"/>
    <xsd:import namespace="d9b803da-e530-4f32-b577-b42d02848dd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7a1d12-f506-4068-9a2d-c5812799dc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b803da-e530-4f32-b577-b42d02848dd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CDE70D-EFB0-476D-A0D4-82D7E1295726}">
  <ds:schemaRefs>
    <ds:schemaRef ds:uri="317a1d12-f506-4068-9a2d-c5812799dc95"/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  <ds:schemaRef ds:uri="http://schemas.openxmlformats.org/package/2006/metadata/core-properties"/>
    <ds:schemaRef ds:uri="d9b803da-e530-4f32-b577-b42d02848dd6"/>
  </ds:schemaRefs>
</ds:datastoreItem>
</file>

<file path=customXml/itemProps2.xml><?xml version="1.0" encoding="utf-8"?>
<ds:datastoreItem xmlns:ds="http://schemas.openxmlformats.org/officeDocument/2006/customXml" ds:itemID="{FD4947BF-95C4-430B-9661-A4C908850F6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58A39A-4DD2-49C3-8320-13782048A1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7a1d12-f506-4068-9a2d-c5812799dc95"/>
    <ds:schemaRef ds:uri="d9b803da-e530-4f32-b577-b42d02848d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3145</TotalTime>
  <Words>1262</Words>
  <Application>Microsoft Macintosh PowerPoint</Application>
  <PresentationFormat>Ecrã Panorâmico</PresentationFormat>
  <Paragraphs>161</Paragraphs>
  <Slides>19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TAKS FOR IO2 (IPSANTARÉM)</vt:lpstr>
      <vt:lpstr>TAKS FOR IO2 (IPSANTARÉM)</vt:lpstr>
      <vt:lpstr>Apresentação do PowerPoint</vt:lpstr>
      <vt:lpstr>TASKS CALENDAR</vt:lpstr>
      <vt:lpstr>IO2 A.1.2. GOOD PRACTICIES </vt:lpstr>
      <vt:lpstr>IO2 A.1.2. GOOD PRACTICIES </vt:lpstr>
      <vt:lpstr>IO2 long tasks calendar</vt:lpstr>
      <vt:lpstr>TASKS CALENDAR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 SARED WITH THE DANTE TEAM</dc:title>
  <dc:creator>Cristina Novo - ESE</dc:creator>
  <cp:lastModifiedBy>João Samartinho - SC</cp:lastModifiedBy>
  <cp:revision>33</cp:revision>
  <dcterms:created xsi:type="dcterms:W3CDTF">2021-12-11T12:22:58Z</dcterms:created>
  <dcterms:modified xsi:type="dcterms:W3CDTF">2022-12-16T11:43:58Z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0x010100C858B84ACA38DA4BAD1F4269A5F66758</vt:lpwstr>
  </property>
</Properties>
</file>