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9"/>
  </p:notesMasterIdLst>
  <p:sldIdLst>
    <p:sldId id="256" r:id="rId5"/>
    <p:sldId id="257" r:id="rId6"/>
    <p:sldId id="258" r:id="rId7"/>
    <p:sldId id="259" r:id="rId8"/>
    <p:sldId id="260" r:id="rId9"/>
    <p:sldId id="261" r:id="rId10"/>
    <p:sldId id="262" r:id="rId11"/>
    <p:sldId id="263" r:id="rId12"/>
    <p:sldId id="270" r:id="rId13"/>
    <p:sldId id="264" r:id="rId14"/>
    <p:sldId id="265" r:id="rId15"/>
    <p:sldId id="266" r:id="rId16"/>
    <p:sldId id="267" r:id="rId17"/>
    <p:sldId id="269" r:id="rId18"/>
    <p:sldId id="268" r:id="rId19"/>
    <p:sldId id="271" r:id="rId20"/>
    <p:sldId id="281" r:id="rId21"/>
    <p:sldId id="279" r:id="rId22"/>
    <p:sldId id="289" r:id="rId23"/>
    <p:sldId id="290" r:id="rId24"/>
    <p:sldId id="293" r:id="rId25"/>
    <p:sldId id="292" r:id="rId26"/>
    <p:sldId id="294" r:id="rId27"/>
    <p:sldId id="275" r:id="rId28"/>
    <p:sldId id="295" r:id="rId29"/>
    <p:sldId id="273" r:id="rId30"/>
    <p:sldId id="296" r:id="rId31"/>
    <p:sldId id="272" r:id="rId32"/>
    <p:sldId id="277" r:id="rId33"/>
    <p:sldId id="282" r:id="rId34"/>
    <p:sldId id="276" r:id="rId35"/>
    <p:sldId id="283" r:id="rId36"/>
    <p:sldId id="297" r:id="rId37"/>
    <p:sldId id="29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78F5B-6ABA-41BE-8C5A-471CF34B0770}" v="59" dt="2020-01-13T21:55:30.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9" d="100"/>
          <a:sy n="109" d="100"/>
        </p:scale>
        <p:origin x="6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án Guðnason" userId="40b359a1-880f-40c2-b8e5-4b52eab2f1e5" providerId="ADAL" clId="{33778F5B-6ABA-41BE-8C5A-471CF34B0770}"/>
    <pc:docChg chg="custSel addSld delSld modSld sldOrd">
      <pc:chgData name="Stefán Guðnason" userId="40b359a1-880f-40c2-b8e5-4b52eab2f1e5" providerId="ADAL" clId="{33778F5B-6ABA-41BE-8C5A-471CF34B0770}" dt="2020-01-13T21:55:30.257" v="1724" actId="207"/>
      <pc:docMkLst>
        <pc:docMk/>
      </pc:docMkLst>
      <pc:sldChg chg="modSp">
        <pc:chgData name="Stefán Guðnason" userId="40b359a1-880f-40c2-b8e5-4b52eab2f1e5" providerId="ADAL" clId="{33778F5B-6ABA-41BE-8C5A-471CF34B0770}" dt="2020-01-12T12:18:42.628" v="1509"/>
        <pc:sldMkLst>
          <pc:docMk/>
          <pc:sldMk cId="867815806" sldId="256"/>
        </pc:sldMkLst>
        <pc:spChg chg="mod">
          <ac:chgData name="Stefán Guðnason" userId="40b359a1-880f-40c2-b8e5-4b52eab2f1e5" providerId="ADAL" clId="{33778F5B-6ABA-41BE-8C5A-471CF34B0770}" dt="2020-01-12T12:18:36.123" v="1508" actId="20577"/>
          <ac:spMkLst>
            <pc:docMk/>
            <pc:sldMk cId="867815806" sldId="256"/>
            <ac:spMk id="2" creationId="{B51101B9-71B7-4A69-BF2C-F64E5B45A928}"/>
          </ac:spMkLst>
        </pc:spChg>
        <pc:spChg chg="mod">
          <ac:chgData name="Stefán Guðnason" userId="40b359a1-880f-40c2-b8e5-4b52eab2f1e5" providerId="ADAL" clId="{33778F5B-6ABA-41BE-8C5A-471CF34B0770}" dt="2020-01-12T12:18:42.628" v="1509"/>
          <ac:spMkLst>
            <pc:docMk/>
            <pc:sldMk cId="867815806" sldId="256"/>
            <ac:spMk id="3" creationId="{0C8D4884-38DB-4334-B07B-CDEB13EE3024}"/>
          </ac:spMkLst>
        </pc:spChg>
      </pc:sldChg>
      <pc:sldChg chg="modSp">
        <pc:chgData name="Stefán Guðnason" userId="40b359a1-880f-40c2-b8e5-4b52eab2f1e5" providerId="ADAL" clId="{33778F5B-6ABA-41BE-8C5A-471CF34B0770}" dt="2020-01-12T12:20:10.431" v="1543" actId="27636"/>
        <pc:sldMkLst>
          <pc:docMk/>
          <pc:sldMk cId="757683974" sldId="258"/>
        </pc:sldMkLst>
        <pc:spChg chg="mod">
          <ac:chgData name="Stefán Guðnason" userId="40b359a1-880f-40c2-b8e5-4b52eab2f1e5" providerId="ADAL" clId="{33778F5B-6ABA-41BE-8C5A-471CF34B0770}" dt="2020-01-12T12:20:03.755" v="1541" actId="20577"/>
          <ac:spMkLst>
            <pc:docMk/>
            <pc:sldMk cId="757683974" sldId="258"/>
            <ac:spMk id="2" creationId="{EA7F3488-8F26-4C9D-A19A-669199FF8E88}"/>
          </ac:spMkLst>
        </pc:spChg>
        <pc:spChg chg="mod">
          <ac:chgData name="Stefán Guðnason" userId="40b359a1-880f-40c2-b8e5-4b52eab2f1e5" providerId="ADAL" clId="{33778F5B-6ABA-41BE-8C5A-471CF34B0770}" dt="2020-01-12T12:20:10.431" v="1543" actId="27636"/>
          <ac:spMkLst>
            <pc:docMk/>
            <pc:sldMk cId="757683974" sldId="258"/>
            <ac:spMk id="3" creationId="{2B719BA6-32F2-44DE-A403-9951A376FB2A}"/>
          </ac:spMkLst>
        </pc:spChg>
      </pc:sldChg>
      <pc:sldChg chg="modSp">
        <pc:chgData name="Stefán Guðnason" userId="40b359a1-880f-40c2-b8e5-4b52eab2f1e5" providerId="ADAL" clId="{33778F5B-6ABA-41BE-8C5A-471CF34B0770}" dt="2020-01-12T12:20:35.009" v="1562" actId="20577"/>
        <pc:sldMkLst>
          <pc:docMk/>
          <pc:sldMk cId="1227091004" sldId="259"/>
        </pc:sldMkLst>
        <pc:spChg chg="mod">
          <ac:chgData name="Stefán Guðnason" userId="40b359a1-880f-40c2-b8e5-4b52eab2f1e5" providerId="ADAL" clId="{33778F5B-6ABA-41BE-8C5A-471CF34B0770}" dt="2020-01-12T12:20:31.033" v="1559" actId="20577"/>
          <ac:spMkLst>
            <pc:docMk/>
            <pc:sldMk cId="1227091004" sldId="259"/>
            <ac:spMk id="2" creationId="{914DCA5C-63E3-4E3B-962F-9EFDB450AEA4}"/>
          </ac:spMkLst>
        </pc:spChg>
        <pc:spChg chg="mod">
          <ac:chgData name="Stefán Guðnason" userId="40b359a1-880f-40c2-b8e5-4b52eab2f1e5" providerId="ADAL" clId="{33778F5B-6ABA-41BE-8C5A-471CF34B0770}" dt="2020-01-12T12:20:35.009" v="1562" actId="20577"/>
          <ac:spMkLst>
            <pc:docMk/>
            <pc:sldMk cId="1227091004" sldId="259"/>
            <ac:spMk id="3" creationId="{CB19AB36-C4C0-4176-9617-20D4D06C74F8}"/>
          </ac:spMkLst>
        </pc:spChg>
      </pc:sldChg>
      <pc:sldChg chg="modSp">
        <pc:chgData name="Stefán Guðnason" userId="40b359a1-880f-40c2-b8e5-4b52eab2f1e5" providerId="ADAL" clId="{33778F5B-6ABA-41BE-8C5A-471CF34B0770}" dt="2020-01-12T12:20:50.142" v="1564"/>
        <pc:sldMkLst>
          <pc:docMk/>
          <pc:sldMk cId="2124682879" sldId="260"/>
        </pc:sldMkLst>
        <pc:spChg chg="mod">
          <ac:chgData name="Stefán Guðnason" userId="40b359a1-880f-40c2-b8e5-4b52eab2f1e5" providerId="ADAL" clId="{33778F5B-6ABA-41BE-8C5A-471CF34B0770}" dt="2020-01-12T12:20:44.497" v="1563"/>
          <ac:spMkLst>
            <pc:docMk/>
            <pc:sldMk cId="2124682879" sldId="260"/>
            <ac:spMk id="2" creationId="{3B51B9D6-1B46-4F41-8C2C-76E2EF5EBE75}"/>
          </ac:spMkLst>
        </pc:spChg>
        <pc:spChg chg="mod">
          <ac:chgData name="Stefán Guðnason" userId="40b359a1-880f-40c2-b8e5-4b52eab2f1e5" providerId="ADAL" clId="{33778F5B-6ABA-41BE-8C5A-471CF34B0770}" dt="2020-01-12T12:20:50.142" v="1564"/>
          <ac:spMkLst>
            <pc:docMk/>
            <pc:sldMk cId="2124682879" sldId="260"/>
            <ac:spMk id="3" creationId="{86148156-6242-40BA-87F0-72CF19304845}"/>
          </ac:spMkLst>
        </pc:spChg>
      </pc:sldChg>
      <pc:sldChg chg="modSp">
        <pc:chgData name="Stefán Guðnason" userId="40b359a1-880f-40c2-b8e5-4b52eab2f1e5" providerId="ADAL" clId="{33778F5B-6ABA-41BE-8C5A-471CF34B0770}" dt="2020-01-12T12:31:28.794" v="1569" actId="115"/>
        <pc:sldMkLst>
          <pc:docMk/>
          <pc:sldMk cId="423642983" sldId="261"/>
        </pc:sldMkLst>
        <pc:spChg chg="mod">
          <ac:chgData name="Stefán Guðnason" userId="40b359a1-880f-40c2-b8e5-4b52eab2f1e5" providerId="ADAL" clId="{33778F5B-6ABA-41BE-8C5A-471CF34B0770}" dt="2020-01-12T12:21:04.673" v="1566" actId="404"/>
          <ac:spMkLst>
            <pc:docMk/>
            <pc:sldMk cId="423642983" sldId="261"/>
            <ac:spMk id="2" creationId="{C554F7A5-6040-47FF-A9F6-F40AC83C211B}"/>
          </ac:spMkLst>
        </pc:spChg>
        <pc:spChg chg="mod">
          <ac:chgData name="Stefán Guðnason" userId="40b359a1-880f-40c2-b8e5-4b52eab2f1e5" providerId="ADAL" clId="{33778F5B-6ABA-41BE-8C5A-471CF34B0770}" dt="2020-01-12T12:31:28.794" v="1569" actId="115"/>
          <ac:spMkLst>
            <pc:docMk/>
            <pc:sldMk cId="423642983" sldId="261"/>
            <ac:spMk id="3" creationId="{9D811519-61A8-4712-81D9-F9E0F2AD1A80}"/>
          </ac:spMkLst>
        </pc:spChg>
      </pc:sldChg>
      <pc:sldChg chg="modSp">
        <pc:chgData name="Stefán Guðnason" userId="40b359a1-880f-40c2-b8e5-4b52eab2f1e5" providerId="ADAL" clId="{33778F5B-6ABA-41BE-8C5A-471CF34B0770}" dt="2020-01-12T12:31:47.355" v="1571"/>
        <pc:sldMkLst>
          <pc:docMk/>
          <pc:sldMk cId="2980844206" sldId="262"/>
        </pc:sldMkLst>
        <pc:spChg chg="mod">
          <ac:chgData name="Stefán Guðnason" userId="40b359a1-880f-40c2-b8e5-4b52eab2f1e5" providerId="ADAL" clId="{33778F5B-6ABA-41BE-8C5A-471CF34B0770}" dt="2020-01-12T12:31:40.794" v="1570"/>
          <ac:spMkLst>
            <pc:docMk/>
            <pc:sldMk cId="2980844206" sldId="262"/>
            <ac:spMk id="2" creationId="{3BFE2281-4D9D-4E5B-8614-2F2028A9EBDC}"/>
          </ac:spMkLst>
        </pc:spChg>
        <pc:spChg chg="mod">
          <ac:chgData name="Stefán Guðnason" userId="40b359a1-880f-40c2-b8e5-4b52eab2f1e5" providerId="ADAL" clId="{33778F5B-6ABA-41BE-8C5A-471CF34B0770}" dt="2020-01-12T12:31:47.355" v="1571"/>
          <ac:spMkLst>
            <pc:docMk/>
            <pc:sldMk cId="2980844206" sldId="262"/>
            <ac:spMk id="3" creationId="{BCEFA330-49E2-430C-8671-174D0B60866F}"/>
          </ac:spMkLst>
        </pc:spChg>
      </pc:sldChg>
      <pc:sldChg chg="modSp">
        <pc:chgData name="Stefán Guðnason" userId="40b359a1-880f-40c2-b8e5-4b52eab2f1e5" providerId="ADAL" clId="{33778F5B-6ABA-41BE-8C5A-471CF34B0770}" dt="2020-01-12T12:32:40.410" v="1584" actId="1076"/>
        <pc:sldMkLst>
          <pc:docMk/>
          <pc:sldMk cId="1459641312" sldId="263"/>
        </pc:sldMkLst>
        <pc:spChg chg="mod">
          <ac:chgData name="Stefán Guðnason" userId="40b359a1-880f-40c2-b8e5-4b52eab2f1e5" providerId="ADAL" clId="{33778F5B-6ABA-41BE-8C5A-471CF34B0770}" dt="2020-01-12T12:32:40.410" v="1584" actId="1076"/>
          <ac:spMkLst>
            <pc:docMk/>
            <pc:sldMk cId="1459641312" sldId="263"/>
            <ac:spMk id="2" creationId="{8713E6D6-31E2-4B41-A3DB-48B85E0BCFCB}"/>
          </ac:spMkLst>
        </pc:spChg>
        <pc:picChg chg="mod">
          <ac:chgData name="Stefán Guðnason" userId="40b359a1-880f-40c2-b8e5-4b52eab2f1e5" providerId="ADAL" clId="{33778F5B-6ABA-41BE-8C5A-471CF34B0770}" dt="2020-01-12T12:32:17.497" v="1580" actId="1076"/>
          <ac:picMkLst>
            <pc:docMk/>
            <pc:sldMk cId="1459641312" sldId="263"/>
            <ac:picMk id="4" creationId="{F4DDC2EF-E68C-48BF-8C75-B42CF15626B4}"/>
          </ac:picMkLst>
        </pc:picChg>
      </pc:sldChg>
      <pc:sldChg chg="modSp">
        <pc:chgData name="Stefán Guðnason" userId="40b359a1-880f-40c2-b8e5-4b52eab2f1e5" providerId="ADAL" clId="{33778F5B-6ABA-41BE-8C5A-471CF34B0770}" dt="2020-01-12T12:34:36.355" v="1598"/>
        <pc:sldMkLst>
          <pc:docMk/>
          <pc:sldMk cId="546491161" sldId="265"/>
        </pc:sldMkLst>
        <pc:spChg chg="mod">
          <ac:chgData name="Stefán Guðnason" userId="40b359a1-880f-40c2-b8e5-4b52eab2f1e5" providerId="ADAL" clId="{33778F5B-6ABA-41BE-8C5A-471CF34B0770}" dt="2020-01-12T12:34:30.174" v="1597"/>
          <ac:spMkLst>
            <pc:docMk/>
            <pc:sldMk cId="546491161" sldId="265"/>
            <ac:spMk id="2" creationId="{8B79C5C5-AA25-4F18-AB74-2ACE0031E2C1}"/>
          </ac:spMkLst>
        </pc:spChg>
        <pc:spChg chg="mod">
          <ac:chgData name="Stefán Guðnason" userId="40b359a1-880f-40c2-b8e5-4b52eab2f1e5" providerId="ADAL" clId="{33778F5B-6ABA-41BE-8C5A-471CF34B0770}" dt="2020-01-12T12:34:36.355" v="1598"/>
          <ac:spMkLst>
            <pc:docMk/>
            <pc:sldMk cId="546491161" sldId="265"/>
            <ac:spMk id="3" creationId="{293374F3-9D8A-4A08-A4ED-26AE5BA5B792}"/>
          </ac:spMkLst>
        </pc:spChg>
      </pc:sldChg>
      <pc:sldChg chg="modSp">
        <pc:chgData name="Stefán Guðnason" userId="40b359a1-880f-40c2-b8e5-4b52eab2f1e5" providerId="ADAL" clId="{33778F5B-6ABA-41BE-8C5A-471CF34B0770}" dt="2020-01-12T12:34:54.917" v="1600"/>
        <pc:sldMkLst>
          <pc:docMk/>
          <pc:sldMk cId="2126886758" sldId="266"/>
        </pc:sldMkLst>
        <pc:spChg chg="mod">
          <ac:chgData name="Stefán Guðnason" userId="40b359a1-880f-40c2-b8e5-4b52eab2f1e5" providerId="ADAL" clId="{33778F5B-6ABA-41BE-8C5A-471CF34B0770}" dt="2020-01-12T12:34:48.684" v="1599"/>
          <ac:spMkLst>
            <pc:docMk/>
            <pc:sldMk cId="2126886758" sldId="266"/>
            <ac:spMk id="2" creationId="{D278D96A-17C5-4944-8ED2-040F8560AA9C}"/>
          </ac:spMkLst>
        </pc:spChg>
        <pc:spChg chg="mod">
          <ac:chgData name="Stefán Guðnason" userId="40b359a1-880f-40c2-b8e5-4b52eab2f1e5" providerId="ADAL" clId="{33778F5B-6ABA-41BE-8C5A-471CF34B0770}" dt="2020-01-12T12:34:54.917" v="1600"/>
          <ac:spMkLst>
            <pc:docMk/>
            <pc:sldMk cId="2126886758" sldId="266"/>
            <ac:spMk id="3" creationId="{6BF11B28-9B57-4C24-99F2-02EF128FC53E}"/>
          </ac:spMkLst>
        </pc:spChg>
      </pc:sldChg>
      <pc:sldChg chg="addSp delSp modSp add">
        <pc:chgData name="Stefán Guðnason" userId="40b359a1-880f-40c2-b8e5-4b52eab2f1e5" providerId="ADAL" clId="{33778F5B-6ABA-41BE-8C5A-471CF34B0770}" dt="2020-01-12T12:35:14.245" v="1603"/>
        <pc:sldMkLst>
          <pc:docMk/>
          <pc:sldMk cId="2359066000" sldId="267"/>
        </pc:sldMkLst>
        <pc:spChg chg="mod">
          <ac:chgData name="Stefán Guðnason" userId="40b359a1-880f-40c2-b8e5-4b52eab2f1e5" providerId="ADAL" clId="{33778F5B-6ABA-41BE-8C5A-471CF34B0770}" dt="2020-01-12T12:35:04.962" v="1602" actId="6549"/>
          <ac:spMkLst>
            <pc:docMk/>
            <pc:sldMk cId="2359066000" sldId="267"/>
            <ac:spMk id="2" creationId="{973C6C57-C5F2-43C3-A3C8-269675BDBCC2}"/>
          </ac:spMkLst>
        </pc:spChg>
        <pc:spChg chg="mod">
          <ac:chgData name="Stefán Guðnason" userId="40b359a1-880f-40c2-b8e5-4b52eab2f1e5" providerId="ADAL" clId="{33778F5B-6ABA-41BE-8C5A-471CF34B0770}" dt="2020-01-12T12:35:14.245" v="1603"/>
          <ac:spMkLst>
            <pc:docMk/>
            <pc:sldMk cId="2359066000" sldId="267"/>
            <ac:spMk id="3" creationId="{19BACFD9-2E2F-48EF-872C-9DA74AAB1A56}"/>
          </ac:spMkLst>
        </pc:spChg>
        <pc:picChg chg="add del mod">
          <ac:chgData name="Stefán Guðnason" userId="40b359a1-880f-40c2-b8e5-4b52eab2f1e5" providerId="ADAL" clId="{33778F5B-6ABA-41BE-8C5A-471CF34B0770}" dt="2020-01-10T16:59:35.452" v="1069"/>
          <ac:picMkLst>
            <pc:docMk/>
            <pc:sldMk cId="2359066000" sldId="267"/>
            <ac:picMk id="4" creationId="{33CD3269-8FDE-4625-A0AA-1AD358291755}"/>
          </ac:picMkLst>
        </pc:picChg>
      </pc:sldChg>
      <pc:sldChg chg="modSp add">
        <pc:chgData name="Stefán Guðnason" userId="40b359a1-880f-40c2-b8e5-4b52eab2f1e5" providerId="ADAL" clId="{33778F5B-6ABA-41BE-8C5A-471CF34B0770}" dt="2020-01-12T12:38:36.598" v="1652"/>
        <pc:sldMkLst>
          <pc:docMk/>
          <pc:sldMk cId="1081685650" sldId="268"/>
        </pc:sldMkLst>
        <pc:spChg chg="mod">
          <ac:chgData name="Stefán Guðnason" userId="40b359a1-880f-40c2-b8e5-4b52eab2f1e5" providerId="ADAL" clId="{33778F5B-6ABA-41BE-8C5A-471CF34B0770}" dt="2020-01-12T12:38:25.764" v="1651"/>
          <ac:spMkLst>
            <pc:docMk/>
            <pc:sldMk cId="1081685650" sldId="268"/>
            <ac:spMk id="2" creationId="{2C87494B-D336-4212-AFA8-24173F87368D}"/>
          </ac:spMkLst>
        </pc:spChg>
        <pc:spChg chg="mod">
          <ac:chgData name="Stefán Guðnason" userId="40b359a1-880f-40c2-b8e5-4b52eab2f1e5" providerId="ADAL" clId="{33778F5B-6ABA-41BE-8C5A-471CF34B0770}" dt="2020-01-12T12:38:36.598" v="1652"/>
          <ac:spMkLst>
            <pc:docMk/>
            <pc:sldMk cId="1081685650" sldId="268"/>
            <ac:spMk id="3" creationId="{048BDF44-FBDF-456C-9E7C-6BE9761E3186}"/>
          </ac:spMkLst>
        </pc:spChg>
      </pc:sldChg>
      <pc:sldChg chg="addSp delSp modSp add">
        <pc:chgData name="Stefán Guðnason" userId="40b359a1-880f-40c2-b8e5-4b52eab2f1e5" providerId="ADAL" clId="{33778F5B-6ABA-41BE-8C5A-471CF34B0770}" dt="2020-01-12T12:38:11.291" v="1650" actId="20577"/>
        <pc:sldMkLst>
          <pc:docMk/>
          <pc:sldMk cId="2611099288" sldId="269"/>
        </pc:sldMkLst>
        <pc:spChg chg="mod">
          <ac:chgData name="Stefán Guðnason" userId="40b359a1-880f-40c2-b8e5-4b52eab2f1e5" providerId="ADAL" clId="{33778F5B-6ABA-41BE-8C5A-471CF34B0770}" dt="2020-01-12T12:35:27.212" v="1604"/>
          <ac:spMkLst>
            <pc:docMk/>
            <pc:sldMk cId="2611099288" sldId="269"/>
            <ac:spMk id="2" creationId="{300C1F06-4E44-4E27-8FA8-8E62D4F6E428}"/>
          </ac:spMkLst>
        </pc:spChg>
        <pc:spChg chg="del">
          <ac:chgData name="Stefán Guðnason" userId="40b359a1-880f-40c2-b8e5-4b52eab2f1e5" providerId="ADAL" clId="{33778F5B-6ABA-41BE-8C5A-471CF34B0770}" dt="2020-01-10T16:59:39.234" v="1071"/>
          <ac:spMkLst>
            <pc:docMk/>
            <pc:sldMk cId="2611099288" sldId="269"/>
            <ac:spMk id="3" creationId="{ACFA791F-3C8E-448F-8F45-3C3BEB92EF3B}"/>
          </ac:spMkLst>
        </pc:spChg>
        <pc:spChg chg="add mod">
          <ac:chgData name="Stefán Guðnason" userId="40b359a1-880f-40c2-b8e5-4b52eab2f1e5" providerId="ADAL" clId="{33778F5B-6ABA-41BE-8C5A-471CF34B0770}" dt="2020-01-12T12:38:11.291" v="1650" actId="20577"/>
          <ac:spMkLst>
            <pc:docMk/>
            <pc:sldMk cId="2611099288" sldId="269"/>
            <ac:spMk id="5" creationId="{B9AFE562-EB54-4603-A766-4B4CF6EE1B4E}"/>
          </ac:spMkLst>
        </pc:spChg>
        <pc:picChg chg="add mod">
          <ac:chgData name="Stefán Guðnason" userId="40b359a1-880f-40c2-b8e5-4b52eab2f1e5" providerId="ADAL" clId="{33778F5B-6ABA-41BE-8C5A-471CF34B0770}" dt="2020-01-10T16:59:45.027" v="1073" actId="14100"/>
          <ac:picMkLst>
            <pc:docMk/>
            <pc:sldMk cId="2611099288" sldId="269"/>
            <ac:picMk id="4" creationId="{2161350F-4092-4F05-B53E-C071F5D3108C}"/>
          </ac:picMkLst>
        </pc:picChg>
      </pc:sldChg>
      <pc:sldChg chg="addSp delSp modSp add ord">
        <pc:chgData name="Stefán Guðnason" userId="40b359a1-880f-40c2-b8e5-4b52eab2f1e5" providerId="ADAL" clId="{33778F5B-6ABA-41BE-8C5A-471CF34B0770}" dt="2020-01-12T12:33:52.935" v="1596" actId="27636"/>
        <pc:sldMkLst>
          <pc:docMk/>
          <pc:sldMk cId="1158074685" sldId="270"/>
        </pc:sldMkLst>
        <pc:spChg chg="mod">
          <ac:chgData name="Stefán Guðnason" userId="40b359a1-880f-40c2-b8e5-4b52eab2f1e5" providerId="ADAL" clId="{33778F5B-6ABA-41BE-8C5A-471CF34B0770}" dt="2020-01-12T12:33:23.555" v="1587"/>
          <ac:spMkLst>
            <pc:docMk/>
            <pc:sldMk cId="1158074685" sldId="270"/>
            <ac:spMk id="2" creationId="{4706C3E0-A5BF-4DF3-B573-73D202BEFB84}"/>
          </ac:spMkLst>
        </pc:spChg>
        <pc:spChg chg="add mod">
          <ac:chgData name="Stefán Guðnason" userId="40b359a1-880f-40c2-b8e5-4b52eab2f1e5" providerId="ADAL" clId="{33778F5B-6ABA-41BE-8C5A-471CF34B0770}" dt="2020-01-12T12:33:52.935" v="1596" actId="27636"/>
          <ac:spMkLst>
            <pc:docMk/>
            <pc:sldMk cId="1158074685" sldId="270"/>
            <ac:spMk id="5" creationId="{3D1CEA53-1182-4B93-970E-506A41898D3B}"/>
          </ac:spMkLst>
        </pc:spChg>
        <pc:graphicFrameChg chg="del modGraphic">
          <ac:chgData name="Stefán Guðnason" userId="40b359a1-880f-40c2-b8e5-4b52eab2f1e5" providerId="ADAL" clId="{33778F5B-6ABA-41BE-8C5A-471CF34B0770}" dt="2020-01-12T12:33:30.796" v="1589" actId="478"/>
          <ac:graphicFrameMkLst>
            <pc:docMk/>
            <pc:sldMk cId="1158074685" sldId="270"/>
            <ac:graphicFrameMk id="4" creationId="{ED42A99A-751A-41F2-9755-4F27D46D610C}"/>
          </ac:graphicFrameMkLst>
        </pc:graphicFrameChg>
      </pc:sldChg>
      <pc:sldChg chg="modSp add">
        <pc:chgData name="Stefán Guðnason" userId="40b359a1-880f-40c2-b8e5-4b52eab2f1e5" providerId="ADAL" clId="{33778F5B-6ABA-41BE-8C5A-471CF34B0770}" dt="2020-01-12T12:38:52.934" v="1655"/>
        <pc:sldMkLst>
          <pc:docMk/>
          <pc:sldMk cId="1979651587" sldId="271"/>
        </pc:sldMkLst>
        <pc:spChg chg="mod">
          <ac:chgData name="Stefán Guðnason" userId="40b359a1-880f-40c2-b8e5-4b52eab2f1e5" providerId="ADAL" clId="{33778F5B-6ABA-41BE-8C5A-471CF34B0770}" dt="2020-01-12T12:38:46.725" v="1654"/>
          <ac:spMkLst>
            <pc:docMk/>
            <pc:sldMk cId="1979651587" sldId="271"/>
            <ac:spMk id="2" creationId="{D4005F46-33E6-4833-9297-435FF86AB83C}"/>
          </ac:spMkLst>
        </pc:spChg>
        <pc:spChg chg="mod">
          <ac:chgData name="Stefán Guðnason" userId="40b359a1-880f-40c2-b8e5-4b52eab2f1e5" providerId="ADAL" clId="{33778F5B-6ABA-41BE-8C5A-471CF34B0770}" dt="2020-01-12T12:38:52.934" v="1655"/>
          <ac:spMkLst>
            <pc:docMk/>
            <pc:sldMk cId="1979651587" sldId="271"/>
            <ac:spMk id="3" creationId="{9A44FBDC-AB69-4E1D-B768-015DC136F9F9}"/>
          </ac:spMkLst>
        </pc:spChg>
      </pc:sldChg>
      <pc:sldChg chg="add del">
        <pc:chgData name="Stefán Guðnason" userId="40b359a1-880f-40c2-b8e5-4b52eab2f1e5" providerId="ADAL" clId="{33778F5B-6ABA-41BE-8C5A-471CF34B0770}" dt="2020-01-12T12:39:27.093" v="1657" actId="2696"/>
        <pc:sldMkLst>
          <pc:docMk/>
          <pc:sldMk cId="3206044145" sldId="272"/>
        </pc:sldMkLst>
      </pc:sldChg>
      <pc:sldChg chg="modSp">
        <pc:chgData name="Stefán Guðnason" userId="40b359a1-880f-40c2-b8e5-4b52eab2f1e5" providerId="ADAL" clId="{33778F5B-6ABA-41BE-8C5A-471CF34B0770}" dt="2020-01-12T12:44:05.435" v="1666" actId="1076"/>
        <pc:sldMkLst>
          <pc:docMk/>
          <pc:sldMk cId="0" sldId="273"/>
        </pc:sldMkLst>
        <pc:spChg chg="mod">
          <ac:chgData name="Stefán Guðnason" userId="40b359a1-880f-40c2-b8e5-4b52eab2f1e5" providerId="ADAL" clId="{33778F5B-6ABA-41BE-8C5A-471CF34B0770}" dt="2020-01-12T12:44:05.435" v="1666" actId="1076"/>
          <ac:spMkLst>
            <pc:docMk/>
            <pc:sldMk cId="0" sldId="273"/>
            <ac:spMk id="81923" creationId="{00000000-0000-0000-0000-000000000000}"/>
          </ac:spMkLst>
        </pc:spChg>
      </pc:sldChg>
      <pc:sldChg chg="addSp delSp modSp">
        <pc:chgData name="Stefán Guðnason" userId="40b359a1-880f-40c2-b8e5-4b52eab2f1e5" providerId="ADAL" clId="{33778F5B-6ABA-41BE-8C5A-471CF34B0770}" dt="2020-01-12T12:42:03.065" v="1665"/>
        <pc:sldMkLst>
          <pc:docMk/>
          <pc:sldMk cId="0" sldId="279"/>
        </pc:sldMkLst>
        <pc:spChg chg="add mod">
          <ac:chgData name="Stefán Guðnason" userId="40b359a1-880f-40c2-b8e5-4b52eab2f1e5" providerId="ADAL" clId="{33778F5B-6ABA-41BE-8C5A-471CF34B0770}" dt="2020-01-12T12:41:46.351" v="1663"/>
          <ac:spMkLst>
            <pc:docMk/>
            <pc:sldMk cId="0" sldId="279"/>
            <ac:spMk id="2" creationId="{45CA62B0-4BC5-49BE-8CDA-EAF0339C02DD}"/>
          </ac:spMkLst>
        </pc:spChg>
        <pc:spChg chg="del mod">
          <ac:chgData name="Stefán Guðnason" userId="40b359a1-880f-40c2-b8e5-4b52eab2f1e5" providerId="ADAL" clId="{33778F5B-6ABA-41BE-8C5A-471CF34B0770}" dt="2020-01-12T12:42:03.065" v="1665"/>
          <ac:spMkLst>
            <pc:docMk/>
            <pc:sldMk cId="0" sldId="279"/>
            <ac:spMk id="89091" creationId="{00000000-0000-0000-0000-000000000000}"/>
          </ac:spMkLst>
        </pc:spChg>
        <pc:picChg chg="del">
          <ac:chgData name="Stefán Guðnason" userId="40b359a1-880f-40c2-b8e5-4b52eab2f1e5" providerId="ADAL" clId="{33778F5B-6ABA-41BE-8C5A-471CF34B0770}" dt="2020-01-12T12:41:26.067" v="1658" actId="478"/>
          <ac:picMkLst>
            <pc:docMk/>
            <pc:sldMk cId="0" sldId="279"/>
            <ac:picMk id="3" creationId="{00000000-0000-0000-0000-000000000000}"/>
          </ac:picMkLst>
        </pc:picChg>
      </pc:sldChg>
      <pc:sldChg chg="delSp">
        <pc:chgData name="Stefán Guðnason" userId="40b359a1-880f-40c2-b8e5-4b52eab2f1e5" providerId="ADAL" clId="{33778F5B-6ABA-41BE-8C5A-471CF34B0770}" dt="2020-01-12T12:48:44.427" v="1667" actId="478"/>
        <pc:sldMkLst>
          <pc:docMk/>
          <pc:sldMk cId="0" sldId="283"/>
        </pc:sldMkLst>
        <pc:picChg chg="del">
          <ac:chgData name="Stefán Guðnason" userId="40b359a1-880f-40c2-b8e5-4b52eab2f1e5" providerId="ADAL" clId="{33778F5B-6ABA-41BE-8C5A-471CF34B0770}" dt="2020-01-12T12:48:44.427" v="1667" actId="478"/>
          <ac:picMkLst>
            <pc:docMk/>
            <pc:sldMk cId="0" sldId="283"/>
            <ac:picMk id="93192" creationId="{00000000-0000-0000-0000-000000000000}"/>
          </ac:picMkLst>
        </pc:picChg>
      </pc:sldChg>
      <pc:sldChg chg="del">
        <pc:chgData name="Stefán Guðnason" userId="40b359a1-880f-40c2-b8e5-4b52eab2f1e5" providerId="ADAL" clId="{33778F5B-6ABA-41BE-8C5A-471CF34B0770}" dt="2020-01-12T12:49:13.008" v="1668" actId="2696"/>
        <pc:sldMkLst>
          <pc:docMk/>
          <pc:sldMk cId="0" sldId="284"/>
        </pc:sldMkLst>
      </pc:sldChg>
      <pc:sldChg chg="addSp modSp add">
        <pc:chgData name="Stefán Guðnason" userId="40b359a1-880f-40c2-b8e5-4b52eab2f1e5" providerId="ADAL" clId="{33778F5B-6ABA-41BE-8C5A-471CF34B0770}" dt="2020-01-12T12:50:53.931" v="1680"/>
        <pc:sldMkLst>
          <pc:docMk/>
          <pc:sldMk cId="842672650" sldId="297"/>
        </pc:sldMkLst>
        <pc:spChg chg="mod">
          <ac:chgData name="Stefán Guðnason" userId="40b359a1-880f-40c2-b8e5-4b52eab2f1e5" providerId="ADAL" clId="{33778F5B-6ABA-41BE-8C5A-471CF34B0770}" dt="2020-01-12T12:49:37.630" v="1672"/>
          <ac:spMkLst>
            <pc:docMk/>
            <pc:sldMk cId="842672650" sldId="297"/>
            <ac:spMk id="2" creationId="{26917551-F771-4730-BFA2-BDC463DB6FC9}"/>
          </ac:spMkLst>
        </pc:spChg>
        <pc:spChg chg="mod">
          <ac:chgData name="Stefán Guðnason" userId="40b359a1-880f-40c2-b8e5-4b52eab2f1e5" providerId="ADAL" clId="{33778F5B-6ABA-41BE-8C5A-471CF34B0770}" dt="2020-01-12T12:49:32.791" v="1671" actId="27636"/>
          <ac:spMkLst>
            <pc:docMk/>
            <pc:sldMk cId="842672650" sldId="297"/>
            <ac:spMk id="3" creationId="{0C5D184C-FF90-485C-8E27-795103CEF2E1}"/>
          </ac:spMkLst>
        </pc:spChg>
        <pc:spChg chg="add">
          <ac:chgData name="Stefán Guðnason" userId="40b359a1-880f-40c2-b8e5-4b52eab2f1e5" providerId="ADAL" clId="{33778F5B-6ABA-41BE-8C5A-471CF34B0770}" dt="2020-01-12T12:50:53.931" v="1680"/>
          <ac:spMkLst>
            <pc:docMk/>
            <pc:sldMk cId="842672650" sldId="297"/>
            <ac:spMk id="4" creationId="{C150B1C3-CB2B-4C74-83B2-B4CDF0C922E9}"/>
          </ac:spMkLst>
        </pc:spChg>
      </pc:sldChg>
      <pc:sldChg chg="addSp modSp add">
        <pc:chgData name="Stefán Guðnason" userId="40b359a1-880f-40c2-b8e5-4b52eab2f1e5" providerId="ADAL" clId="{33778F5B-6ABA-41BE-8C5A-471CF34B0770}" dt="2020-01-13T21:55:30.257" v="1724" actId="207"/>
        <pc:sldMkLst>
          <pc:docMk/>
          <pc:sldMk cId="2827960649" sldId="298"/>
        </pc:sldMkLst>
        <pc:spChg chg="mod">
          <ac:chgData name="Stefán Guðnason" userId="40b359a1-880f-40c2-b8e5-4b52eab2f1e5" providerId="ADAL" clId="{33778F5B-6ABA-41BE-8C5A-471CF34B0770}" dt="2020-01-13T21:55:30.257" v="1724" actId="207"/>
          <ac:spMkLst>
            <pc:docMk/>
            <pc:sldMk cId="2827960649" sldId="298"/>
            <ac:spMk id="3" creationId="{FEF830E6-80E8-412E-A650-DEC20762971A}"/>
          </ac:spMkLst>
        </pc:spChg>
        <pc:spChg chg="add mod">
          <ac:chgData name="Stefán Guðnason" userId="40b359a1-880f-40c2-b8e5-4b52eab2f1e5" providerId="ADAL" clId="{33778F5B-6ABA-41BE-8C5A-471CF34B0770}" dt="2020-01-12T12:50:44.960" v="1679" actId="207"/>
          <ac:spMkLst>
            <pc:docMk/>
            <pc:sldMk cId="2827960649" sldId="298"/>
            <ac:spMk id="4" creationId="{E769FCF9-C36D-42FB-9E4D-E0F4594F4E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36FFA-5F52-4477-9AEB-B1902D0625D9}" type="datetimeFigureOut">
              <a:rPr lang="is-IS" smtClean="0"/>
              <a:t>13.1.2020</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71E64-2783-4614-AEA2-0CB63C48B776}" type="slidenum">
              <a:rPr lang="is-IS" smtClean="0"/>
              <a:t>‹#›</a:t>
            </a:fld>
            <a:endParaRPr lang="is-IS"/>
          </a:p>
        </p:txBody>
      </p:sp>
    </p:spTree>
    <p:extLst>
      <p:ext uri="{BB962C8B-B14F-4D97-AF65-F5344CB8AC3E}">
        <p14:creationId xmlns:p14="http://schemas.microsoft.com/office/powerpoint/2010/main" val="287206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17</a:t>
            </a:fld>
            <a:endParaRPr lang="en-US" dirty="0"/>
          </a:p>
        </p:txBody>
      </p:sp>
    </p:spTree>
    <p:extLst>
      <p:ext uri="{BB962C8B-B14F-4D97-AF65-F5344CB8AC3E}">
        <p14:creationId xmlns:p14="http://schemas.microsoft.com/office/powerpoint/2010/main" val="3735506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26</a:t>
            </a:fld>
            <a:endParaRPr lang="en-US" dirty="0"/>
          </a:p>
        </p:txBody>
      </p:sp>
    </p:spTree>
    <p:extLst>
      <p:ext uri="{BB962C8B-B14F-4D97-AF65-F5344CB8AC3E}">
        <p14:creationId xmlns:p14="http://schemas.microsoft.com/office/powerpoint/2010/main" val="112014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27</a:t>
            </a:fld>
            <a:endParaRPr lang="en-US" dirty="0"/>
          </a:p>
        </p:txBody>
      </p:sp>
    </p:spTree>
    <p:extLst>
      <p:ext uri="{BB962C8B-B14F-4D97-AF65-F5344CB8AC3E}">
        <p14:creationId xmlns:p14="http://schemas.microsoft.com/office/powerpoint/2010/main" val="126126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28</a:t>
            </a:fld>
            <a:endParaRPr lang="en-US" dirty="0"/>
          </a:p>
        </p:txBody>
      </p:sp>
    </p:spTree>
    <p:extLst>
      <p:ext uri="{BB962C8B-B14F-4D97-AF65-F5344CB8AC3E}">
        <p14:creationId xmlns:p14="http://schemas.microsoft.com/office/powerpoint/2010/main" val="188920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29</a:t>
            </a:fld>
            <a:endParaRPr lang="en-US" dirty="0"/>
          </a:p>
        </p:txBody>
      </p:sp>
    </p:spTree>
    <p:extLst>
      <p:ext uri="{BB962C8B-B14F-4D97-AF65-F5344CB8AC3E}">
        <p14:creationId xmlns:p14="http://schemas.microsoft.com/office/powerpoint/2010/main" val="125097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30</a:t>
            </a:fld>
            <a:endParaRPr lang="en-US" dirty="0"/>
          </a:p>
        </p:txBody>
      </p:sp>
    </p:spTree>
    <p:extLst>
      <p:ext uri="{BB962C8B-B14F-4D97-AF65-F5344CB8AC3E}">
        <p14:creationId xmlns:p14="http://schemas.microsoft.com/office/powerpoint/2010/main" val="104280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31</a:t>
            </a:fld>
            <a:endParaRPr lang="en-US" dirty="0"/>
          </a:p>
        </p:txBody>
      </p:sp>
    </p:spTree>
    <p:extLst>
      <p:ext uri="{BB962C8B-B14F-4D97-AF65-F5344CB8AC3E}">
        <p14:creationId xmlns:p14="http://schemas.microsoft.com/office/powerpoint/2010/main" val="120327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32</a:t>
            </a:fld>
            <a:endParaRPr lang="en-US" dirty="0"/>
          </a:p>
        </p:txBody>
      </p:sp>
    </p:spTree>
    <p:extLst>
      <p:ext uri="{BB962C8B-B14F-4D97-AF65-F5344CB8AC3E}">
        <p14:creationId xmlns:p14="http://schemas.microsoft.com/office/powerpoint/2010/main" val="406896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18</a:t>
            </a:fld>
            <a:endParaRPr lang="en-US" dirty="0"/>
          </a:p>
        </p:txBody>
      </p:sp>
    </p:spTree>
    <p:extLst>
      <p:ext uri="{BB962C8B-B14F-4D97-AF65-F5344CB8AC3E}">
        <p14:creationId xmlns:p14="http://schemas.microsoft.com/office/powerpoint/2010/main" val="49809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19</a:t>
            </a:fld>
            <a:endParaRPr lang="en-US" dirty="0"/>
          </a:p>
        </p:txBody>
      </p:sp>
    </p:spTree>
    <p:extLst>
      <p:ext uri="{BB962C8B-B14F-4D97-AF65-F5344CB8AC3E}">
        <p14:creationId xmlns:p14="http://schemas.microsoft.com/office/powerpoint/2010/main" val="316619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20</a:t>
            </a:fld>
            <a:endParaRPr lang="en-US" dirty="0"/>
          </a:p>
        </p:txBody>
      </p:sp>
    </p:spTree>
    <p:extLst>
      <p:ext uri="{BB962C8B-B14F-4D97-AF65-F5344CB8AC3E}">
        <p14:creationId xmlns:p14="http://schemas.microsoft.com/office/powerpoint/2010/main" val="116910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21</a:t>
            </a:fld>
            <a:endParaRPr lang="en-US" dirty="0"/>
          </a:p>
        </p:txBody>
      </p:sp>
    </p:spTree>
    <p:extLst>
      <p:ext uri="{BB962C8B-B14F-4D97-AF65-F5344CB8AC3E}">
        <p14:creationId xmlns:p14="http://schemas.microsoft.com/office/powerpoint/2010/main" val="240984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22</a:t>
            </a:fld>
            <a:endParaRPr lang="en-US" dirty="0"/>
          </a:p>
        </p:txBody>
      </p:sp>
    </p:spTree>
    <p:extLst>
      <p:ext uri="{BB962C8B-B14F-4D97-AF65-F5344CB8AC3E}">
        <p14:creationId xmlns:p14="http://schemas.microsoft.com/office/powerpoint/2010/main" val="315959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23</a:t>
            </a:fld>
            <a:endParaRPr lang="en-US" dirty="0"/>
          </a:p>
        </p:txBody>
      </p:sp>
    </p:spTree>
    <p:extLst>
      <p:ext uri="{BB962C8B-B14F-4D97-AF65-F5344CB8AC3E}">
        <p14:creationId xmlns:p14="http://schemas.microsoft.com/office/powerpoint/2010/main" val="241223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24</a:t>
            </a:fld>
            <a:endParaRPr lang="en-US" dirty="0"/>
          </a:p>
        </p:txBody>
      </p:sp>
    </p:spTree>
    <p:extLst>
      <p:ext uri="{BB962C8B-B14F-4D97-AF65-F5344CB8AC3E}">
        <p14:creationId xmlns:p14="http://schemas.microsoft.com/office/powerpoint/2010/main" val="369376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pPr marL="628650" lvl="1" indent="-171450">
              <a:buFont typeface="Arial" panose="020B0604020202020204" pitchFamily="34" charset="0"/>
              <a:buChar char="•"/>
            </a:pPr>
            <a:endParaRPr lang="en-US" dirty="0"/>
          </a:p>
        </p:txBody>
      </p:sp>
      <p:sp>
        <p:nvSpPr>
          <p:cNvPr id="2" name="Header Placeholder 1"/>
          <p:cNvSpPr>
            <a:spLocks noGrp="1"/>
          </p:cNvSpPr>
          <p:nvPr>
            <p:ph type="hdr" sz="quarter" idx="10"/>
          </p:nvPr>
        </p:nvSpPr>
        <p:spPr/>
        <p:txBody>
          <a:bodyPr/>
          <a:lstStyle/>
          <a:p>
            <a:r>
              <a:rPr lang="en-US"/>
              <a:t>Project Management 6e</a:t>
            </a:r>
            <a:endParaRPr lang="en-US" dirty="0"/>
          </a:p>
        </p:txBody>
      </p:sp>
      <p:sp>
        <p:nvSpPr>
          <p:cNvPr id="3" name="Slide Number Placeholder 2"/>
          <p:cNvSpPr>
            <a:spLocks noGrp="1"/>
          </p:cNvSpPr>
          <p:nvPr>
            <p:ph type="sldNum" sz="quarter" idx="11"/>
          </p:nvPr>
        </p:nvSpPr>
        <p:spPr/>
        <p:txBody>
          <a:bodyPr/>
          <a:lstStyle/>
          <a:p>
            <a:r>
              <a:rPr lang="en-US" dirty="0"/>
              <a:t>2–</a:t>
            </a:r>
            <a:fld id="{0021D51A-B140-41D8-B455-79292309F0E0}" type="slidenum">
              <a:rPr lang="en-US" smtClean="0"/>
              <a:pPr/>
              <a:t>25</a:t>
            </a:fld>
            <a:endParaRPr lang="en-US" dirty="0"/>
          </a:p>
        </p:txBody>
      </p:sp>
    </p:spTree>
    <p:extLst>
      <p:ext uri="{BB962C8B-B14F-4D97-AF65-F5344CB8AC3E}">
        <p14:creationId xmlns:p14="http://schemas.microsoft.com/office/powerpoint/2010/main" val="113560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01B9-71B7-4A69-BF2C-F64E5B45A928}"/>
              </a:ext>
            </a:extLst>
          </p:cNvPr>
          <p:cNvSpPr>
            <a:spLocks noGrp="1"/>
          </p:cNvSpPr>
          <p:nvPr>
            <p:ph type="ctrTitle"/>
          </p:nvPr>
        </p:nvSpPr>
        <p:spPr/>
        <p:txBody>
          <a:bodyPr/>
          <a:lstStyle/>
          <a:p>
            <a:r>
              <a:rPr lang="is-IS" dirty="0" err="1"/>
              <a:t>Project</a:t>
            </a:r>
            <a:r>
              <a:rPr lang="is-IS" dirty="0"/>
              <a:t> </a:t>
            </a:r>
            <a:r>
              <a:rPr lang="is-IS" dirty="0" err="1"/>
              <a:t>management</a:t>
            </a:r>
            <a:endParaRPr lang="is-IS" dirty="0"/>
          </a:p>
        </p:txBody>
      </p:sp>
      <p:sp>
        <p:nvSpPr>
          <p:cNvPr id="3" name="Subtitle 2">
            <a:extLst>
              <a:ext uri="{FF2B5EF4-FFF2-40B4-BE49-F238E27FC236}">
                <a16:creationId xmlns:a16="http://schemas.microsoft.com/office/drawing/2014/main" id="{0C8D4884-38DB-4334-B07B-CDEB13EE3024}"/>
              </a:ext>
            </a:extLst>
          </p:cNvPr>
          <p:cNvSpPr>
            <a:spLocks noGrp="1"/>
          </p:cNvSpPr>
          <p:nvPr>
            <p:ph type="subTitle" idx="1"/>
          </p:nvPr>
        </p:nvSpPr>
        <p:spPr/>
        <p:txBody>
          <a:bodyPr/>
          <a:lstStyle/>
          <a:p>
            <a:pPr algn="ctr"/>
            <a:r>
              <a:rPr lang="en-US" dirty="0">
                <a:solidFill>
                  <a:schemeClr val="tx1"/>
                </a:solidFill>
              </a:rPr>
              <a:t>Organization Strategy and Project Selection</a:t>
            </a:r>
          </a:p>
        </p:txBody>
      </p:sp>
    </p:spTree>
    <p:extLst>
      <p:ext uri="{BB962C8B-B14F-4D97-AF65-F5344CB8AC3E}">
        <p14:creationId xmlns:p14="http://schemas.microsoft.com/office/powerpoint/2010/main" val="867815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C3E0-A5BF-4DF3-B573-73D202BEFB84}"/>
              </a:ext>
            </a:extLst>
          </p:cNvPr>
          <p:cNvSpPr>
            <a:spLocks noGrp="1"/>
          </p:cNvSpPr>
          <p:nvPr>
            <p:ph type="title"/>
          </p:nvPr>
        </p:nvSpPr>
        <p:spPr>
          <a:xfrm>
            <a:off x="690072" y="153780"/>
            <a:ext cx="9404723" cy="1400530"/>
          </a:xfrm>
        </p:spPr>
        <p:txBody>
          <a:bodyPr/>
          <a:lstStyle/>
          <a:p>
            <a:r>
              <a:rPr lang="is-IS" dirty="0"/>
              <a:t>S.M.A.R.T markmið</a:t>
            </a:r>
          </a:p>
        </p:txBody>
      </p:sp>
      <p:graphicFrame>
        <p:nvGraphicFramePr>
          <p:cNvPr id="4" name="Content Placeholder 3">
            <a:extLst>
              <a:ext uri="{FF2B5EF4-FFF2-40B4-BE49-F238E27FC236}">
                <a16:creationId xmlns:a16="http://schemas.microsoft.com/office/drawing/2014/main" id="{ED42A99A-751A-41F2-9755-4F27D46D610C}"/>
              </a:ext>
            </a:extLst>
          </p:cNvPr>
          <p:cNvGraphicFramePr>
            <a:graphicFrameLocks noGrp="1"/>
          </p:cNvGraphicFramePr>
          <p:nvPr>
            <p:ph idx="1"/>
            <p:extLst>
              <p:ext uri="{D42A27DB-BD31-4B8C-83A1-F6EECF244321}">
                <p14:modId xmlns:p14="http://schemas.microsoft.com/office/powerpoint/2010/main" val="2450072796"/>
              </p:ext>
            </p:extLst>
          </p:nvPr>
        </p:nvGraphicFramePr>
        <p:xfrm>
          <a:off x="949570" y="844064"/>
          <a:ext cx="9847384" cy="5824156"/>
        </p:xfrm>
        <a:graphic>
          <a:graphicData uri="http://schemas.openxmlformats.org/drawingml/2006/table">
            <a:tbl>
              <a:tblPr firstRow="1" firstCol="1" lastRow="1" lastCol="1" bandRow="1" bandCol="1">
                <a:tableStyleId>{5C22544A-7EE6-4342-B048-85BDC9FD1C3A}</a:tableStyleId>
              </a:tblPr>
              <a:tblGrid>
                <a:gridCol w="522043">
                  <a:extLst>
                    <a:ext uri="{9D8B030D-6E8A-4147-A177-3AD203B41FA5}">
                      <a16:colId xmlns:a16="http://schemas.microsoft.com/office/drawing/2014/main" val="2273234425"/>
                    </a:ext>
                  </a:extLst>
                </a:gridCol>
                <a:gridCol w="1338566">
                  <a:extLst>
                    <a:ext uri="{9D8B030D-6E8A-4147-A177-3AD203B41FA5}">
                      <a16:colId xmlns:a16="http://schemas.microsoft.com/office/drawing/2014/main" val="3041006504"/>
                    </a:ext>
                  </a:extLst>
                </a:gridCol>
                <a:gridCol w="1773599">
                  <a:extLst>
                    <a:ext uri="{9D8B030D-6E8A-4147-A177-3AD203B41FA5}">
                      <a16:colId xmlns:a16="http://schemas.microsoft.com/office/drawing/2014/main" val="2300181791"/>
                    </a:ext>
                  </a:extLst>
                </a:gridCol>
                <a:gridCol w="6213176">
                  <a:extLst>
                    <a:ext uri="{9D8B030D-6E8A-4147-A177-3AD203B41FA5}">
                      <a16:colId xmlns:a16="http://schemas.microsoft.com/office/drawing/2014/main" val="889973766"/>
                    </a:ext>
                  </a:extLst>
                </a:gridCol>
              </a:tblGrid>
              <a:tr h="457000">
                <a:tc gridSpan="4">
                  <a:txBody>
                    <a:bodyPr/>
                    <a:lstStyle/>
                    <a:p>
                      <a:pPr algn="l">
                        <a:lnSpc>
                          <a:spcPct val="115000"/>
                        </a:lnSpc>
                        <a:spcBef>
                          <a:spcPts val="600"/>
                        </a:spcBef>
                        <a:spcAft>
                          <a:spcPts val="0"/>
                        </a:spcAft>
                      </a:pPr>
                      <a:br>
                        <a:rPr lang="is-IS" sz="900" dirty="0">
                          <a:effectLst/>
                        </a:rPr>
                      </a:br>
                      <a:r>
                        <a:rPr lang="is-IS" sz="900" dirty="0">
                          <a:effectLst/>
                        </a:rPr>
                        <a:t>SMART. Almenn skilyrði sem setja á markmiðum verkefna.</a:t>
                      </a:r>
                      <a:br>
                        <a:rPr lang="is-IS" sz="900" dirty="0">
                          <a:effectLst/>
                        </a:rPr>
                      </a:br>
                      <a:endParaRPr lang="is-I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60000"/>
                        <a:lumOff val="40000"/>
                      </a:schemeClr>
                    </a:solidFill>
                  </a:tcPr>
                </a:tc>
                <a:tc hMerge="1">
                  <a:txBody>
                    <a:bodyPr/>
                    <a:lstStyle/>
                    <a:p>
                      <a:endParaRPr lang="is-IS"/>
                    </a:p>
                  </a:txBody>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3123969550"/>
                  </a:ext>
                </a:extLst>
              </a:tr>
              <a:tr h="992454">
                <a:tc>
                  <a:txBody>
                    <a:bodyPr/>
                    <a:lstStyle/>
                    <a:p>
                      <a:pPr algn="l">
                        <a:lnSpc>
                          <a:spcPct val="115000"/>
                        </a:lnSpc>
                        <a:spcBef>
                          <a:spcPts val="600"/>
                        </a:spcBef>
                        <a:spcAft>
                          <a:spcPts val="0"/>
                        </a:spcAft>
                      </a:pPr>
                      <a:r>
                        <a:rPr lang="is-IS" sz="2000">
                          <a:effectLst/>
                        </a:rPr>
                        <a:t>S</a:t>
                      </a:r>
                      <a:endParaRPr lang="is-I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75000"/>
                      </a:schemeClr>
                    </a:solidFill>
                  </a:tcPr>
                </a:tc>
                <a:tc>
                  <a:txBody>
                    <a:bodyPr/>
                    <a:lstStyle/>
                    <a:p>
                      <a:pPr algn="l">
                        <a:lnSpc>
                          <a:spcPct val="115000"/>
                        </a:lnSpc>
                        <a:spcBef>
                          <a:spcPts val="600"/>
                        </a:spcBef>
                        <a:spcAft>
                          <a:spcPts val="0"/>
                        </a:spcAft>
                      </a:pPr>
                      <a:r>
                        <a:rPr lang="en-GB" sz="900" b="1" dirty="0">
                          <a:effectLst/>
                        </a:rPr>
                        <a:t>Specific</a:t>
                      </a:r>
                      <a:endParaRPr lang="is-IS"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20000"/>
                        <a:lumOff val="80000"/>
                      </a:schemeClr>
                    </a:solidFill>
                  </a:tcPr>
                </a:tc>
                <a:tc>
                  <a:txBody>
                    <a:bodyPr/>
                    <a:lstStyle/>
                    <a:p>
                      <a:pPr algn="l">
                        <a:lnSpc>
                          <a:spcPct val="115000"/>
                        </a:lnSpc>
                        <a:spcBef>
                          <a:spcPts val="600"/>
                        </a:spcBef>
                        <a:spcAft>
                          <a:spcPts val="0"/>
                        </a:spcAft>
                      </a:pPr>
                      <a:r>
                        <a:rPr lang="is-IS" sz="900" b="1">
                          <a:effectLst/>
                        </a:rPr>
                        <a:t>Sértækt</a:t>
                      </a:r>
                      <a:endParaRPr lang="is-I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20000"/>
                        <a:lumOff val="80000"/>
                      </a:schemeClr>
                    </a:solidFill>
                  </a:tcPr>
                </a:tc>
                <a:tc>
                  <a:txBody>
                    <a:bodyPr/>
                    <a:lstStyle/>
                    <a:p>
                      <a:pPr marL="160020" algn="l">
                        <a:lnSpc>
                          <a:spcPct val="115000"/>
                        </a:lnSpc>
                        <a:spcBef>
                          <a:spcPts val="600"/>
                        </a:spcBef>
                        <a:spcAft>
                          <a:spcPts val="0"/>
                        </a:spcAft>
                      </a:pPr>
                      <a:br>
                        <a:rPr lang="is-IS" sz="900" dirty="0">
                          <a:effectLst/>
                        </a:rPr>
                      </a:br>
                      <a:r>
                        <a:rPr lang="is-IS" sz="900" dirty="0">
                          <a:effectLst/>
                        </a:rPr>
                        <a:t>Lýsa ber því sem á að ná fram með verkefninu; því sem stendur ljóslega eftir þegar verkefninu er lokið. Hér ber að forðast ónákvæmt orðalag eins og „þekkja“, „kunna“, rannsaka“ o.s.frv. Beina þarf sjónum að þörf, kröfum og væntingum þeirra sem njóta eiga niðurstöðunnar. Lýsingin þarf að vera skýr og skorinorð, laus við skrúðmælgi og yfirleitt þannig fram sett að allir sem að verkefninu munu koma skilji hvað við er átt, ekki síst þeir sem taka eiga ákvörðun og enn fremur þeir sem njóta eiga niðurstöðunnar.</a:t>
                      </a:r>
                      <a:endParaRPr lang="is-I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60000"/>
                        <a:lumOff val="40000"/>
                      </a:schemeClr>
                    </a:solidFill>
                  </a:tcPr>
                </a:tc>
                <a:extLst>
                  <a:ext uri="{0D108BD9-81ED-4DB2-BD59-A6C34878D82A}">
                    <a16:rowId xmlns:a16="http://schemas.microsoft.com/office/drawing/2014/main" val="2529683459"/>
                  </a:ext>
                </a:extLst>
              </a:tr>
              <a:tr h="822919">
                <a:tc>
                  <a:txBody>
                    <a:bodyPr/>
                    <a:lstStyle/>
                    <a:p>
                      <a:pPr algn="l">
                        <a:lnSpc>
                          <a:spcPct val="115000"/>
                        </a:lnSpc>
                        <a:spcBef>
                          <a:spcPts val="600"/>
                        </a:spcBef>
                        <a:spcAft>
                          <a:spcPts val="0"/>
                        </a:spcAft>
                      </a:pPr>
                      <a:r>
                        <a:rPr lang="is-IS" sz="2000">
                          <a:effectLst/>
                        </a:rPr>
                        <a:t>M</a:t>
                      </a:r>
                      <a:endParaRPr lang="is-I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75000"/>
                      </a:schemeClr>
                    </a:solidFill>
                  </a:tcPr>
                </a:tc>
                <a:tc>
                  <a:txBody>
                    <a:bodyPr/>
                    <a:lstStyle/>
                    <a:p>
                      <a:pPr algn="l">
                        <a:lnSpc>
                          <a:spcPct val="115000"/>
                        </a:lnSpc>
                        <a:spcBef>
                          <a:spcPts val="600"/>
                        </a:spcBef>
                        <a:spcAft>
                          <a:spcPts val="0"/>
                        </a:spcAft>
                      </a:pPr>
                      <a:r>
                        <a:rPr lang="en-GB" sz="900" b="1">
                          <a:effectLst/>
                        </a:rPr>
                        <a:t>Measurable</a:t>
                      </a:r>
                      <a:endParaRPr lang="is-I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20000"/>
                        <a:lumOff val="80000"/>
                      </a:schemeClr>
                    </a:solidFill>
                  </a:tcPr>
                </a:tc>
                <a:tc>
                  <a:txBody>
                    <a:bodyPr/>
                    <a:lstStyle/>
                    <a:p>
                      <a:pPr algn="l">
                        <a:lnSpc>
                          <a:spcPct val="115000"/>
                        </a:lnSpc>
                        <a:spcBef>
                          <a:spcPts val="600"/>
                        </a:spcBef>
                        <a:spcAft>
                          <a:spcPts val="0"/>
                        </a:spcAft>
                      </a:pPr>
                      <a:r>
                        <a:rPr lang="is-IS" sz="900" b="1">
                          <a:effectLst/>
                        </a:rPr>
                        <a:t>Mælanlegt</a:t>
                      </a:r>
                      <a:endParaRPr lang="is-I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20000"/>
                        <a:lumOff val="80000"/>
                      </a:schemeClr>
                    </a:solidFill>
                  </a:tcPr>
                </a:tc>
                <a:tc>
                  <a:txBody>
                    <a:bodyPr/>
                    <a:lstStyle/>
                    <a:p>
                      <a:pPr marL="160020" algn="l">
                        <a:lnSpc>
                          <a:spcPct val="115000"/>
                        </a:lnSpc>
                        <a:spcBef>
                          <a:spcPts val="600"/>
                        </a:spcBef>
                        <a:spcAft>
                          <a:spcPts val="0"/>
                        </a:spcAft>
                      </a:pPr>
                      <a:br>
                        <a:rPr lang="is-IS" sz="900" dirty="0">
                          <a:effectLst/>
                        </a:rPr>
                      </a:br>
                      <a:r>
                        <a:rPr lang="is-IS" sz="900" dirty="0">
                          <a:effectLst/>
                        </a:rPr>
                        <a:t>Setja ber mælikvarða sem hægt er að bera að árangrinum. Hér erum að ræða fjölda, hlutfall, stærð og jafnvel mælanlegt viðhorf eða skoðanir. Við verðum að vita í verkefnislok hvort við höfum í raun náð því markmiði eða þeim markmiðum sem við settum í upphafi með áorðnum breytingum meðan á verkefninu stóð. </a:t>
                      </a:r>
                      <a:endParaRPr lang="is-I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60000"/>
                        <a:lumOff val="40000"/>
                      </a:schemeClr>
                    </a:solidFill>
                  </a:tcPr>
                </a:tc>
                <a:extLst>
                  <a:ext uri="{0D108BD9-81ED-4DB2-BD59-A6C34878D82A}">
                    <a16:rowId xmlns:a16="http://schemas.microsoft.com/office/drawing/2014/main" val="3571805992"/>
                  </a:ext>
                </a:extLst>
              </a:tr>
              <a:tr h="1477403">
                <a:tc>
                  <a:txBody>
                    <a:bodyPr/>
                    <a:lstStyle/>
                    <a:p>
                      <a:pPr algn="l">
                        <a:lnSpc>
                          <a:spcPct val="115000"/>
                        </a:lnSpc>
                        <a:spcBef>
                          <a:spcPts val="600"/>
                        </a:spcBef>
                        <a:spcAft>
                          <a:spcPts val="0"/>
                        </a:spcAft>
                      </a:pPr>
                      <a:r>
                        <a:rPr lang="is-IS" sz="2000">
                          <a:effectLst/>
                        </a:rPr>
                        <a:t>A</a:t>
                      </a:r>
                      <a:endParaRPr lang="is-I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75000"/>
                      </a:schemeClr>
                    </a:solidFill>
                  </a:tcPr>
                </a:tc>
                <a:tc>
                  <a:txBody>
                    <a:bodyPr/>
                    <a:lstStyle/>
                    <a:p>
                      <a:pPr algn="l">
                        <a:lnSpc>
                          <a:spcPct val="115000"/>
                        </a:lnSpc>
                        <a:spcBef>
                          <a:spcPts val="600"/>
                        </a:spcBef>
                        <a:spcAft>
                          <a:spcPts val="0"/>
                        </a:spcAft>
                      </a:pPr>
                      <a:r>
                        <a:rPr lang="en-GB" sz="900" b="1">
                          <a:effectLst/>
                        </a:rPr>
                        <a:t>Achievable</a:t>
                      </a:r>
                      <a:endParaRPr lang="is-I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20000"/>
                        <a:lumOff val="80000"/>
                      </a:schemeClr>
                    </a:solidFill>
                  </a:tcPr>
                </a:tc>
                <a:tc>
                  <a:txBody>
                    <a:bodyPr/>
                    <a:lstStyle/>
                    <a:p>
                      <a:pPr algn="l">
                        <a:lnSpc>
                          <a:spcPct val="115000"/>
                        </a:lnSpc>
                        <a:spcBef>
                          <a:spcPts val="600"/>
                        </a:spcBef>
                        <a:spcAft>
                          <a:spcPts val="0"/>
                        </a:spcAft>
                      </a:pPr>
                      <a:r>
                        <a:rPr lang="is-IS" sz="900" b="1">
                          <a:effectLst/>
                        </a:rPr>
                        <a:t>Gerlegt.</a:t>
                      </a:r>
                      <a:endParaRPr lang="is-I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20000"/>
                        <a:lumOff val="80000"/>
                      </a:schemeClr>
                    </a:solidFill>
                  </a:tcPr>
                </a:tc>
                <a:tc>
                  <a:txBody>
                    <a:bodyPr/>
                    <a:lstStyle/>
                    <a:p>
                      <a:pPr marL="160020" algn="l">
                        <a:lnSpc>
                          <a:spcPct val="115000"/>
                        </a:lnSpc>
                        <a:spcBef>
                          <a:spcPts val="600"/>
                        </a:spcBef>
                        <a:spcAft>
                          <a:spcPts val="0"/>
                        </a:spcAft>
                      </a:pPr>
                      <a:r>
                        <a:rPr lang="is-IS" sz="900" dirty="0">
                          <a:effectLst/>
                        </a:rPr>
                        <a:t>Við verðum að gera ráð fyrir því að markmiðinu sé hægt að ná á einhvern hátt. Þess vegna skoðum við eftirfarandi undirforsendur: </a:t>
                      </a:r>
                    </a:p>
                    <a:p>
                      <a:pPr marL="342900" lvl="0" indent="-342900" algn="l">
                        <a:lnSpc>
                          <a:spcPct val="100000"/>
                        </a:lnSpc>
                        <a:spcBef>
                          <a:spcPts val="600"/>
                        </a:spcBef>
                        <a:spcAft>
                          <a:spcPts val="600"/>
                        </a:spcAft>
                        <a:buFont typeface="Symbol" panose="05050102010706020507" pitchFamily="18" charset="2"/>
                        <a:buChar char=""/>
                      </a:pPr>
                      <a:r>
                        <a:rPr lang="is-IS" sz="900" dirty="0">
                          <a:effectLst/>
                        </a:rPr>
                        <a:t>Við vitum að það er mælanlegt.</a:t>
                      </a:r>
                    </a:p>
                    <a:p>
                      <a:pPr marL="342900" lvl="0" indent="-342900" algn="l">
                        <a:lnSpc>
                          <a:spcPct val="100000"/>
                        </a:lnSpc>
                        <a:spcBef>
                          <a:spcPts val="600"/>
                        </a:spcBef>
                        <a:spcAft>
                          <a:spcPts val="600"/>
                        </a:spcAft>
                        <a:buFont typeface="Symbol" panose="05050102010706020507" pitchFamily="18" charset="2"/>
                        <a:buChar char=""/>
                      </a:pPr>
                      <a:r>
                        <a:rPr lang="is-IS" sz="900" dirty="0">
                          <a:effectLst/>
                        </a:rPr>
                        <a:t>Aðrir hafa náð svipuðum markmiðum.</a:t>
                      </a:r>
                    </a:p>
                    <a:p>
                      <a:pPr marL="342900" lvl="0" indent="-342900" algn="l">
                        <a:lnSpc>
                          <a:spcPct val="100000"/>
                        </a:lnSpc>
                        <a:spcBef>
                          <a:spcPts val="600"/>
                        </a:spcBef>
                        <a:spcAft>
                          <a:spcPts val="600"/>
                        </a:spcAft>
                        <a:buFont typeface="Symbol" panose="05050102010706020507" pitchFamily="18" charset="2"/>
                        <a:buChar char=""/>
                      </a:pPr>
                      <a:r>
                        <a:rPr lang="is-IS" sz="900" dirty="0">
                          <a:effectLst/>
                        </a:rPr>
                        <a:t>„</a:t>
                      </a:r>
                      <a:r>
                        <a:rPr lang="is-IS" sz="900" dirty="0" err="1">
                          <a:effectLst/>
                        </a:rPr>
                        <a:t>Teoretískt</a:t>
                      </a:r>
                      <a:r>
                        <a:rPr lang="is-IS" sz="900" dirty="0">
                          <a:effectLst/>
                        </a:rPr>
                        <a:t>“ er hægt að ná því.</a:t>
                      </a:r>
                    </a:p>
                    <a:p>
                      <a:pPr marL="342900" lvl="0" indent="-342900" algn="l">
                        <a:lnSpc>
                          <a:spcPct val="100000"/>
                        </a:lnSpc>
                        <a:spcBef>
                          <a:spcPts val="600"/>
                        </a:spcBef>
                        <a:spcAft>
                          <a:spcPts val="600"/>
                        </a:spcAft>
                        <a:buFont typeface="Symbol" panose="05050102010706020507" pitchFamily="18" charset="2"/>
                        <a:buChar char=""/>
                      </a:pPr>
                      <a:r>
                        <a:rPr lang="is-IS" sz="900" dirty="0">
                          <a:effectLst/>
                        </a:rPr>
                        <a:t>Raunhæfur möguleiki á að útvega nauðsynleg aðföng.</a:t>
                      </a:r>
                    </a:p>
                    <a:p>
                      <a:pPr marL="342900" lvl="0" indent="-342900" algn="l">
                        <a:lnSpc>
                          <a:spcPct val="100000"/>
                        </a:lnSpc>
                        <a:spcBef>
                          <a:spcPts val="600"/>
                        </a:spcBef>
                        <a:spcAft>
                          <a:spcPts val="600"/>
                        </a:spcAft>
                        <a:buFont typeface="Symbol" panose="05050102010706020507" pitchFamily="18" charset="2"/>
                        <a:buChar char=""/>
                      </a:pPr>
                      <a:r>
                        <a:rPr lang="is-IS" sz="900" dirty="0">
                          <a:effectLst/>
                        </a:rPr>
                        <a:t>Við höfum hugmynd um takmörk getu okkar (einstaklingar, skipulagseining, skipulagsheild). </a:t>
                      </a:r>
                      <a:br>
                        <a:rPr lang="is-IS" sz="900" dirty="0">
                          <a:effectLst/>
                        </a:rPr>
                      </a:br>
                      <a:endParaRPr lang="is-I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60000"/>
                        <a:lumOff val="40000"/>
                      </a:schemeClr>
                    </a:solidFill>
                  </a:tcPr>
                </a:tc>
                <a:extLst>
                  <a:ext uri="{0D108BD9-81ED-4DB2-BD59-A6C34878D82A}">
                    <a16:rowId xmlns:a16="http://schemas.microsoft.com/office/drawing/2014/main" val="1405005654"/>
                  </a:ext>
                </a:extLst>
              </a:tr>
              <a:tr h="1265265">
                <a:tc>
                  <a:txBody>
                    <a:bodyPr/>
                    <a:lstStyle/>
                    <a:p>
                      <a:pPr algn="l">
                        <a:lnSpc>
                          <a:spcPct val="115000"/>
                        </a:lnSpc>
                        <a:spcBef>
                          <a:spcPts val="600"/>
                        </a:spcBef>
                        <a:spcAft>
                          <a:spcPts val="0"/>
                        </a:spcAft>
                      </a:pPr>
                      <a:r>
                        <a:rPr lang="is-IS" sz="2000">
                          <a:effectLst/>
                        </a:rPr>
                        <a:t>R</a:t>
                      </a:r>
                      <a:endParaRPr lang="is-I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75000"/>
                      </a:schemeClr>
                    </a:solidFill>
                  </a:tcPr>
                </a:tc>
                <a:tc>
                  <a:txBody>
                    <a:bodyPr/>
                    <a:lstStyle/>
                    <a:p>
                      <a:pPr algn="l">
                        <a:lnSpc>
                          <a:spcPct val="115000"/>
                        </a:lnSpc>
                        <a:spcBef>
                          <a:spcPts val="600"/>
                        </a:spcBef>
                        <a:spcAft>
                          <a:spcPts val="0"/>
                        </a:spcAft>
                      </a:pPr>
                      <a:r>
                        <a:rPr lang="en-GB" sz="900" b="1">
                          <a:effectLst/>
                        </a:rPr>
                        <a:t>Realistic</a:t>
                      </a:r>
                      <a:endParaRPr lang="is-IS"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20000"/>
                        <a:lumOff val="80000"/>
                      </a:schemeClr>
                    </a:solidFill>
                  </a:tcPr>
                </a:tc>
                <a:tc>
                  <a:txBody>
                    <a:bodyPr/>
                    <a:lstStyle/>
                    <a:p>
                      <a:pPr algn="l">
                        <a:lnSpc>
                          <a:spcPct val="115000"/>
                        </a:lnSpc>
                        <a:spcBef>
                          <a:spcPts val="600"/>
                        </a:spcBef>
                        <a:spcAft>
                          <a:spcPts val="0"/>
                        </a:spcAft>
                      </a:pPr>
                      <a:r>
                        <a:rPr lang="is-IS" sz="900" b="1" dirty="0">
                          <a:effectLst/>
                        </a:rPr>
                        <a:t>Framkvæmanlegt / Raunhæft</a:t>
                      </a:r>
                      <a:endParaRPr lang="is-IS"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20000"/>
                        <a:lumOff val="80000"/>
                      </a:schemeClr>
                    </a:solidFill>
                  </a:tcPr>
                </a:tc>
                <a:tc>
                  <a:txBody>
                    <a:bodyPr/>
                    <a:lstStyle/>
                    <a:p>
                      <a:pPr marL="160020" algn="l">
                        <a:lnSpc>
                          <a:spcPct val="115000"/>
                        </a:lnSpc>
                        <a:spcBef>
                          <a:spcPts val="600"/>
                        </a:spcBef>
                        <a:spcAft>
                          <a:spcPts val="0"/>
                        </a:spcAft>
                      </a:pPr>
                      <a:r>
                        <a:rPr lang="is-IS" sz="900">
                          <a:effectLst/>
                        </a:rPr>
                        <a:t>Markmiðið þarf ekki að vera framkvæmanlegt miðað við okkar aðstæður þótt það sé gerlegt að ná því. Hér þurfum við að líta okkur nær. Er t.d. ekki vilji í okkar nánasta umhverfi til að fara út í verkefni af þessu tagi, jafnvel þótt það sé gerlegt? Hér þarf t.d. að taka mismunandi viðhorf manna til áhættu með í reikninginn. Ef andstaða er veruleg getur verkefnið ekki verið raunhæft miðað við núverandi eða fyrirsjáanlegar aðstæður í okkar umhverfi. Óraunhæf markmið leiða af sér andvana fædd verkefni ekki síst vegna þess að gegn þeim er jafnan andstaða frá upphafi. Höfum hugfast að framkvæmanleiki snýst um forgagnsröð, tíma, fé og tækifæri. </a:t>
                      </a:r>
                      <a:endParaRPr lang="is-IS" sz="90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60000"/>
                        <a:lumOff val="40000"/>
                      </a:schemeClr>
                    </a:solidFill>
                  </a:tcPr>
                </a:tc>
                <a:extLst>
                  <a:ext uri="{0D108BD9-81ED-4DB2-BD59-A6C34878D82A}">
                    <a16:rowId xmlns:a16="http://schemas.microsoft.com/office/drawing/2014/main" val="1900708582"/>
                  </a:ext>
                </a:extLst>
              </a:tr>
              <a:tr h="446833">
                <a:tc>
                  <a:txBody>
                    <a:bodyPr/>
                    <a:lstStyle/>
                    <a:p>
                      <a:pPr algn="l">
                        <a:lnSpc>
                          <a:spcPct val="115000"/>
                        </a:lnSpc>
                        <a:spcBef>
                          <a:spcPts val="600"/>
                        </a:spcBef>
                        <a:spcAft>
                          <a:spcPts val="0"/>
                        </a:spcAft>
                      </a:pPr>
                      <a:r>
                        <a:rPr lang="is-IS" sz="2000" dirty="0">
                          <a:effectLst/>
                        </a:rPr>
                        <a:t>T</a:t>
                      </a:r>
                      <a:endParaRPr lang="is-I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75000"/>
                      </a:schemeClr>
                    </a:solidFill>
                  </a:tcPr>
                </a:tc>
                <a:tc>
                  <a:txBody>
                    <a:bodyPr/>
                    <a:lstStyle/>
                    <a:p>
                      <a:pPr algn="l">
                        <a:lnSpc>
                          <a:spcPct val="115000"/>
                        </a:lnSpc>
                        <a:spcBef>
                          <a:spcPts val="600"/>
                        </a:spcBef>
                        <a:spcAft>
                          <a:spcPts val="0"/>
                        </a:spcAft>
                      </a:pPr>
                      <a:r>
                        <a:rPr lang="en-GB" sz="900">
                          <a:solidFill>
                            <a:schemeClr val="bg1"/>
                          </a:solidFill>
                          <a:effectLst/>
                        </a:rPr>
                        <a:t>Time based</a:t>
                      </a:r>
                      <a:endParaRPr lang="is-IS" sz="9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20000"/>
                        <a:lumOff val="80000"/>
                      </a:schemeClr>
                    </a:solidFill>
                  </a:tcPr>
                </a:tc>
                <a:tc>
                  <a:txBody>
                    <a:bodyPr/>
                    <a:lstStyle/>
                    <a:p>
                      <a:pPr algn="l">
                        <a:lnSpc>
                          <a:spcPct val="115000"/>
                        </a:lnSpc>
                        <a:spcBef>
                          <a:spcPts val="600"/>
                        </a:spcBef>
                        <a:spcAft>
                          <a:spcPts val="0"/>
                        </a:spcAft>
                      </a:pPr>
                      <a:r>
                        <a:rPr lang="is-IS" sz="900" dirty="0">
                          <a:solidFill>
                            <a:schemeClr val="bg1"/>
                          </a:solidFill>
                          <a:effectLst/>
                        </a:rPr>
                        <a:t>Tímasett</a:t>
                      </a:r>
                      <a:endParaRPr lang="is-IS" sz="9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20000"/>
                        <a:lumOff val="80000"/>
                      </a:schemeClr>
                    </a:solidFill>
                  </a:tcPr>
                </a:tc>
                <a:tc>
                  <a:txBody>
                    <a:bodyPr/>
                    <a:lstStyle/>
                    <a:p>
                      <a:pPr marL="160020" algn="l">
                        <a:lnSpc>
                          <a:spcPct val="115000"/>
                        </a:lnSpc>
                        <a:spcBef>
                          <a:spcPts val="600"/>
                        </a:spcBef>
                        <a:spcAft>
                          <a:spcPts val="0"/>
                        </a:spcAft>
                      </a:pPr>
                      <a:br>
                        <a:rPr lang="is-IS" sz="900" dirty="0">
                          <a:effectLst/>
                        </a:rPr>
                      </a:br>
                      <a:r>
                        <a:rPr lang="is-IS" sz="900" dirty="0">
                          <a:effectLst/>
                        </a:rPr>
                        <a:t>Við verðum að setja verkefnum okkar tímamörk. Hér er fyrst og fremst átt við þann tíma sem það mun taka að ná hinu endanlega markmiði en jafnframt getur verið heppilegt að setja vörður inn í verkefnið. </a:t>
                      </a:r>
                      <a:endParaRPr lang="is-I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1673" marR="41673" marT="0" marB="0">
                    <a:solidFill>
                      <a:schemeClr val="bg2">
                        <a:lumMod val="60000"/>
                        <a:lumOff val="40000"/>
                      </a:schemeClr>
                    </a:solidFill>
                  </a:tcPr>
                </a:tc>
                <a:extLst>
                  <a:ext uri="{0D108BD9-81ED-4DB2-BD59-A6C34878D82A}">
                    <a16:rowId xmlns:a16="http://schemas.microsoft.com/office/drawing/2014/main" val="392287069"/>
                  </a:ext>
                </a:extLst>
              </a:tr>
            </a:tbl>
          </a:graphicData>
        </a:graphic>
      </p:graphicFrame>
    </p:spTree>
    <p:extLst>
      <p:ext uri="{BB962C8B-B14F-4D97-AF65-F5344CB8AC3E}">
        <p14:creationId xmlns:p14="http://schemas.microsoft.com/office/powerpoint/2010/main" val="138844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C5C5-AA25-4F18-AB74-2ACE0031E2C1}"/>
              </a:ext>
            </a:extLst>
          </p:cNvPr>
          <p:cNvSpPr>
            <a:spLocks noGrp="1"/>
          </p:cNvSpPr>
          <p:nvPr>
            <p:ph type="title"/>
          </p:nvPr>
        </p:nvSpPr>
        <p:spPr/>
        <p:txBody>
          <a:bodyPr/>
          <a:lstStyle/>
          <a:p>
            <a:r>
              <a:rPr lang="en-US" sz="4400" dirty="0"/>
              <a:t>The Need for a Project Priority System</a:t>
            </a:r>
            <a:endParaRPr lang="is-IS" dirty="0"/>
          </a:p>
        </p:txBody>
      </p:sp>
      <p:sp>
        <p:nvSpPr>
          <p:cNvPr id="3" name="Content Placeholder 2">
            <a:extLst>
              <a:ext uri="{FF2B5EF4-FFF2-40B4-BE49-F238E27FC236}">
                <a16:creationId xmlns:a16="http://schemas.microsoft.com/office/drawing/2014/main" id="{293374F3-9D8A-4A08-A4ED-26AE5BA5B792}"/>
              </a:ext>
            </a:extLst>
          </p:cNvPr>
          <p:cNvSpPr>
            <a:spLocks noGrp="1"/>
          </p:cNvSpPr>
          <p:nvPr>
            <p:ph idx="1"/>
          </p:nvPr>
        </p:nvSpPr>
        <p:spPr/>
        <p:txBody>
          <a:bodyPr/>
          <a:lstStyle/>
          <a:p>
            <a:r>
              <a:rPr lang="en-US" dirty="0"/>
              <a:t>The Implementation Gap</a:t>
            </a:r>
          </a:p>
          <a:p>
            <a:pPr lvl="1"/>
            <a:r>
              <a:rPr lang="en-US" dirty="0"/>
              <a:t>The lack of understanding and consensus on strategy among top management and middle-level (functional) managers who independently implement the strategy.</a:t>
            </a:r>
          </a:p>
          <a:p>
            <a:r>
              <a:rPr lang="en-US" dirty="0"/>
              <a:t>Organization Politics</a:t>
            </a:r>
          </a:p>
          <a:p>
            <a:pPr lvl="1"/>
            <a:r>
              <a:rPr lang="en-US" dirty="0"/>
              <a:t>Project selection is based on the persuasiveness and power of people advocating the projects.</a:t>
            </a:r>
          </a:p>
          <a:p>
            <a:r>
              <a:rPr lang="en-US" dirty="0"/>
              <a:t>Resource Conflicts and Multitasking</a:t>
            </a:r>
          </a:p>
          <a:p>
            <a:pPr lvl="1"/>
            <a:r>
              <a:rPr lang="en-US" dirty="0" err="1"/>
              <a:t>Multiproject</a:t>
            </a:r>
            <a:r>
              <a:rPr lang="en-US" dirty="0"/>
              <a:t> environment creates interdependency relationships of shared resources which results in the starting, stopping, and restarting projects.</a:t>
            </a:r>
          </a:p>
        </p:txBody>
      </p:sp>
    </p:spTree>
    <p:extLst>
      <p:ext uri="{BB962C8B-B14F-4D97-AF65-F5344CB8AC3E}">
        <p14:creationId xmlns:p14="http://schemas.microsoft.com/office/powerpoint/2010/main" val="54649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D96A-17C5-4944-8ED2-040F8560AA9C}"/>
              </a:ext>
            </a:extLst>
          </p:cNvPr>
          <p:cNvSpPr>
            <a:spLocks noGrp="1"/>
          </p:cNvSpPr>
          <p:nvPr>
            <p:ph type="title"/>
          </p:nvPr>
        </p:nvSpPr>
        <p:spPr/>
        <p:txBody>
          <a:bodyPr/>
          <a:lstStyle/>
          <a:p>
            <a:r>
              <a:rPr lang="en-US" sz="3200" dirty="0"/>
              <a:t>Benefits of Project Portfolio Management</a:t>
            </a:r>
            <a:endParaRPr lang="is-IS" sz="3200" dirty="0"/>
          </a:p>
        </p:txBody>
      </p:sp>
      <p:sp>
        <p:nvSpPr>
          <p:cNvPr id="3" name="Content Placeholder 2">
            <a:extLst>
              <a:ext uri="{FF2B5EF4-FFF2-40B4-BE49-F238E27FC236}">
                <a16:creationId xmlns:a16="http://schemas.microsoft.com/office/drawing/2014/main" id="{6BF11B28-9B57-4C24-99F2-02EF128FC53E}"/>
              </a:ext>
            </a:extLst>
          </p:cNvPr>
          <p:cNvSpPr>
            <a:spLocks noGrp="1"/>
          </p:cNvSpPr>
          <p:nvPr>
            <p:ph idx="1"/>
          </p:nvPr>
        </p:nvSpPr>
        <p:spPr/>
        <p:txBody>
          <a:bodyPr/>
          <a:lstStyle/>
          <a:p>
            <a:pPr>
              <a:spcBef>
                <a:spcPct val="30000"/>
              </a:spcBef>
            </a:pPr>
            <a:r>
              <a:rPr lang="en-US" dirty="0"/>
              <a:t>Builds discipline into the project selection process</a:t>
            </a:r>
          </a:p>
          <a:p>
            <a:pPr>
              <a:spcBef>
                <a:spcPct val="30000"/>
              </a:spcBef>
            </a:pPr>
            <a:r>
              <a:rPr lang="en-US" dirty="0"/>
              <a:t>Links project selection to strategic metrics</a:t>
            </a:r>
          </a:p>
          <a:p>
            <a:pPr>
              <a:spcBef>
                <a:spcPct val="30000"/>
              </a:spcBef>
            </a:pPr>
            <a:r>
              <a:rPr lang="en-US" dirty="0"/>
              <a:t>Prioritizes project proposals across a common set of criteria, rather than on politics or emotion</a:t>
            </a:r>
          </a:p>
          <a:p>
            <a:pPr>
              <a:spcBef>
                <a:spcPct val="30000"/>
              </a:spcBef>
            </a:pPr>
            <a:r>
              <a:rPr lang="en-US" dirty="0"/>
              <a:t>Allocates resources to projects that align with strategic direction</a:t>
            </a:r>
          </a:p>
          <a:p>
            <a:pPr>
              <a:spcBef>
                <a:spcPct val="30000"/>
              </a:spcBef>
            </a:pPr>
            <a:r>
              <a:rPr lang="en-US" dirty="0"/>
              <a:t>Balances risk across all projects</a:t>
            </a:r>
          </a:p>
          <a:p>
            <a:pPr>
              <a:spcBef>
                <a:spcPct val="30000"/>
              </a:spcBef>
            </a:pPr>
            <a:r>
              <a:rPr lang="en-US" dirty="0"/>
              <a:t>Justifies killing projects that do not support strategy</a:t>
            </a:r>
          </a:p>
          <a:p>
            <a:pPr>
              <a:spcBef>
                <a:spcPct val="30000"/>
              </a:spcBef>
            </a:pPr>
            <a:r>
              <a:rPr lang="en-US" dirty="0"/>
              <a:t>Improves communication and supports agreement on project goals</a:t>
            </a:r>
          </a:p>
        </p:txBody>
      </p:sp>
    </p:spTree>
    <p:extLst>
      <p:ext uri="{BB962C8B-B14F-4D97-AF65-F5344CB8AC3E}">
        <p14:creationId xmlns:p14="http://schemas.microsoft.com/office/powerpoint/2010/main" val="212688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6C57-C5F2-43C3-A3C8-269675BDBCC2}"/>
              </a:ext>
            </a:extLst>
          </p:cNvPr>
          <p:cNvSpPr>
            <a:spLocks noGrp="1"/>
          </p:cNvSpPr>
          <p:nvPr>
            <p:ph type="title"/>
          </p:nvPr>
        </p:nvSpPr>
        <p:spPr/>
        <p:txBody>
          <a:bodyPr/>
          <a:lstStyle/>
          <a:p>
            <a:r>
              <a:rPr lang="en-US" dirty="0"/>
              <a:t>A Portfolio Management System</a:t>
            </a:r>
            <a:endParaRPr lang="is-IS" dirty="0"/>
          </a:p>
        </p:txBody>
      </p:sp>
      <p:sp>
        <p:nvSpPr>
          <p:cNvPr id="3" name="Content Placeholder 2">
            <a:extLst>
              <a:ext uri="{FF2B5EF4-FFF2-40B4-BE49-F238E27FC236}">
                <a16:creationId xmlns:a16="http://schemas.microsoft.com/office/drawing/2014/main" id="{19BACFD9-2E2F-48EF-872C-9DA74AAB1A56}"/>
              </a:ext>
            </a:extLst>
          </p:cNvPr>
          <p:cNvSpPr>
            <a:spLocks noGrp="1"/>
          </p:cNvSpPr>
          <p:nvPr>
            <p:ph idx="1"/>
          </p:nvPr>
        </p:nvSpPr>
        <p:spPr/>
        <p:txBody>
          <a:bodyPr/>
          <a:lstStyle/>
          <a:p>
            <a:pPr>
              <a:spcBef>
                <a:spcPct val="40000"/>
              </a:spcBef>
            </a:pPr>
            <a:r>
              <a:rPr lang="en-US" dirty="0"/>
              <a:t>Design of a project portfolio system:</a:t>
            </a:r>
          </a:p>
          <a:p>
            <a:pPr marL="573088" lvl="1" indent="-236538">
              <a:spcBef>
                <a:spcPct val="40000"/>
              </a:spcBef>
            </a:pPr>
            <a:r>
              <a:rPr lang="en-US" dirty="0"/>
              <a:t>Classification of a project</a:t>
            </a:r>
          </a:p>
          <a:p>
            <a:pPr marL="573088" lvl="1" indent="-236538">
              <a:spcBef>
                <a:spcPct val="40000"/>
              </a:spcBef>
            </a:pPr>
            <a:r>
              <a:rPr lang="en-US" dirty="0"/>
              <a:t>Selection criteria depending upon classification</a:t>
            </a:r>
          </a:p>
          <a:p>
            <a:pPr marL="573088" lvl="1" indent="-236538">
              <a:spcBef>
                <a:spcPct val="40000"/>
              </a:spcBef>
            </a:pPr>
            <a:r>
              <a:rPr lang="en-US" dirty="0"/>
              <a:t>Sources of proposals</a:t>
            </a:r>
          </a:p>
          <a:p>
            <a:pPr marL="573088" lvl="1" indent="-236538">
              <a:spcBef>
                <a:spcPct val="40000"/>
              </a:spcBef>
            </a:pPr>
            <a:r>
              <a:rPr lang="en-US" dirty="0"/>
              <a:t>Evaluating proposals</a:t>
            </a:r>
          </a:p>
          <a:p>
            <a:pPr marL="573088" lvl="1" indent="-236538">
              <a:spcBef>
                <a:spcPct val="40000"/>
              </a:spcBef>
            </a:pPr>
            <a:r>
              <a:rPr lang="en-US" dirty="0"/>
              <a:t>Managing the portfolio of projects.</a:t>
            </a:r>
          </a:p>
        </p:txBody>
      </p:sp>
    </p:spTree>
    <p:extLst>
      <p:ext uri="{BB962C8B-B14F-4D97-AF65-F5344CB8AC3E}">
        <p14:creationId xmlns:p14="http://schemas.microsoft.com/office/powerpoint/2010/main" val="235906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1F06-4E44-4E27-8FA8-8E62D4F6E428}"/>
              </a:ext>
            </a:extLst>
          </p:cNvPr>
          <p:cNvSpPr>
            <a:spLocks noGrp="1"/>
          </p:cNvSpPr>
          <p:nvPr>
            <p:ph type="title"/>
          </p:nvPr>
        </p:nvSpPr>
        <p:spPr/>
        <p:txBody>
          <a:bodyPr/>
          <a:lstStyle/>
          <a:p>
            <a:r>
              <a:rPr lang="en-US" sz="4400" dirty="0"/>
              <a:t>Portfolio of Projects by Type</a:t>
            </a:r>
            <a:endParaRPr lang="is-IS" dirty="0"/>
          </a:p>
        </p:txBody>
      </p:sp>
      <p:pic>
        <p:nvPicPr>
          <p:cNvPr id="4" name="Content Placeholder 3">
            <a:extLst>
              <a:ext uri="{FF2B5EF4-FFF2-40B4-BE49-F238E27FC236}">
                <a16:creationId xmlns:a16="http://schemas.microsoft.com/office/drawing/2014/main" id="{2161350F-4092-4F05-B53E-C071F5D3108C}"/>
              </a:ext>
            </a:extLst>
          </p:cNvPr>
          <p:cNvPicPr>
            <a:picLocks noGrp="1" noChangeAspect="1"/>
          </p:cNvPicPr>
          <p:nvPr>
            <p:ph idx="1"/>
          </p:nvPr>
        </p:nvPicPr>
        <p:blipFill>
          <a:blip r:embed="rId2"/>
          <a:stretch>
            <a:fillRect/>
          </a:stretch>
        </p:blipFill>
        <p:spPr>
          <a:xfrm>
            <a:off x="759369" y="1982299"/>
            <a:ext cx="4846966" cy="3614937"/>
          </a:xfrm>
          <a:prstGeom prst="rect">
            <a:avLst/>
          </a:prstGeom>
        </p:spPr>
      </p:pic>
      <p:sp>
        <p:nvSpPr>
          <p:cNvPr id="5" name="TextBox 4">
            <a:extLst>
              <a:ext uri="{FF2B5EF4-FFF2-40B4-BE49-F238E27FC236}">
                <a16:creationId xmlns:a16="http://schemas.microsoft.com/office/drawing/2014/main" id="{B9AFE562-EB54-4603-A766-4B4CF6EE1B4E}"/>
              </a:ext>
            </a:extLst>
          </p:cNvPr>
          <p:cNvSpPr txBox="1"/>
          <p:nvPr/>
        </p:nvSpPr>
        <p:spPr>
          <a:xfrm>
            <a:off x="6116737" y="1767255"/>
            <a:ext cx="4846966" cy="4247317"/>
          </a:xfrm>
          <a:prstGeom prst="rect">
            <a:avLst/>
          </a:prstGeom>
          <a:noFill/>
        </p:spPr>
        <p:txBody>
          <a:bodyPr wrap="square" rtlCol="0">
            <a:spAutoFit/>
          </a:bodyPr>
          <a:lstStyle/>
          <a:p>
            <a:pPr lvl="1">
              <a:buSzPct val="80000"/>
            </a:pPr>
            <a:endParaRPr lang="is-IS" dirty="0"/>
          </a:p>
          <a:p>
            <a:r>
              <a:rPr lang="is-IS" b="1" dirty="0" err="1"/>
              <a:t>Compliance</a:t>
            </a:r>
            <a:endParaRPr lang="is-IS" b="1" dirty="0"/>
          </a:p>
          <a:p>
            <a:r>
              <a:rPr lang="en-US" altLang="en-US" dirty="0">
                <a:latin typeface="Arial" panose="020B0604020202020204" pitchFamily="34" charset="0"/>
                <a:ea typeface="Arial" panose="020B0604020202020204" pitchFamily="34" charset="0"/>
                <a:cs typeface="Arial" panose="020B0604020202020204" pitchFamily="34" charset="0"/>
              </a:rPr>
              <a:t>Needed to meet regulatory conditions to operate in a region </a:t>
            </a:r>
            <a:r>
              <a:rPr lang="en-US" altLang="en-US" dirty="0" err="1">
                <a:latin typeface="Arial" panose="020B0604020202020204" pitchFamily="34" charset="0"/>
                <a:ea typeface="Arial" panose="020B0604020202020204" pitchFamily="34" charset="0"/>
                <a:cs typeface="Arial" panose="020B0604020202020204" pitchFamily="34" charset="0"/>
              </a:rPr>
              <a:t>f.ex</a:t>
            </a:r>
            <a:r>
              <a:rPr lang="en-US" altLang="en-US" dirty="0">
                <a:latin typeface="Arial" panose="020B0604020202020204" pitchFamily="34" charset="0"/>
                <a:ea typeface="Arial" panose="020B0604020202020204" pitchFamily="34" charset="0"/>
                <a:cs typeface="Arial" panose="020B0604020202020204" pitchFamily="34" charset="0"/>
              </a:rPr>
              <a:t>.</a:t>
            </a:r>
            <a:endParaRPr lang="is-IS" dirty="0"/>
          </a:p>
          <a:p>
            <a:endParaRPr lang="is-IS" b="1" dirty="0"/>
          </a:p>
          <a:p>
            <a:r>
              <a:rPr lang="is-IS" b="1" dirty="0" err="1"/>
              <a:t>Operational</a:t>
            </a:r>
            <a:br>
              <a:rPr lang="is-IS" b="1" dirty="0"/>
            </a:br>
            <a:r>
              <a:rPr lang="en-US" altLang="en-US" dirty="0">
                <a:latin typeface="Arial" panose="020B0604020202020204" pitchFamily="34" charset="0"/>
                <a:ea typeface="Arial" panose="020B0604020202020204" pitchFamily="34" charset="0"/>
                <a:cs typeface="Arial" panose="020B0604020202020204" pitchFamily="34" charset="0"/>
              </a:rPr>
              <a:t>Needed to support current operation.  Daily business. Need different level of managerial input </a:t>
            </a:r>
          </a:p>
          <a:p>
            <a:br>
              <a:rPr lang="is-IS" dirty="0"/>
            </a:br>
            <a:r>
              <a:rPr lang="is-IS" b="1" dirty="0" err="1"/>
              <a:t>Strategic</a:t>
            </a:r>
            <a:br>
              <a:rPr lang="is-IS" b="1" dirty="0"/>
            </a:br>
            <a:r>
              <a:rPr lang="en-US" altLang="en-US" dirty="0">
                <a:latin typeface="Arial" panose="020B0604020202020204" pitchFamily="34" charset="0"/>
                <a:ea typeface="Arial" panose="020B0604020202020204" pitchFamily="34" charset="0"/>
                <a:cs typeface="Arial" panose="020B0604020202020204" pitchFamily="34" charset="0"/>
              </a:rPr>
              <a:t>Directly support the organization</a:t>
            </a:r>
            <a:r>
              <a:rPr lang="en-US" altLang="en-GB" dirty="0">
                <a:latin typeface="Arial" panose="020B0604020202020204" pitchFamily="34" charset="0"/>
                <a:ea typeface="Arial" panose="020B0604020202020204" pitchFamily="34" charset="0"/>
                <a:cs typeface="Arial" panose="020B0604020202020204" pitchFamily="34" charset="0"/>
              </a:rPr>
              <a:t>’</a:t>
            </a:r>
            <a:r>
              <a:rPr lang="en-US" altLang="en-US" dirty="0">
                <a:latin typeface="Arial" panose="020B0604020202020204" pitchFamily="34" charset="0"/>
                <a:ea typeface="Arial" panose="020B0604020202020204" pitchFamily="34" charset="0"/>
                <a:cs typeface="Arial" panose="020B0604020202020204" pitchFamily="34" charset="0"/>
              </a:rPr>
              <a:t>s long run objectives / </a:t>
            </a:r>
            <a:r>
              <a:rPr lang="en-US" altLang="en-US" b="1" dirty="0">
                <a:latin typeface="Arial" panose="020B0604020202020204" pitchFamily="34" charset="0"/>
                <a:ea typeface="Arial" panose="020B0604020202020204" pitchFamily="34" charset="0"/>
                <a:cs typeface="Arial" panose="020B0604020202020204" pitchFamily="34" charset="0"/>
              </a:rPr>
              <a:t>Strategy</a:t>
            </a:r>
            <a:r>
              <a:rPr lang="en-US" altLang="en-US" dirty="0">
                <a:latin typeface="Arial" panose="020B0604020202020204" pitchFamily="34" charset="0"/>
                <a:ea typeface="Arial" panose="020B0604020202020204" pitchFamily="34" charset="0"/>
                <a:cs typeface="Arial" panose="020B0604020202020204" pitchFamily="34" charset="0"/>
              </a:rPr>
              <a:t> </a:t>
            </a:r>
            <a:r>
              <a:rPr lang="en-US" altLang="en-US" b="1" dirty="0">
                <a:latin typeface="Arial" panose="020B0604020202020204" pitchFamily="34" charset="0"/>
                <a:ea typeface="Arial" panose="020B0604020202020204" pitchFamily="34" charset="0"/>
                <a:cs typeface="Arial" panose="020B0604020202020204" pitchFamily="34" charset="0"/>
              </a:rPr>
              <a:t>New</a:t>
            </a:r>
            <a:r>
              <a:rPr lang="en-US" altLang="en-US" dirty="0">
                <a:latin typeface="Arial" panose="020B0604020202020204" pitchFamily="34" charset="0"/>
                <a:ea typeface="Arial" panose="020B0604020202020204" pitchFamily="34" charset="0"/>
                <a:cs typeface="Arial" panose="020B0604020202020204" pitchFamily="34" charset="0"/>
              </a:rPr>
              <a:t> things!</a:t>
            </a:r>
          </a:p>
          <a:p>
            <a:br>
              <a:rPr lang="is-IS" dirty="0"/>
            </a:br>
            <a:endParaRPr lang="is-IS" dirty="0"/>
          </a:p>
        </p:txBody>
      </p:sp>
    </p:spTree>
    <p:extLst>
      <p:ext uri="{BB962C8B-B14F-4D97-AF65-F5344CB8AC3E}">
        <p14:creationId xmlns:p14="http://schemas.microsoft.com/office/powerpoint/2010/main" val="261109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7494B-D336-4212-AFA8-24173F87368D}"/>
              </a:ext>
            </a:extLst>
          </p:cNvPr>
          <p:cNvSpPr>
            <a:spLocks noGrp="1"/>
          </p:cNvSpPr>
          <p:nvPr>
            <p:ph type="title"/>
          </p:nvPr>
        </p:nvSpPr>
        <p:spPr/>
        <p:txBody>
          <a:bodyPr/>
          <a:lstStyle/>
          <a:p>
            <a:r>
              <a:rPr lang="en-US" dirty="0"/>
              <a:t>A Portfolio Management System</a:t>
            </a:r>
            <a:endParaRPr lang="is-IS" dirty="0"/>
          </a:p>
        </p:txBody>
      </p:sp>
      <p:sp>
        <p:nvSpPr>
          <p:cNvPr id="3" name="Content Placeholder 2">
            <a:extLst>
              <a:ext uri="{FF2B5EF4-FFF2-40B4-BE49-F238E27FC236}">
                <a16:creationId xmlns:a16="http://schemas.microsoft.com/office/drawing/2014/main" id="{048BDF44-FBDF-456C-9E7C-6BE9761E3186}"/>
              </a:ext>
            </a:extLst>
          </p:cNvPr>
          <p:cNvSpPr>
            <a:spLocks noGrp="1"/>
          </p:cNvSpPr>
          <p:nvPr>
            <p:ph idx="1"/>
          </p:nvPr>
        </p:nvSpPr>
        <p:spPr/>
        <p:txBody>
          <a:bodyPr/>
          <a:lstStyle/>
          <a:p>
            <a:r>
              <a:rPr lang="en-US" dirty="0"/>
              <a:t>Selection Criteria</a:t>
            </a:r>
          </a:p>
          <a:p>
            <a:pPr lvl="1"/>
            <a:r>
              <a:rPr lang="en-US" b="1" dirty="0"/>
              <a:t>Financial models:</a:t>
            </a:r>
            <a:r>
              <a:rPr lang="en-US" dirty="0"/>
              <a:t> payback, net present value (NPV)</a:t>
            </a:r>
          </a:p>
          <a:p>
            <a:pPr lvl="1"/>
            <a:r>
              <a:rPr lang="en-US" b="1" dirty="0"/>
              <a:t>Non-financial models:</a:t>
            </a:r>
            <a:r>
              <a:rPr lang="en-US" dirty="0"/>
              <a:t> projects of strategic importance to the firm</a:t>
            </a:r>
          </a:p>
          <a:p>
            <a:r>
              <a:rPr lang="en-US" dirty="0"/>
              <a:t>Multi-Criteria Selection Models</a:t>
            </a:r>
          </a:p>
          <a:p>
            <a:pPr lvl="1"/>
            <a:r>
              <a:rPr lang="en-US" dirty="0"/>
              <a:t>Use several weighted selection criteria to evaluate project proposals.</a:t>
            </a:r>
          </a:p>
        </p:txBody>
      </p:sp>
    </p:spTree>
    <p:extLst>
      <p:ext uri="{BB962C8B-B14F-4D97-AF65-F5344CB8AC3E}">
        <p14:creationId xmlns:p14="http://schemas.microsoft.com/office/powerpoint/2010/main" val="1081685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5F46-33E6-4833-9297-435FF86AB83C}"/>
              </a:ext>
            </a:extLst>
          </p:cNvPr>
          <p:cNvSpPr>
            <a:spLocks noGrp="1"/>
          </p:cNvSpPr>
          <p:nvPr>
            <p:ph type="title"/>
          </p:nvPr>
        </p:nvSpPr>
        <p:spPr/>
        <p:txBody>
          <a:bodyPr/>
          <a:lstStyle/>
          <a:p>
            <a:r>
              <a:rPr lang="en-US" dirty="0"/>
              <a:t>Financial Models</a:t>
            </a:r>
            <a:endParaRPr lang="is-IS" dirty="0"/>
          </a:p>
        </p:txBody>
      </p:sp>
      <p:sp>
        <p:nvSpPr>
          <p:cNvPr id="3" name="Content Placeholder 2">
            <a:extLst>
              <a:ext uri="{FF2B5EF4-FFF2-40B4-BE49-F238E27FC236}">
                <a16:creationId xmlns:a16="http://schemas.microsoft.com/office/drawing/2014/main" id="{9A44FBDC-AB69-4E1D-B768-015DC136F9F9}"/>
              </a:ext>
            </a:extLst>
          </p:cNvPr>
          <p:cNvSpPr>
            <a:spLocks noGrp="1"/>
          </p:cNvSpPr>
          <p:nvPr>
            <p:ph idx="1"/>
          </p:nvPr>
        </p:nvSpPr>
        <p:spPr/>
        <p:txBody>
          <a:bodyPr/>
          <a:lstStyle/>
          <a:p>
            <a:r>
              <a:rPr lang="en-US" dirty="0"/>
              <a:t>The Payback Model</a:t>
            </a:r>
          </a:p>
          <a:p>
            <a:pPr lvl="1"/>
            <a:r>
              <a:rPr lang="en-US" dirty="0"/>
              <a:t>Measures the time the project will take to recover </a:t>
            </a:r>
            <a:br>
              <a:rPr lang="en-US" dirty="0"/>
            </a:br>
            <a:r>
              <a:rPr lang="en-US" dirty="0"/>
              <a:t>the project investment.</a:t>
            </a:r>
          </a:p>
          <a:p>
            <a:pPr lvl="1"/>
            <a:r>
              <a:rPr lang="en-US" dirty="0"/>
              <a:t>Uses more desirable shorter paybacks.</a:t>
            </a:r>
          </a:p>
          <a:p>
            <a:pPr lvl="1"/>
            <a:r>
              <a:rPr lang="en-US" dirty="0"/>
              <a:t>Emphasizes cash flows, a key factor in business.</a:t>
            </a:r>
          </a:p>
          <a:p>
            <a:r>
              <a:rPr lang="en-US" dirty="0"/>
              <a:t>Limitations of Payback:</a:t>
            </a:r>
          </a:p>
          <a:p>
            <a:pPr lvl="1"/>
            <a:r>
              <a:rPr lang="en-US" dirty="0"/>
              <a:t>Ignores the time value of money.</a:t>
            </a:r>
          </a:p>
          <a:p>
            <a:pPr lvl="1"/>
            <a:r>
              <a:rPr lang="en-US" dirty="0"/>
              <a:t>Assumes cash inflows for the investment period </a:t>
            </a:r>
            <a:br>
              <a:rPr lang="en-US" dirty="0"/>
            </a:br>
            <a:r>
              <a:rPr lang="en-US" dirty="0"/>
              <a:t>(and not beyond).</a:t>
            </a:r>
          </a:p>
          <a:p>
            <a:pPr lvl="1"/>
            <a:r>
              <a:rPr lang="en-US" dirty="0"/>
              <a:t>Does not consider profitability.</a:t>
            </a:r>
          </a:p>
          <a:p>
            <a:endParaRPr lang="is-IS" dirty="0"/>
          </a:p>
        </p:txBody>
      </p:sp>
    </p:spTree>
    <p:extLst>
      <p:ext uri="{BB962C8B-B14F-4D97-AF65-F5344CB8AC3E}">
        <p14:creationId xmlns:p14="http://schemas.microsoft.com/office/powerpoint/2010/main" val="197965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AutoShape 2"/>
          <p:cNvSpPr>
            <a:spLocks noGrp="1" noChangeArrowheads="1"/>
          </p:cNvSpPr>
          <p:nvPr>
            <p:ph type="title"/>
          </p:nvPr>
        </p:nvSpPr>
        <p:spPr>
          <a:ln/>
        </p:spPr>
        <p:txBody>
          <a:bodyPr/>
          <a:lstStyle/>
          <a:p>
            <a:r>
              <a:rPr lang="en-US" dirty="0"/>
              <a:t>Financial Models (cont’d)</a:t>
            </a:r>
          </a:p>
        </p:txBody>
      </p:sp>
      <p:sp>
        <p:nvSpPr>
          <p:cNvPr id="91139" name="Rectangle 3"/>
          <p:cNvSpPr>
            <a:spLocks noGrp="1" noChangeArrowheads="1"/>
          </p:cNvSpPr>
          <p:nvPr>
            <p:ph idx="1"/>
          </p:nvPr>
        </p:nvSpPr>
        <p:spPr>
          <a:xfrm>
            <a:off x="2057400" y="1310610"/>
            <a:ext cx="8077200" cy="2849563"/>
          </a:xfrm>
        </p:spPr>
        <p:txBody>
          <a:bodyPr>
            <a:normAutofit fontScale="92500"/>
          </a:bodyPr>
          <a:lstStyle/>
          <a:p>
            <a:pPr>
              <a:spcBef>
                <a:spcPct val="40000"/>
              </a:spcBef>
            </a:pPr>
            <a:r>
              <a:rPr lang="en-US" dirty="0"/>
              <a:t>The Net Present Value (NPV) Model</a:t>
            </a:r>
          </a:p>
          <a:p>
            <a:pPr lvl="1">
              <a:spcBef>
                <a:spcPct val="40000"/>
              </a:spcBef>
            </a:pPr>
            <a:r>
              <a:rPr lang="en-US" dirty="0"/>
              <a:t>Uses management’s minimum desired rate-of-return (discount rate) to compute the present value of all net cash inflows.</a:t>
            </a:r>
          </a:p>
          <a:p>
            <a:pPr marL="1081088" lvl="2" indent="-284163">
              <a:spcBef>
                <a:spcPct val="40000"/>
              </a:spcBef>
            </a:pPr>
            <a:r>
              <a:rPr lang="en-US" sz="2400" dirty="0"/>
              <a:t>Positive NPV: project meets minimum desired rate </a:t>
            </a:r>
            <a:br>
              <a:rPr lang="en-US" sz="2400" dirty="0"/>
            </a:br>
            <a:r>
              <a:rPr lang="en-US" sz="2400" dirty="0"/>
              <a:t>of return and is eligible for further consideration.</a:t>
            </a:r>
          </a:p>
          <a:p>
            <a:pPr marL="1081088" lvl="2" indent="-284163">
              <a:spcBef>
                <a:spcPct val="40000"/>
              </a:spcBef>
            </a:pPr>
            <a:r>
              <a:rPr lang="en-US" sz="2400" dirty="0"/>
              <a:t>Negative NPV: project is rejected.</a:t>
            </a:r>
          </a:p>
        </p:txBody>
      </p:sp>
      <p:sp>
        <p:nvSpPr>
          <p:cNvPr id="6" name="Slide Number Placeholder 4"/>
          <p:cNvSpPr>
            <a:spLocks noGrp="1"/>
          </p:cNvSpPr>
          <p:nvPr>
            <p:ph type="sldNum" sz="quarter" idx="12"/>
          </p:nvPr>
        </p:nvSpPr>
        <p:spPr/>
        <p:txBody>
          <a:bodyPr/>
          <a:lstStyle/>
          <a:p>
            <a:r>
              <a:rPr lang="en-US"/>
              <a:t>2</a:t>
            </a:r>
            <a:r>
              <a:rPr lang="en-US">
                <a:cs typeface="Times New Roman" panose="02020603050405020304" pitchFamily="18" charset="0"/>
              </a:rPr>
              <a:t>–</a:t>
            </a:r>
            <a:fld id="{3FF9AF1B-E3E2-4819-9E41-A7771C9D9F13}" type="slidenum">
              <a:rPr lang="en-US"/>
              <a:pPr/>
              <a:t>17</a:t>
            </a:fld>
            <a:endParaRPr lang="en-US"/>
          </a:p>
        </p:txBody>
      </p:sp>
      <p:pic>
        <p:nvPicPr>
          <p:cNvPr id="91142" name="Picture 6" descr="020np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4555459"/>
            <a:ext cx="7223125" cy="170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box(out)">
                                      <p:cBhvr>
                                        <p:cTn id="7" dur="5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pRg st="0" end="0"/>
                                            </p:txEl>
                                          </p:spTgt>
                                        </p:tgtEl>
                                        <p:attrNameLst>
                                          <p:attrName>style.visibility</p:attrName>
                                        </p:attrNameLst>
                                      </p:cBhvr>
                                      <p:to>
                                        <p:strVal val="visible"/>
                                      </p:to>
                                    </p:set>
                                    <p:animEffect transition="in" filter="wipe(left)">
                                      <p:cBhvr>
                                        <p:cTn id="12" dur="500"/>
                                        <p:tgtEl>
                                          <p:spTgt spid="91139">
                                            <p:txEl>
                                              <p:pRg st="0" end="0"/>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1139">
                                            <p:txEl>
                                              <p:pRg st="1" end="1"/>
                                            </p:txEl>
                                          </p:spTgt>
                                        </p:tgtEl>
                                        <p:attrNameLst>
                                          <p:attrName>style.visibility</p:attrName>
                                        </p:attrNameLst>
                                      </p:cBhvr>
                                      <p:to>
                                        <p:strVal val="visible"/>
                                      </p:to>
                                    </p:set>
                                    <p:animEffect transition="in" filter="wipe(left)">
                                      <p:cBhvr>
                                        <p:cTn id="16" dur="500"/>
                                        <p:tgtEl>
                                          <p:spTgt spid="91139">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Effect transition="in" filter="wipe(left)">
                                      <p:cBhvr>
                                        <p:cTn id="19" dur="500"/>
                                        <p:tgtEl>
                                          <p:spTgt spid="91139">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wipe(left)">
                                      <p:cBhvr>
                                        <p:cTn id="22" dur="500"/>
                                        <p:tgtEl>
                                          <p:spTgt spid="91139">
                                            <p:txEl>
                                              <p:pRg st="3" end="3"/>
                                            </p:txEl>
                                          </p:spTgt>
                                        </p:tgtEl>
                                      </p:cBhvr>
                                    </p:animEffect>
                                  </p:childTnLst>
                                </p:cTn>
                              </p:par>
                            </p:childTnLst>
                          </p:cTn>
                        </p:par>
                        <p:par>
                          <p:cTn id="23" fill="hold" nodeType="afterGroup">
                            <p:stCondLst>
                              <p:cond delay="1000"/>
                            </p:stCondLst>
                            <p:childTnLst>
                              <p:par>
                                <p:cTn id="24" presetID="22" presetClass="entr" presetSubtype="1" fill="hold" nodeType="afterEffect">
                                  <p:stCondLst>
                                    <p:cond delay="0"/>
                                  </p:stCondLst>
                                  <p:childTnLst>
                                    <p:set>
                                      <p:cBhvr>
                                        <p:cTn id="25" dur="1" fill="hold">
                                          <p:stCondLst>
                                            <p:cond delay="0"/>
                                          </p:stCondLst>
                                        </p:cTn>
                                        <p:tgtEl>
                                          <p:spTgt spid="91142"/>
                                        </p:tgtEl>
                                        <p:attrNameLst>
                                          <p:attrName>style.visibility</p:attrName>
                                        </p:attrNameLst>
                                      </p:cBhvr>
                                      <p:to>
                                        <p:strVal val="visible"/>
                                      </p:to>
                                    </p:set>
                                    <p:animEffect transition="in" filter="wipe(up)">
                                      <p:cBhvr>
                                        <p:cTn id="26" dur="1000"/>
                                        <p:tgtEl>
                                          <p:spTgt spid="9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autoUpdateAnimBg="0"/>
      <p:bldP spid="91139"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a:xfrm>
            <a:off x="2001838" y="233363"/>
            <a:ext cx="8189912" cy="1092200"/>
          </a:xfrm>
          <a:blipFill>
            <a:blip r:embed="rId3">
              <a:extLst>
                <a:ext uri="{28A0092B-C50C-407E-A947-70E740481C1C}">
                  <a14:useLocalDpi xmlns:a14="http://schemas.microsoft.com/office/drawing/2010/main" val="0"/>
                </a:ext>
              </a:extLst>
            </a:blip>
            <a:stretch>
              <a:fillRect/>
            </a:stretch>
          </a:blipFill>
          <a:ln/>
        </p:spPr>
        <p:txBody>
          <a:bodyPr/>
          <a:lstStyle/>
          <a:p>
            <a:r>
              <a:rPr lang="en-US" sz="2400"/>
              <a:t>Example Comparing Two Projects </a:t>
            </a:r>
            <a:br>
              <a:rPr lang="en-US" sz="2400"/>
            </a:br>
            <a:r>
              <a:rPr lang="en-US" sz="2400"/>
              <a:t>Using Payback Method</a:t>
            </a:r>
          </a:p>
        </p:txBody>
      </p:sp>
      <p:sp>
        <p:nvSpPr>
          <p:cNvPr id="6" name="Slide Number Placeholder 3"/>
          <p:cNvSpPr>
            <a:spLocks noGrp="1"/>
          </p:cNvSpPr>
          <p:nvPr>
            <p:ph type="sldNum" sz="quarter" idx="12"/>
          </p:nvPr>
        </p:nvSpPr>
        <p:spPr/>
        <p:txBody>
          <a:bodyPr/>
          <a:lstStyle/>
          <a:p>
            <a:r>
              <a:rPr lang="en-US"/>
              <a:t>2</a:t>
            </a:r>
            <a:r>
              <a:rPr lang="en-US">
                <a:cs typeface="Times New Roman" panose="02020603050405020304" pitchFamily="18" charset="0"/>
              </a:rPr>
              <a:t>–</a:t>
            </a:r>
            <a:fld id="{A5559C26-08B1-45B2-81F8-5A85F4B2A303}" type="slidenum">
              <a:rPr lang="en-US"/>
              <a:pPr/>
              <a:t>18</a:t>
            </a:fld>
            <a:endParaRPr lang="en-US"/>
          </a:p>
        </p:txBody>
      </p:sp>
      <p:sp>
        <p:nvSpPr>
          <p:cNvPr id="2" name="Rectangle 1">
            <a:extLst>
              <a:ext uri="{FF2B5EF4-FFF2-40B4-BE49-F238E27FC236}">
                <a16:creationId xmlns:a16="http://schemas.microsoft.com/office/drawing/2014/main" id="{45CA62B0-4BC5-49BE-8CDA-EAF0339C02DD}"/>
              </a:ext>
            </a:extLst>
          </p:cNvPr>
          <p:cNvSpPr/>
          <p:nvPr/>
        </p:nvSpPr>
        <p:spPr>
          <a:xfrm>
            <a:off x="1354015" y="1441937"/>
            <a:ext cx="9302262" cy="3477875"/>
          </a:xfrm>
          <a:prstGeom prst="rect">
            <a:avLst/>
          </a:prstGeom>
        </p:spPr>
        <p:txBody>
          <a:bodyPr wrap="square">
            <a:spAutoFit/>
          </a:bodyPr>
          <a:lstStyle/>
          <a:p>
            <a:pPr>
              <a:buFont typeface="Arial" charset="0"/>
              <a:buChar char="•"/>
              <a:defRPr/>
            </a:pPr>
            <a:r>
              <a:rPr lang="en-GB" sz="2000" b="1" dirty="0">
                <a:latin typeface="Helvetica" pitchFamily="-72" charset="0"/>
              </a:rPr>
              <a:t>Project A:</a:t>
            </a:r>
          </a:p>
          <a:p>
            <a:pPr>
              <a:buFont typeface="Arial" charset="0"/>
              <a:buChar char="•"/>
              <a:defRPr/>
            </a:pPr>
            <a:r>
              <a:rPr lang="en-GB" sz="2000" b="1" dirty="0">
                <a:latin typeface="Helvetica" pitchFamily="-72" charset="0"/>
              </a:rPr>
              <a:t>Investment cost $700.000</a:t>
            </a:r>
          </a:p>
          <a:p>
            <a:pPr>
              <a:buFont typeface="Arial" charset="0"/>
              <a:buChar char="•"/>
              <a:defRPr/>
            </a:pPr>
            <a:r>
              <a:rPr lang="en-GB" sz="2000" b="1" dirty="0">
                <a:latin typeface="Helvetica" pitchFamily="-72" charset="0"/>
              </a:rPr>
              <a:t>Revenues $225.000 pr. year for 5 years</a:t>
            </a:r>
          </a:p>
          <a:p>
            <a:pPr>
              <a:buFont typeface="Arial" charset="0"/>
              <a:buChar char="•"/>
              <a:defRPr/>
            </a:pPr>
            <a:r>
              <a:rPr lang="en-GB" sz="2000" b="1" dirty="0">
                <a:latin typeface="Helvetica" pitchFamily="-72" charset="0"/>
              </a:rPr>
              <a:t>Required rate of return 15%</a:t>
            </a:r>
          </a:p>
          <a:p>
            <a:pPr>
              <a:buFont typeface="Arial" charset="0"/>
              <a:buChar char="•"/>
              <a:defRPr/>
            </a:pPr>
            <a:endParaRPr lang="en-GB" sz="2000" b="1" dirty="0">
              <a:latin typeface="Helvetica" pitchFamily="-72" charset="0"/>
            </a:endParaRPr>
          </a:p>
          <a:p>
            <a:pPr>
              <a:buFont typeface="Arial" charset="0"/>
              <a:buChar char="•"/>
              <a:defRPr/>
            </a:pPr>
            <a:r>
              <a:rPr lang="en-GB" sz="2000" b="1" dirty="0">
                <a:latin typeface="Helvetica" pitchFamily="-72" charset="0"/>
              </a:rPr>
              <a:t>Project B:</a:t>
            </a:r>
          </a:p>
          <a:p>
            <a:pPr>
              <a:buFont typeface="Arial" charset="0"/>
              <a:buChar char="•"/>
              <a:defRPr/>
            </a:pPr>
            <a:r>
              <a:rPr lang="en-GB" sz="2000" b="1" dirty="0">
                <a:latin typeface="Helvetica" pitchFamily="-72" charset="0"/>
              </a:rPr>
              <a:t>Investment cost $400.000</a:t>
            </a:r>
          </a:p>
          <a:p>
            <a:pPr>
              <a:buFont typeface="Arial" charset="0"/>
              <a:buChar char="•"/>
              <a:defRPr/>
            </a:pPr>
            <a:r>
              <a:rPr lang="en-GB" sz="2000" b="1" dirty="0">
                <a:latin typeface="Helvetica" pitchFamily="-72" charset="0"/>
              </a:rPr>
              <a:t>Revenues $110.000 pr. year for 5 years</a:t>
            </a:r>
          </a:p>
          <a:p>
            <a:pPr>
              <a:buFont typeface="Arial" charset="0"/>
              <a:buChar char="•"/>
              <a:defRPr/>
            </a:pPr>
            <a:r>
              <a:rPr lang="en-GB" sz="2000" b="1" dirty="0">
                <a:latin typeface="Helvetica" pitchFamily="-72" charset="0"/>
              </a:rPr>
              <a:t>Required rate of return 15%</a:t>
            </a:r>
          </a:p>
          <a:p>
            <a:pPr>
              <a:buFont typeface="Arial" charset="0"/>
              <a:buChar char="•"/>
              <a:defRPr/>
            </a:pPr>
            <a:endParaRPr lang="en-GB" sz="2000" b="1" dirty="0">
              <a:latin typeface="Helvetica" pitchFamily="-72" charset="0"/>
            </a:endParaRPr>
          </a:p>
          <a:p>
            <a:pPr>
              <a:buFont typeface="Arial" charset="0"/>
              <a:buChar char="•"/>
              <a:defRPr/>
            </a:pPr>
            <a:r>
              <a:rPr lang="en-GB" sz="2000" b="1" dirty="0">
                <a:latin typeface="Helvetica" pitchFamily="-72" charset="0"/>
              </a:rPr>
              <a:t>Calculate and compare payback and NPV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p:cNvSpPr>
            <a:spLocks noGrp="1" noChangeArrowheads="1"/>
          </p:cNvSpPr>
          <p:nvPr>
            <p:ph type="title"/>
          </p:nvPr>
        </p:nvSpPr>
        <p:spPr>
          <a:xfrm>
            <a:off x="2001838" y="233363"/>
            <a:ext cx="8189912" cy="1092200"/>
          </a:xfrm>
          <a:blipFill>
            <a:blip r:embed="rId3">
              <a:extLst>
                <a:ext uri="{28A0092B-C50C-407E-A947-70E740481C1C}">
                  <a14:useLocalDpi xmlns:a14="http://schemas.microsoft.com/office/drawing/2010/main" val="0"/>
                </a:ext>
              </a:extLst>
            </a:blip>
            <a:stretch>
              <a:fillRect/>
            </a:stretch>
          </a:blipFill>
          <a:ln/>
        </p:spPr>
        <p:txBody>
          <a:bodyPr/>
          <a:lstStyle/>
          <a:p>
            <a:r>
              <a:rPr lang="en-US" sz="2400"/>
              <a:t>Example Comparing Two Projects </a:t>
            </a:r>
            <a:br>
              <a:rPr lang="en-US" sz="2400"/>
            </a:br>
            <a:r>
              <a:rPr lang="en-US" sz="2400"/>
              <a:t>Using Net Present Value Method</a:t>
            </a:r>
          </a:p>
        </p:txBody>
      </p:sp>
      <p:sp>
        <p:nvSpPr>
          <p:cNvPr id="6" name="Slide Number Placeholder 3"/>
          <p:cNvSpPr>
            <a:spLocks noGrp="1"/>
          </p:cNvSpPr>
          <p:nvPr>
            <p:ph type="sldNum" sz="quarter" idx="12"/>
          </p:nvPr>
        </p:nvSpPr>
        <p:spPr/>
        <p:txBody>
          <a:bodyPr/>
          <a:lstStyle/>
          <a:p>
            <a:r>
              <a:rPr lang="en-US"/>
              <a:t>2</a:t>
            </a:r>
            <a:r>
              <a:rPr lang="en-US">
                <a:cs typeface="Times New Roman" panose="02020603050405020304" pitchFamily="18" charset="0"/>
              </a:rPr>
              <a:t>–</a:t>
            </a:r>
            <a:fld id="{0FEDE422-5F44-4F0B-82FD-3774D8490D17}" type="slidenum">
              <a:rPr lang="en-US"/>
              <a:pPr/>
              <a:t>19</a:t>
            </a:fld>
            <a:endParaRPr lang="en-US"/>
          </a:p>
        </p:txBody>
      </p:sp>
      <p:sp>
        <p:nvSpPr>
          <p:cNvPr id="130051"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EXHIBIT 2.3b</a:t>
            </a:r>
            <a:endParaRPr lang="en-US" sz="1200" b="1">
              <a:solidFill>
                <a:srgbClr val="006666"/>
              </a:solidFill>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957388" y="1655423"/>
            <a:ext cx="8277225" cy="3876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181C-799B-47FF-9162-125963DAADDF}"/>
              </a:ext>
            </a:extLst>
          </p:cNvPr>
          <p:cNvSpPr>
            <a:spLocks noGrp="1"/>
          </p:cNvSpPr>
          <p:nvPr>
            <p:ph type="title"/>
          </p:nvPr>
        </p:nvSpPr>
        <p:spPr/>
        <p:txBody>
          <a:bodyPr/>
          <a:lstStyle/>
          <a:p>
            <a:endParaRPr lang="is-IS"/>
          </a:p>
        </p:txBody>
      </p:sp>
      <p:pic>
        <p:nvPicPr>
          <p:cNvPr id="4" name="Content Placeholder 3">
            <a:extLst>
              <a:ext uri="{FF2B5EF4-FFF2-40B4-BE49-F238E27FC236}">
                <a16:creationId xmlns:a16="http://schemas.microsoft.com/office/drawing/2014/main" id="{FC3F532B-0489-4F8C-BCAC-65525BCB4D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571" y="1383286"/>
            <a:ext cx="9404723" cy="4504367"/>
          </a:xfrm>
          <a:prstGeom prst="rect">
            <a:avLst/>
          </a:prstGeom>
        </p:spPr>
      </p:pic>
    </p:spTree>
    <p:extLst>
      <p:ext uri="{BB962C8B-B14F-4D97-AF65-F5344CB8AC3E}">
        <p14:creationId xmlns:p14="http://schemas.microsoft.com/office/powerpoint/2010/main" val="1341105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AutoShape 2"/>
          <p:cNvSpPr>
            <a:spLocks noGrp="1" noChangeArrowheads="1"/>
          </p:cNvSpPr>
          <p:nvPr>
            <p:ph type="title"/>
          </p:nvPr>
        </p:nvSpPr>
        <p:spPr>
          <a:xfrm>
            <a:off x="2019300" y="263526"/>
            <a:ext cx="8153400" cy="822325"/>
          </a:xfrm>
          <a:ln/>
        </p:spPr>
        <p:txBody>
          <a:bodyPr/>
          <a:lstStyle/>
          <a:p>
            <a:r>
              <a:rPr lang="en-US"/>
              <a:t>Nonfinancial Strategic Criteria</a:t>
            </a:r>
          </a:p>
        </p:txBody>
      </p:sp>
      <p:sp>
        <p:nvSpPr>
          <p:cNvPr id="132099" name="Rectangle 3"/>
          <p:cNvSpPr>
            <a:spLocks noGrp="1" noChangeArrowheads="1"/>
          </p:cNvSpPr>
          <p:nvPr>
            <p:ph idx="1"/>
          </p:nvPr>
        </p:nvSpPr>
        <p:spPr>
          <a:xfrm>
            <a:off x="2019300" y="1407220"/>
            <a:ext cx="8077200" cy="4876800"/>
          </a:xfrm>
        </p:spPr>
        <p:txBody>
          <a:bodyPr/>
          <a:lstStyle/>
          <a:p>
            <a:pPr>
              <a:spcBef>
                <a:spcPct val="50000"/>
              </a:spcBef>
            </a:pPr>
            <a:r>
              <a:rPr lang="en-US" dirty="0"/>
              <a:t>To capture larger market share</a:t>
            </a:r>
          </a:p>
          <a:p>
            <a:pPr>
              <a:spcBef>
                <a:spcPct val="50000"/>
              </a:spcBef>
            </a:pPr>
            <a:r>
              <a:rPr lang="en-US" dirty="0"/>
              <a:t>To make it difficult for competitors to enter the market</a:t>
            </a:r>
          </a:p>
          <a:p>
            <a:pPr>
              <a:spcBef>
                <a:spcPct val="50000"/>
              </a:spcBef>
            </a:pPr>
            <a:r>
              <a:rPr lang="en-US" dirty="0"/>
              <a:t>To develop an enabler product, which by its introduction will increase sales in more profitable products</a:t>
            </a:r>
          </a:p>
          <a:p>
            <a:pPr>
              <a:spcBef>
                <a:spcPct val="50000"/>
              </a:spcBef>
            </a:pPr>
            <a:r>
              <a:rPr lang="en-US" dirty="0"/>
              <a:t>To develop core technology that will be used in next-generation products</a:t>
            </a:r>
          </a:p>
          <a:p>
            <a:pPr>
              <a:spcBef>
                <a:spcPct val="50000"/>
              </a:spcBef>
            </a:pPr>
            <a:r>
              <a:rPr lang="en-US" dirty="0"/>
              <a:t>To reduce dependency on unreliable suppliers</a:t>
            </a:r>
          </a:p>
          <a:p>
            <a:pPr>
              <a:spcBef>
                <a:spcPct val="50000"/>
              </a:spcBef>
            </a:pPr>
            <a:r>
              <a:rPr lang="en-US" dirty="0"/>
              <a:t>To prevent government intervention and regulation</a:t>
            </a:r>
          </a:p>
          <a:p>
            <a:pPr>
              <a:spcBef>
                <a:spcPct val="50000"/>
              </a:spcBef>
            </a:pPr>
            <a:r>
              <a:rPr lang="en-US" dirty="0"/>
              <a:t>To restore corporate image or enhance brand recognition</a:t>
            </a:r>
          </a:p>
          <a:p>
            <a:pPr>
              <a:spcBef>
                <a:spcPct val="50000"/>
              </a:spcBef>
            </a:pPr>
            <a:r>
              <a:rPr lang="en-US" dirty="0"/>
              <a:t>To demonstrate its commitment to corporate citizenship and support for community  development</a:t>
            </a:r>
          </a:p>
        </p:txBody>
      </p:sp>
      <p:sp>
        <p:nvSpPr>
          <p:cNvPr id="5" name="Slide Number Placeholder 4"/>
          <p:cNvSpPr>
            <a:spLocks noGrp="1"/>
          </p:cNvSpPr>
          <p:nvPr>
            <p:ph type="sldNum" sz="quarter" idx="12"/>
          </p:nvPr>
        </p:nvSpPr>
        <p:spPr/>
        <p:txBody>
          <a:bodyPr/>
          <a:lstStyle/>
          <a:p>
            <a:r>
              <a:rPr lang="en-US"/>
              <a:t>2</a:t>
            </a:r>
            <a:r>
              <a:rPr lang="en-US">
                <a:cs typeface="Times New Roman" panose="02020603050405020304" pitchFamily="18" charset="0"/>
              </a:rPr>
              <a:t>–</a:t>
            </a:r>
            <a:fld id="{06FAE8CA-85EF-478E-91D0-193F71345559}" type="slidenum">
              <a:rPr lang="en-US"/>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box(out)">
                                      <p:cBhvr>
                                        <p:cTn id="7" dur="500"/>
                                        <p:tgtEl>
                                          <p:spTgt spid="13209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2099">
                                            <p:txEl>
                                              <p:pRg st="0" end="0"/>
                                            </p:txEl>
                                          </p:spTgt>
                                        </p:tgtEl>
                                        <p:attrNameLst>
                                          <p:attrName>style.visibility</p:attrName>
                                        </p:attrNameLst>
                                      </p:cBhvr>
                                      <p:to>
                                        <p:strVal val="visible"/>
                                      </p:to>
                                    </p:set>
                                    <p:animEffect transition="in" filter="wipe(left)">
                                      <p:cBhvr>
                                        <p:cTn id="11" dur="500"/>
                                        <p:tgtEl>
                                          <p:spTgt spid="132099">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Effect transition="in" filter="wipe(left)">
                                      <p:cBhvr>
                                        <p:cTn id="15" dur="500"/>
                                        <p:tgtEl>
                                          <p:spTgt spid="132099">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2099">
                                            <p:txEl>
                                              <p:pRg st="2" end="2"/>
                                            </p:txEl>
                                          </p:spTgt>
                                        </p:tgtEl>
                                        <p:attrNameLst>
                                          <p:attrName>style.visibility</p:attrName>
                                        </p:attrNameLst>
                                      </p:cBhvr>
                                      <p:to>
                                        <p:strVal val="visible"/>
                                      </p:to>
                                    </p:set>
                                    <p:animEffect transition="in" filter="wipe(left)">
                                      <p:cBhvr>
                                        <p:cTn id="19" dur="500"/>
                                        <p:tgtEl>
                                          <p:spTgt spid="132099">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2099">
                                            <p:txEl>
                                              <p:pRg st="3" end="3"/>
                                            </p:txEl>
                                          </p:spTgt>
                                        </p:tgtEl>
                                        <p:attrNameLst>
                                          <p:attrName>style.visibility</p:attrName>
                                        </p:attrNameLst>
                                      </p:cBhvr>
                                      <p:to>
                                        <p:strVal val="visible"/>
                                      </p:to>
                                    </p:set>
                                    <p:animEffect transition="in" filter="wipe(left)">
                                      <p:cBhvr>
                                        <p:cTn id="23" dur="500"/>
                                        <p:tgtEl>
                                          <p:spTgt spid="132099">
                                            <p:txEl>
                                              <p:pRg st="3" end="3"/>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wipe(left)">
                                      <p:cBhvr>
                                        <p:cTn id="27" dur="500"/>
                                        <p:tgtEl>
                                          <p:spTgt spid="132099">
                                            <p:txEl>
                                              <p:pRg st="4" end="4"/>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2099">
                                            <p:txEl>
                                              <p:pRg st="5" end="5"/>
                                            </p:txEl>
                                          </p:spTgt>
                                        </p:tgtEl>
                                        <p:attrNameLst>
                                          <p:attrName>style.visibility</p:attrName>
                                        </p:attrNameLst>
                                      </p:cBhvr>
                                      <p:to>
                                        <p:strVal val="visible"/>
                                      </p:to>
                                    </p:set>
                                    <p:animEffect transition="in" filter="wipe(left)">
                                      <p:cBhvr>
                                        <p:cTn id="31" dur="500"/>
                                        <p:tgtEl>
                                          <p:spTgt spid="13209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2099">
                                            <p:txEl>
                                              <p:pRg st="6" end="6"/>
                                            </p:txEl>
                                          </p:spTgt>
                                        </p:tgtEl>
                                        <p:attrNameLst>
                                          <p:attrName>style.visibility</p:attrName>
                                        </p:attrNameLst>
                                      </p:cBhvr>
                                      <p:to>
                                        <p:strVal val="visible"/>
                                      </p:to>
                                    </p:set>
                                    <p:animEffect transition="in" filter="wipe(left)">
                                      <p:cBhvr>
                                        <p:cTn id="36" dur="500"/>
                                        <p:tgtEl>
                                          <p:spTgt spid="13209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2099">
                                            <p:txEl>
                                              <p:pRg st="7" end="7"/>
                                            </p:txEl>
                                          </p:spTgt>
                                        </p:tgtEl>
                                        <p:attrNameLst>
                                          <p:attrName>style.visibility</p:attrName>
                                        </p:attrNameLst>
                                      </p:cBhvr>
                                      <p:to>
                                        <p:strVal val="visible"/>
                                      </p:to>
                                    </p:set>
                                    <p:animEffect transition="in" filter="wipe(left)">
                                      <p:cBhvr>
                                        <p:cTn id="41" dur="500"/>
                                        <p:tgtEl>
                                          <p:spTgt spid="132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autoUpdateAnimBg="0"/>
      <p:bldP spid="1320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AutoShape 2"/>
          <p:cNvSpPr>
            <a:spLocks noGrp="1" noChangeArrowheads="1"/>
          </p:cNvSpPr>
          <p:nvPr>
            <p:ph type="title"/>
          </p:nvPr>
        </p:nvSpPr>
        <p:spPr>
          <a:ln/>
        </p:spPr>
        <p:txBody>
          <a:bodyPr/>
          <a:lstStyle/>
          <a:p>
            <a:r>
              <a:rPr lang="en-US"/>
              <a:t>Multi-Criteria Selection Models</a:t>
            </a:r>
          </a:p>
        </p:txBody>
      </p:sp>
      <p:sp>
        <p:nvSpPr>
          <p:cNvPr id="136195" name="Rectangle 3"/>
          <p:cNvSpPr>
            <a:spLocks noGrp="1" noChangeArrowheads="1"/>
          </p:cNvSpPr>
          <p:nvPr>
            <p:ph idx="1"/>
          </p:nvPr>
        </p:nvSpPr>
        <p:spPr/>
        <p:txBody>
          <a:bodyPr/>
          <a:lstStyle/>
          <a:p>
            <a:pPr>
              <a:spcBef>
                <a:spcPct val="30000"/>
              </a:spcBef>
            </a:pPr>
            <a:r>
              <a:rPr lang="en-US" dirty="0"/>
              <a:t>Checklist Model</a:t>
            </a:r>
          </a:p>
          <a:p>
            <a:pPr marL="623888" lvl="1" indent="-287338">
              <a:spcBef>
                <a:spcPct val="30000"/>
              </a:spcBef>
            </a:pPr>
            <a:r>
              <a:rPr lang="en-US" dirty="0"/>
              <a:t>Uses a list of questions to review potential projects and to determine their acceptance or rejection.</a:t>
            </a:r>
          </a:p>
          <a:p>
            <a:pPr marL="623888" lvl="1" indent="-287338">
              <a:spcBef>
                <a:spcPct val="30000"/>
              </a:spcBef>
            </a:pPr>
            <a:r>
              <a:rPr lang="en-US" dirty="0"/>
              <a:t>Fails to answer the relative importance or value of a potential project and doesn’t to allow for comparison with other potential projects.</a:t>
            </a:r>
          </a:p>
          <a:p>
            <a:pPr>
              <a:spcBef>
                <a:spcPct val="30000"/>
              </a:spcBef>
            </a:pPr>
            <a:r>
              <a:rPr lang="en-US" dirty="0"/>
              <a:t>Multi-Weighted Scoring Model</a:t>
            </a:r>
          </a:p>
          <a:p>
            <a:pPr marL="623888" lvl="1" indent="-287338">
              <a:spcBef>
                <a:spcPct val="30000"/>
              </a:spcBef>
            </a:pPr>
            <a:r>
              <a:rPr lang="en-US" dirty="0"/>
              <a:t>Uses several weighted qualitative and/or quantitative selection criteria to evaluate project proposals.</a:t>
            </a:r>
          </a:p>
          <a:p>
            <a:pPr marL="623888" lvl="1" indent="-287338">
              <a:spcBef>
                <a:spcPct val="30000"/>
              </a:spcBef>
            </a:pPr>
            <a:r>
              <a:rPr lang="en-US" dirty="0"/>
              <a:t>Allows for comparison of projects with other potential projects.</a:t>
            </a:r>
          </a:p>
        </p:txBody>
      </p:sp>
      <p:sp>
        <p:nvSpPr>
          <p:cNvPr id="5" name="Slide Number Placeholder 4"/>
          <p:cNvSpPr>
            <a:spLocks noGrp="1"/>
          </p:cNvSpPr>
          <p:nvPr>
            <p:ph type="sldNum" sz="quarter" idx="12"/>
          </p:nvPr>
        </p:nvSpPr>
        <p:spPr/>
        <p:txBody>
          <a:bodyPr/>
          <a:lstStyle/>
          <a:p>
            <a:r>
              <a:rPr lang="en-US"/>
              <a:t>2</a:t>
            </a:r>
            <a:r>
              <a:rPr lang="en-US">
                <a:cs typeface="Times New Roman" panose="02020603050405020304" pitchFamily="18" charset="0"/>
              </a:rPr>
              <a:t>–</a:t>
            </a:r>
            <a:fld id="{6CD539F6-3CC6-4741-A55E-A757072F095B}"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AutoShape 3"/>
          <p:cNvSpPr>
            <a:spLocks noGrp="1" noChangeArrowheads="1"/>
          </p:cNvSpPr>
          <p:nvPr>
            <p:ph type="title"/>
          </p:nvPr>
        </p:nvSpPr>
        <p:spPr>
          <a:xfrm>
            <a:off x="2017714" y="266700"/>
            <a:ext cx="8156575" cy="755650"/>
          </a:xfrm>
          <a:blipFill>
            <a:blip r:embed="rId3">
              <a:extLst>
                <a:ext uri="{28A0092B-C50C-407E-A947-70E740481C1C}">
                  <a14:useLocalDpi xmlns:a14="http://schemas.microsoft.com/office/drawing/2010/main" val="0"/>
                </a:ext>
              </a:extLst>
            </a:blip>
            <a:stretch>
              <a:fillRect/>
            </a:stretch>
          </a:blipFill>
          <a:ln/>
        </p:spPr>
        <p:txBody>
          <a:bodyPr/>
          <a:lstStyle/>
          <a:p>
            <a:r>
              <a:rPr lang="en-US" sz="2800" dirty="0"/>
              <a:t>Sample Selection Questions Used in Practice</a:t>
            </a:r>
          </a:p>
        </p:txBody>
      </p:sp>
      <p:sp>
        <p:nvSpPr>
          <p:cNvPr id="32" name="Slide Number Placeholder 3"/>
          <p:cNvSpPr>
            <a:spLocks noGrp="1"/>
          </p:cNvSpPr>
          <p:nvPr>
            <p:ph type="sldNum" sz="quarter" idx="12"/>
          </p:nvPr>
        </p:nvSpPr>
        <p:spPr/>
        <p:txBody>
          <a:bodyPr/>
          <a:lstStyle/>
          <a:p>
            <a:r>
              <a:rPr lang="en-US"/>
              <a:t>2</a:t>
            </a:r>
            <a:r>
              <a:rPr lang="en-US">
                <a:cs typeface="Times New Roman" panose="02020603050405020304" pitchFamily="18" charset="0"/>
              </a:rPr>
              <a:t>–</a:t>
            </a:r>
            <a:fld id="{10ECB783-7849-4BFD-A192-757FD3DD6D2C}" type="slidenum">
              <a:rPr lang="en-US"/>
              <a:pPr/>
              <a:t>22</a:t>
            </a:fld>
            <a:endParaRPr lang="en-US"/>
          </a:p>
        </p:txBody>
      </p:sp>
      <p:sp>
        <p:nvSpPr>
          <p:cNvPr id="134148" name="Text Box 4"/>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EXHIBIT 2.4</a:t>
            </a:r>
            <a:endParaRPr lang="en-US" sz="1200" b="1">
              <a:solidFill>
                <a:srgbClr val="006666"/>
              </a:solidFill>
              <a:cs typeface="Arial" panose="020B0604020202020204" pitchFamily="34" charset="0"/>
            </a:endParaRPr>
          </a:p>
        </p:txBody>
      </p:sp>
      <p:graphicFrame>
        <p:nvGraphicFramePr>
          <p:cNvPr id="134258" name="Group 114"/>
          <p:cNvGraphicFramePr>
            <a:graphicFrameLocks noGrp="1"/>
          </p:cNvGraphicFramePr>
          <p:nvPr>
            <p:extLst/>
          </p:nvPr>
        </p:nvGraphicFramePr>
        <p:xfrm>
          <a:off x="2164379" y="1310640"/>
          <a:ext cx="7954962" cy="4755198"/>
        </p:xfrm>
        <a:graphic>
          <a:graphicData uri="http://schemas.openxmlformats.org/drawingml/2006/table">
            <a:tbl>
              <a:tblPr/>
              <a:tblGrid>
                <a:gridCol w="2286000">
                  <a:extLst>
                    <a:ext uri="{9D8B030D-6E8A-4147-A177-3AD203B41FA5}">
                      <a16:colId xmlns:a16="http://schemas.microsoft.com/office/drawing/2014/main" val="20000"/>
                    </a:ext>
                  </a:extLst>
                </a:gridCol>
                <a:gridCol w="5668962">
                  <a:extLst>
                    <a:ext uri="{9D8B030D-6E8A-4147-A177-3AD203B41FA5}">
                      <a16:colId xmlns:a16="http://schemas.microsoft.com/office/drawing/2014/main" val="20001"/>
                    </a:ext>
                  </a:extLst>
                </a:gridCol>
              </a:tblGrid>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3366"/>
                          </a:solidFill>
                          <a:effectLst/>
                          <a:latin typeface="Arial" panose="020B0604020202020204" pitchFamily="34" charset="0"/>
                          <a:cs typeface="Arial" panose="020B0604020202020204" pitchFamily="34" charset="0"/>
                        </a:rPr>
                        <a:t>Topic </a:t>
                      </a:r>
                      <a:endParaRPr kumimoji="0" lang="en-US" sz="2000" b="1" i="0" u="none" strike="noStrike" cap="none" normalizeH="0" baseline="0" dirty="0">
                        <a:ln>
                          <a:noFill/>
                        </a:ln>
                        <a:solidFill>
                          <a:srgbClr val="003366"/>
                        </a:solidFill>
                        <a:effectLst/>
                        <a:latin typeface="Arial" panose="020B0604020202020204" pitchFamily="34" charset="0"/>
                      </a:endParaRPr>
                    </a:p>
                  </a:txBody>
                  <a:tcPr marT="91440" marB="91440" anchor="b" horzOverflow="overflow">
                    <a:lnL cap="flat">
                      <a:noFill/>
                    </a:lnL>
                    <a:lnR>
                      <a:noFill/>
                    </a:lnR>
                    <a:lnT cap="fla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66"/>
                          </a:solidFill>
                          <a:effectLst/>
                          <a:latin typeface="Arial" panose="020B0604020202020204" pitchFamily="34" charset="0"/>
                          <a:cs typeface="Arial" panose="020B0604020202020204" pitchFamily="34" charset="0"/>
                        </a:rPr>
                        <a:t>Question </a:t>
                      </a:r>
                      <a:endParaRPr kumimoji="0" lang="en-US" sz="2000" b="1" i="0" u="none" strike="noStrike" cap="none" normalizeH="0" baseline="0">
                        <a:ln>
                          <a:noFill/>
                        </a:ln>
                        <a:solidFill>
                          <a:srgbClr val="003366"/>
                        </a:solidFill>
                        <a:effectLst/>
                        <a:latin typeface="Arial" panose="020B0604020202020204" pitchFamily="34" charset="0"/>
                      </a:endParaRPr>
                    </a:p>
                  </a:txBody>
                  <a:tcPr marT="91440" marB="91440"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Strategy/alignment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specific strategy does this project align with?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Driver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What business problem does the project solve?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Success metrics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How will we measure success?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Sponsorship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Who is the project sponsor?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Risk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What is the impact of not doing this project?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Risk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What is the project risk to our organization?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Risk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Where does the proposed project fit in our risk profile?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Benefits, value, ROI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What is the value of the project to this organization?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27038">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Benefits, value, ROI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When will the project show results?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Objectives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cap="flat">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are the project objectives?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34258"/>
                                        </p:tgtEl>
                                        <p:attrNameLst>
                                          <p:attrName>style.visibility</p:attrName>
                                        </p:attrNameLst>
                                      </p:cBhvr>
                                      <p:to>
                                        <p:strVal val="visible"/>
                                      </p:to>
                                    </p:set>
                                    <p:animEffect transition="in" filter="wipe(up)">
                                      <p:cBhvr>
                                        <p:cTn id="7" dur="1000"/>
                                        <p:tgtEl>
                                          <p:spTgt spid="134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AutoShape 2"/>
          <p:cNvSpPr>
            <a:spLocks noGrp="1" noChangeArrowheads="1"/>
          </p:cNvSpPr>
          <p:nvPr>
            <p:ph type="title"/>
          </p:nvPr>
        </p:nvSpPr>
        <p:spPr>
          <a:xfrm>
            <a:off x="2017714" y="266700"/>
            <a:ext cx="8156575" cy="755650"/>
          </a:xfrm>
          <a:blipFill>
            <a:blip r:embed="rId3">
              <a:extLst>
                <a:ext uri="{28A0092B-C50C-407E-A947-70E740481C1C}">
                  <a14:useLocalDpi xmlns:a14="http://schemas.microsoft.com/office/drawing/2010/main" val="0"/>
                </a:ext>
              </a:extLst>
            </a:blip>
            <a:stretch>
              <a:fillRect/>
            </a:stretch>
          </a:blipFill>
          <a:ln/>
        </p:spPr>
        <p:txBody>
          <a:bodyPr/>
          <a:lstStyle/>
          <a:p>
            <a:r>
              <a:rPr lang="en-US" sz="2800"/>
              <a:t>Sample Selection Questions Used in Practice</a:t>
            </a:r>
          </a:p>
        </p:txBody>
      </p:sp>
      <p:sp>
        <p:nvSpPr>
          <p:cNvPr id="32" name="Slide Number Placeholder 3"/>
          <p:cNvSpPr>
            <a:spLocks noGrp="1"/>
          </p:cNvSpPr>
          <p:nvPr>
            <p:ph type="sldNum" sz="quarter" idx="12"/>
          </p:nvPr>
        </p:nvSpPr>
        <p:spPr/>
        <p:txBody>
          <a:bodyPr/>
          <a:lstStyle/>
          <a:p>
            <a:r>
              <a:rPr lang="en-US"/>
              <a:t>2</a:t>
            </a:r>
            <a:r>
              <a:rPr lang="en-US">
                <a:cs typeface="Times New Roman" panose="02020603050405020304" pitchFamily="18" charset="0"/>
              </a:rPr>
              <a:t>–</a:t>
            </a:r>
            <a:fld id="{0A0F08D7-FBA3-4FB7-8B33-174EAF0FF517}" type="slidenum">
              <a:rPr lang="en-US"/>
              <a:pPr/>
              <a:t>23</a:t>
            </a:fld>
            <a:endParaRPr lang="en-US"/>
          </a:p>
        </p:txBody>
      </p:sp>
      <p:sp>
        <p:nvSpPr>
          <p:cNvPr id="142339" name="Text Box 3"/>
          <p:cNvSpPr txBox="1">
            <a:spLocks noChangeArrowheads="1"/>
          </p:cNvSpPr>
          <p:nvPr/>
        </p:nvSpPr>
        <p:spPr bwMode="auto">
          <a:xfrm>
            <a:off x="7924800" y="6172200"/>
            <a:ext cx="2286000"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EXHIBIT 2.4 cont’d</a:t>
            </a:r>
            <a:endParaRPr lang="en-US" sz="1200" b="1">
              <a:solidFill>
                <a:srgbClr val="006666"/>
              </a:solidFill>
              <a:cs typeface="Arial" panose="020B0604020202020204" pitchFamily="34" charset="0"/>
            </a:endParaRPr>
          </a:p>
        </p:txBody>
      </p:sp>
      <p:graphicFrame>
        <p:nvGraphicFramePr>
          <p:cNvPr id="142390" name="Group 54"/>
          <p:cNvGraphicFramePr>
            <a:graphicFrameLocks noGrp="1"/>
          </p:cNvGraphicFramePr>
          <p:nvPr>
            <p:extLst/>
          </p:nvPr>
        </p:nvGraphicFramePr>
        <p:xfrm>
          <a:off x="2147006" y="1310958"/>
          <a:ext cx="7954962" cy="4754880"/>
        </p:xfrm>
        <a:graphic>
          <a:graphicData uri="http://schemas.openxmlformats.org/drawingml/2006/table">
            <a:tbl>
              <a:tblPr/>
              <a:tblGrid>
                <a:gridCol w="2286000">
                  <a:extLst>
                    <a:ext uri="{9D8B030D-6E8A-4147-A177-3AD203B41FA5}">
                      <a16:colId xmlns:a16="http://schemas.microsoft.com/office/drawing/2014/main" val="20000"/>
                    </a:ext>
                  </a:extLst>
                </a:gridCol>
                <a:gridCol w="5668962">
                  <a:extLst>
                    <a:ext uri="{9D8B030D-6E8A-4147-A177-3AD203B41FA5}">
                      <a16:colId xmlns:a16="http://schemas.microsoft.com/office/drawing/2014/main" val="20001"/>
                    </a:ext>
                  </a:extLst>
                </a:gridCol>
              </a:tblGrid>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3366"/>
                          </a:solidFill>
                          <a:effectLst/>
                          <a:latin typeface="Arial" panose="020B0604020202020204" pitchFamily="34" charset="0"/>
                          <a:cs typeface="Arial" panose="020B0604020202020204" pitchFamily="34" charset="0"/>
                        </a:rPr>
                        <a:t>Topic </a:t>
                      </a:r>
                      <a:endParaRPr kumimoji="0" lang="en-US" sz="2000" b="1" i="0" u="none" strike="noStrike" cap="none" normalizeH="0" baseline="0" dirty="0">
                        <a:ln>
                          <a:noFill/>
                        </a:ln>
                        <a:solidFill>
                          <a:srgbClr val="003366"/>
                        </a:solidFill>
                        <a:effectLst/>
                        <a:latin typeface="Arial" panose="020B0604020202020204" pitchFamily="34" charset="0"/>
                      </a:endParaRPr>
                    </a:p>
                  </a:txBody>
                  <a:tcPr marT="91440" marB="91440" anchor="b" horzOverflow="overflow">
                    <a:lnL cap="flat">
                      <a:noFill/>
                    </a:lnL>
                    <a:lnR>
                      <a:noFill/>
                    </a:lnR>
                    <a:lnT cap="fla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66"/>
                          </a:solidFill>
                          <a:effectLst/>
                          <a:latin typeface="Arial" panose="020B0604020202020204" pitchFamily="34" charset="0"/>
                          <a:cs typeface="Arial" panose="020B0604020202020204" pitchFamily="34" charset="0"/>
                        </a:rPr>
                        <a:t>Question </a:t>
                      </a:r>
                      <a:endParaRPr kumimoji="0" lang="en-US" sz="2000" b="1" i="0" u="none" strike="noStrike" cap="none" normalizeH="0" baseline="0">
                        <a:ln>
                          <a:noFill/>
                        </a:ln>
                        <a:solidFill>
                          <a:srgbClr val="003366"/>
                        </a:solidFill>
                        <a:effectLst/>
                        <a:latin typeface="Arial" panose="020B0604020202020204" pitchFamily="34" charset="0"/>
                      </a:endParaRPr>
                    </a:p>
                  </a:txBody>
                  <a:tcPr marT="91440" marB="91440"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Organization culture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Is our organization culture right for this type of project?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Resources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Will internal resources be available for this project?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Approach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Will we build or buy?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Schedule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How long will this project take?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Schedule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Is the time line realistic?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Training/resources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Will staff training be required?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Finance/portfolio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What is the estimated cost of the project?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Portfolio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Is this a new initiative or part of an existing initiative?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Portfolio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How does this project interact with current projects?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44475">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rPr>
                        <a:t>Technology </a:t>
                      </a:r>
                      <a:endParaRPr kumimoji="0" lang="en-US" sz="1600" b="1" i="0" u="none" strike="noStrike" cap="none" normalizeH="0" baseline="0">
                        <a:ln>
                          <a:noFill/>
                        </a:ln>
                        <a:solidFill>
                          <a:schemeClr val="tx1"/>
                        </a:solidFill>
                        <a:effectLst/>
                        <a:latin typeface="Arial" panose="020B0604020202020204" pitchFamily="34" charset="0"/>
                      </a:endParaRPr>
                    </a:p>
                  </a:txBody>
                  <a:tcPr marT="91440" marB="91440" anchor="b" horzOverflow="overflow">
                    <a:lnL cap="flat">
                      <a:noFill/>
                    </a:lnL>
                    <a:lnR>
                      <a:noFill/>
                    </a:lnR>
                    <a:lnT>
                      <a:noFill/>
                    </a:lnT>
                    <a:lnB cap="flat">
                      <a:noFill/>
                    </a:lnB>
                    <a:lnTlToBr>
                      <a:noFill/>
                    </a:lnTlToBr>
                    <a:lnBlToTr>
                      <a:noFill/>
                    </a:lnBlToTr>
                    <a:noFill/>
                  </a:tcPr>
                </a:tc>
                <a:tc>
                  <a:txBody>
                    <a:bodyPr/>
                    <a:lstStyle>
                      <a:lvl1pPr>
                        <a:spcBef>
                          <a:spcPct val="20000"/>
                        </a:spcBef>
                        <a:defRPr sz="2400">
                          <a:solidFill>
                            <a:srgbClr val="336699"/>
                          </a:solidFill>
                          <a:latin typeface="Arial" panose="020B0604020202020204" pitchFamily="34" charset="0"/>
                        </a:defRPr>
                      </a:lvl1pPr>
                      <a:lvl2pPr>
                        <a:spcBef>
                          <a:spcPct val="20000"/>
                        </a:spcBef>
                        <a:defRPr sz="2000">
                          <a:solidFill>
                            <a:srgbClr val="990033"/>
                          </a:solidFill>
                          <a:latin typeface="Arial" panose="020B0604020202020204" pitchFamily="34" charset="0"/>
                        </a:defRPr>
                      </a:lvl2pPr>
                      <a:lvl3pPr>
                        <a:spcBef>
                          <a:spcPct val="20000"/>
                        </a:spcBef>
                        <a:buSzPct val="90000"/>
                        <a:defRPr>
                          <a:solidFill>
                            <a:srgbClr val="006666"/>
                          </a:solidFill>
                          <a:latin typeface="Tahoma" panose="020B0604030504040204" pitchFamily="34"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Is the technology available or new? </a:t>
                      </a:r>
                      <a:endParaRPr kumimoji="0" lang="en-US" sz="1600" b="1" i="0" u="none" strike="noStrike" cap="none" normalizeH="0" baseline="0" dirty="0">
                        <a:ln>
                          <a:noFill/>
                        </a:ln>
                        <a:solidFill>
                          <a:schemeClr val="tx1"/>
                        </a:solidFill>
                        <a:effectLst/>
                        <a:latin typeface="Arial" panose="020B0604020202020204" pitchFamily="34" charset="0"/>
                      </a:endParaRPr>
                    </a:p>
                  </a:txBody>
                  <a:tcPr marT="91440" marB="91440"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42390"/>
                                        </p:tgtEl>
                                        <p:attrNameLst>
                                          <p:attrName>style.visibility</p:attrName>
                                        </p:attrNameLst>
                                      </p:cBhvr>
                                      <p:to>
                                        <p:strVal val="visible"/>
                                      </p:to>
                                    </p:set>
                                    <p:animEffect transition="in" filter="wipe(up)">
                                      <p:cBhvr>
                                        <p:cTn id="7" dur="1000"/>
                                        <p:tgtEl>
                                          <p:spTgt spid="142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a:xfrm>
            <a:off x="2017714" y="266700"/>
            <a:ext cx="8156575" cy="757238"/>
          </a:xfrm>
          <a:blipFill>
            <a:blip r:embed="rId3">
              <a:extLst>
                <a:ext uri="{28A0092B-C50C-407E-A947-70E740481C1C}">
                  <a14:useLocalDpi xmlns:a14="http://schemas.microsoft.com/office/drawing/2010/main" val="0"/>
                </a:ext>
              </a:extLst>
            </a:blip>
            <a:stretch>
              <a:fillRect/>
            </a:stretch>
          </a:blipFill>
          <a:ln/>
        </p:spPr>
        <p:txBody>
          <a:bodyPr/>
          <a:lstStyle/>
          <a:p>
            <a:r>
              <a:rPr lang="en-US" sz="2800"/>
              <a:t>Project Screening Matrix</a:t>
            </a:r>
          </a:p>
        </p:txBody>
      </p:sp>
      <p:sp>
        <p:nvSpPr>
          <p:cNvPr id="6" name="Slide Number Placeholder 3"/>
          <p:cNvSpPr>
            <a:spLocks noGrp="1"/>
          </p:cNvSpPr>
          <p:nvPr>
            <p:ph type="sldNum" sz="quarter" idx="12"/>
          </p:nvPr>
        </p:nvSpPr>
        <p:spPr/>
        <p:txBody>
          <a:bodyPr/>
          <a:lstStyle/>
          <a:p>
            <a:r>
              <a:rPr lang="en-US"/>
              <a:t>2</a:t>
            </a:r>
            <a:r>
              <a:rPr lang="en-US">
                <a:cs typeface="Times New Roman" panose="02020603050405020304" pitchFamily="18" charset="0"/>
              </a:rPr>
              <a:t>–</a:t>
            </a:r>
            <a:fld id="{F1970930-8497-407A-8CD9-0F8EE00BE4AB}" type="slidenum">
              <a:rPr lang="en-US"/>
              <a:pPr/>
              <a:t>24</a:t>
            </a:fld>
            <a:endParaRPr lang="en-US"/>
          </a:p>
        </p:txBody>
      </p:sp>
      <p:pic>
        <p:nvPicPr>
          <p:cNvPr id="839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325563"/>
            <a:ext cx="6218238" cy="48450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2" name="Text Box 4"/>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2.3</a:t>
            </a:r>
            <a:endParaRPr lang="en-US" sz="1200" b="1">
              <a:solidFill>
                <a:srgbClr val="006666"/>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box(in)">
                                      <p:cBhvr>
                                        <p:cTn id="7" dur="1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a:ln/>
        </p:spPr>
        <p:txBody>
          <a:bodyPr/>
          <a:lstStyle/>
          <a:p>
            <a:r>
              <a:rPr lang="en-US" dirty="0"/>
              <a:t>Applying a Selection Model</a:t>
            </a:r>
          </a:p>
        </p:txBody>
      </p:sp>
      <p:sp>
        <p:nvSpPr>
          <p:cNvPr id="77827" name="Rectangle 3"/>
          <p:cNvSpPr>
            <a:spLocks noGrp="1" noChangeArrowheads="1"/>
          </p:cNvSpPr>
          <p:nvPr>
            <p:ph idx="1"/>
          </p:nvPr>
        </p:nvSpPr>
        <p:spPr>
          <a:xfrm>
            <a:off x="2019300" y="1381919"/>
            <a:ext cx="7879038" cy="4876800"/>
          </a:xfrm>
        </p:spPr>
        <p:txBody>
          <a:bodyPr/>
          <a:lstStyle/>
          <a:p>
            <a:pPr>
              <a:spcBef>
                <a:spcPct val="40000"/>
              </a:spcBef>
            </a:pPr>
            <a:r>
              <a:rPr lang="en-US" dirty="0"/>
              <a:t>Project Classification</a:t>
            </a:r>
          </a:p>
          <a:p>
            <a:pPr lvl="1">
              <a:spcBef>
                <a:spcPct val="40000"/>
              </a:spcBef>
            </a:pPr>
            <a:r>
              <a:rPr lang="en-US" dirty="0"/>
              <a:t>Deciding how well a strategic or operations project fits the organization’s strategy</a:t>
            </a:r>
          </a:p>
          <a:p>
            <a:pPr>
              <a:spcBef>
                <a:spcPct val="40000"/>
              </a:spcBef>
            </a:pPr>
            <a:r>
              <a:rPr lang="en-US" dirty="0"/>
              <a:t>Selecting a Model</a:t>
            </a:r>
          </a:p>
          <a:p>
            <a:pPr lvl="1">
              <a:spcBef>
                <a:spcPct val="40000"/>
              </a:spcBef>
            </a:pPr>
            <a:r>
              <a:rPr lang="en-US" dirty="0"/>
              <a:t>Applying a weighted scoring model to align projects closer with the organization’s strategic goals</a:t>
            </a:r>
          </a:p>
          <a:p>
            <a:pPr marL="1149350" lvl="2" indent="-352425">
              <a:spcBef>
                <a:spcPct val="40000"/>
              </a:spcBef>
            </a:pPr>
            <a:r>
              <a:rPr lang="en-US" sz="2400" dirty="0"/>
              <a:t>Reduces the number of wasteful projects</a:t>
            </a:r>
          </a:p>
          <a:p>
            <a:pPr marL="1149350" lvl="2" indent="-352425">
              <a:spcBef>
                <a:spcPct val="40000"/>
              </a:spcBef>
            </a:pPr>
            <a:r>
              <a:rPr lang="en-US" sz="2400" dirty="0"/>
              <a:t>Helps identify proper goals for projects</a:t>
            </a:r>
          </a:p>
          <a:p>
            <a:pPr marL="1149350" lvl="2" indent="-352425">
              <a:spcBef>
                <a:spcPct val="40000"/>
              </a:spcBef>
            </a:pPr>
            <a:r>
              <a:rPr lang="en-US" sz="2400" dirty="0"/>
              <a:t>Helps everyone involved understand how </a:t>
            </a:r>
            <a:br>
              <a:rPr lang="en-US" sz="2400" dirty="0"/>
            </a:br>
            <a:r>
              <a:rPr lang="en-US" sz="2400" dirty="0"/>
              <a:t>and why a project is selected</a:t>
            </a:r>
          </a:p>
        </p:txBody>
      </p:sp>
      <p:sp>
        <p:nvSpPr>
          <p:cNvPr id="5" name="Slide Number Placeholder 4"/>
          <p:cNvSpPr>
            <a:spLocks noGrp="1"/>
          </p:cNvSpPr>
          <p:nvPr>
            <p:ph type="sldNum" sz="quarter" idx="12"/>
          </p:nvPr>
        </p:nvSpPr>
        <p:spPr/>
        <p:txBody>
          <a:bodyPr/>
          <a:lstStyle/>
          <a:p>
            <a:r>
              <a:rPr lang="en-US"/>
              <a:t>2</a:t>
            </a:r>
            <a:r>
              <a:rPr lang="en-US">
                <a:cs typeface="Times New Roman" panose="02020603050405020304" pitchFamily="18" charset="0"/>
              </a:rPr>
              <a:t>–</a:t>
            </a:r>
            <a:fld id="{AA2B6288-5CA1-4B43-8D93-160E12533782}"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 Selection Model (cont’d)</a:t>
            </a:r>
          </a:p>
        </p:txBody>
      </p:sp>
      <p:sp>
        <p:nvSpPr>
          <p:cNvPr id="81923" name="Rectangle 3"/>
          <p:cNvSpPr>
            <a:spLocks noGrp="1" noChangeArrowheads="1"/>
          </p:cNvSpPr>
          <p:nvPr>
            <p:ph idx="1"/>
          </p:nvPr>
        </p:nvSpPr>
        <p:spPr>
          <a:xfrm>
            <a:off x="2951285" y="1528482"/>
            <a:ext cx="7970838" cy="4876800"/>
          </a:xfrm>
        </p:spPr>
        <p:txBody>
          <a:bodyPr/>
          <a:lstStyle/>
          <a:p>
            <a:r>
              <a:rPr lang="en-US" dirty="0"/>
              <a:t>Sources and Solicitation of Project Proposals</a:t>
            </a:r>
          </a:p>
          <a:p>
            <a:pPr lvl="1"/>
            <a:r>
              <a:rPr lang="en-US" dirty="0"/>
              <a:t>Within the organization</a:t>
            </a:r>
          </a:p>
          <a:p>
            <a:pPr lvl="1"/>
            <a:r>
              <a:rPr lang="en-US" dirty="0"/>
              <a:t>Request for proposal (RFP) from external sources (contractors and vendors)</a:t>
            </a:r>
          </a:p>
          <a:p>
            <a:r>
              <a:rPr lang="en-US" dirty="0"/>
              <a:t>Ranking Proposals and Selection of Projects</a:t>
            </a:r>
          </a:p>
          <a:p>
            <a:pPr lvl="1"/>
            <a:r>
              <a:rPr lang="en-US" dirty="0"/>
              <a:t>Prioritizing requires discipline, accountability, responsibility, constraints, reduced flexibility, </a:t>
            </a:r>
            <a:br>
              <a:rPr lang="en-US" dirty="0"/>
            </a:br>
            <a:r>
              <a:rPr lang="en-US" dirty="0"/>
              <a:t>and loss of power</a:t>
            </a:r>
          </a:p>
          <a:p>
            <a:r>
              <a:rPr lang="en-US" dirty="0"/>
              <a:t>Managing the Portfolio</a:t>
            </a:r>
          </a:p>
          <a:p>
            <a:pPr lvl="1"/>
            <a:r>
              <a:rPr lang="en-US" dirty="0"/>
              <a:t>Senior management input</a:t>
            </a:r>
          </a:p>
          <a:p>
            <a:pPr lvl="1"/>
            <a:r>
              <a:rPr lang="en-US" dirty="0"/>
              <a:t>The governance team (project office) responsibilities</a:t>
            </a:r>
          </a:p>
        </p:txBody>
      </p:sp>
      <p:sp>
        <p:nvSpPr>
          <p:cNvPr id="5" name="Slide Number Placeholder 4"/>
          <p:cNvSpPr>
            <a:spLocks noGrp="1"/>
          </p:cNvSpPr>
          <p:nvPr>
            <p:ph type="sldNum" sz="quarter" idx="12"/>
          </p:nvPr>
        </p:nvSpPr>
        <p:spPr/>
        <p:txBody>
          <a:bodyPr/>
          <a:lstStyle/>
          <a:p>
            <a:r>
              <a:rPr lang="en-US"/>
              <a:t>2</a:t>
            </a:r>
            <a:r>
              <a:rPr lang="en-US">
                <a:cs typeface="Times New Roman" panose="02020603050405020304" pitchFamily="18" charset="0"/>
              </a:rPr>
              <a:t>–</a:t>
            </a:r>
            <a:fld id="{29C6A1DA-A539-4F13-BF72-EF7E685F516B}"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a:xfrm>
            <a:off x="7273926" y="2800351"/>
            <a:ext cx="3000375" cy="2709863"/>
          </a:xfrm>
          <a:blipFill>
            <a:blip r:embed="rId3">
              <a:extLst>
                <a:ext uri="{28A0092B-C50C-407E-A947-70E740481C1C}">
                  <a14:useLocalDpi xmlns:a14="http://schemas.microsoft.com/office/drawing/2010/main" val="0"/>
                </a:ext>
              </a:extLst>
            </a:blip>
            <a:stretch>
              <a:fillRect/>
            </a:stretch>
          </a:blipFill>
          <a:ln/>
        </p:spPr>
        <p:txBody>
          <a:bodyPr/>
          <a:lstStyle/>
          <a:p>
            <a:r>
              <a:rPr lang="en-US" sz="2400" dirty="0"/>
              <a:t>A Proposal Form for an Automatic Vehicular Tracking (AVL) Public</a:t>
            </a:r>
            <a:br>
              <a:rPr lang="en-US" sz="2400" dirty="0"/>
            </a:br>
            <a:r>
              <a:rPr lang="en-US" sz="2400" dirty="0"/>
              <a:t>Transportation Project</a:t>
            </a:r>
          </a:p>
        </p:txBody>
      </p:sp>
      <p:sp>
        <p:nvSpPr>
          <p:cNvPr id="6" name="Slide Number Placeholder 3"/>
          <p:cNvSpPr>
            <a:spLocks noGrp="1"/>
          </p:cNvSpPr>
          <p:nvPr>
            <p:ph type="sldNum" sz="quarter" idx="12"/>
          </p:nvPr>
        </p:nvSpPr>
        <p:spPr/>
        <p:txBody>
          <a:bodyPr/>
          <a:lstStyle/>
          <a:p>
            <a:r>
              <a:rPr lang="en-US"/>
              <a:t>2</a:t>
            </a:r>
            <a:r>
              <a:rPr lang="en-US">
                <a:cs typeface="Times New Roman" panose="02020603050405020304" pitchFamily="18" charset="0"/>
              </a:rPr>
              <a:t>–</a:t>
            </a:r>
            <a:fld id="{B7F71E6B-B08D-4E8D-92DB-1B32C5531ACC}" type="slidenum">
              <a:rPr lang="en-US"/>
              <a:pPr/>
              <a:t>27</a:t>
            </a:fld>
            <a:endParaRPr lang="en-US"/>
          </a:p>
        </p:txBody>
      </p:sp>
      <p:sp>
        <p:nvSpPr>
          <p:cNvPr id="79875"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2.4A</a:t>
            </a:r>
            <a:endParaRPr lang="en-US" sz="1200" b="1">
              <a:solidFill>
                <a:srgbClr val="006666"/>
              </a:solidFill>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123" y="233176"/>
            <a:ext cx="4754828" cy="621366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a:xfrm>
            <a:off x="8159751" y="3005139"/>
            <a:ext cx="1960563" cy="1900237"/>
          </a:xfrm>
          <a:blipFill>
            <a:blip r:embed="rId3">
              <a:extLst>
                <a:ext uri="{28A0092B-C50C-407E-A947-70E740481C1C}">
                  <a14:useLocalDpi xmlns:a14="http://schemas.microsoft.com/office/drawing/2010/main" val="0"/>
                </a:ext>
              </a:extLst>
            </a:blip>
            <a:stretch>
              <a:fillRect/>
            </a:stretch>
          </a:blipFill>
          <a:ln/>
        </p:spPr>
        <p:txBody>
          <a:bodyPr/>
          <a:lstStyle/>
          <a:p>
            <a:r>
              <a:rPr lang="en-US" sz="2400" dirty="0"/>
              <a:t>Risk Analysis for</a:t>
            </a:r>
            <a:br>
              <a:rPr lang="en-US" sz="2400" dirty="0"/>
            </a:br>
            <a:r>
              <a:rPr lang="en-US" sz="2400" dirty="0"/>
              <a:t>500-Acre Wind Farm</a:t>
            </a:r>
          </a:p>
        </p:txBody>
      </p:sp>
      <p:sp>
        <p:nvSpPr>
          <p:cNvPr id="6" name="Slide Number Placeholder 3"/>
          <p:cNvSpPr>
            <a:spLocks noGrp="1"/>
          </p:cNvSpPr>
          <p:nvPr>
            <p:ph type="sldNum" sz="quarter" idx="12"/>
          </p:nvPr>
        </p:nvSpPr>
        <p:spPr/>
        <p:txBody>
          <a:bodyPr/>
          <a:lstStyle/>
          <a:p>
            <a:r>
              <a:rPr lang="en-US"/>
              <a:t>2</a:t>
            </a:r>
            <a:r>
              <a:rPr lang="en-US">
                <a:cs typeface="Times New Roman" panose="02020603050405020304" pitchFamily="18" charset="0"/>
              </a:rPr>
              <a:t>–</a:t>
            </a:r>
            <a:fld id="{9D07EEC9-BB2E-42E2-974B-A10DCB6D845A}" type="slidenum">
              <a:rPr lang="en-US"/>
              <a:pPr/>
              <a:t>28</a:t>
            </a:fld>
            <a:endParaRPr lang="en-US"/>
          </a:p>
        </p:txBody>
      </p:sp>
      <p:sp>
        <p:nvSpPr>
          <p:cNvPr id="80899"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2.4B</a:t>
            </a:r>
            <a:endParaRPr lang="en-US" sz="1200" b="1">
              <a:solidFill>
                <a:srgbClr val="006666"/>
              </a:solidFill>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685" y="548863"/>
            <a:ext cx="5807239" cy="57606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80839" y="161926"/>
            <a:ext cx="5800725" cy="6376001"/>
          </a:xfrm>
          <a:prstGeom prst="rect">
            <a:avLst/>
          </a:prstGeom>
        </p:spPr>
      </p:pic>
      <p:sp>
        <p:nvSpPr>
          <p:cNvPr id="86018" name="AutoShape 2"/>
          <p:cNvSpPr>
            <a:spLocks noGrp="1" noChangeArrowheads="1"/>
          </p:cNvSpPr>
          <p:nvPr>
            <p:ph type="title"/>
          </p:nvPr>
        </p:nvSpPr>
        <p:spPr>
          <a:xfrm>
            <a:off x="2164124" y="960147"/>
            <a:ext cx="1756115" cy="1465362"/>
          </a:xfrm>
          <a:blipFill>
            <a:blip r:embed="rId4">
              <a:extLst>
                <a:ext uri="{28A0092B-C50C-407E-A947-70E740481C1C}">
                  <a14:useLocalDpi xmlns:a14="http://schemas.microsoft.com/office/drawing/2010/main" val="0"/>
                </a:ext>
              </a:extLst>
            </a:blip>
            <a:stretch>
              <a:fillRect/>
            </a:stretch>
          </a:blipFill>
          <a:ln/>
        </p:spPr>
        <p:txBody>
          <a:bodyPr/>
          <a:lstStyle/>
          <a:p>
            <a:r>
              <a:rPr lang="en-US" sz="2400" dirty="0"/>
              <a:t>Project </a:t>
            </a:r>
            <a:br>
              <a:rPr lang="en-US" sz="2400" dirty="0"/>
            </a:br>
            <a:r>
              <a:rPr lang="en-US" sz="2400" dirty="0"/>
              <a:t>Screening Process</a:t>
            </a:r>
          </a:p>
        </p:txBody>
      </p:sp>
      <p:sp>
        <p:nvSpPr>
          <p:cNvPr id="6" name="Slide Number Placeholder 3"/>
          <p:cNvSpPr>
            <a:spLocks noGrp="1"/>
          </p:cNvSpPr>
          <p:nvPr>
            <p:ph type="sldNum" sz="quarter" idx="12"/>
          </p:nvPr>
        </p:nvSpPr>
        <p:spPr/>
        <p:txBody>
          <a:bodyPr/>
          <a:lstStyle/>
          <a:p>
            <a:r>
              <a:rPr lang="en-US"/>
              <a:t>2</a:t>
            </a:r>
            <a:r>
              <a:rPr lang="en-US">
                <a:cs typeface="Times New Roman" panose="02020603050405020304" pitchFamily="18" charset="0"/>
              </a:rPr>
              <a:t>–</a:t>
            </a:r>
            <a:fld id="{8D93D4B4-B1D2-45C4-A039-772D2AED0AD3}" type="slidenum">
              <a:rPr lang="en-US"/>
              <a:pPr/>
              <a:t>29</a:t>
            </a:fld>
            <a:endParaRPr lang="en-US"/>
          </a:p>
        </p:txBody>
      </p:sp>
      <p:sp>
        <p:nvSpPr>
          <p:cNvPr id="86019" name="Text Box 3"/>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2.5</a:t>
            </a:r>
            <a:endParaRPr lang="en-US" sz="1200" b="1">
              <a:solidFill>
                <a:srgbClr val="006666"/>
              </a:solidFill>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3488-8F26-4C9D-A19A-669199FF8E88}"/>
              </a:ext>
            </a:extLst>
          </p:cNvPr>
          <p:cNvSpPr>
            <a:spLocks noGrp="1"/>
          </p:cNvSpPr>
          <p:nvPr>
            <p:ph type="title"/>
          </p:nvPr>
        </p:nvSpPr>
        <p:spPr/>
        <p:txBody>
          <a:bodyPr/>
          <a:lstStyle/>
          <a:p>
            <a:r>
              <a:rPr lang="is-IS" dirty="0" err="1"/>
              <a:t>What</a:t>
            </a:r>
            <a:r>
              <a:rPr lang="is-IS" dirty="0"/>
              <a:t> </a:t>
            </a:r>
            <a:r>
              <a:rPr lang="is-IS" dirty="0" err="1"/>
              <a:t>we</a:t>
            </a:r>
            <a:r>
              <a:rPr lang="is-IS" dirty="0"/>
              <a:t> </a:t>
            </a:r>
            <a:r>
              <a:rPr lang="is-IS" dirty="0" err="1"/>
              <a:t>hope</a:t>
            </a:r>
            <a:r>
              <a:rPr lang="is-IS" dirty="0"/>
              <a:t> </a:t>
            </a:r>
            <a:r>
              <a:rPr lang="is-IS" dirty="0" err="1"/>
              <a:t>to</a:t>
            </a:r>
            <a:r>
              <a:rPr lang="is-IS" dirty="0"/>
              <a:t> </a:t>
            </a:r>
            <a:r>
              <a:rPr lang="is-IS" dirty="0" err="1"/>
              <a:t>learn</a:t>
            </a:r>
            <a:r>
              <a:rPr lang="is-IS" dirty="0"/>
              <a:t>:</a:t>
            </a:r>
          </a:p>
        </p:txBody>
      </p:sp>
      <p:sp>
        <p:nvSpPr>
          <p:cNvPr id="3" name="Content Placeholder 2">
            <a:extLst>
              <a:ext uri="{FF2B5EF4-FFF2-40B4-BE49-F238E27FC236}">
                <a16:creationId xmlns:a16="http://schemas.microsoft.com/office/drawing/2014/main" id="{2B719BA6-32F2-44DE-A403-9951A376FB2A}"/>
              </a:ext>
            </a:extLst>
          </p:cNvPr>
          <p:cNvSpPr>
            <a:spLocks noGrp="1"/>
          </p:cNvSpPr>
          <p:nvPr>
            <p:ph idx="1"/>
          </p:nvPr>
        </p:nvSpPr>
        <p:spPr/>
        <p:txBody>
          <a:bodyPr>
            <a:normAutofit lnSpcReduction="10000"/>
          </a:bodyPr>
          <a:lstStyle/>
          <a:p>
            <a:pPr marL="514350" indent="-514350">
              <a:buAutoNum type="arabicPeriod"/>
            </a:pPr>
            <a:r>
              <a:rPr lang="en-US" dirty="0"/>
              <a:t>Explain why it is important for project managers to understand their organization’s strategy</a:t>
            </a:r>
          </a:p>
          <a:p>
            <a:pPr marL="514350" indent="-514350">
              <a:buAutoNum type="arabicPeriod"/>
            </a:pPr>
            <a:r>
              <a:rPr lang="en-US" dirty="0"/>
              <a:t>Identify the significant role projects contribute to the strategic direction of the organization</a:t>
            </a:r>
          </a:p>
          <a:p>
            <a:pPr marL="514350" indent="-514350">
              <a:buAutoNum type="arabicPeriod"/>
            </a:pPr>
            <a:r>
              <a:rPr lang="en-US" dirty="0"/>
              <a:t>Understand the need for a project priority system</a:t>
            </a:r>
          </a:p>
          <a:p>
            <a:pPr marL="514350" indent="-514350">
              <a:buAutoNum type="arabicPeriod"/>
            </a:pPr>
            <a:r>
              <a:rPr lang="en-US" dirty="0"/>
              <a:t>Apply financial and nonfinancial criteria to assess the value of projects</a:t>
            </a:r>
          </a:p>
          <a:p>
            <a:pPr marL="514350" indent="-514350">
              <a:buAutoNum type="arabicPeriod"/>
            </a:pPr>
            <a:r>
              <a:rPr lang="en-US" dirty="0"/>
              <a:t>Understand how multi-criteria models can be used to select projects</a:t>
            </a:r>
          </a:p>
          <a:p>
            <a:pPr marL="514350" indent="-514350">
              <a:buAutoNum type="arabicPeriod"/>
            </a:pPr>
            <a:r>
              <a:rPr lang="en-US" dirty="0"/>
              <a:t>Apply an objective priority system to project selection</a:t>
            </a:r>
          </a:p>
          <a:p>
            <a:pPr marL="514350" indent="-514350">
              <a:buAutoNum type="arabicPeriod"/>
            </a:pPr>
            <a:r>
              <a:rPr lang="en-US" dirty="0"/>
              <a:t>Understand the need to manage the project portfolio</a:t>
            </a:r>
          </a:p>
        </p:txBody>
      </p:sp>
    </p:spTree>
    <p:extLst>
      <p:ext uri="{BB962C8B-B14F-4D97-AF65-F5344CB8AC3E}">
        <p14:creationId xmlns:p14="http://schemas.microsoft.com/office/powerpoint/2010/main" val="757683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AutoShape 3"/>
          <p:cNvSpPr>
            <a:spLocks noGrp="1" noChangeArrowheads="1"/>
          </p:cNvSpPr>
          <p:nvPr>
            <p:ph type="title"/>
          </p:nvPr>
        </p:nvSpPr>
        <p:spPr>
          <a:xfrm>
            <a:off x="8382001" y="2879725"/>
            <a:ext cx="1654175" cy="1465362"/>
          </a:xfrm>
          <a:blipFill>
            <a:blip r:embed="rId3">
              <a:extLst>
                <a:ext uri="{28A0092B-C50C-407E-A947-70E740481C1C}">
                  <a14:useLocalDpi xmlns:a14="http://schemas.microsoft.com/office/drawing/2010/main" val="0"/>
                </a:ext>
              </a:extLst>
            </a:blip>
            <a:stretch>
              <a:fillRect/>
            </a:stretch>
          </a:blipFill>
          <a:ln/>
        </p:spPr>
        <p:txBody>
          <a:bodyPr/>
          <a:lstStyle/>
          <a:p>
            <a:r>
              <a:rPr lang="en-US" sz="2400" dirty="0"/>
              <a:t>Priority Screening </a:t>
            </a:r>
            <a:br>
              <a:rPr lang="en-US" sz="2400" dirty="0"/>
            </a:br>
            <a:r>
              <a:rPr lang="en-US" sz="2400" dirty="0"/>
              <a:t>Analysis</a:t>
            </a:r>
          </a:p>
        </p:txBody>
      </p:sp>
      <p:sp>
        <p:nvSpPr>
          <p:cNvPr id="6" name="Slide Number Placeholder 3"/>
          <p:cNvSpPr>
            <a:spLocks noGrp="1"/>
          </p:cNvSpPr>
          <p:nvPr>
            <p:ph type="sldNum" sz="quarter" idx="12"/>
          </p:nvPr>
        </p:nvSpPr>
        <p:spPr/>
        <p:txBody>
          <a:bodyPr/>
          <a:lstStyle/>
          <a:p>
            <a:r>
              <a:rPr lang="en-US"/>
              <a:t>2</a:t>
            </a:r>
            <a:r>
              <a:rPr lang="en-US">
                <a:cs typeface="Times New Roman" panose="02020603050405020304" pitchFamily="18" charset="0"/>
              </a:rPr>
              <a:t>–</a:t>
            </a:r>
            <a:fld id="{C649D8F0-51D5-4639-BAA4-535DEA699792}" type="slidenum">
              <a:rPr lang="en-US"/>
              <a:pPr/>
              <a:t>30</a:t>
            </a:fld>
            <a:endParaRPr lang="en-US"/>
          </a:p>
        </p:txBody>
      </p:sp>
      <p:sp>
        <p:nvSpPr>
          <p:cNvPr id="92164" name="Text Box 4"/>
          <p:cNvSpPr txBox="1">
            <a:spLocks noChangeArrowheads="1"/>
          </p:cNvSpPr>
          <p:nvPr/>
        </p:nvSpPr>
        <p:spPr bwMode="auto">
          <a:xfrm>
            <a:off x="8931276"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a:solidFill>
                  <a:srgbClr val="006666"/>
                </a:solidFill>
              </a:rPr>
              <a:t>FIGURE 2.6</a:t>
            </a:r>
            <a:endParaRPr lang="en-US" sz="1200" b="1">
              <a:solidFill>
                <a:srgbClr val="006666"/>
              </a:solidFill>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529880" y="314325"/>
            <a:ext cx="5438775" cy="62293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p:cNvSpPr>
            <a:spLocks noGrp="1" noChangeArrowheads="1"/>
          </p:cNvSpPr>
          <p:nvPr>
            <p:ph type="title"/>
          </p:nvPr>
        </p:nvSpPr>
        <p:spPr>
          <a:xfrm>
            <a:off x="1992314" y="263526"/>
            <a:ext cx="8207375" cy="823913"/>
          </a:xfrm>
          <a:ln/>
        </p:spPr>
        <p:txBody>
          <a:bodyPr/>
          <a:lstStyle/>
          <a:p>
            <a:r>
              <a:rPr lang="en-US" dirty="0"/>
              <a:t>Managing the Portfolio System</a:t>
            </a:r>
          </a:p>
        </p:txBody>
      </p:sp>
      <p:sp>
        <p:nvSpPr>
          <p:cNvPr id="84995" name="Rectangle 3"/>
          <p:cNvSpPr>
            <a:spLocks noGrp="1" noChangeArrowheads="1"/>
          </p:cNvSpPr>
          <p:nvPr>
            <p:ph idx="1"/>
          </p:nvPr>
        </p:nvSpPr>
        <p:spPr>
          <a:xfrm>
            <a:off x="2057400" y="1219200"/>
            <a:ext cx="7513638" cy="4876800"/>
          </a:xfrm>
        </p:spPr>
        <p:txBody>
          <a:bodyPr/>
          <a:lstStyle/>
          <a:p>
            <a:pPr>
              <a:spcBef>
                <a:spcPct val="25000"/>
              </a:spcBef>
            </a:pPr>
            <a:r>
              <a:rPr lang="en-US" dirty="0"/>
              <a:t>Senior Management Input</a:t>
            </a:r>
          </a:p>
          <a:p>
            <a:pPr lvl="1">
              <a:spcBef>
                <a:spcPct val="25000"/>
              </a:spcBef>
            </a:pPr>
            <a:r>
              <a:rPr lang="en-US" dirty="0"/>
              <a:t>Provide guidance in selecting criteria that are aligned with the organization’s strategic goals.</a:t>
            </a:r>
          </a:p>
          <a:p>
            <a:pPr lvl="1">
              <a:spcBef>
                <a:spcPct val="25000"/>
              </a:spcBef>
            </a:pPr>
            <a:r>
              <a:rPr lang="en-US" dirty="0"/>
              <a:t>Decide how to balance available resources among current projects.</a:t>
            </a:r>
          </a:p>
          <a:p>
            <a:pPr>
              <a:spcBef>
                <a:spcPct val="25000"/>
              </a:spcBef>
            </a:pPr>
            <a:r>
              <a:rPr lang="en-US" dirty="0"/>
              <a:t>The Governance Team Responsibilities</a:t>
            </a:r>
          </a:p>
          <a:p>
            <a:pPr lvl="1">
              <a:spcBef>
                <a:spcPct val="25000"/>
              </a:spcBef>
            </a:pPr>
            <a:r>
              <a:rPr lang="en-US" dirty="0"/>
              <a:t>Publish the priority of every project.</a:t>
            </a:r>
          </a:p>
          <a:p>
            <a:pPr lvl="1">
              <a:spcBef>
                <a:spcPct val="25000"/>
              </a:spcBef>
            </a:pPr>
            <a:r>
              <a:rPr lang="en-US" dirty="0"/>
              <a:t>Ensure that the project selection process is open and free of power politics.</a:t>
            </a:r>
          </a:p>
          <a:p>
            <a:pPr lvl="1">
              <a:spcBef>
                <a:spcPct val="25000"/>
              </a:spcBef>
            </a:pPr>
            <a:r>
              <a:rPr lang="en-US" dirty="0"/>
              <a:t>Reassess the organization’s goals and priorities.</a:t>
            </a:r>
          </a:p>
          <a:p>
            <a:pPr lvl="1">
              <a:spcBef>
                <a:spcPct val="25000"/>
              </a:spcBef>
            </a:pPr>
            <a:r>
              <a:rPr lang="en-US" dirty="0"/>
              <a:t>Evaluate the progress of current projects.</a:t>
            </a:r>
          </a:p>
        </p:txBody>
      </p:sp>
      <p:sp>
        <p:nvSpPr>
          <p:cNvPr id="5" name="Slide Number Placeholder 4"/>
          <p:cNvSpPr>
            <a:spLocks noGrp="1"/>
          </p:cNvSpPr>
          <p:nvPr>
            <p:ph type="sldNum" sz="quarter" idx="12"/>
          </p:nvPr>
        </p:nvSpPr>
        <p:spPr/>
        <p:txBody>
          <a:bodyPr/>
          <a:lstStyle/>
          <a:p>
            <a:r>
              <a:rPr lang="en-US"/>
              <a:t>2</a:t>
            </a:r>
            <a:r>
              <a:rPr lang="en-US">
                <a:cs typeface="Times New Roman" panose="02020603050405020304" pitchFamily="18" charset="0"/>
              </a:rPr>
              <a:t>–</a:t>
            </a:r>
            <a:fld id="{0697E353-BB4D-492C-8333-641E3BA9B154}" type="slidenum">
              <a:rPr lang="en-US"/>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AutoShape 6"/>
          <p:cNvSpPr>
            <a:spLocks noGrp="1" noChangeArrowheads="1"/>
          </p:cNvSpPr>
          <p:nvPr>
            <p:ph type="title"/>
          </p:nvPr>
        </p:nvSpPr>
        <p:spPr>
          <a:ln/>
        </p:spPr>
        <p:txBody>
          <a:bodyPr/>
          <a:lstStyle/>
          <a:p>
            <a:r>
              <a:rPr lang="en-US" dirty="0"/>
              <a:t>Balancing the Portfolio for </a:t>
            </a:r>
            <a:br>
              <a:rPr lang="en-US" dirty="0"/>
            </a:br>
            <a:r>
              <a:rPr lang="en-US" dirty="0"/>
              <a:t>Risks and Types of Projects</a:t>
            </a:r>
          </a:p>
        </p:txBody>
      </p:sp>
      <p:sp>
        <p:nvSpPr>
          <p:cNvPr id="93191" name="Rectangle 7"/>
          <p:cNvSpPr>
            <a:spLocks noGrp="1" noChangeArrowheads="1"/>
          </p:cNvSpPr>
          <p:nvPr>
            <p:ph idx="1"/>
          </p:nvPr>
        </p:nvSpPr>
        <p:spPr>
          <a:xfrm>
            <a:off x="2057400" y="1783098"/>
            <a:ext cx="6416014" cy="4571950"/>
          </a:xfrm>
        </p:spPr>
        <p:txBody>
          <a:bodyPr>
            <a:normAutofit fontScale="92500" lnSpcReduction="10000"/>
          </a:bodyPr>
          <a:lstStyle/>
          <a:p>
            <a:r>
              <a:rPr lang="en-US" sz="2400" dirty="0"/>
              <a:t>Bread-and-butter Projects</a:t>
            </a:r>
          </a:p>
          <a:p>
            <a:pPr lvl="1"/>
            <a:r>
              <a:rPr lang="en-US" sz="2000" dirty="0"/>
              <a:t>Involve evolutionary improvements </a:t>
            </a:r>
            <a:br>
              <a:rPr lang="en-US" sz="2000" dirty="0"/>
            </a:br>
            <a:r>
              <a:rPr lang="en-US" sz="2000" dirty="0"/>
              <a:t>to current products and services.</a:t>
            </a:r>
          </a:p>
          <a:p>
            <a:r>
              <a:rPr lang="en-US" sz="2400" dirty="0"/>
              <a:t>Pearls</a:t>
            </a:r>
          </a:p>
          <a:p>
            <a:pPr lvl="1"/>
            <a:r>
              <a:rPr lang="en-US" sz="2000" dirty="0"/>
              <a:t>Represent revolutionary commercial opportunities using proven technical advances.</a:t>
            </a:r>
          </a:p>
          <a:p>
            <a:r>
              <a:rPr lang="en-US" sz="2400" dirty="0"/>
              <a:t>Oysters</a:t>
            </a:r>
          </a:p>
          <a:p>
            <a:pPr lvl="1"/>
            <a:r>
              <a:rPr lang="en-US" sz="2000" dirty="0"/>
              <a:t>Involve technological breakthroughs </a:t>
            </a:r>
            <a:br>
              <a:rPr lang="en-US" sz="2000" dirty="0"/>
            </a:br>
            <a:r>
              <a:rPr lang="en-US" sz="2000" dirty="0"/>
              <a:t>with high commercial payoffs.</a:t>
            </a:r>
          </a:p>
          <a:p>
            <a:r>
              <a:rPr lang="en-US" sz="2400" dirty="0"/>
              <a:t>White Elephants</a:t>
            </a:r>
          </a:p>
          <a:p>
            <a:pPr lvl="1"/>
            <a:r>
              <a:rPr lang="en-US" sz="2000" dirty="0"/>
              <a:t>Showed promise at one time </a:t>
            </a:r>
            <a:br>
              <a:rPr lang="en-US" sz="2000" dirty="0"/>
            </a:br>
            <a:r>
              <a:rPr lang="en-US" sz="2000" dirty="0"/>
              <a:t>but are no longer viable.</a:t>
            </a:r>
          </a:p>
        </p:txBody>
      </p:sp>
      <p:sp>
        <p:nvSpPr>
          <p:cNvPr id="6" name="Slide Number Placeholder 4"/>
          <p:cNvSpPr>
            <a:spLocks noGrp="1"/>
          </p:cNvSpPr>
          <p:nvPr>
            <p:ph type="sldNum" sz="quarter" idx="12"/>
          </p:nvPr>
        </p:nvSpPr>
        <p:spPr/>
        <p:txBody>
          <a:bodyPr/>
          <a:lstStyle/>
          <a:p>
            <a:r>
              <a:rPr lang="en-US"/>
              <a:t>2</a:t>
            </a:r>
            <a:r>
              <a:rPr lang="en-US">
                <a:cs typeface="Times New Roman" panose="02020603050405020304" pitchFamily="18" charset="0"/>
              </a:rPr>
              <a:t>–</a:t>
            </a:r>
            <a:fld id="{34C8416C-CA45-4D3C-9E4C-0802B6532921}" type="slidenum">
              <a:rPr lang="en-US"/>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7551-F771-4730-BFA2-BDC463DB6FC9}"/>
              </a:ext>
            </a:extLst>
          </p:cNvPr>
          <p:cNvSpPr>
            <a:spLocks noGrp="1"/>
          </p:cNvSpPr>
          <p:nvPr>
            <p:ph type="title"/>
          </p:nvPr>
        </p:nvSpPr>
        <p:spPr/>
        <p:txBody>
          <a:bodyPr/>
          <a:lstStyle/>
          <a:p>
            <a:r>
              <a:rPr lang="is-IS" altLang="en-US" b="1" dirty="0" err="1">
                <a:solidFill>
                  <a:schemeClr val="tx1"/>
                </a:solidFill>
                <a:latin typeface="Helvetica" panose="020B0604020202020204" pitchFamily="34" charset="0"/>
                <a:cs typeface="Arial" panose="020B0604020202020204" pitchFamily="34" charset="0"/>
              </a:rPr>
              <a:t>How</a:t>
            </a:r>
            <a:r>
              <a:rPr lang="is-IS" altLang="en-US" b="1" dirty="0">
                <a:solidFill>
                  <a:schemeClr val="tx1"/>
                </a:solidFill>
                <a:latin typeface="Helvetica" panose="020B0604020202020204" pitchFamily="34" charset="0"/>
                <a:cs typeface="Arial" panose="020B0604020202020204" pitchFamily="34" charset="0"/>
              </a:rPr>
              <a:t> </a:t>
            </a:r>
            <a:r>
              <a:rPr lang="is-IS" altLang="en-US" b="1" dirty="0" err="1">
                <a:solidFill>
                  <a:schemeClr val="tx1"/>
                </a:solidFill>
                <a:latin typeface="Helvetica" panose="020B0604020202020204" pitchFamily="34" charset="0"/>
                <a:cs typeface="Arial" panose="020B0604020202020204" pitchFamily="34" charset="0"/>
              </a:rPr>
              <a:t>would</a:t>
            </a:r>
            <a:r>
              <a:rPr lang="is-IS" altLang="en-US" b="1" dirty="0">
                <a:solidFill>
                  <a:schemeClr val="tx1"/>
                </a:solidFill>
                <a:latin typeface="Helvetica" panose="020B0604020202020204" pitchFamily="34" charset="0"/>
                <a:cs typeface="Arial" panose="020B0604020202020204" pitchFamily="34" charset="0"/>
              </a:rPr>
              <a:t> </a:t>
            </a:r>
            <a:r>
              <a:rPr lang="is-IS" altLang="en-US" b="1" dirty="0" err="1">
                <a:solidFill>
                  <a:schemeClr val="tx1"/>
                </a:solidFill>
                <a:latin typeface="Helvetica" panose="020B0604020202020204" pitchFamily="34" charset="0"/>
                <a:cs typeface="Arial" panose="020B0604020202020204" pitchFamily="34" charset="0"/>
              </a:rPr>
              <a:t>you</a:t>
            </a:r>
            <a:r>
              <a:rPr lang="is-IS" altLang="en-US" b="1" dirty="0">
                <a:solidFill>
                  <a:schemeClr val="tx1"/>
                </a:solidFill>
                <a:latin typeface="Helvetica" panose="020B0604020202020204" pitchFamily="34" charset="0"/>
                <a:cs typeface="Arial" panose="020B0604020202020204" pitchFamily="34" charset="0"/>
              </a:rPr>
              <a:t> </a:t>
            </a:r>
            <a:r>
              <a:rPr lang="is-IS" altLang="en-US" b="1" dirty="0" err="1">
                <a:solidFill>
                  <a:schemeClr val="tx1"/>
                </a:solidFill>
                <a:latin typeface="Helvetica" panose="020B0604020202020204" pitchFamily="34" charset="0"/>
                <a:cs typeface="Arial" panose="020B0604020202020204" pitchFamily="34" charset="0"/>
              </a:rPr>
              <a:t>classify</a:t>
            </a:r>
            <a:r>
              <a:rPr lang="is-IS" altLang="en-US" b="1" dirty="0">
                <a:solidFill>
                  <a:schemeClr val="tx1"/>
                </a:solidFill>
                <a:latin typeface="Helvetica" panose="020B0604020202020204" pitchFamily="34" charset="0"/>
                <a:cs typeface="Arial" panose="020B0604020202020204" pitchFamily="34" charset="0"/>
              </a:rPr>
              <a:t> </a:t>
            </a:r>
            <a:r>
              <a:rPr lang="is-IS" altLang="en-US" b="1" dirty="0" err="1">
                <a:solidFill>
                  <a:schemeClr val="tx1"/>
                </a:solidFill>
                <a:latin typeface="Helvetica" panose="020B0604020202020204" pitchFamily="34" charset="0"/>
                <a:cs typeface="Arial" panose="020B0604020202020204" pitchFamily="34" charset="0"/>
              </a:rPr>
              <a:t>the</a:t>
            </a:r>
            <a:r>
              <a:rPr lang="is-IS" altLang="en-US" b="1" dirty="0">
                <a:solidFill>
                  <a:schemeClr val="tx1"/>
                </a:solidFill>
                <a:latin typeface="Helvetica" panose="020B0604020202020204" pitchFamily="34" charset="0"/>
                <a:cs typeface="Arial" panose="020B0604020202020204" pitchFamily="34" charset="0"/>
              </a:rPr>
              <a:t> </a:t>
            </a:r>
            <a:r>
              <a:rPr lang="is-IS" altLang="en-US" b="1" dirty="0" err="1">
                <a:solidFill>
                  <a:schemeClr val="tx1"/>
                </a:solidFill>
                <a:latin typeface="Helvetica" panose="020B0604020202020204" pitchFamily="34" charset="0"/>
                <a:cs typeface="Arial" panose="020B0604020202020204" pitchFamily="34" charset="0"/>
              </a:rPr>
              <a:t>following</a:t>
            </a:r>
            <a:r>
              <a:rPr lang="is-IS" altLang="en-US" b="1" dirty="0">
                <a:solidFill>
                  <a:schemeClr val="tx1"/>
                </a:solidFill>
                <a:latin typeface="Helvetica" panose="020B0604020202020204" pitchFamily="34" charset="0"/>
                <a:cs typeface="Arial" panose="020B0604020202020204" pitchFamily="34" charset="0"/>
              </a:rPr>
              <a:t> </a:t>
            </a:r>
            <a:r>
              <a:rPr lang="is-IS" altLang="en-US" b="1" dirty="0" err="1">
                <a:solidFill>
                  <a:schemeClr val="tx1"/>
                </a:solidFill>
                <a:latin typeface="Helvetica" panose="020B0604020202020204" pitchFamily="34" charset="0"/>
                <a:cs typeface="Arial" panose="020B0604020202020204" pitchFamily="34" charset="0"/>
              </a:rPr>
              <a:t>projects</a:t>
            </a:r>
            <a:r>
              <a:rPr lang="is-IS" altLang="en-US" b="1" dirty="0">
                <a:solidFill>
                  <a:schemeClr val="tx1"/>
                </a:solidFill>
                <a:latin typeface="Helvetica" panose="020B0604020202020204" pitchFamily="34" charset="0"/>
                <a:cs typeface="Arial" panose="020B0604020202020204" pitchFamily="34" charset="0"/>
              </a:rPr>
              <a:t>?</a:t>
            </a:r>
            <a:endParaRPr lang="is-IS" dirty="0"/>
          </a:p>
        </p:txBody>
      </p:sp>
      <p:sp>
        <p:nvSpPr>
          <p:cNvPr id="3" name="Content Placeholder 2">
            <a:extLst>
              <a:ext uri="{FF2B5EF4-FFF2-40B4-BE49-F238E27FC236}">
                <a16:creationId xmlns:a16="http://schemas.microsoft.com/office/drawing/2014/main" id="{0C5D184C-FF90-485C-8E27-795103CEF2E1}"/>
              </a:ext>
            </a:extLst>
          </p:cNvPr>
          <p:cNvSpPr>
            <a:spLocks noGrp="1"/>
          </p:cNvSpPr>
          <p:nvPr>
            <p:ph idx="1"/>
          </p:nvPr>
        </p:nvSpPr>
        <p:spPr/>
        <p:txBody>
          <a:bodyPr>
            <a:normAutofit fontScale="70000" lnSpcReduction="20000"/>
          </a:bodyPr>
          <a:lstStyle/>
          <a:p>
            <a:pPr marL="0" indent="0">
              <a:buNone/>
            </a:pPr>
            <a:r>
              <a:rPr lang="en-US" altLang="en-US" sz="2400" dirty="0">
                <a:latin typeface="Helvetica" panose="020B0604020202020204" pitchFamily="34" charset="0"/>
                <a:cs typeface="Arial" panose="020B0604020202020204" pitchFamily="34" charset="0"/>
              </a:rPr>
              <a:t>You manage a hotel resort located on the South Beach on the Island of Kauai in Hawaii.  You are shifting the focus of your resort from a traditional fun-in-the-sun destination to eco-tourism.  (Eco-tourism focuses on environmental awareness and education.)  </a:t>
            </a:r>
          </a:p>
          <a:p>
            <a:pPr marL="0" indent="0">
              <a:buNone/>
            </a:pPr>
            <a:r>
              <a:rPr lang="en-US" altLang="en-US" dirty="0">
                <a:latin typeface="Helvetica" panose="020B0604020202020204" pitchFamily="34" charset="0"/>
                <a:cs typeface="Arial" panose="020B0604020202020204" pitchFamily="34" charset="0"/>
              </a:rPr>
              <a:t> </a:t>
            </a:r>
          </a:p>
          <a:p>
            <a:pPr marL="0" indent="0">
              <a:buNone/>
            </a:pPr>
            <a:r>
              <a:rPr lang="en-US" altLang="en-US" dirty="0">
                <a:latin typeface="Helvetica" panose="020B0604020202020204" pitchFamily="34" charset="0"/>
                <a:cs typeface="Arial" panose="020B0604020202020204" pitchFamily="34" charset="0"/>
              </a:rPr>
              <a:t>a.	Convert the pool heating system from electrical to solar power.</a:t>
            </a:r>
          </a:p>
          <a:p>
            <a:pPr marL="0" indent="0">
              <a:buNone/>
            </a:pPr>
            <a:r>
              <a:rPr lang="en-US" altLang="en-US" dirty="0">
                <a:latin typeface="Helvetica" panose="020B0604020202020204" pitchFamily="34" charset="0"/>
                <a:cs typeface="Arial" panose="020B0604020202020204" pitchFamily="34" charset="0"/>
              </a:rPr>
              <a:t>b.	Build a 4-mile nature hiking trail.</a:t>
            </a:r>
          </a:p>
          <a:p>
            <a:pPr marL="0" indent="0">
              <a:buNone/>
            </a:pPr>
            <a:r>
              <a:rPr lang="en-US" altLang="en-US" dirty="0">
                <a:latin typeface="Helvetica" panose="020B0604020202020204" pitchFamily="34" charset="0"/>
                <a:cs typeface="Arial" panose="020B0604020202020204" pitchFamily="34" charset="0"/>
              </a:rPr>
              <a:t>c.	Renovate the horse barn.</a:t>
            </a:r>
          </a:p>
          <a:p>
            <a:pPr marL="0" indent="0">
              <a:buNone/>
            </a:pPr>
            <a:r>
              <a:rPr lang="en-US" altLang="en-US" dirty="0">
                <a:latin typeface="Helvetica" panose="020B0604020202020204" pitchFamily="34" charset="0"/>
                <a:cs typeface="Arial" panose="020B0604020202020204" pitchFamily="34" charset="0"/>
              </a:rPr>
              <a:t>d.	Replace golf shop that burned down after being struck by lightning.</a:t>
            </a:r>
          </a:p>
          <a:p>
            <a:pPr marL="0" indent="0">
              <a:buNone/>
            </a:pPr>
            <a:r>
              <a:rPr lang="en-US" altLang="en-US" dirty="0">
                <a:latin typeface="Helvetica" panose="020B0604020202020204" pitchFamily="34" charset="0"/>
                <a:cs typeface="Arial" panose="020B0604020202020204" pitchFamily="34" charset="0"/>
              </a:rPr>
              <a:t>e.	Launch a new promotional campaign with Hawaii Airlines.</a:t>
            </a:r>
          </a:p>
          <a:p>
            <a:pPr marL="0" indent="0">
              <a:buNone/>
            </a:pPr>
            <a:r>
              <a:rPr lang="en-US" altLang="en-US" dirty="0">
                <a:latin typeface="Helvetica" panose="020B0604020202020204" pitchFamily="34" charset="0"/>
                <a:cs typeface="Arial" panose="020B0604020202020204" pitchFamily="34" charset="0"/>
              </a:rPr>
              <a:t>f.	Convert 12 adjacent acres into a wildlife preserve.</a:t>
            </a:r>
          </a:p>
          <a:p>
            <a:pPr marL="0" indent="0">
              <a:buNone/>
            </a:pPr>
            <a:r>
              <a:rPr lang="en-US" altLang="en-US" dirty="0">
                <a:latin typeface="Helvetica" panose="020B0604020202020204" pitchFamily="34" charset="0"/>
                <a:cs typeface="Arial" panose="020B0604020202020204" pitchFamily="34" charset="0"/>
              </a:rPr>
              <a:t>g.	Update all the bathrooms in condos that are 10 years or older.</a:t>
            </a:r>
          </a:p>
          <a:p>
            <a:pPr marL="0" indent="0">
              <a:buNone/>
            </a:pPr>
            <a:r>
              <a:rPr lang="en-US" altLang="en-US" dirty="0">
                <a:latin typeface="Helvetica" panose="020B0604020202020204" pitchFamily="34" charset="0"/>
                <a:cs typeface="Arial" panose="020B0604020202020204" pitchFamily="34" charset="0"/>
              </a:rPr>
              <a:t>h.	Change hotel brochures to reflect eco-tourism image.</a:t>
            </a:r>
          </a:p>
          <a:p>
            <a:pPr marL="0" indent="0">
              <a:buNone/>
            </a:pPr>
            <a:r>
              <a:rPr lang="en-US" altLang="en-US" dirty="0">
                <a:latin typeface="Helvetica" panose="020B0604020202020204" pitchFamily="34" charset="0"/>
                <a:cs typeface="Arial" panose="020B0604020202020204" pitchFamily="34" charset="0"/>
              </a:rPr>
              <a:t>i.	Test and revise disaster response plan.</a:t>
            </a:r>
          </a:p>
          <a:p>
            <a:pPr marL="0" indent="0">
              <a:buNone/>
            </a:pPr>
            <a:r>
              <a:rPr lang="en-US" altLang="en-US" dirty="0">
                <a:latin typeface="Helvetica" panose="020B0604020202020204" pitchFamily="34" charset="0"/>
                <a:cs typeface="Arial" panose="020B0604020202020204" pitchFamily="34" charset="0"/>
              </a:rPr>
              <a:t>j.	Introduce wireless Internet service in café and lounge areas.</a:t>
            </a:r>
          </a:p>
          <a:p>
            <a:endParaRPr lang="is-IS" dirty="0"/>
          </a:p>
        </p:txBody>
      </p:sp>
      <p:sp>
        <p:nvSpPr>
          <p:cNvPr id="4" name="TextBox 3">
            <a:extLst>
              <a:ext uri="{FF2B5EF4-FFF2-40B4-BE49-F238E27FC236}">
                <a16:creationId xmlns:a16="http://schemas.microsoft.com/office/drawing/2014/main" id="{C150B1C3-CB2B-4C74-83B2-B4CDF0C922E9}"/>
              </a:ext>
            </a:extLst>
          </p:cNvPr>
          <p:cNvSpPr txBox="1"/>
          <p:nvPr/>
        </p:nvSpPr>
        <p:spPr>
          <a:xfrm>
            <a:off x="8212015" y="6392008"/>
            <a:ext cx="2734408" cy="646331"/>
          </a:xfrm>
          <a:prstGeom prst="rect">
            <a:avLst/>
          </a:prstGeom>
          <a:noFill/>
        </p:spPr>
        <p:txBody>
          <a:bodyPr wrap="square" rtlCol="0">
            <a:spAutoFit/>
          </a:bodyPr>
          <a:lstStyle/>
          <a:p>
            <a:r>
              <a:rPr lang="en-US" altLang="is-IS" dirty="0" err="1">
                <a:solidFill>
                  <a:schemeClr val="tx2"/>
                </a:solidFill>
                <a:latin typeface="Arial" panose="020B0604020202020204" pitchFamily="34" charset="0"/>
                <a:cs typeface="Geneva" pitchFamily="34" charset="0"/>
              </a:rPr>
              <a:t>Thorgeir</a:t>
            </a:r>
            <a:r>
              <a:rPr lang="en-US" altLang="is-IS" dirty="0">
                <a:solidFill>
                  <a:schemeClr val="tx2"/>
                </a:solidFill>
                <a:latin typeface="Arial" panose="020B0604020202020204" pitchFamily="34" charset="0"/>
                <a:cs typeface="Geneva" pitchFamily="34" charset="0"/>
              </a:rPr>
              <a:t> </a:t>
            </a:r>
            <a:r>
              <a:rPr lang="en-US" altLang="is-IS" dirty="0" err="1">
                <a:solidFill>
                  <a:schemeClr val="tx2"/>
                </a:solidFill>
                <a:latin typeface="Arial" panose="020B0604020202020204" pitchFamily="34" charset="0"/>
                <a:cs typeface="Geneva" pitchFamily="34" charset="0"/>
              </a:rPr>
              <a:t>Palsson</a:t>
            </a:r>
            <a:r>
              <a:rPr lang="en-US" altLang="is-IS" dirty="0">
                <a:solidFill>
                  <a:schemeClr val="tx2"/>
                </a:solidFill>
                <a:latin typeface="Arial" panose="020B0604020202020204" pitchFamily="34" charset="0"/>
                <a:cs typeface="Geneva" pitchFamily="34" charset="0"/>
              </a:rPr>
              <a:t> 2019</a:t>
            </a:r>
          </a:p>
          <a:p>
            <a:endParaRPr lang="is-IS" dirty="0"/>
          </a:p>
        </p:txBody>
      </p:sp>
    </p:spTree>
    <p:extLst>
      <p:ext uri="{BB962C8B-B14F-4D97-AF65-F5344CB8AC3E}">
        <p14:creationId xmlns:p14="http://schemas.microsoft.com/office/powerpoint/2010/main" val="842672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88F3-644D-482C-A812-DE18B8A17B3B}"/>
              </a:ext>
            </a:extLst>
          </p:cNvPr>
          <p:cNvSpPr>
            <a:spLocks noGrp="1"/>
          </p:cNvSpPr>
          <p:nvPr>
            <p:ph type="title"/>
          </p:nvPr>
        </p:nvSpPr>
        <p:spPr/>
        <p:txBody>
          <a:bodyPr/>
          <a:lstStyle/>
          <a:p>
            <a:endParaRPr lang="is-IS"/>
          </a:p>
        </p:txBody>
      </p:sp>
      <p:sp>
        <p:nvSpPr>
          <p:cNvPr id="3" name="Content Placeholder 2">
            <a:extLst>
              <a:ext uri="{FF2B5EF4-FFF2-40B4-BE49-F238E27FC236}">
                <a16:creationId xmlns:a16="http://schemas.microsoft.com/office/drawing/2014/main" id="{FEF830E6-80E8-412E-A650-DEC20762971A}"/>
              </a:ext>
            </a:extLst>
          </p:cNvPr>
          <p:cNvSpPr>
            <a:spLocks noGrp="1"/>
          </p:cNvSpPr>
          <p:nvPr>
            <p:ph idx="1"/>
          </p:nvPr>
        </p:nvSpPr>
        <p:spPr>
          <a:solidFill>
            <a:schemeClr val="bg2">
              <a:lumMod val="20000"/>
              <a:lumOff val="80000"/>
            </a:schemeClr>
          </a:solidFill>
        </p:spPr>
        <p:txBody>
          <a:bodyPr>
            <a:normAutofit fontScale="70000" lnSpcReduction="20000"/>
          </a:bodyPr>
          <a:lstStyle/>
          <a:p>
            <a:pPr>
              <a:buFont typeface="Wingdings" panose="05000000000000000000" pitchFamily="2" charset="2"/>
              <a:buChar char="§"/>
            </a:pPr>
            <a:r>
              <a:rPr lang="en-US" altLang="en-US" b="1" dirty="0">
                <a:latin typeface="Arial" panose="020B0604020202020204" pitchFamily="34" charset="0"/>
                <a:cs typeface="Arial" panose="020B0604020202020204" pitchFamily="34" charset="0"/>
              </a:rPr>
              <a:t>You manage a hotel resort located on the South Beach on the Island of Kauai in Hawaii.  You are shifting the focus of your resort from a traditional fun-in-the-sun destination to eco-tourism.  (</a:t>
            </a:r>
            <a:r>
              <a:rPr lang="en-US" altLang="en-US" b="1" dirty="0">
                <a:solidFill>
                  <a:srgbClr val="008000"/>
                </a:solidFill>
                <a:latin typeface="Arial" panose="020B0604020202020204" pitchFamily="34" charset="0"/>
                <a:cs typeface="Arial" panose="020B0604020202020204" pitchFamily="34" charset="0"/>
              </a:rPr>
              <a:t>Eco-tourism </a:t>
            </a:r>
            <a:r>
              <a:rPr lang="en-US" altLang="en-US" b="1" dirty="0">
                <a:latin typeface="Arial" panose="020B0604020202020204" pitchFamily="34" charset="0"/>
                <a:cs typeface="Arial" panose="020B0604020202020204" pitchFamily="34" charset="0"/>
              </a:rPr>
              <a:t>focuses on environmental awareness and education.)   </a:t>
            </a:r>
            <a:endParaRPr lang="en-US" alt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solidFill>
                  <a:srgbClr val="0000FF"/>
                </a:solidFill>
                <a:latin typeface="Arial" panose="020B0604020202020204" pitchFamily="34" charset="0"/>
                <a:cs typeface="Arial" panose="020B0604020202020204" pitchFamily="34" charset="0"/>
              </a:rPr>
              <a:t>a.	Convert the pool heating system from electrical to solar power.</a:t>
            </a:r>
            <a:endParaRPr lang="en-US" altLang="en-US" dirty="0">
              <a:solidFill>
                <a:srgbClr val="0000FF"/>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latin typeface="Arial" panose="020B0604020202020204" pitchFamily="34" charset="0"/>
                <a:cs typeface="Arial" panose="020B0604020202020204" pitchFamily="34" charset="0"/>
              </a:rPr>
              <a:t>b.	</a:t>
            </a:r>
            <a:r>
              <a:rPr lang="en-US" altLang="en-US" b="1" dirty="0">
                <a:solidFill>
                  <a:srgbClr val="FF0000"/>
                </a:solidFill>
                <a:latin typeface="Arial" panose="020B0604020202020204" pitchFamily="34" charset="0"/>
                <a:cs typeface="Arial" panose="020B0604020202020204" pitchFamily="34" charset="0"/>
              </a:rPr>
              <a:t>Build a 4-mile nature hiking trail.</a:t>
            </a:r>
            <a:endParaRPr lang="en-US" altLang="en-US"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solidFill>
                  <a:srgbClr val="FF0000"/>
                </a:solidFill>
                <a:latin typeface="Arial" panose="020B0604020202020204" pitchFamily="34" charset="0"/>
                <a:cs typeface="Arial" panose="020B0604020202020204" pitchFamily="34" charset="0"/>
              </a:rPr>
              <a:t>c.	Renovate the horse barn.</a:t>
            </a:r>
            <a:endParaRPr lang="en-US" altLang="en-US"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solidFill>
                  <a:srgbClr val="008000"/>
                </a:solidFill>
                <a:latin typeface="Arial" panose="020B0604020202020204" pitchFamily="34" charset="0"/>
                <a:cs typeface="Arial" panose="020B0604020202020204" pitchFamily="34" charset="0"/>
              </a:rPr>
              <a:t>d.	Replace golf shop that burned down after being struck by lightning.</a:t>
            </a:r>
            <a:endParaRPr lang="en-US" altLang="en-US" dirty="0">
              <a:solidFill>
                <a:srgbClr val="008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latin typeface="Arial" panose="020B0604020202020204" pitchFamily="34" charset="0"/>
                <a:cs typeface="Arial" panose="020B0604020202020204" pitchFamily="34" charset="0"/>
              </a:rPr>
              <a:t>e.	</a:t>
            </a:r>
            <a:r>
              <a:rPr lang="en-US" altLang="en-US" b="1" dirty="0">
                <a:solidFill>
                  <a:schemeClr val="accent2"/>
                </a:solidFill>
                <a:latin typeface="Arial" panose="020B0604020202020204" pitchFamily="34" charset="0"/>
                <a:cs typeface="Arial" panose="020B0604020202020204" pitchFamily="34" charset="0"/>
              </a:rPr>
              <a:t>Launch a new promotional campaign with Hawaii Airlines.</a:t>
            </a:r>
            <a:endParaRPr lang="en-US" alt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solidFill>
                  <a:srgbClr val="0000FF"/>
                </a:solidFill>
                <a:latin typeface="Arial" panose="020B0604020202020204" pitchFamily="34" charset="0"/>
                <a:cs typeface="Arial" panose="020B0604020202020204" pitchFamily="34" charset="0"/>
              </a:rPr>
              <a:t>f.	         Convert 12 adjacent acres into a wildlife preserve.</a:t>
            </a:r>
            <a:endParaRPr lang="en-US" altLang="en-US" dirty="0">
              <a:solidFill>
                <a:srgbClr val="0000FF"/>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solidFill>
                  <a:srgbClr val="FF0000"/>
                </a:solidFill>
                <a:latin typeface="Arial" panose="020B0604020202020204" pitchFamily="34" charset="0"/>
                <a:cs typeface="Arial" panose="020B0604020202020204" pitchFamily="34" charset="0"/>
              </a:rPr>
              <a:t>g.	Update all the bathrooms in condos that are 10 years or older.</a:t>
            </a:r>
            <a:endParaRPr lang="en-US" altLang="en-US"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solidFill>
                  <a:srgbClr val="0000FF"/>
                </a:solidFill>
                <a:latin typeface="Arial" panose="020B0604020202020204" pitchFamily="34" charset="0"/>
                <a:cs typeface="Arial" panose="020B0604020202020204" pitchFamily="34" charset="0"/>
              </a:rPr>
              <a:t>h.	</a:t>
            </a:r>
            <a:r>
              <a:rPr lang="en-US" altLang="en-US" b="1" dirty="0">
                <a:solidFill>
                  <a:schemeClr val="accent2"/>
                </a:solidFill>
                <a:latin typeface="Arial" panose="020B0604020202020204" pitchFamily="34" charset="0"/>
                <a:cs typeface="Arial" panose="020B0604020202020204" pitchFamily="34" charset="0"/>
              </a:rPr>
              <a:t>Change hotel brochures to reflect eco-tourism image.</a:t>
            </a:r>
            <a:endParaRPr lang="en-US" altLang="en-US" dirty="0">
              <a:solidFill>
                <a:schemeClr val="accent2"/>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solidFill>
                  <a:srgbClr val="008000"/>
                </a:solidFill>
                <a:latin typeface="Arial" panose="020B0604020202020204" pitchFamily="34" charset="0"/>
                <a:cs typeface="Arial" panose="020B0604020202020204" pitchFamily="34" charset="0"/>
              </a:rPr>
              <a:t>i.	          Test and revise disaster response plan.</a:t>
            </a:r>
            <a:endParaRPr lang="en-US" altLang="en-US" dirty="0">
              <a:solidFill>
                <a:srgbClr val="00800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solidFill>
                  <a:srgbClr val="FF0000"/>
                </a:solidFill>
                <a:latin typeface="Arial" panose="020B0604020202020204" pitchFamily="34" charset="0"/>
                <a:cs typeface="Arial" panose="020B0604020202020204" pitchFamily="34" charset="0"/>
              </a:rPr>
              <a:t>j.	          Introduce wireless Internet service in café and lounge areas.</a:t>
            </a:r>
          </a:p>
          <a:p>
            <a:pPr>
              <a:buFont typeface="Wingdings" panose="05000000000000000000" pitchFamily="2" charset="2"/>
              <a:buChar char="§"/>
            </a:pPr>
            <a:endParaRPr lang="en-US" altLang="en-US" b="1"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b="1" dirty="0">
                <a:solidFill>
                  <a:srgbClr val="008000"/>
                </a:solidFill>
                <a:latin typeface="Arial" panose="020B0604020202020204" pitchFamily="34" charset="0"/>
                <a:cs typeface="Arial" panose="020B0604020202020204" pitchFamily="34" charset="0"/>
              </a:rPr>
              <a:t>Compliance</a:t>
            </a:r>
            <a:r>
              <a:rPr lang="en-US" altLang="en-US" b="1" dirty="0">
                <a:latin typeface="Arial" panose="020B0604020202020204" pitchFamily="34" charset="0"/>
                <a:cs typeface="Arial" panose="020B0604020202020204" pitchFamily="34" charset="0"/>
              </a:rPr>
              <a:t>, </a:t>
            </a:r>
            <a:r>
              <a:rPr lang="en-US" altLang="en-US" b="1" dirty="0">
                <a:solidFill>
                  <a:schemeClr val="accent2"/>
                </a:solidFill>
                <a:latin typeface="Arial" panose="020B0604020202020204" pitchFamily="34" charset="0"/>
                <a:cs typeface="Arial" panose="020B0604020202020204" pitchFamily="34" charset="0"/>
              </a:rPr>
              <a:t>Strategy</a:t>
            </a:r>
            <a:r>
              <a:rPr lang="en-US" altLang="en-US" b="1" dirty="0">
                <a:latin typeface="Arial" panose="020B0604020202020204" pitchFamily="34" charset="0"/>
                <a:cs typeface="Arial" panose="020B0604020202020204" pitchFamily="34" charset="0"/>
              </a:rPr>
              <a:t>, </a:t>
            </a:r>
            <a:r>
              <a:rPr lang="en-US" altLang="en-US" b="1" dirty="0">
                <a:solidFill>
                  <a:srgbClr val="FF0000"/>
                </a:solidFill>
                <a:latin typeface="Arial" panose="020B0604020202020204" pitchFamily="34" charset="0"/>
                <a:cs typeface="Arial" panose="020B0604020202020204" pitchFamily="34" charset="0"/>
              </a:rPr>
              <a:t>Operational</a:t>
            </a:r>
          </a:p>
          <a:p>
            <a:endParaRPr lang="is-IS" dirty="0"/>
          </a:p>
        </p:txBody>
      </p:sp>
      <p:sp>
        <p:nvSpPr>
          <p:cNvPr id="4" name="TextBox 3">
            <a:extLst>
              <a:ext uri="{FF2B5EF4-FFF2-40B4-BE49-F238E27FC236}">
                <a16:creationId xmlns:a16="http://schemas.microsoft.com/office/drawing/2014/main" id="{E769FCF9-C36D-42FB-9E4D-E0F4594F4EE7}"/>
              </a:ext>
            </a:extLst>
          </p:cNvPr>
          <p:cNvSpPr txBox="1"/>
          <p:nvPr/>
        </p:nvSpPr>
        <p:spPr>
          <a:xfrm>
            <a:off x="8212015" y="6392008"/>
            <a:ext cx="2734408" cy="646331"/>
          </a:xfrm>
          <a:prstGeom prst="rect">
            <a:avLst/>
          </a:prstGeom>
          <a:noFill/>
        </p:spPr>
        <p:txBody>
          <a:bodyPr wrap="square" rtlCol="0">
            <a:spAutoFit/>
          </a:bodyPr>
          <a:lstStyle/>
          <a:p>
            <a:r>
              <a:rPr lang="en-US" altLang="is-IS" dirty="0" err="1">
                <a:solidFill>
                  <a:schemeClr val="tx2"/>
                </a:solidFill>
                <a:latin typeface="Arial" panose="020B0604020202020204" pitchFamily="34" charset="0"/>
                <a:cs typeface="Geneva" pitchFamily="34" charset="0"/>
              </a:rPr>
              <a:t>Thorgeir</a:t>
            </a:r>
            <a:r>
              <a:rPr lang="en-US" altLang="is-IS" dirty="0">
                <a:solidFill>
                  <a:schemeClr val="tx2"/>
                </a:solidFill>
                <a:latin typeface="Arial" panose="020B0604020202020204" pitchFamily="34" charset="0"/>
                <a:cs typeface="Geneva" pitchFamily="34" charset="0"/>
              </a:rPr>
              <a:t> </a:t>
            </a:r>
            <a:r>
              <a:rPr lang="en-US" altLang="is-IS" dirty="0" err="1">
                <a:solidFill>
                  <a:schemeClr val="tx2"/>
                </a:solidFill>
                <a:latin typeface="Arial" panose="020B0604020202020204" pitchFamily="34" charset="0"/>
                <a:cs typeface="Geneva" pitchFamily="34" charset="0"/>
              </a:rPr>
              <a:t>Palsson</a:t>
            </a:r>
            <a:r>
              <a:rPr lang="en-US" altLang="is-IS" dirty="0">
                <a:solidFill>
                  <a:schemeClr val="tx2"/>
                </a:solidFill>
                <a:latin typeface="Arial" panose="020B0604020202020204" pitchFamily="34" charset="0"/>
                <a:cs typeface="Geneva" pitchFamily="34" charset="0"/>
              </a:rPr>
              <a:t> 2019</a:t>
            </a:r>
          </a:p>
          <a:p>
            <a:endParaRPr lang="is-IS" dirty="0"/>
          </a:p>
        </p:txBody>
      </p:sp>
    </p:spTree>
    <p:extLst>
      <p:ext uri="{BB962C8B-B14F-4D97-AF65-F5344CB8AC3E}">
        <p14:creationId xmlns:p14="http://schemas.microsoft.com/office/powerpoint/2010/main" val="282796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CA5C-63E3-4E3B-962F-9EFDB450AEA4}"/>
              </a:ext>
            </a:extLst>
          </p:cNvPr>
          <p:cNvSpPr>
            <a:spLocks noGrp="1"/>
          </p:cNvSpPr>
          <p:nvPr>
            <p:ph type="title"/>
          </p:nvPr>
        </p:nvSpPr>
        <p:spPr/>
        <p:txBody>
          <a:bodyPr/>
          <a:lstStyle/>
          <a:p>
            <a:r>
              <a:rPr lang="is-IS" dirty="0" err="1"/>
              <a:t>Chapter</a:t>
            </a:r>
            <a:r>
              <a:rPr lang="is-IS" dirty="0"/>
              <a:t> </a:t>
            </a:r>
            <a:r>
              <a:rPr lang="is-IS" dirty="0" err="1"/>
              <a:t>outline</a:t>
            </a:r>
            <a:endParaRPr lang="is-IS" dirty="0"/>
          </a:p>
        </p:txBody>
      </p:sp>
      <p:sp>
        <p:nvSpPr>
          <p:cNvPr id="3" name="Content Placeholder 2">
            <a:extLst>
              <a:ext uri="{FF2B5EF4-FFF2-40B4-BE49-F238E27FC236}">
                <a16:creationId xmlns:a16="http://schemas.microsoft.com/office/drawing/2014/main" id="{CB19AB36-C4C0-4176-9617-20D4D06C74F8}"/>
              </a:ext>
            </a:extLst>
          </p:cNvPr>
          <p:cNvSpPr>
            <a:spLocks noGrp="1"/>
          </p:cNvSpPr>
          <p:nvPr>
            <p:ph idx="1"/>
          </p:nvPr>
        </p:nvSpPr>
        <p:spPr/>
        <p:txBody>
          <a:bodyPr/>
          <a:lstStyle/>
          <a:p>
            <a:pPr marL="0" indent="0">
              <a:buNone/>
            </a:pPr>
            <a:r>
              <a:rPr lang="en-US" dirty="0"/>
              <a:t>2.1	The Strategic Management Process: An Overview</a:t>
            </a:r>
          </a:p>
          <a:p>
            <a:pPr marL="0" indent="0">
              <a:buNone/>
            </a:pPr>
            <a:r>
              <a:rPr lang="en-US" dirty="0"/>
              <a:t>2.2	The Need for a Project Priority System</a:t>
            </a:r>
          </a:p>
          <a:p>
            <a:pPr marL="0" indent="0">
              <a:buNone/>
            </a:pPr>
            <a:r>
              <a:rPr lang="en-US" dirty="0"/>
              <a:t>2.3	A Portfolio Management System</a:t>
            </a:r>
          </a:p>
          <a:p>
            <a:pPr marL="0" indent="0">
              <a:buNone/>
            </a:pPr>
            <a:r>
              <a:rPr lang="en-US" dirty="0"/>
              <a:t>2.4	Selection Criteria</a:t>
            </a:r>
          </a:p>
          <a:p>
            <a:pPr marL="0" indent="0">
              <a:buNone/>
            </a:pPr>
            <a:r>
              <a:rPr lang="en-US" dirty="0"/>
              <a:t>2.5	Applying a Selection Model</a:t>
            </a:r>
          </a:p>
          <a:p>
            <a:pPr marL="0" indent="0">
              <a:buNone/>
            </a:pPr>
            <a:r>
              <a:rPr lang="en-US" dirty="0"/>
              <a:t>2.6	Managing the Portfolio System</a:t>
            </a:r>
          </a:p>
        </p:txBody>
      </p:sp>
    </p:spTree>
    <p:extLst>
      <p:ext uri="{BB962C8B-B14F-4D97-AF65-F5344CB8AC3E}">
        <p14:creationId xmlns:p14="http://schemas.microsoft.com/office/powerpoint/2010/main" val="122709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B9D6-1B46-4F41-8C2C-76E2EF5EBE75}"/>
              </a:ext>
            </a:extLst>
          </p:cNvPr>
          <p:cNvSpPr>
            <a:spLocks noGrp="1"/>
          </p:cNvSpPr>
          <p:nvPr>
            <p:ph type="title"/>
          </p:nvPr>
        </p:nvSpPr>
        <p:spPr/>
        <p:txBody>
          <a:bodyPr/>
          <a:lstStyle/>
          <a:p>
            <a:r>
              <a:rPr lang="en-US" dirty="0"/>
              <a:t>Why Project Managers Need </a:t>
            </a:r>
            <a:br>
              <a:rPr lang="en-US" dirty="0"/>
            </a:br>
            <a:r>
              <a:rPr lang="en-US" dirty="0"/>
              <a:t>to Understand Strategy</a:t>
            </a:r>
            <a:endParaRPr lang="is-IS" dirty="0"/>
          </a:p>
        </p:txBody>
      </p:sp>
      <p:sp>
        <p:nvSpPr>
          <p:cNvPr id="3" name="Content Placeholder 2">
            <a:extLst>
              <a:ext uri="{FF2B5EF4-FFF2-40B4-BE49-F238E27FC236}">
                <a16:creationId xmlns:a16="http://schemas.microsoft.com/office/drawing/2014/main" id="{86148156-6242-40BA-87F0-72CF19304845}"/>
              </a:ext>
            </a:extLst>
          </p:cNvPr>
          <p:cNvSpPr>
            <a:spLocks noGrp="1"/>
          </p:cNvSpPr>
          <p:nvPr>
            <p:ph idx="1"/>
          </p:nvPr>
        </p:nvSpPr>
        <p:spPr/>
        <p:txBody>
          <a:bodyPr/>
          <a:lstStyle/>
          <a:p>
            <a:pPr>
              <a:spcBef>
                <a:spcPct val="50000"/>
              </a:spcBef>
            </a:pPr>
            <a:r>
              <a:rPr lang="en-US" dirty="0"/>
              <a:t>Changes in the organization’s mission and strategy</a:t>
            </a:r>
          </a:p>
          <a:p>
            <a:pPr lvl="1">
              <a:spcBef>
                <a:spcPct val="50000"/>
              </a:spcBef>
            </a:pPr>
            <a:r>
              <a:rPr lang="en-US" dirty="0"/>
              <a:t>Project managers must respond to changes with appropriate decisions about future projects and adjustments to current projects.</a:t>
            </a:r>
          </a:p>
          <a:p>
            <a:pPr lvl="1">
              <a:spcBef>
                <a:spcPct val="50000"/>
              </a:spcBef>
            </a:pPr>
            <a:r>
              <a:rPr lang="en-US" dirty="0"/>
              <a:t>Project managers who understand their organization’s strategy can become effective advocates of projects aligned with the firm’s mission.</a:t>
            </a:r>
          </a:p>
        </p:txBody>
      </p:sp>
    </p:spTree>
    <p:extLst>
      <p:ext uri="{BB962C8B-B14F-4D97-AF65-F5344CB8AC3E}">
        <p14:creationId xmlns:p14="http://schemas.microsoft.com/office/powerpoint/2010/main" val="212468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F7A5-6040-47FF-A9F6-F40AC83C211B}"/>
              </a:ext>
            </a:extLst>
          </p:cNvPr>
          <p:cNvSpPr>
            <a:spLocks noGrp="1"/>
          </p:cNvSpPr>
          <p:nvPr>
            <p:ph type="title"/>
          </p:nvPr>
        </p:nvSpPr>
        <p:spPr/>
        <p:txBody>
          <a:bodyPr/>
          <a:lstStyle/>
          <a:p>
            <a:r>
              <a:rPr lang="en-US" sz="4000" dirty="0"/>
              <a:t>The Strategic Management Process: </a:t>
            </a:r>
            <a:br>
              <a:rPr lang="en-US" sz="4000" dirty="0"/>
            </a:br>
            <a:r>
              <a:rPr lang="en-US" sz="4000" dirty="0"/>
              <a:t>An Overview</a:t>
            </a:r>
            <a:endParaRPr lang="is-IS" sz="4000" dirty="0"/>
          </a:p>
        </p:txBody>
      </p:sp>
      <p:sp>
        <p:nvSpPr>
          <p:cNvPr id="3" name="Content Placeholder 2">
            <a:extLst>
              <a:ext uri="{FF2B5EF4-FFF2-40B4-BE49-F238E27FC236}">
                <a16:creationId xmlns:a16="http://schemas.microsoft.com/office/drawing/2014/main" id="{9D811519-61A8-4712-81D9-F9E0F2AD1A80}"/>
              </a:ext>
            </a:extLst>
          </p:cNvPr>
          <p:cNvSpPr>
            <a:spLocks noGrp="1"/>
          </p:cNvSpPr>
          <p:nvPr>
            <p:ph idx="1"/>
          </p:nvPr>
        </p:nvSpPr>
        <p:spPr/>
        <p:txBody>
          <a:bodyPr/>
          <a:lstStyle/>
          <a:p>
            <a:pPr>
              <a:spcBef>
                <a:spcPct val="35000"/>
              </a:spcBef>
            </a:pPr>
            <a:r>
              <a:rPr lang="en-US" dirty="0"/>
              <a:t>Strategic Management</a:t>
            </a:r>
          </a:p>
          <a:p>
            <a:pPr lvl="1">
              <a:spcBef>
                <a:spcPct val="35000"/>
              </a:spcBef>
            </a:pPr>
            <a:r>
              <a:rPr lang="en-US" dirty="0"/>
              <a:t>Requires every project to be clearly linked to strategy.</a:t>
            </a:r>
          </a:p>
          <a:p>
            <a:pPr lvl="1">
              <a:spcBef>
                <a:spcPct val="35000"/>
              </a:spcBef>
            </a:pPr>
            <a:r>
              <a:rPr lang="en-US" dirty="0"/>
              <a:t>Provides theme and focus of firm’s future direction.</a:t>
            </a:r>
          </a:p>
          <a:p>
            <a:pPr lvl="2">
              <a:spcBef>
                <a:spcPct val="35000"/>
              </a:spcBef>
            </a:pPr>
            <a:r>
              <a:rPr lang="en-US" b="1" dirty="0"/>
              <a:t>Responding to changes</a:t>
            </a:r>
            <a:r>
              <a:rPr lang="en-US" dirty="0"/>
              <a:t> in the external environment</a:t>
            </a:r>
            <a:r>
              <a:rPr lang="en-US" dirty="0">
                <a:cs typeface="Tahoma" panose="020B0604030504040204" pitchFamily="34" charset="0"/>
              </a:rPr>
              <a:t>—</a:t>
            </a:r>
            <a:r>
              <a:rPr lang="en-US" dirty="0"/>
              <a:t>environmental scanning</a:t>
            </a:r>
          </a:p>
          <a:p>
            <a:pPr lvl="2">
              <a:spcBef>
                <a:spcPct val="35000"/>
              </a:spcBef>
            </a:pPr>
            <a:r>
              <a:rPr lang="en-US" b="1" dirty="0"/>
              <a:t>Allocating scarce resources</a:t>
            </a:r>
            <a:r>
              <a:rPr lang="en-US" dirty="0"/>
              <a:t> of the firm to improve its competitive position</a:t>
            </a:r>
            <a:r>
              <a:rPr lang="en-US" dirty="0">
                <a:cs typeface="Tahoma" panose="020B0604030504040204" pitchFamily="34" charset="0"/>
              </a:rPr>
              <a:t>—i</a:t>
            </a:r>
            <a:r>
              <a:rPr lang="en-US" dirty="0"/>
              <a:t>nternal responses to new programs</a:t>
            </a:r>
          </a:p>
          <a:p>
            <a:pPr lvl="1">
              <a:spcBef>
                <a:spcPct val="35000"/>
              </a:spcBef>
            </a:pPr>
            <a:r>
              <a:rPr lang="en-US" b="1" u="sng" dirty="0"/>
              <a:t>Requires strong links among mission, goals, objectives, strategy, and implementation.</a:t>
            </a:r>
          </a:p>
        </p:txBody>
      </p:sp>
    </p:spTree>
    <p:extLst>
      <p:ext uri="{BB962C8B-B14F-4D97-AF65-F5344CB8AC3E}">
        <p14:creationId xmlns:p14="http://schemas.microsoft.com/office/powerpoint/2010/main" val="42364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2281-4D9D-4E5B-8614-2F2028A9EBDC}"/>
              </a:ext>
            </a:extLst>
          </p:cNvPr>
          <p:cNvSpPr>
            <a:spLocks noGrp="1"/>
          </p:cNvSpPr>
          <p:nvPr>
            <p:ph type="title"/>
          </p:nvPr>
        </p:nvSpPr>
        <p:spPr/>
        <p:txBody>
          <a:bodyPr/>
          <a:lstStyle/>
          <a:p>
            <a:r>
              <a:rPr lang="en-US" dirty="0"/>
              <a:t>Four Activities of the Strategic </a:t>
            </a:r>
            <a:br>
              <a:rPr lang="en-US" dirty="0"/>
            </a:br>
            <a:r>
              <a:rPr lang="en-US" dirty="0"/>
              <a:t>Management Process</a:t>
            </a:r>
            <a:endParaRPr lang="is-IS" dirty="0"/>
          </a:p>
        </p:txBody>
      </p:sp>
      <p:sp>
        <p:nvSpPr>
          <p:cNvPr id="3" name="Content Placeholder 2">
            <a:extLst>
              <a:ext uri="{FF2B5EF4-FFF2-40B4-BE49-F238E27FC236}">
                <a16:creationId xmlns:a16="http://schemas.microsoft.com/office/drawing/2014/main" id="{BCEFA330-49E2-430C-8671-174D0B60866F}"/>
              </a:ext>
            </a:extLst>
          </p:cNvPr>
          <p:cNvSpPr>
            <a:spLocks noGrp="1"/>
          </p:cNvSpPr>
          <p:nvPr>
            <p:ph idx="1"/>
          </p:nvPr>
        </p:nvSpPr>
        <p:spPr/>
        <p:txBody>
          <a:bodyPr/>
          <a:lstStyle/>
          <a:p>
            <a:r>
              <a:rPr lang="en-US" dirty="0"/>
              <a:t>Review and define the organizational mission</a:t>
            </a:r>
          </a:p>
          <a:p>
            <a:r>
              <a:rPr lang="en-US" dirty="0"/>
              <a:t>Set long-range goals and objectives</a:t>
            </a:r>
          </a:p>
          <a:p>
            <a:r>
              <a:rPr lang="en-US" dirty="0"/>
              <a:t>Analyze and formulate strategies to reach objectives</a:t>
            </a:r>
          </a:p>
          <a:p>
            <a:r>
              <a:rPr lang="en-US" dirty="0"/>
              <a:t>Implement strategies through projects</a:t>
            </a:r>
          </a:p>
        </p:txBody>
      </p:sp>
    </p:spTree>
    <p:extLst>
      <p:ext uri="{BB962C8B-B14F-4D97-AF65-F5344CB8AC3E}">
        <p14:creationId xmlns:p14="http://schemas.microsoft.com/office/powerpoint/2010/main" val="29808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E6D6-31E2-4B41-A3DB-48B85E0BCFCB}"/>
              </a:ext>
            </a:extLst>
          </p:cNvPr>
          <p:cNvSpPr>
            <a:spLocks noGrp="1"/>
          </p:cNvSpPr>
          <p:nvPr>
            <p:ph type="title"/>
          </p:nvPr>
        </p:nvSpPr>
        <p:spPr>
          <a:xfrm>
            <a:off x="7971959" y="1425789"/>
            <a:ext cx="3086100" cy="2123428"/>
          </a:xfrm>
          <a:solidFill>
            <a:schemeClr val="bg2">
              <a:lumMod val="60000"/>
              <a:lumOff val="40000"/>
            </a:schemeClr>
          </a:solidFill>
        </p:spPr>
        <p:txBody>
          <a:bodyPr/>
          <a:lstStyle/>
          <a:p>
            <a:r>
              <a:rPr lang="en-US" sz="3200" dirty="0"/>
              <a:t>Strategic Management Process</a:t>
            </a:r>
            <a:endParaRPr lang="is-IS" sz="3200" dirty="0"/>
          </a:p>
        </p:txBody>
      </p:sp>
      <p:pic>
        <p:nvPicPr>
          <p:cNvPr id="4" name="Content Placeholder 3">
            <a:extLst>
              <a:ext uri="{FF2B5EF4-FFF2-40B4-BE49-F238E27FC236}">
                <a16:creationId xmlns:a16="http://schemas.microsoft.com/office/drawing/2014/main" id="{F4DDC2EF-E68C-48BF-8C75-B42CF15626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525" y="625621"/>
            <a:ext cx="6596434" cy="5847192"/>
          </a:xfrm>
          <a:prstGeom prst="rect">
            <a:avLst/>
          </a:prstGeom>
        </p:spPr>
      </p:pic>
    </p:spTree>
    <p:extLst>
      <p:ext uri="{BB962C8B-B14F-4D97-AF65-F5344CB8AC3E}">
        <p14:creationId xmlns:p14="http://schemas.microsoft.com/office/powerpoint/2010/main" val="145964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C3E0-A5BF-4DF3-B573-73D202BEFB84}"/>
              </a:ext>
            </a:extLst>
          </p:cNvPr>
          <p:cNvSpPr>
            <a:spLocks noGrp="1"/>
          </p:cNvSpPr>
          <p:nvPr>
            <p:ph type="title"/>
          </p:nvPr>
        </p:nvSpPr>
        <p:spPr>
          <a:xfrm>
            <a:off x="690072" y="153780"/>
            <a:ext cx="9404723" cy="1400530"/>
          </a:xfrm>
        </p:spPr>
        <p:txBody>
          <a:bodyPr/>
          <a:lstStyle/>
          <a:p>
            <a:r>
              <a:rPr lang="en-US" sz="4400" dirty="0"/>
              <a:t>Characteristics of Objectives</a:t>
            </a:r>
            <a:endParaRPr lang="is-IS" dirty="0"/>
          </a:p>
        </p:txBody>
      </p:sp>
      <p:sp>
        <p:nvSpPr>
          <p:cNvPr id="5" name="Content Placeholder 4">
            <a:extLst>
              <a:ext uri="{FF2B5EF4-FFF2-40B4-BE49-F238E27FC236}">
                <a16:creationId xmlns:a16="http://schemas.microsoft.com/office/drawing/2014/main" id="{3D1CEA53-1182-4B93-970E-506A41898D3B}"/>
              </a:ext>
            </a:extLst>
          </p:cNvPr>
          <p:cNvSpPr>
            <a:spLocks noGrp="1"/>
          </p:cNvSpPr>
          <p:nvPr>
            <p:ph idx="1"/>
          </p:nvPr>
        </p:nvSpPr>
        <p:spPr>
          <a:xfrm>
            <a:off x="1103312" y="2052919"/>
            <a:ext cx="10757511" cy="3556574"/>
          </a:xfrm>
        </p:spPr>
        <p:txBody>
          <a:bodyPr>
            <a:normAutofit fontScale="92500" lnSpcReduction="20000"/>
          </a:bodyPr>
          <a:lstStyle/>
          <a:p>
            <a:pPr marL="0" indent="0">
              <a:spcBef>
                <a:spcPct val="50000"/>
              </a:spcBef>
              <a:buNone/>
            </a:pPr>
            <a:r>
              <a:rPr lang="en-US" sz="3200" b="1" dirty="0">
                <a:solidFill>
                  <a:srgbClr val="CC3300"/>
                </a:solidFill>
                <a:latin typeface="Arial" panose="020B0604020202020204" pitchFamily="34" charset="0"/>
              </a:rPr>
              <a:t>S</a:t>
            </a:r>
            <a:r>
              <a:rPr lang="en-US" b="1" dirty="0">
                <a:latin typeface="Arial" panose="020B0604020202020204" pitchFamily="34" charset="0"/>
              </a:rPr>
              <a:t> </a:t>
            </a:r>
            <a:r>
              <a:rPr lang="en-US" dirty="0">
                <a:latin typeface="Arial" panose="020B0604020202020204" pitchFamily="34" charset="0"/>
              </a:rPr>
              <a:t>	</a:t>
            </a:r>
            <a:r>
              <a:rPr lang="en-US" b="1" dirty="0">
                <a:latin typeface="Arial" panose="020B0604020202020204" pitchFamily="34" charset="0"/>
              </a:rPr>
              <a:t>Specific </a:t>
            </a:r>
            <a:r>
              <a:rPr lang="en-US" dirty="0">
                <a:latin typeface="Arial" panose="020B0604020202020204" pitchFamily="34" charset="0"/>
              </a:rPr>
              <a:t>	Be specific in targeting an objective</a:t>
            </a:r>
            <a:br>
              <a:rPr lang="en-US" dirty="0">
                <a:latin typeface="Arial" panose="020B0604020202020204" pitchFamily="34" charset="0"/>
              </a:rPr>
            </a:br>
            <a:br>
              <a:rPr lang="en-US" dirty="0">
                <a:latin typeface="Arial" panose="020B0604020202020204" pitchFamily="34" charset="0"/>
              </a:rPr>
            </a:br>
            <a:r>
              <a:rPr lang="en-US" sz="3200" b="1" dirty="0">
                <a:solidFill>
                  <a:srgbClr val="CC3300"/>
                </a:solidFill>
                <a:latin typeface="Arial" panose="020B0604020202020204" pitchFamily="34" charset="0"/>
              </a:rPr>
              <a:t>M</a:t>
            </a:r>
            <a:r>
              <a:rPr lang="en-US" b="1" dirty="0">
                <a:latin typeface="Arial" panose="020B0604020202020204" pitchFamily="34" charset="0"/>
              </a:rPr>
              <a:t> </a:t>
            </a:r>
            <a:r>
              <a:rPr lang="en-US" dirty="0">
                <a:latin typeface="Arial" panose="020B0604020202020204" pitchFamily="34" charset="0"/>
              </a:rPr>
              <a:t>	</a:t>
            </a:r>
            <a:r>
              <a:rPr lang="en-US" b="1" dirty="0">
                <a:latin typeface="Arial" panose="020B0604020202020204" pitchFamily="34" charset="0"/>
              </a:rPr>
              <a:t>Measurable </a:t>
            </a:r>
            <a:r>
              <a:rPr lang="en-US" dirty="0">
                <a:latin typeface="Arial" panose="020B0604020202020204" pitchFamily="34" charset="0"/>
              </a:rPr>
              <a:t>	Establish a measurable indicator(s) of progress</a:t>
            </a:r>
            <a:br>
              <a:rPr lang="en-US" dirty="0">
                <a:latin typeface="Arial" panose="020B0604020202020204" pitchFamily="34" charset="0"/>
              </a:rPr>
            </a:br>
            <a:br>
              <a:rPr lang="en-US" dirty="0">
                <a:latin typeface="Arial" panose="020B0604020202020204" pitchFamily="34" charset="0"/>
              </a:rPr>
            </a:br>
            <a:r>
              <a:rPr lang="en-US" sz="3200" b="1" dirty="0">
                <a:solidFill>
                  <a:srgbClr val="CC3300"/>
                </a:solidFill>
                <a:latin typeface="Arial" panose="020B0604020202020204" pitchFamily="34" charset="0"/>
              </a:rPr>
              <a:t>A</a:t>
            </a:r>
            <a:r>
              <a:rPr lang="en-US" sz="2400" b="1" dirty="0">
                <a:latin typeface="Arial" panose="020B0604020202020204" pitchFamily="34" charset="0"/>
              </a:rPr>
              <a:t> </a:t>
            </a:r>
            <a:r>
              <a:rPr lang="en-US" dirty="0">
                <a:latin typeface="Arial" panose="020B0604020202020204" pitchFamily="34" charset="0"/>
              </a:rPr>
              <a:t>	</a:t>
            </a:r>
            <a:r>
              <a:rPr lang="en-US" b="1" dirty="0">
                <a:latin typeface="Arial" panose="020B0604020202020204" pitchFamily="34" charset="0"/>
              </a:rPr>
              <a:t>Assignable </a:t>
            </a:r>
            <a:r>
              <a:rPr lang="en-US" dirty="0">
                <a:latin typeface="Arial" panose="020B0604020202020204" pitchFamily="34" charset="0"/>
              </a:rPr>
              <a:t>	Make the objective assignable to one person </a:t>
            </a:r>
            <a:br>
              <a:rPr lang="en-US" dirty="0">
                <a:latin typeface="Arial" panose="020B0604020202020204" pitchFamily="34" charset="0"/>
              </a:rPr>
            </a:br>
            <a:r>
              <a:rPr lang="en-US" dirty="0">
                <a:latin typeface="Arial" panose="020B0604020202020204" pitchFamily="34" charset="0"/>
              </a:rPr>
              <a:t>		for completion</a:t>
            </a:r>
          </a:p>
          <a:p>
            <a:pPr marL="0" indent="0">
              <a:spcBef>
                <a:spcPct val="50000"/>
              </a:spcBef>
              <a:buNone/>
            </a:pPr>
            <a:r>
              <a:rPr lang="en-US" sz="3200" b="1" dirty="0">
                <a:solidFill>
                  <a:srgbClr val="CC3300"/>
                </a:solidFill>
                <a:latin typeface="Arial" panose="020B0604020202020204" pitchFamily="34" charset="0"/>
              </a:rPr>
              <a:t>R</a:t>
            </a:r>
            <a:r>
              <a:rPr lang="en-US" b="1" dirty="0">
                <a:solidFill>
                  <a:srgbClr val="CC3300"/>
                </a:solidFill>
                <a:latin typeface="Arial" panose="020B0604020202020204" pitchFamily="34" charset="0"/>
              </a:rPr>
              <a:t> </a:t>
            </a:r>
            <a:r>
              <a:rPr lang="en-US" dirty="0">
                <a:latin typeface="Arial" panose="020B0604020202020204" pitchFamily="34" charset="0"/>
              </a:rPr>
              <a:t>	</a:t>
            </a:r>
            <a:r>
              <a:rPr lang="en-US" b="1" dirty="0">
                <a:latin typeface="Arial" panose="020B0604020202020204" pitchFamily="34" charset="0"/>
              </a:rPr>
              <a:t>Realistic </a:t>
            </a:r>
            <a:r>
              <a:rPr lang="en-US" dirty="0">
                <a:latin typeface="Arial" panose="020B0604020202020204" pitchFamily="34" charset="0"/>
              </a:rPr>
              <a:t>	State what can realistically be done with </a:t>
            </a:r>
            <a:br>
              <a:rPr lang="en-US" dirty="0">
                <a:latin typeface="Arial" panose="020B0604020202020204" pitchFamily="34" charset="0"/>
              </a:rPr>
            </a:br>
            <a:r>
              <a:rPr lang="en-US" dirty="0">
                <a:latin typeface="Arial" panose="020B0604020202020204" pitchFamily="34" charset="0"/>
              </a:rPr>
              <a:t>		available resources</a:t>
            </a:r>
          </a:p>
          <a:p>
            <a:pPr marL="0" indent="0">
              <a:spcBef>
                <a:spcPct val="50000"/>
              </a:spcBef>
              <a:buNone/>
            </a:pPr>
            <a:r>
              <a:rPr lang="en-US" sz="3200" b="1" dirty="0">
                <a:solidFill>
                  <a:srgbClr val="CC3300"/>
                </a:solidFill>
                <a:latin typeface="Arial" panose="020B0604020202020204" pitchFamily="34" charset="0"/>
              </a:rPr>
              <a:t>T</a:t>
            </a:r>
            <a:r>
              <a:rPr lang="en-US" b="1" dirty="0">
                <a:latin typeface="Arial" panose="020B0604020202020204" pitchFamily="34" charset="0"/>
              </a:rPr>
              <a:t> </a:t>
            </a:r>
            <a:r>
              <a:rPr lang="en-US" dirty="0">
                <a:latin typeface="Arial" panose="020B0604020202020204" pitchFamily="34" charset="0"/>
              </a:rPr>
              <a:t>	</a:t>
            </a:r>
            <a:r>
              <a:rPr lang="en-US" b="1" dirty="0">
                <a:latin typeface="Arial" panose="020B0604020202020204" pitchFamily="34" charset="0"/>
              </a:rPr>
              <a:t>Time related	</a:t>
            </a:r>
            <a:r>
              <a:rPr lang="en-US" dirty="0">
                <a:latin typeface="Arial" panose="020B0604020202020204" pitchFamily="34" charset="0"/>
              </a:rPr>
              <a:t>State when the objective can be achieved, </a:t>
            </a:r>
            <a:br>
              <a:rPr lang="en-US" dirty="0">
                <a:latin typeface="Arial" panose="020B0604020202020204" pitchFamily="34" charset="0"/>
              </a:rPr>
            </a:br>
            <a:r>
              <a:rPr lang="en-US" dirty="0">
                <a:latin typeface="Arial" panose="020B0604020202020204" pitchFamily="34" charset="0"/>
              </a:rPr>
              <a:t>		that is, duration</a:t>
            </a:r>
          </a:p>
          <a:p>
            <a:endParaRPr lang="is-IS" dirty="0"/>
          </a:p>
        </p:txBody>
      </p:sp>
    </p:spTree>
    <p:extLst>
      <p:ext uri="{BB962C8B-B14F-4D97-AF65-F5344CB8AC3E}">
        <p14:creationId xmlns:p14="http://schemas.microsoft.com/office/powerpoint/2010/main" val="1158074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9A824E176BC24B89D5D6B85A74A217" ma:contentTypeVersion="11" ma:contentTypeDescription="Create a new document." ma:contentTypeScope="" ma:versionID="f1f1316007c5043c93c3660eef53ce3a">
  <xsd:schema xmlns:xsd="http://www.w3.org/2001/XMLSchema" xmlns:xs="http://www.w3.org/2001/XMLSchema" xmlns:p="http://schemas.microsoft.com/office/2006/metadata/properties" xmlns:ns3="061643d2-7b54-41e1-a7eb-63fda343f8f3" xmlns:ns4="da07c3eb-2b80-4ade-9c23-1098c8d4e098" targetNamespace="http://schemas.microsoft.com/office/2006/metadata/properties" ma:root="true" ma:fieldsID="6c3ae7580712be687d48ebc90554d45e" ns3:_="" ns4:_="">
    <xsd:import namespace="061643d2-7b54-41e1-a7eb-63fda343f8f3"/>
    <xsd:import namespace="da07c3eb-2b80-4ade-9c23-1098c8d4e09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643d2-7b54-41e1-a7eb-63fda343f8f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07c3eb-2b80-4ade-9c23-1098c8d4e09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95F10-C0D9-4962-8024-C361F0406DC5}">
  <ds:schemaRefs>
    <ds:schemaRef ds:uri="http://schemas.microsoft.com/sharepoint/v3/contenttype/forms"/>
  </ds:schemaRefs>
</ds:datastoreItem>
</file>

<file path=customXml/itemProps2.xml><?xml version="1.0" encoding="utf-8"?>
<ds:datastoreItem xmlns:ds="http://schemas.openxmlformats.org/officeDocument/2006/customXml" ds:itemID="{99F3438B-9812-4B15-BDBD-A5360866090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0E819C1-FB58-46F8-9DCC-E4BE59825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1643d2-7b54-41e1-a7eb-63fda343f8f3"/>
    <ds:schemaRef ds:uri="da07c3eb-2b80-4ade-9c23-1098c8d4e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219</TotalTime>
  <Words>1573</Words>
  <Application>Microsoft Office PowerPoint</Application>
  <PresentationFormat>Widescreen</PresentationFormat>
  <Paragraphs>314</Paragraphs>
  <Slides>34</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Helvetica</vt:lpstr>
      <vt:lpstr>Symbol</vt:lpstr>
      <vt:lpstr>Wingdings</vt:lpstr>
      <vt:lpstr>Wingdings 3</vt:lpstr>
      <vt:lpstr>Ion</vt:lpstr>
      <vt:lpstr>Project management</vt:lpstr>
      <vt:lpstr>PowerPoint Presentation</vt:lpstr>
      <vt:lpstr>What we hope to learn:</vt:lpstr>
      <vt:lpstr>Chapter outline</vt:lpstr>
      <vt:lpstr>Why Project Managers Need  to Understand Strategy</vt:lpstr>
      <vt:lpstr>The Strategic Management Process:  An Overview</vt:lpstr>
      <vt:lpstr>Four Activities of the Strategic  Management Process</vt:lpstr>
      <vt:lpstr>Strategic Management Process</vt:lpstr>
      <vt:lpstr>Characteristics of Objectives</vt:lpstr>
      <vt:lpstr>S.M.A.R.T markmið</vt:lpstr>
      <vt:lpstr>The Need for a Project Priority System</vt:lpstr>
      <vt:lpstr>Benefits of Project Portfolio Management</vt:lpstr>
      <vt:lpstr>A Portfolio Management System</vt:lpstr>
      <vt:lpstr>Portfolio of Projects by Type</vt:lpstr>
      <vt:lpstr>A Portfolio Management System</vt:lpstr>
      <vt:lpstr>Financial Models</vt:lpstr>
      <vt:lpstr>Financial Models (cont’d)</vt:lpstr>
      <vt:lpstr>Example Comparing Two Projects  Using Payback Method</vt:lpstr>
      <vt:lpstr>Example Comparing Two Projects  Using Net Present Value Method</vt:lpstr>
      <vt:lpstr>Nonfinancial Strategic Criteria</vt:lpstr>
      <vt:lpstr>Multi-Criteria Selection Models</vt:lpstr>
      <vt:lpstr>Sample Selection Questions Used in Practice</vt:lpstr>
      <vt:lpstr>Sample Selection Questions Used in Practice</vt:lpstr>
      <vt:lpstr>Project Screening Matrix</vt:lpstr>
      <vt:lpstr>Applying a Selection Model</vt:lpstr>
      <vt:lpstr>Applying a Selection Model (cont’d)</vt:lpstr>
      <vt:lpstr>A Proposal Form for an Automatic Vehicular Tracking (AVL) Public Transportation Project</vt:lpstr>
      <vt:lpstr>Risk Analysis for 500-Acre Wind Farm</vt:lpstr>
      <vt:lpstr>Project  Screening Process</vt:lpstr>
      <vt:lpstr>Priority Screening  Analysis</vt:lpstr>
      <vt:lpstr>Managing the Portfolio System</vt:lpstr>
      <vt:lpstr>Balancing the Portfolio for  Risks and Types of Projects</vt:lpstr>
      <vt:lpstr>How would you classify the following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Verkefnastjórnun</dc:title>
  <dc:creator>Stefán Guðnason</dc:creator>
  <cp:lastModifiedBy>Stefán Guðnason</cp:lastModifiedBy>
  <cp:revision>7</cp:revision>
  <dcterms:created xsi:type="dcterms:W3CDTF">2020-01-10T15:30:22Z</dcterms:created>
  <dcterms:modified xsi:type="dcterms:W3CDTF">2020-01-13T21:55:39Z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0x0101003F9A824E176BC24B89D5D6B85A74A217</vt:lpwstr>
  </property>
</Properties>
</file>