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33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5" r:id="rId12"/>
    <p:sldId id="266" r:id="rId13"/>
    <p:sldId id="263" r:id="rId14"/>
    <p:sldId id="268" r:id="rId15"/>
    <p:sldId id="267" r:id="rId16"/>
    <p:sldId id="270" r:id="rId17"/>
    <p:sldId id="269" r:id="rId18"/>
    <p:sldId id="271" r:id="rId19"/>
    <p:sldId id="273" r:id="rId20"/>
    <p:sldId id="272" r:id="rId21"/>
    <p:sldId id="275" r:id="rId22"/>
    <p:sldId id="284" r:id="rId23"/>
    <p:sldId id="274" r:id="rId24"/>
    <p:sldId id="277" r:id="rId25"/>
    <p:sldId id="278" r:id="rId26"/>
    <p:sldId id="285" r:id="rId27"/>
    <p:sldId id="286" r:id="rId28"/>
    <p:sldId id="288" r:id="rId29"/>
    <p:sldId id="287" r:id="rId30"/>
    <p:sldId id="282" r:id="rId31"/>
    <p:sldId id="289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6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20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106DBE-298C-4118-80B9-B4E3869356D5}" type="datetimeFigureOut">
              <a:rPr lang="is-IS" smtClean="0"/>
              <a:t>26.1.2020</a:t>
            </a:fld>
            <a:endParaRPr lang="is-I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s-I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816C34-31D3-4272-BB7F-893741030DA7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467893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Project Management 6e.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4-</a:t>
            </a:r>
            <a:fld id="{0021D51A-B140-41D8-B455-79292309F0E0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93803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/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Project Management 6e.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4-</a:t>
            </a:r>
            <a:fld id="{0021D51A-B140-41D8-B455-79292309F0E0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3537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Project Management 6e.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4-</a:t>
            </a:r>
            <a:fld id="{0021D51A-B140-41D8-B455-79292309F0E0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5466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Project Management 6e.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4-</a:t>
            </a:r>
            <a:fld id="{0021D51A-B140-41D8-B455-79292309F0E0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29519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Project Management 6e.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4-</a:t>
            </a:r>
            <a:fld id="{0021D51A-B140-41D8-B455-79292309F0E0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389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Project Management 6e.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4-</a:t>
            </a:r>
            <a:fld id="{0021D51A-B140-41D8-B455-79292309F0E0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47085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Project Management 6e.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4-</a:t>
            </a:r>
            <a:fld id="{0021D51A-B140-41D8-B455-79292309F0E0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2334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Project Management 6e.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4-</a:t>
            </a:r>
            <a:fld id="{0021D51A-B140-41D8-B455-79292309F0E0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6391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/>
        </p:spPr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Project Management 6e.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4-</a:t>
            </a:r>
            <a:fld id="{0021D51A-B140-41D8-B455-79292309F0E0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8750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/>
        </p:spPr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Project Management 6e.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4-</a:t>
            </a:r>
            <a:fld id="{0021D51A-B140-41D8-B455-79292309F0E0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94561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/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Project Management 6e.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4-</a:t>
            </a:r>
            <a:fld id="{0021D51A-B140-41D8-B455-79292309F0E0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713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EBD94-26E5-45FA-90FF-741CE2CD45C7}" type="datetimeFigureOut">
              <a:rPr lang="is-IS" smtClean="0"/>
              <a:t>26.1.2020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51623-267E-4A12-8084-BE0661874B98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095561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EBD94-26E5-45FA-90FF-741CE2CD45C7}" type="datetimeFigureOut">
              <a:rPr lang="is-IS" smtClean="0"/>
              <a:t>26.1.2020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51623-267E-4A12-8084-BE0661874B98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795740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EBD94-26E5-45FA-90FF-741CE2CD45C7}" type="datetimeFigureOut">
              <a:rPr lang="is-IS" smtClean="0"/>
              <a:t>26.1.2020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51623-267E-4A12-8084-BE0661874B98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7474621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EBD94-26E5-45FA-90FF-741CE2CD45C7}" type="datetimeFigureOut">
              <a:rPr lang="is-IS" smtClean="0"/>
              <a:t>26.1.2020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51623-267E-4A12-8084-BE0661874B98}" type="slidenum">
              <a:rPr lang="is-IS" smtClean="0"/>
              <a:t>‹#›</a:t>
            </a:fld>
            <a:endParaRPr lang="is-I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81450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EBD94-26E5-45FA-90FF-741CE2CD45C7}" type="datetimeFigureOut">
              <a:rPr lang="is-IS" smtClean="0"/>
              <a:t>26.1.2020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51623-267E-4A12-8084-BE0661874B98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1542556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EBD94-26E5-45FA-90FF-741CE2CD45C7}" type="datetimeFigureOut">
              <a:rPr lang="is-IS" smtClean="0"/>
              <a:t>26.1.2020</a:t>
            </a:fld>
            <a:endParaRPr lang="is-I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51623-267E-4A12-8084-BE0661874B98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8048125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EBD94-26E5-45FA-90FF-741CE2CD45C7}" type="datetimeFigureOut">
              <a:rPr lang="is-IS" smtClean="0"/>
              <a:t>26.1.2020</a:t>
            </a:fld>
            <a:endParaRPr lang="is-I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51623-267E-4A12-8084-BE0661874B98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0179204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EBD94-26E5-45FA-90FF-741CE2CD45C7}" type="datetimeFigureOut">
              <a:rPr lang="is-IS" smtClean="0"/>
              <a:t>26.1.2020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51623-267E-4A12-8084-BE0661874B98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42722754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EBD94-26E5-45FA-90FF-741CE2CD45C7}" type="datetimeFigureOut">
              <a:rPr lang="is-IS" smtClean="0"/>
              <a:t>26.1.2020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51623-267E-4A12-8084-BE0661874B98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5994437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711201" y="6400800"/>
            <a:ext cx="6237817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Copyright © 2014 McGraw-Hill Education. All Rights Reserved. </a:t>
            </a:r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4</a:t>
            </a:r>
            <a:r>
              <a:rPr lang="en-US" dirty="0">
                <a:cs typeface="Times New Roman" panose="02020603050405020304" pitchFamily="18" charset="0"/>
              </a:rPr>
              <a:t>–</a:t>
            </a:r>
            <a:fld id="{14730FF1-74CE-4463-A621-CE9BB931BE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826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EBD94-26E5-45FA-90FF-741CE2CD45C7}" type="datetimeFigureOut">
              <a:rPr lang="is-IS" smtClean="0"/>
              <a:t>26.1.2020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51623-267E-4A12-8084-BE0661874B98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685448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EBD94-26E5-45FA-90FF-741CE2CD45C7}" type="datetimeFigureOut">
              <a:rPr lang="is-IS" smtClean="0"/>
              <a:t>26.1.2020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51623-267E-4A12-8084-BE0661874B98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669894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EBD94-26E5-45FA-90FF-741CE2CD45C7}" type="datetimeFigureOut">
              <a:rPr lang="is-IS" smtClean="0"/>
              <a:t>26.1.2020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51623-267E-4A12-8084-BE0661874B98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726806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EBD94-26E5-45FA-90FF-741CE2CD45C7}" type="datetimeFigureOut">
              <a:rPr lang="is-IS" smtClean="0"/>
              <a:t>26.1.2020</a:t>
            </a:fld>
            <a:endParaRPr lang="is-I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51623-267E-4A12-8084-BE0661874B98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950728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EBD94-26E5-45FA-90FF-741CE2CD45C7}" type="datetimeFigureOut">
              <a:rPr lang="is-IS" smtClean="0"/>
              <a:t>26.1.2020</a:t>
            </a:fld>
            <a:endParaRPr lang="is-I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51623-267E-4A12-8084-BE0661874B98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25846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EBD94-26E5-45FA-90FF-741CE2CD45C7}" type="datetimeFigureOut">
              <a:rPr lang="is-IS" smtClean="0"/>
              <a:t>26.1.2020</a:t>
            </a:fld>
            <a:endParaRPr lang="is-I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51623-267E-4A12-8084-BE0661874B98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212143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EBD94-26E5-45FA-90FF-741CE2CD45C7}" type="datetimeFigureOut">
              <a:rPr lang="is-IS" smtClean="0"/>
              <a:t>26.1.2020</a:t>
            </a:fld>
            <a:endParaRPr lang="is-I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51623-267E-4A12-8084-BE0661874B98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697920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EBD94-26E5-45FA-90FF-741CE2CD45C7}" type="datetimeFigureOut">
              <a:rPr lang="is-IS" smtClean="0"/>
              <a:t>26.1.2020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51623-267E-4A12-8084-BE0661874B98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546666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6AEBD94-26E5-45FA-90FF-741CE2CD45C7}" type="datetimeFigureOut">
              <a:rPr lang="is-IS" smtClean="0"/>
              <a:t>26.1.2020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751623-267E-4A12-8084-BE0661874B98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8064442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7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E3BE14-F0D4-404E-A0ED-8A041DAC528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err="1"/>
              <a:t>Chapter</a:t>
            </a:r>
            <a:r>
              <a:rPr lang="is-IS" dirty="0"/>
              <a:t> </a:t>
            </a:r>
            <a:r>
              <a:rPr lang="is-IS" dirty="0" err="1"/>
              <a:t>four</a:t>
            </a:r>
            <a:r>
              <a:rPr lang="is-IS" dirty="0"/>
              <a:t>- </a:t>
            </a:r>
            <a:r>
              <a:rPr lang="is-IS" dirty="0" err="1"/>
              <a:t>defining</a:t>
            </a:r>
            <a:r>
              <a:rPr lang="is-IS" dirty="0"/>
              <a:t> </a:t>
            </a:r>
            <a:r>
              <a:rPr lang="is-IS" dirty="0" err="1"/>
              <a:t>the</a:t>
            </a:r>
            <a:r>
              <a:rPr lang="is-IS" dirty="0"/>
              <a:t> </a:t>
            </a:r>
            <a:r>
              <a:rPr lang="is-IS" dirty="0" err="1"/>
              <a:t>project</a:t>
            </a:r>
            <a:endParaRPr lang="is-I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A45B7B-4D3C-4551-9CE0-EDBF4471876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s-IS" dirty="0"/>
              <a:t>Stefan </a:t>
            </a:r>
            <a:r>
              <a:rPr lang="is-IS" dirty="0" err="1"/>
              <a:t>gudnason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426157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C7B9BE-492E-4ECD-84AF-B7EBF09E35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	Step 3:	Creating the Work	Breakdown Structure</a:t>
            </a:r>
            <a:endParaRPr lang="is-I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DC3DBB-725D-4C67-AD88-35DD253187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50000"/>
              </a:spcBef>
            </a:pPr>
            <a:r>
              <a:rPr lang="en-US" dirty="0"/>
              <a:t>Work Breakdown Structure (WBS)</a:t>
            </a:r>
          </a:p>
          <a:p>
            <a:pPr lvl="1">
              <a:spcBef>
                <a:spcPct val="50000"/>
              </a:spcBef>
            </a:pPr>
            <a:r>
              <a:rPr lang="en-US" dirty="0"/>
              <a:t>A hierarchical outline (map) that identifies the products and work elements involved in a project</a:t>
            </a:r>
          </a:p>
          <a:p>
            <a:pPr lvl="1">
              <a:spcBef>
                <a:spcPct val="50000"/>
              </a:spcBef>
            </a:pPr>
            <a:r>
              <a:rPr lang="en-US" dirty="0"/>
              <a:t>Defines the relationship of the final deliverable </a:t>
            </a:r>
            <a:br>
              <a:rPr lang="en-US" dirty="0"/>
            </a:br>
            <a:r>
              <a:rPr lang="en-US" dirty="0"/>
              <a:t>(the project) to its </a:t>
            </a:r>
            <a:r>
              <a:rPr lang="en-US" dirty="0" err="1"/>
              <a:t>subdeliverables</a:t>
            </a:r>
            <a:r>
              <a:rPr lang="en-US" dirty="0"/>
              <a:t>, and in turn, </a:t>
            </a:r>
            <a:br>
              <a:rPr lang="en-US" dirty="0"/>
            </a:br>
            <a:r>
              <a:rPr lang="en-US" dirty="0"/>
              <a:t>their relationships to work packages.</a:t>
            </a:r>
          </a:p>
          <a:p>
            <a:pPr lvl="1">
              <a:spcBef>
                <a:spcPct val="50000"/>
              </a:spcBef>
            </a:pPr>
            <a:r>
              <a:rPr lang="en-US" dirty="0"/>
              <a:t>Best suited for design and build projects that have tangible outcomes rather than process-oriented projects</a:t>
            </a:r>
          </a:p>
          <a:p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9219016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AutoShape 2"/>
          <p:cNvSpPr>
            <a:spLocks noGrp="1" noChangeArrowheads="1"/>
          </p:cNvSpPr>
          <p:nvPr>
            <p:ph type="title"/>
          </p:nvPr>
        </p:nvSpPr>
        <p:spPr>
          <a:xfrm>
            <a:off x="7559675" y="1874838"/>
            <a:ext cx="2605088" cy="1498600"/>
          </a:xfr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/>
        </p:spPr>
        <p:txBody>
          <a:bodyPr/>
          <a:lstStyle/>
          <a:p>
            <a:r>
              <a:rPr lang="en-US" sz="2400" dirty="0"/>
              <a:t>Hierarchical Breakdown of the WBS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4</a:t>
            </a:r>
            <a:r>
              <a:rPr lang="en-US" dirty="0">
                <a:cs typeface="Times New Roman" panose="02020603050405020304" pitchFamily="18" charset="0"/>
              </a:rPr>
              <a:t>–</a:t>
            </a:r>
            <a:fld id="{000009EC-8DD0-4F58-AD20-C206EA521A5B}" type="slidenum">
              <a:rPr lang="en-US"/>
              <a:pPr/>
              <a:t>11</a:t>
            </a:fld>
            <a:endParaRPr lang="en-US" dirty="0"/>
          </a:p>
        </p:txBody>
      </p:sp>
      <p:sp>
        <p:nvSpPr>
          <p:cNvPr id="86019" name="Text Box 3"/>
          <p:cNvSpPr txBox="1">
            <a:spLocks noChangeArrowheads="1"/>
          </p:cNvSpPr>
          <p:nvPr/>
        </p:nvSpPr>
        <p:spPr bwMode="auto">
          <a:xfrm>
            <a:off x="8931276" y="6172200"/>
            <a:ext cx="12795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 b="1" dirty="0">
                <a:solidFill>
                  <a:srgbClr val="006666"/>
                </a:solidFill>
              </a:rPr>
              <a:t>FIGURE 4.3</a:t>
            </a:r>
            <a:endParaRPr lang="en-US" sz="1200" b="1" dirty="0">
              <a:solidFill>
                <a:srgbClr val="006666"/>
              </a:solidFill>
              <a:cs typeface="Arial" panose="020B0604020202020204" pitchFamily="34" charset="0"/>
            </a:endParaRPr>
          </a:p>
        </p:txBody>
      </p:sp>
      <p:sp>
        <p:nvSpPr>
          <p:cNvPr id="86022" name="Rectangle 6"/>
          <p:cNvSpPr>
            <a:spLocks noChangeArrowheads="1"/>
          </p:cNvSpPr>
          <p:nvPr/>
        </p:nvSpPr>
        <p:spPr bwMode="auto">
          <a:xfrm>
            <a:off x="7559676" y="3703318"/>
            <a:ext cx="2651124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1400" dirty="0"/>
              <a:t>* This breakdown groups work packages by type of work within a deliverable and allows assignment of responsibility to an organizational unit. This extra step facilitates a system for monitoring project progress (discussed in Chapter 13).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7002" y="485775"/>
            <a:ext cx="4867275" cy="588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1923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85515-9AF0-485F-BD4F-EE0BF30AED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WBS Helps the Project Manager</a:t>
            </a:r>
            <a:endParaRPr lang="is-I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FCB98B-9EC2-4EC8-9968-D0C7F36645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35000"/>
              </a:spcBef>
            </a:pPr>
            <a:r>
              <a:rPr lang="en-US" dirty="0"/>
              <a:t>WBS</a:t>
            </a:r>
          </a:p>
          <a:p>
            <a:pPr lvl="1">
              <a:spcBef>
                <a:spcPct val="35000"/>
              </a:spcBef>
            </a:pPr>
            <a:r>
              <a:rPr lang="en-US" dirty="0"/>
              <a:t>Facilitates evaluation of cost, time, and technical performance of the organization on a project.</a:t>
            </a:r>
          </a:p>
          <a:p>
            <a:pPr lvl="1">
              <a:spcBef>
                <a:spcPct val="35000"/>
              </a:spcBef>
            </a:pPr>
            <a:r>
              <a:rPr lang="en-US" dirty="0"/>
              <a:t>Provides management with information appropriate </a:t>
            </a:r>
            <a:br>
              <a:rPr lang="en-US" dirty="0"/>
            </a:br>
            <a:r>
              <a:rPr lang="en-US" dirty="0"/>
              <a:t>to each organizational level.</a:t>
            </a:r>
          </a:p>
          <a:p>
            <a:pPr lvl="1">
              <a:spcBef>
                <a:spcPct val="35000"/>
              </a:spcBef>
            </a:pPr>
            <a:r>
              <a:rPr lang="en-US" dirty="0"/>
              <a:t>Helps in the development of the organization breakdown structure (OBS), which assigns project responsibilities to organizational units and individuals</a:t>
            </a:r>
          </a:p>
          <a:p>
            <a:pPr lvl="1">
              <a:spcBef>
                <a:spcPct val="35000"/>
              </a:spcBef>
            </a:pPr>
            <a:r>
              <a:rPr lang="en-US" dirty="0"/>
              <a:t>Helps manage plan, schedule, and budget.</a:t>
            </a:r>
          </a:p>
          <a:p>
            <a:pPr lvl="1">
              <a:spcBef>
                <a:spcPct val="35000"/>
              </a:spcBef>
            </a:pPr>
            <a:r>
              <a:rPr lang="en-US" dirty="0"/>
              <a:t>Defines communication channels and assists </a:t>
            </a:r>
            <a:br>
              <a:rPr lang="en-US" dirty="0"/>
            </a:br>
            <a:r>
              <a:rPr lang="en-US" dirty="0"/>
              <a:t>in coordinating the various project elements.</a:t>
            </a:r>
          </a:p>
          <a:p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724377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AutoShape 2"/>
          <p:cNvSpPr>
            <a:spLocks noGrp="1" noChangeArrowheads="1"/>
          </p:cNvSpPr>
          <p:nvPr>
            <p:ph type="title"/>
          </p:nvPr>
        </p:nvSpPr>
        <p:spPr>
          <a:xfrm>
            <a:off x="2017714" y="266700"/>
            <a:ext cx="8156575" cy="757238"/>
          </a:xfr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/>
        </p:spPr>
        <p:txBody>
          <a:bodyPr/>
          <a:lstStyle/>
          <a:p>
            <a:r>
              <a:rPr lang="en-US" sz="2800" dirty="0"/>
              <a:t>Work Breakdown Structure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4</a:t>
            </a:r>
            <a:r>
              <a:rPr lang="en-US" dirty="0">
                <a:cs typeface="Times New Roman" panose="02020603050405020304" pitchFamily="18" charset="0"/>
              </a:rPr>
              <a:t>–</a:t>
            </a:r>
            <a:fld id="{F9BFDE06-4834-4CC2-B4E0-553C80D3D848}" type="slidenum">
              <a:rPr lang="en-US"/>
              <a:pPr/>
              <a:t>13</a:t>
            </a:fld>
            <a:endParaRPr lang="en-US" dirty="0"/>
          </a:p>
        </p:txBody>
      </p:sp>
      <p:sp>
        <p:nvSpPr>
          <p:cNvPr id="87043" name="Text Box 3"/>
          <p:cNvSpPr txBox="1">
            <a:spLocks noChangeArrowheads="1"/>
          </p:cNvSpPr>
          <p:nvPr/>
        </p:nvSpPr>
        <p:spPr bwMode="auto">
          <a:xfrm>
            <a:off x="8931276" y="6172200"/>
            <a:ext cx="12795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 b="1" dirty="0">
                <a:solidFill>
                  <a:srgbClr val="006666"/>
                </a:solidFill>
              </a:rPr>
              <a:t>FIGURE 4.4</a:t>
            </a:r>
            <a:endParaRPr lang="en-US" sz="1200" b="1" dirty="0">
              <a:solidFill>
                <a:srgbClr val="006666"/>
              </a:solidFill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268" y="1318231"/>
            <a:ext cx="78486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4591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0455D-1071-4D0A-8BE1-1963CFD520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 Packages</a:t>
            </a:r>
            <a:endParaRPr lang="is-I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7F09EE-A2DC-4208-9F2B-6418265197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indent="-228600"/>
            <a:r>
              <a:rPr lang="en-US" dirty="0"/>
              <a:t>A work package is the lowest level of the WBS.</a:t>
            </a:r>
          </a:p>
          <a:p>
            <a:pPr marL="628650" lvl="1"/>
            <a:r>
              <a:rPr lang="en-US" dirty="0"/>
              <a:t>It is output-oriented in that it:</a:t>
            </a:r>
          </a:p>
          <a:p>
            <a:pPr marL="1257300" lvl="2" indent="-457200">
              <a:spcBef>
                <a:spcPct val="50000"/>
              </a:spcBef>
              <a:buFontTx/>
              <a:buAutoNum type="arabicPeriod"/>
            </a:pPr>
            <a:r>
              <a:rPr lang="en-US" dirty="0"/>
              <a:t>Defines work (what).</a:t>
            </a:r>
          </a:p>
          <a:p>
            <a:pPr marL="1257300" lvl="2" indent="-457200">
              <a:spcBef>
                <a:spcPct val="50000"/>
              </a:spcBef>
              <a:buFontTx/>
              <a:buAutoNum type="arabicPeriod"/>
            </a:pPr>
            <a:r>
              <a:rPr lang="en-US" dirty="0"/>
              <a:t>Identifies time to complete a work package (how long).</a:t>
            </a:r>
          </a:p>
          <a:p>
            <a:pPr marL="1257300" lvl="2" indent="-457200">
              <a:spcBef>
                <a:spcPct val="50000"/>
              </a:spcBef>
              <a:buFontTx/>
              <a:buAutoNum type="arabicPeriod"/>
            </a:pPr>
            <a:r>
              <a:rPr lang="en-US" dirty="0"/>
              <a:t>Identifies a time-phased budget to complete </a:t>
            </a:r>
            <a:br>
              <a:rPr lang="en-US" dirty="0"/>
            </a:br>
            <a:r>
              <a:rPr lang="en-US" dirty="0"/>
              <a:t>a work package (cost).</a:t>
            </a:r>
          </a:p>
          <a:p>
            <a:pPr marL="1257300" lvl="2" indent="-457200">
              <a:spcBef>
                <a:spcPct val="50000"/>
              </a:spcBef>
              <a:buFontTx/>
              <a:buAutoNum type="arabicPeriod"/>
            </a:pPr>
            <a:r>
              <a:rPr lang="en-US" dirty="0"/>
              <a:t>Identifies resources needed to complete </a:t>
            </a:r>
            <a:br>
              <a:rPr lang="en-US" dirty="0"/>
            </a:br>
            <a:r>
              <a:rPr lang="en-US" dirty="0"/>
              <a:t>a work package (how much).</a:t>
            </a:r>
          </a:p>
          <a:p>
            <a:pPr marL="1257300" lvl="2" indent="-457200">
              <a:spcBef>
                <a:spcPct val="50000"/>
              </a:spcBef>
              <a:buFontTx/>
              <a:buAutoNum type="arabicPeriod"/>
            </a:pPr>
            <a:r>
              <a:rPr lang="en-US" dirty="0"/>
              <a:t>Identifies a person responsible for units of work (who).</a:t>
            </a:r>
          </a:p>
          <a:p>
            <a:pPr marL="1257300" lvl="2" indent="-457200">
              <a:spcBef>
                <a:spcPct val="50000"/>
              </a:spcBef>
              <a:buFontTx/>
              <a:buAutoNum type="arabicPeriod"/>
            </a:pPr>
            <a:r>
              <a:rPr lang="en-US" dirty="0"/>
              <a:t>Identifies monitoring points for measuring success (how well).</a:t>
            </a:r>
          </a:p>
          <a:p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32703034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2EF12-C180-4B23-BB36-6E844A034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	Step 4:	Integrating the WBS</a:t>
            </a:r>
            <a:br>
              <a:rPr lang="en-US" dirty="0"/>
            </a:br>
            <a:r>
              <a:rPr lang="en-US" dirty="0"/>
              <a:t>	with the Organization</a:t>
            </a:r>
            <a:endParaRPr lang="is-I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5E0095-5D3C-4BDC-A7BB-7BDBF9EB70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Organizational Breakdown Structure (OBS)</a:t>
            </a:r>
          </a:p>
          <a:p>
            <a:pPr lvl="1"/>
            <a:r>
              <a:rPr lang="en-US" dirty="0"/>
              <a:t>Depicts how the firm is organized to discharge its work responsibility for a project.</a:t>
            </a:r>
          </a:p>
          <a:p>
            <a:pPr marL="1023938" lvl="2" indent="-288925">
              <a:spcBef>
                <a:spcPct val="50000"/>
              </a:spcBef>
            </a:pPr>
            <a:r>
              <a:rPr lang="en-US" sz="2400" dirty="0"/>
              <a:t>Provides a framework to summarize </a:t>
            </a:r>
            <a:br>
              <a:rPr lang="en-US" sz="2400" dirty="0"/>
            </a:br>
            <a:r>
              <a:rPr lang="en-US" sz="2400" dirty="0"/>
              <a:t>organization unit work performance.</a:t>
            </a:r>
          </a:p>
          <a:p>
            <a:pPr marL="1023938" lvl="2" indent="-288925">
              <a:spcBef>
                <a:spcPct val="50000"/>
              </a:spcBef>
            </a:pPr>
            <a:r>
              <a:rPr lang="en-US" sz="2400" dirty="0"/>
              <a:t>Identifies organization units responsible </a:t>
            </a:r>
            <a:br>
              <a:rPr lang="en-US" sz="2400" dirty="0"/>
            </a:br>
            <a:r>
              <a:rPr lang="en-US" sz="2400" dirty="0"/>
              <a:t>for work packages.</a:t>
            </a:r>
          </a:p>
          <a:p>
            <a:pPr marL="1023938" lvl="2" indent="-288925">
              <a:spcBef>
                <a:spcPct val="50000"/>
              </a:spcBef>
            </a:pPr>
            <a:r>
              <a:rPr lang="en-US" sz="2400" dirty="0"/>
              <a:t>Ties organizational units to cost control accounts.</a:t>
            </a:r>
          </a:p>
          <a:p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4073783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5925" y="832457"/>
            <a:ext cx="8820150" cy="5248275"/>
          </a:xfrm>
          <a:prstGeom prst="rect">
            <a:avLst/>
          </a:prstGeom>
        </p:spPr>
      </p:pic>
      <p:sp>
        <p:nvSpPr>
          <p:cNvPr id="88066" name="AutoShape 2"/>
          <p:cNvSpPr>
            <a:spLocks noGrp="1" noChangeArrowheads="1"/>
          </p:cNvSpPr>
          <p:nvPr>
            <p:ph type="title"/>
          </p:nvPr>
        </p:nvSpPr>
        <p:spPr>
          <a:xfrm>
            <a:off x="8290536" y="228636"/>
            <a:ext cx="1976438" cy="823913"/>
          </a:xfr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/>
        </p:spPr>
        <p:txBody>
          <a:bodyPr/>
          <a:lstStyle/>
          <a:p>
            <a:r>
              <a:rPr lang="en-US" sz="1600" dirty="0"/>
              <a:t>Integration of </a:t>
            </a:r>
            <a:br>
              <a:rPr lang="en-US" sz="1600" dirty="0"/>
            </a:br>
            <a:r>
              <a:rPr lang="en-US" sz="1600" dirty="0"/>
              <a:t>WBS and OBS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4</a:t>
            </a:r>
            <a:r>
              <a:rPr lang="en-US" dirty="0">
                <a:cs typeface="Times New Roman" panose="02020603050405020304" pitchFamily="18" charset="0"/>
              </a:rPr>
              <a:t>–</a:t>
            </a:r>
            <a:fld id="{17E5F140-93A7-4457-A031-30ABCB4023C0}" type="slidenum">
              <a:rPr lang="en-US"/>
              <a:pPr/>
              <a:t>16</a:t>
            </a:fld>
            <a:endParaRPr lang="en-US" dirty="0"/>
          </a:p>
        </p:txBody>
      </p:sp>
      <p:sp>
        <p:nvSpPr>
          <p:cNvPr id="88067" name="Text Box 3"/>
          <p:cNvSpPr txBox="1">
            <a:spLocks noChangeArrowheads="1"/>
          </p:cNvSpPr>
          <p:nvPr/>
        </p:nvSpPr>
        <p:spPr bwMode="auto">
          <a:xfrm>
            <a:off x="8931276" y="6262689"/>
            <a:ext cx="12795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 b="1" dirty="0">
                <a:solidFill>
                  <a:srgbClr val="006666"/>
                </a:solidFill>
              </a:rPr>
              <a:t>FIGURE 4.5</a:t>
            </a:r>
            <a:endParaRPr lang="en-US" sz="1200" b="1" dirty="0">
              <a:solidFill>
                <a:srgbClr val="006666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91988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70642B-8E90-4FAF-AF87-58E0A26C40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	Step 5: 	Coding the WBS for </a:t>
            </a:r>
            <a:br>
              <a:rPr lang="en-US" dirty="0"/>
            </a:br>
            <a:r>
              <a:rPr lang="en-US" dirty="0"/>
              <a:t>	the Information System</a:t>
            </a:r>
            <a:endParaRPr lang="is-I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DCEB56-5763-4528-8991-B153468B5F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WBS Coding System</a:t>
            </a:r>
          </a:p>
          <a:p>
            <a:pPr lvl="1"/>
            <a:r>
              <a:rPr lang="en-US" dirty="0"/>
              <a:t>Defines:</a:t>
            </a:r>
          </a:p>
          <a:p>
            <a:pPr marL="1023938" lvl="2" indent="-288925"/>
            <a:r>
              <a:rPr lang="en-US" sz="2400" dirty="0"/>
              <a:t>Levels and elements of the WBS</a:t>
            </a:r>
          </a:p>
          <a:p>
            <a:pPr marL="1023938" lvl="2" indent="-288925"/>
            <a:r>
              <a:rPr lang="en-US" sz="2400" dirty="0"/>
              <a:t>Organization elements</a:t>
            </a:r>
          </a:p>
          <a:p>
            <a:pPr marL="1023938" lvl="2" indent="-288925"/>
            <a:r>
              <a:rPr lang="en-US" sz="2400" dirty="0"/>
              <a:t>Work packages</a:t>
            </a:r>
          </a:p>
          <a:p>
            <a:pPr marL="1023938" lvl="2" indent="-288925"/>
            <a:r>
              <a:rPr lang="en-US" sz="2400" dirty="0"/>
              <a:t>Budget and cost information</a:t>
            </a:r>
          </a:p>
          <a:p>
            <a:pPr lvl="1"/>
            <a:r>
              <a:rPr lang="en-US" dirty="0"/>
              <a:t>Allows reports to be consolidated at any level in the organization structure</a:t>
            </a:r>
          </a:p>
          <a:p>
            <a:r>
              <a:rPr lang="en-US" dirty="0"/>
              <a:t>WBS Dictionary</a:t>
            </a:r>
          </a:p>
          <a:p>
            <a:pPr lvl="1"/>
            <a:r>
              <a:rPr lang="en-US" dirty="0"/>
              <a:t>Provides detailed information about each element in the WBS.</a:t>
            </a:r>
          </a:p>
          <a:p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8317284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1768"/>
            <a:ext cx="4530007" cy="5179500"/>
          </a:xfrm>
          <a:prstGeom prst="rect">
            <a:avLst/>
          </a:prstGeom>
        </p:spPr>
      </p:pic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4</a:t>
            </a:r>
            <a:r>
              <a:rPr lang="en-US" dirty="0">
                <a:cs typeface="Times New Roman" panose="02020603050405020304" pitchFamily="18" charset="0"/>
              </a:rPr>
              <a:t>–</a:t>
            </a:r>
            <a:fld id="{521373F5-9DB6-4B52-A335-20B1434208FC}" type="slidenum">
              <a:rPr lang="en-US"/>
              <a:pPr/>
              <a:t>18</a:t>
            </a:fld>
            <a:endParaRPr lang="en-US" dirty="0"/>
          </a:p>
        </p:txBody>
      </p:sp>
      <p:sp>
        <p:nvSpPr>
          <p:cNvPr id="7" name="AutoShape 2"/>
          <p:cNvSpPr txBox="1">
            <a:spLocks noChangeArrowheads="1"/>
          </p:cNvSpPr>
          <p:nvPr/>
        </p:nvSpPr>
        <p:spPr bwMode="blackWhite">
          <a:xfrm>
            <a:off x="10215562" y="1145450"/>
            <a:ext cx="1976438" cy="987504"/>
          </a:xfrm>
          <a:prstGeom prst="roundRect">
            <a:avLst>
              <a:gd name="adj" fmla="val 16667"/>
            </a:avLst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 w="9525">
            <a:solidFill>
              <a:srgbClr val="4D4D4D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137160" rIns="91440" bIns="137160" numCol="1" anchor="t" anchorCtr="0" compatLnSpc="1">
            <a:prstTxWarp prst="textNoShape">
              <a:avLst/>
            </a:prstTxWarp>
            <a:sp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r>
              <a:rPr lang="en-US" sz="2000" dirty="0"/>
              <a:t>Coding  </a:t>
            </a:r>
            <a:br>
              <a:rPr lang="en-US" sz="2000" dirty="0"/>
            </a:br>
            <a:r>
              <a:rPr lang="en-US" sz="2000" dirty="0"/>
              <a:t>the WBS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8931276" y="6262689"/>
            <a:ext cx="12795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 b="1" dirty="0">
                <a:solidFill>
                  <a:srgbClr val="006666"/>
                </a:solidFill>
              </a:rPr>
              <a:t>EXHIBIT 4.1</a:t>
            </a:r>
            <a:endParaRPr lang="en-US" sz="1200" b="1" dirty="0">
              <a:solidFill>
                <a:srgbClr val="006666"/>
              </a:solidFill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CE8C053-8DE8-41C9-BBFB-CC4E2FF789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22802" y="2831899"/>
            <a:ext cx="4636942" cy="394351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1839404-EC7F-46CC-ABAC-B227BC64CF6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37580" y="504247"/>
            <a:ext cx="6098143" cy="2455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8464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7601" y="1685829"/>
            <a:ext cx="6588764" cy="4814190"/>
          </a:xfrm>
          <a:prstGeom prst="rect">
            <a:avLst/>
          </a:prstGeom>
        </p:spPr>
      </p:pic>
      <p:sp>
        <p:nvSpPr>
          <p:cNvPr id="92162" name="AutoShape 2"/>
          <p:cNvSpPr>
            <a:spLocks noGrp="1" noChangeArrowheads="1"/>
          </p:cNvSpPr>
          <p:nvPr>
            <p:ph type="title"/>
          </p:nvPr>
        </p:nvSpPr>
        <p:spPr>
          <a:xfrm>
            <a:off x="1995489" y="269875"/>
            <a:ext cx="8201025" cy="1123712"/>
          </a:xfr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/>
        </p:spPr>
        <p:txBody>
          <a:bodyPr/>
          <a:lstStyle/>
          <a:p>
            <a:r>
              <a:rPr lang="en-US" sz="2400" dirty="0"/>
              <a:t>Process Breakdown Structure (PBS) for</a:t>
            </a:r>
            <a:br>
              <a:rPr lang="en-US" sz="2400" dirty="0"/>
            </a:br>
            <a:r>
              <a:rPr lang="en-US" sz="2400" dirty="0"/>
              <a:t>Software Development Project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4</a:t>
            </a:r>
            <a:r>
              <a:rPr lang="en-US" dirty="0">
                <a:cs typeface="Times New Roman" panose="02020603050405020304" pitchFamily="18" charset="0"/>
              </a:rPr>
              <a:t>–</a:t>
            </a:r>
            <a:fld id="{D693F81A-C432-4F69-BA4F-37FA84220453}" type="slidenum">
              <a:rPr lang="en-US"/>
              <a:pPr/>
              <a:t>19</a:t>
            </a:fld>
            <a:endParaRPr lang="en-US" dirty="0"/>
          </a:p>
        </p:txBody>
      </p:sp>
      <p:sp>
        <p:nvSpPr>
          <p:cNvPr id="92163" name="Text Box 3"/>
          <p:cNvSpPr txBox="1">
            <a:spLocks noChangeArrowheads="1"/>
          </p:cNvSpPr>
          <p:nvPr/>
        </p:nvSpPr>
        <p:spPr bwMode="auto">
          <a:xfrm>
            <a:off x="8931276" y="6172200"/>
            <a:ext cx="12795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 b="1" dirty="0">
                <a:solidFill>
                  <a:srgbClr val="006666"/>
                </a:solidFill>
              </a:rPr>
              <a:t>FIGURE 4.6</a:t>
            </a:r>
            <a:endParaRPr lang="en-US" sz="1200" b="1" dirty="0">
              <a:solidFill>
                <a:srgbClr val="006666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0608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41894-0626-4925-85C4-00CCC3837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  <a:endParaRPr lang="is-I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58F218-C87B-47A4-8891-B5A2FDB222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AutoNum type="arabicPeriod"/>
            </a:pPr>
            <a:r>
              <a:rPr lang="en-US" dirty="0"/>
              <a:t>Identify key elements of a project scope statement and understand why a complete scope statement is crucial to project success</a:t>
            </a:r>
          </a:p>
          <a:p>
            <a:pPr marL="514350" indent="-514350">
              <a:buAutoNum type="arabicPeriod"/>
            </a:pPr>
            <a:r>
              <a:rPr lang="en-US" dirty="0"/>
              <a:t>Understand why it is important to establish project priorities in terms of cost, time, and performance</a:t>
            </a:r>
          </a:p>
          <a:p>
            <a:pPr marL="514350" indent="-514350">
              <a:buAutoNum type="arabicPeriod"/>
            </a:pPr>
            <a:r>
              <a:rPr lang="en-US" dirty="0"/>
              <a:t>Demonstrate the importance of a work breakdown structure (WBS) to the management of projects and how it serves as a data base for planning and control</a:t>
            </a:r>
          </a:p>
          <a:p>
            <a:pPr marL="514350" indent="-514350">
              <a:buAutoNum type="arabicPeriod"/>
            </a:pPr>
            <a:r>
              <a:rPr lang="en-US" dirty="0"/>
              <a:t>Demonstrate how the organization breakdown structure (OBS) establishes accountability to organizational units</a:t>
            </a:r>
          </a:p>
          <a:p>
            <a:pPr marL="514350" indent="-514350">
              <a:buAutoNum type="arabicPeriod"/>
            </a:pPr>
            <a:r>
              <a:rPr lang="en-US" dirty="0"/>
              <a:t>Describe a process breakdown structure (PBS) and when to use it</a:t>
            </a:r>
          </a:p>
          <a:p>
            <a:pPr marL="514350" indent="-514350">
              <a:buAutoNum type="arabicPeriod"/>
            </a:pPr>
            <a:r>
              <a:rPr lang="en-US" dirty="0"/>
              <a:t>Create responsibility matrices for small projects</a:t>
            </a:r>
          </a:p>
          <a:p>
            <a:pPr marL="514350" indent="-514350">
              <a:buAutoNum type="arabicPeriod"/>
            </a:pPr>
            <a:r>
              <a:rPr lang="en-US" dirty="0"/>
              <a:t>Create a communication plan for a project</a:t>
            </a:r>
          </a:p>
          <a:p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1217765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238752-2012-4502-8FA3-F4FAABF5E3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Responsibility Matrices</a:t>
            </a:r>
            <a:endParaRPr lang="is-I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317800-A067-494F-9C35-C5ADDC1BD6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Responsibility Matrix (RM)</a:t>
            </a:r>
          </a:p>
          <a:p>
            <a:pPr lvl="1"/>
            <a:r>
              <a:rPr lang="en-US" dirty="0"/>
              <a:t>Also called a linear responsibility chart</a:t>
            </a:r>
          </a:p>
          <a:p>
            <a:pPr lvl="1"/>
            <a:r>
              <a:rPr lang="en-US" dirty="0"/>
              <a:t>Summarizes the tasks to be accomplished and who is responsible for what on the project.</a:t>
            </a:r>
          </a:p>
          <a:p>
            <a:pPr lvl="2">
              <a:spcBef>
                <a:spcPct val="50000"/>
              </a:spcBef>
            </a:pPr>
            <a:r>
              <a:rPr lang="en-US" dirty="0"/>
              <a:t>Lists project activities and participants responsible for each activity.</a:t>
            </a:r>
          </a:p>
          <a:p>
            <a:pPr lvl="2">
              <a:spcBef>
                <a:spcPct val="50000"/>
              </a:spcBef>
            </a:pPr>
            <a:r>
              <a:rPr lang="en-US" dirty="0"/>
              <a:t>Clarifies critical interfaces between units </a:t>
            </a:r>
            <a:br>
              <a:rPr lang="en-US" dirty="0"/>
            </a:br>
            <a:r>
              <a:rPr lang="en-US" dirty="0"/>
              <a:t>and individuals that need coordination.</a:t>
            </a:r>
          </a:p>
          <a:p>
            <a:pPr lvl="2">
              <a:spcBef>
                <a:spcPct val="50000"/>
              </a:spcBef>
            </a:pPr>
            <a:r>
              <a:rPr lang="en-US" dirty="0"/>
              <a:t>Provide a means for all participants to view their responsibilities and agree on their assignments.</a:t>
            </a:r>
          </a:p>
          <a:p>
            <a:pPr lvl="2">
              <a:spcBef>
                <a:spcPct val="50000"/>
              </a:spcBef>
            </a:pPr>
            <a:r>
              <a:rPr lang="en-US" dirty="0"/>
              <a:t>Clarifies the extent or type of authority that </a:t>
            </a:r>
            <a:br>
              <a:rPr lang="en-US" dirty="0"/>
            </a:br>
            <a:r>
              <a:rPr lang="en-US" dirty="0"/>
              <a:t>can be exercised by each participant.</a:t>
            </a:r>
          </a:p>
          <a:p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5867906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AutoShape 2"/>
          <p:cNvSpPr>
            <a:spLocks noGrp="1" noChangeArrowheads="1"/>
          </p:cNvSpPr>
          <p:nvPr>
            <p:ph type="title"/>
          </p:nvPr>
        </p:nvSpPr>
        <p:spPr>
          <a:xfrm>
            <a:off x="1995489" y="269876"/>
            <a:ext cx="8201025" cy="688975"/>
          </a:xfr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/>
        </p:spPr>
        <p:txBody>
          <a:bodyPr/>
          <a:lstStyle/>
          <a:p>
            <a:r>
              <a:rPr lang="en-US" sz="2400" dirty="0"/>
              <a:t>Responsibility Matrix for a Market Research Project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4</a:t>
            </a:r>
            <a:r>
              <a:rPr lang="en-US" dirty="0">
                <a:cs typeface="Times New Roman" panose="02020603050405020304" pitchFamily="18" charset="0"/>
              </a:rPr>
              <a:t>–</a:t>
            </a:r>
            <a:fld id="{D693F81A-C432-4F69-BA4F-37FA84220453}" type="slidenum">
              <a:rPr lang="en-US"/>
              <a:pPr/>
              <a:t>21</a:t>
            </a:fld>
            <a:endParaRPr lang="en-US" dirty="0"/>
          </a:p>
        </p:txBody>
      </p:sp>
      <p:sp>
        <p:nvSpPr>
          <p:cNvPr id="92163" name="Text Box 3"/>
          <p:cNvSpPr txBox="1">
            <a:spLocks noChangeArrowheads="1"/>
          </p:cNvSpPr>
          <p:nvPr/>
        </p:nvSpPr>
        <p:spPr bwMode="auto">
          <a:xfrm>
            <a:off x="8931276" y="6172200"/>
            <a:ext cx="12795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 b="1" dirty="0">
                <a:solidFill>
                  <a:srgbClr val="006666"/>
                </a:solidFill>
              </a:rPr>
              <a:t>FIGURE 4.7</a:t>
            </a:r>
            <a:endParaRPr lang="en-US" sz="1200" b="1" dirty="0">
              <a:solidFill>
                <a:srgbClr val="006666"/>
              </a:solidFill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1688" y="1257275"/>
            <a:ext cx="8048625" cy="44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5178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AutoShape 2"/>
          <p:cNvSpPr>
            <a:spLocks noGrp="1" noChangeArrowheads="1"/>
          </p:cNvSpPr>
          <p:nvPr>
            <p:ph type="title"/>
          </p:nvPr>
        </p:nvSpPr>
        <p:spPr>
          <a:xfrm>
            <a:off x="2020889" y="269876"/>
            <a:ext cx="8150225" cy="688975"/>
          </a:xfr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/>
        </p:spPr>
        <p:txBody>
          <a:bodyPr/>
          <a:lstStyle/>
          <a:p>
            <a:r>
              <a:rPr lang="en-US" sz="2400" dirty="0"/>
              <a:t>Responsibility Matrix for the Conveyor Belt Project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4</a:t>
            </a:r>
            <a:r>
              <a:rPr lang="en-US" dirty="0">
                <a:cs typeface="Times New Roman" panose="02020603050405020304" pitchFamily="18" charset="0"/>
              </a:rPr>
              <a:t>–</a:t>
            </a:r>
            <a:fld id="{B989BB34-8B3A-4592-858B-BFFDA2B1B985}" type="slidenum">
              <a:rPr lang="en-US"/>
              <a:pPr/>
              <a:t>22</a:t>
            </a:fld>
            <a:endParaRPr lang="en-US" dirty="0"/>
          </a:p>
        </p:txBody>
      </p:sp>
      <p:sp>
        <p:nvSpPr>
          <p:cNvPr id="93187" name="Text Box 3"/>
          <p:cNvSpPr txBox="1">
            <a:spLocks noChangeArrowheads="1"/>
          </p:cNvSpPr>
          <p:nvPr/>
        </p:nvSpPr>
        <p:spPr bwMode="auto">
          <a:xfrm>
            <a:off x="8931276" y="6172200"/>
            <a:ext cx="12795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 b="1" dirty="0">
                <a:solidFill>
                  <a:srgbClr val="006666"/>
                </a:solidFill>
              </a:rPr>
              <a:t>FIGURE 4.8</a:t>
            </a:r>
            <a:endParaRPr lang="en-US" sz="1200" b="1" dirty="0">
              <a:solidFill>
                <a:srgbClr val="006666"/>
              </a:solidFill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7774" y="1771650"/>
            <a:ext cx="8658225" cy="33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254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75D832-C229-44BF-A4BA-599EB9E5A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Communication Plan</a:t>
            </a:r>
            <a:endParaRPr lang="is-I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E833B3-2906-4815-82BF-42414592FE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30000"/>
              </a:spcBef>
            </a:pPr>
            <a:r>
              <a:rPr lang="en-US" dirty="0"/>
              <a:t>What information needs to be collected </a:t>
            </a:r>
            <a:br>
              <a:rPr lang="en-US" dirty="0"/>
            </a:br>
            <a:r>
              <a:rPr lang="en-US" dirty="0"/>
              <a:t>and when?</a:t>
            </a:r>
          </a:p>
          <a:p>
            <a:pPr>
              <a:spcBef>
                <a:spcPct val="30000"/>
              </a:spcBef>
            </a:pPr>
            <a:r>
              <a:rPr lang="en-US" dirty="0"/>
              <a:t>Who will receive the information?</a:t>
            </a:r>
          </a:p>
          <a:p>
            <a:pPr>
              <a:spcBef>
                <a:spcPct val="30000"/>
              </a:spcBef>
            </a:pPr>
            <a:r>
              <a:rPr lang="en-US" dirty="0"/>
              <a:t>What methods will be used to gather </a:t>
            </a:r>
            <a:br>
              <a:rPr lang="en-US" dirty="0"/>
            </a:br>
            <a:r>
              <a:rPr lang="en-US" dirty="0"/>
              <a:t>and store information?</a:t>
            </a:r>
          </a:p>
          <a:p>
            <a:pPr>
              <a:spcBef>
                <a:spcPct val="30000"/>
              </a:spcBef>
            </a:pPr>
            <a:r>
              <a:rPr lang="en-US" dirty="0"/>
              <a:t>What are the limits, if any, on who has access to certain kinds of information?</a:t>
            </a:r>
          </a:p>
          <a:p>
            <a:pPr>
              <a:spcBef>
                <a:spcPct val="30000"/>
              </a:spcBef>
            </a:pPr>
            <a:r>
              <a:rPr lang="en-US" dirty="0"/>
              <a:t>When will the information be communicated?</a:t>
            </a:r>
          </a:p>
          <a:p>
            <a:pPr>
              <a:spcBef>
                <a:spcPct val="30000"/>
              </a:spcBef>
            </a:pPr>
            <a:r>
              <a:rPr lang="en-US" dirty="0"/>
              <a:t>How will it be communicated?</a:t>
            </a:r>
          </a:p>
          <a:p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6952416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A23078-A7F7-49EB-90B8-B6486F452A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Developing a Communication Plan</a:t>
            </a:r>
            <a:endParaRPr lang="is-I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2E6D95-F816-4F4C-88CC-FBB0172048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33400" indent="-533400">
              <a:spcBef>
                <a:spcPct val="45000"/>
              </a:spcBef>
              <a:buFontTx/>
              <a:buAutoNum type="arabicPeriod"/>
            </a:pPr>
            <a:r>
              <a:rPr lang="en-US" dirty="0"/>
              <a:t>Stakeholder analysis</a:t>
            </a:r>
          </a:p>
          <a:p>
            <a:pPr marL="533400" indent="-533400">
              <a:spcBef>
                <a:spcPct val="45000"/>
              </a:spcBef>
              <a:buFontTx/>
              <a:buAutoNum type="arabicPeriod"/>
            </a:pPr>
            <a:r>
              <a:rPr lang="en-US" dirty="0"/>
              <a:t>Information needs</a:t>
            </a:r>
          </a:p>
          <a:p>
            <a:pPr marL="533400" indent="-533400">
              <a:spcBef>
                <a:spcPct val="45000"/>
              </a:spcBef>
              <a:buFontTx/>
              <a:buAutoNum type="arabicPeriod"/>
            </a:pPr>
            <a:r>
              <a:rPr lang="en-US" dirty="0"/>
              <a:t>Sources of information</a:t>
            </a:r>
          </a:p>
          <a:p>
            <a:pPr marL="533400" indent="-533400">
              <a:spcBef>
                <a:spcPct val="45000"/>
              </a:spcBef>
              <a:buFontTx/>
              <a:buAutoNum type="arabicPeriod"/>
            </a:pPr>
            <a:r>
              <a:rPr lang="en-US" dirty="0"/>
              <a:t>Dissemination modes</a:t>
            </a:r>
          </a:p>
          <a:p>
            <a:pPr marL="533400" indent="-533400">
              <a:spcBef>
                <a:spcPct val="45000"/>
              </a:spcBef>
              <a:buFontTx/>
              <a:buAutoNum type="arabicPeriod"/>
            </a:pPr>
            <a:r>
              <a:rPr lang="en-US" dirty="0"/>
              <a:t>Responsibility and timing</a:t>
            </a:r>
          </a:p>
          <a:p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9716704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AutoShape 2"/>
          <p:cNvSpPr>
            <a:spLocks noGrp="1" noChangeArrowheads="1"/>
          </p:cNvSpPr>
          <p:nvPr>
            <p:ph type="title"/>
          </p:nvPr>
        </p:nvSpPr>
        <p:spPr>
          <a:xfrm>
            <a:off x="2020889" y="269876"/>
            <a:ext cx="8150225" cy="715089"/>
          </a:xfr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/>
        </p:spPr>
        <p:txBody>
          <a:bodyPr/>
          <a:lstStyle/>
          <a:p>
            <a:r>
              <a:rPr lang="en-US" sz="2400" dirty="0"/>
              <a:t>Stakeholder Communications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4</a:t>
            </a:r>
            <a:r>
              <a:rPr lang="en-US" dirty="0">
                <a:cs typeface="Times New Roman" panose="02020603050405020304" pitchFamily="18" charset="0"/>
              </a:rPr>
              <a:t>–</a:t>
            </a:r>
            <a:fld id="{B989BB34-8B3A-4592-858B-BFFDA2B1B985}" type="slidenum">
              <a:rPr lang="en-US"/>
              <a:pPr/>
              <a:t>25</a:t>
            </a:fld>
            <a:endParaRPr lang="en-US" dirty="0"/>
          </a:p>
        </p:txBody>
      </p:sp>
      <p:sp>
        <p:nvSpPr>
          <p:cNvPr id="93187" name="Text Box 3"/>
          <p:cNvSpPr txBox="1">
            <a:spLocks noChangeArrowheads="1"/>
          </p:cNvSpPr>
          <p:nvPr/>
        </p:nvSpPr>
        <p:spPr bwMode="auto">
          <a:xfrm>
            <a:off x="8931276" y="6172200"/>
            <a:ext cx="12795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 b="1" dirty="0">
                <a:solidFill>
                  <a:srgbClr val="006666"/>
                </a:solidFill>
              </a:rPr>
              <a:t>FIGURE 4.9</a:t>
            </a:r>
            <a:endParaRPr lang="en-US" sz="1200" b="1" dirty="0">
              <a:solidFill>
                <a:srgbClr val="006666"/>
              </a:solidFill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7074" y="1244957"/>
            <a:ext cx="5581650" cy="504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5334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9439E-5B56-4D5F-9A4A-ACF3C4D99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Information Needs</a:t>
            </a:r>
            <a:endParaRPr lang="is-I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885B5F-0D58-498B-B398-4294CD48E4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30000"/>
              </a:spcBef>
            </a:pPr>
            <a:r>
              <a:rPr lang="en-US" dirty="0"/>
              <a:t>Project status reports</a:t>
            </a:r>
          </a:p>
          <a:p>
            <a:pPr>
              <a:spcBef>
                <a:spcPct val="30000"/>
              </a:spcBef>
            </a:pPr>
            <a:r>
              <a:rPr lang="en-US" dirty="0"/>
              <a:t>Deliverable issues</a:t>
            </a:r>
          </a:p>
          <a:p>
            <a:pPr>
              <a:spcBef>
                <a:spcPct val="30000"/>
              </a:spcBef>
            </a:pPr>
            <a:r>
              <a:rPr lang="en-US" dirty="0"/>
              <a:t>Changes in scope</a:t>
            </a:r>
          </a:p>
          <a:p>
            <a:pPr>
              <a:spcBef>
                <a:spcPct val="30000"/>
              </a:spcBef>
            </a:pPr>
            <a:r>
              <a:rPr lang="en-US" dirty="0"/>
              <a:t>Team status meetings</a:t>
            </a:r>
          </a:p>
          <a:p>
            <a:pPr>
              <a:spcBef>
                <a:spcPct val="30000"/>
              </a:spcBef>
            </a:pPr>
            <a:r>
              <a:rPr lang="en-US" dirty="0"/>
              <a:t>Gating decisions</a:t>
            </a:r>
          </a:p>
          <a:p>
            <a:pPr>
              <a:spcBef>
                <a:spcPct val="30000"/>
              </a:spcBef>
            </a:pPr>
            <a:r>
              <a:rPr lang="en-US" dirty="0"/>
              <a:t>Accepted request changes</a:t>
            </a:r>
          </a:p>
          <a:p>
            <a:pPr>
              <a:spcBef>
                <a:spcPct val="30000"/>
              </a:spcBef>
            </a:pPr>
            <a:r>
              <a:rPr lang="en-US" dirty="0"/>
              <a:t>Action items</a:t>
            </a:r>
          </a:p>
          <a:p>
            <a:pPr>
              <a:spcBef>
                <a:spcPct val="30000"/>
              </a:spcBef>
            </a:pPr>
            <a:r>
              <a:rPr lang="en-US" dirty="0"/>
              <a:t>Milestone reports</a:t>
            </a:r>
          </a:p>
          <a:p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31487113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7" name="AutoShape 3"/>
          <p:cNvSpPr>
            <a:spLocks noGrp="1" noChangeArrowheads="1"/>
          </p:cNvSpPr>
          <p:nvPr>
            <p:ph type="title"/>
          </p:nvPr>
        </p:nvSpPr>
        <p:spPr>
          <a:xfrm>
            <a:off x="2017714" y="266700"/>
            <a:ext cx="8156575" cy="757238"/>
          </a:xfr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/>
        </p:spPr>
        <p:txBody>
          <a:bodyPr/>
          <a:lstStyle/>
          <a:p>
            <a:r>
              <a:rPr lang="en-US" sz="2800" dirty="0"/>
              <a:t>Shale Oil Research Project Communication Plan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4</a:t>
            </a:r>
            <a:r>
              <a:rPr lang="en-US" dirty="0">
                <a:cs typeface="Times New Roman" panose="02020603050405020304" pitchFamily="18" charset="0"/>
              </a:rPr>
              <a:t>–</a:t>
            </a:r>
            <a:fld id="{B41321F8-E75C-4482-8DDA-7039E4B46065}" type="slidenum">
              <a:rPr lang="en-US"/>
              <a:pPr/>
              <a:t>27</a:t>
            </a:fld>
            <a:endParaRPr lang="en-US" dirty="0"/>
          </a:p>
        </p:txBody>
      </p:sp>
      <p:sp>
        <p:nvSpPr>
          <p:cNvPr id="154628" name="Text Box 4"/>
          <p:cNvSpPr txBox="1">
            <a:spLocks noChangeArrowheads="1"/>
          </p:cNvSpPr>
          <p:nvPr/>
        </p:nvSpPr>
        <p:spPr bwMode="auto">
          <a:xfrm>
            <a:off x="8931276" y="6238875"/>
            <a:ext cx="12795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 b="1" dirty="0">
                <a:solidFill>
                  <a:srgbClr val="006666"/>
                </a:solidFill>
              </a:rPr>
              <a:t>FIGURE 4.10</a:t>
            </a:r>
            <a:endParaRPr lang="en-US" sz="1200" b="1" dirty="0">
              <a:solidFill>
                <a:srgbClr val="006666"/>
              </a:solidFill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4654" y="1286855"/>
            <a:ext cx="6602693" cy="4952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9461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DD3D21-7EE3-4A90-997C-8EE7E04AA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Terms</a:t>
            </a:r>
            <a:endParaRPr lang="is-I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F5A789-E224-482A-91DB-681A27DEF0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ct val="20000"/>
              </a:spcBef>
            </a:pPr>
            <a:r>
              <a:rPr lang="en-US" b="1" dirty="0"/>
              <a:t>Cost account</a:t>
            </a:r>
            <a:endParaRPr lang="en-US" b="1" i="1" dirty="0"/>
          </a:p>
          <a:p>
            <a:pPr>
              <a:spcBef>
                <a:spcPct val="20000"/>
              </a:spcBef>
            </a:pPr>
            <a:r>
              <a:rPr lang="en-US" b="1" dirty="0"/>
              <a:t>Milestone</a:t>
            </a:r>
            <a:endParaRPr lang="en-US" b="1" i="1" dirty="0"/>
          </a:p>
          <a:p>
            <a:pPr>
              <a:spcBef>
                <a:spcPct val="20000"/>
              </a:spcBef>
            </a:pPr>
            <a:r>
              <a:rPr lang="en-US" b="1" dirty="0"/>
              <a:t>Organization breakdown structure (OBS)</a:t>
            </a:r>
            <a:endParaRPr lang="en-US" b="1" i="1" dirty="0"/>
          </a:p>
          <a:p>
            <a:pPr>
              <a:spcBef>
                <a:spcPct val="20000"/>
              </a:spcBef>
            </a:pPr>
            <a:r>
              <a:rPr lang="en-US" b="1" dirty="0"/>
              <a:t>Priority matrix</a:t>
            </a:r>
            <a:endParaRPr lang="en-US" b="1" i="1" dirty="0"/>
          </a:p>
          <a:p>
            <a:pPr>
              <a:spcBef>
                <a:spcPct val="20000"/>
              </a:spcBef>
            </a:pPr>
            <a:r>
              <a:rPr lang="en-US" b="1" dirty="0"/>
              <a:t>Process breakdown structure (PBS)</a:t>
            </a:r>
            <a:endParaRPr lang="en-US" b="1" i="1" dirty="0"/>
          </a:p>
          <a:p>
            <a:pPr>
              <a:spcBef>
                <a:spcPct val="20000"/>
              </a:spcBef>
            </a:pPr>
            <a:r>
              <a:rPr lang="en-US" b="1" dirty="0"/>
              <a:t>Project charter</a:t>
            </a:r>
          </a:p>
          <a:p>
            <a:pPr>
              <a:spcBef>
                <a:spcPct val="20000"/>
              </a:spcBef>
            </a:pPr>
            <a:r>
              <a:rPr lang="en-US" b="1" dirty="0"/>
              <a:t>Responsibility matrix</a:t>
            </a:r>
            <a:endParaRPr lang="en-US" b="1" i="1" dirty="0"/>
          </a:p>
          <a:p>
            <a:pPr>
              <a:spcBef>
                <a:spcPct val="20000"/>
              </a:spcBef>
            </a:pPr>
            <a:r>
              <a:rPr lang="en-US" b="1" dirty="0"/>
              <a:t>Scope creep</a:t>
            </a:r>
          </a:p>
          <a:p>
            <a:pPr>
              <a:spcBef>
                <a:spcPct val="20000"/>
              </a:spcBef>
            </a:pPr>
            <a:r>
              <a:rPr lang="en-US" b="1" dirty="0"/>
              <a:t>Scope statement</a:t>
            </a:r>
            <a:endParaRPr lang="en-US" b="1" i="1" dirty="0"/>
          </a:p>
          <a:p>
            <a:pPr>
              <a:spcBef>
                <a:spcPct val="20000"/>
              </a:spcBef>
            </a:pPr>
            <a:r>
              <a:rPr lang="en-US" b="1" dirty="0"/>
              <a:t>WBS dictionary</a:t>
            </a:r>
          </a:p>
          <a:p>
            <a:pPr>
              <a:spcBef>
                <a:spcPct val="20000"/>
              </a:spcBef>
            </a:pPr>
            <a:r>
              <a:rPr lang="en-US" b="1" dirty="0"/>
              <a:t>Work breakdown structure (WBS)</a:t>
            </a:r>
            <a:endParaRPr lang="en-US" b="1" i="1" dirty="0"/>
          </a:p>
          <a:p>
            <a:pPr>
              <a:spcBef>
                <a:spcPct val="20000"/>
              </a:spcBef>
            </a:pPr>
            <a:r>
              <a:rPr lang="en-US" b="1" dirty="0"/>
              <a:t>Work package</a:t>
            </a:r>
            <a:endParaRPr lang="en-US" b="1" i="1" dirty="0"/>
          </a:p>
          <a:p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5756790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3BC4BF-AED9-4D23-AC32-EFC87106F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Defining the Project</a:t>
            </a:r>
            <a:endParaRPr lang="is-I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DD24D0-0FF7-4C06-8287-5A2FBB0F06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257300" indent="-1257300">
              <a:spcBef>
                <a:spcPct val="50000"/>
              </a:spcBef>
              <a:buFontTx/>
              <a:buNone/>
            </a:pPr>
            <a:r>
              <a:rPr lang="en-US" dirty="0"/>
              <a:t>Step 1:	Defining the Project Scope</a:t>
            </a:r>
          </a:p>
          <a:p>
            <a:pPr marL="1257300" indent="-1257300">
              <a:spcBef>
                <a:spcPct val="50000"/>
              </a:spcBef>
              <a:buFontTx/>
              <a:buNone/>
            </a:pPr>
            <a:r>
              <a:rPr lang="en-US" dirty="0"/>
              <a:t>Step 2:	Establishing Project Priorities</a:t>
            </a:r>
          </a:p>
          <a:p>
            <a:pPr marL="1257300" indent="-1257300">
              <a:spcBef>
                <a:spcPct val="50000"/>
              </a:spcBef>
              <a:buFontTx/>
              <a:buNone/>
            </a:pPr>
            <a:r>
              <a:rPr lang="en-US" dirty="0"/>
              <a:t>Step 3:	Creating the Work Breakdown Structure</a:t>
            </a:r>
          </a:p>
          <a:p>
            <a:pPr marL="1257300" indent="-1257300">
              <a:spcBef>
                <a:spcPct val="50000"/>
              </a:spcBef>
              <a:buFontTx/>
              <a:buNone/>
            </a:pPr>
            <a:r>
              <a:rPr lang="en-US" dirty="0"/>
              <a:t>Step 4:	Integrating the WBS with the Organization</a:t>
            </a:r>
          </a:p>
          <a:p>
            <a:pPr marL="1257300" indent="-1257300">
              <a:spcBef>
                <a:spcPct val="50000"/>
              </a:spcBef>
              <a:buFontTx/>
              <a:buNone/>
            </a:pPr>
            <a:r>
              <a:rPr lang="en-US" dirty="0"/>
              <a:t>Step 5:	Coding the WBS for the Information System</a:t>
            </a:r>
          </a:p>
          <a:p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4562701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95E089-FEB7-4676-B3B2-1CDE3D56F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1: Defining the Project Scope</a:t>
            </a:r>
            <a:endParaRPr lang="is-I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9E136D-8A17-410D-8F2C-45BAA6C36D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30000"/>
              </a:spcBef>
            </a:pPr>
            <a:r>
              <a:rPr lang="en-US" dirty="0"/>
              <a:t>Project Scope</a:t>
            </a:r>
          </a:p>
          <a:p>
            <a:pPr lvl="1">
              <a:spcBef>
                <a:spcPct val="30000"/>
              </a:spcBef>
            </a:pPr>
            <a:r>
              <a:rPr lang="en-US" dirty="0"/>
              <a:t>A definition of the end result or mission of the project</a:t>
            </a:r>
            <a:r>
              <a:rPr lang="en-US" dirty="0">
                <a:cs typeface="Arial" panose="020B0604020202020204" pitchFamily="34" charset="0"/>
              </a:rPr>
              <a:t>—a product or service for the client/customer</a:t>
            </a:r>
          </a:p>
          <a:p>
            <a:pPr>
              <a:spcBef>
                <a:spcPct val="30000"/>
              </a:spcBef>
            </a:pPr>
            <a:r>
              <a:rPr lang="en-US" dirty="0">
                <a:cs typeface="Arial" panose="020B0604020202020204" pitchFamily="34" charset="0"/>
              </a:rPr>
              <a:t>Purposes of the Project Scope Statement </a:t>
            </a:r>
          </a:p>
          <a:p>
            <a:pPr lvl="1">
              <a:spcBef>
                <a:spcPct val="30000"/>
              </a:spcBef>
            </a:pPr>
            <a:r>
              <a:rPr lang="en-US" dirty="0">
                <a:cs typeface="Arial" panose="020B0604020202020204" pitchFamily="34" charset="0"/>
              </a:rPr>
              <a:t>To clearly define the deliverable(s) for the end user.</a:t>
            </a:r>
          </a:p>
          <a:p>
            <a:pPr lvl="1">
              <a:spcBef>
                <a:spcPct val="30000"/>
              </a:spcBef>
            </a:pPr>
            <a:r>
              <a:rPr lang="en-US" dirty="0">
                <a:cs typeface="Arial" panose="020B0604020202020204" pitchFamily="34" charset="0"/>
              </a:rPr>
              <a:t>To focus the project on successful completion </a:t>
            </a:r>
            <a:br>
              <a:rPr lang="en-US" dirty="0">
                <a:cs typeface="Arial" panose="020B0604020202020204" pitchFamily="34" charset="0"/>
              </a:rPr>
            </a:br>
            <a:r>
              <a:rPr lang="en-US" dirty="0">
                <a:cs typeface="Arial" panose="020B0604020202020204" pitchFamily="34" charset="0"/>
              </a:rPr>
              <a:t>of its goals.</a:t>
            </a:r>
          </a:p>
          <a:p>
            <a:pPr lvl="1">
              <a:spcBef>
                <a:spcPct val="30000"/>
              </a:spcBef>
            </a:pPr>
            <a:r>
              <a:rPr lang="en-US" dirty="0">
                <a:cs typeface="Arial" panose="020B0604020202020204" pitchFamily="34" charset="0"/>
              </a:rPr>
              <a:t>To be used by the project owner and participants </a:t>
            </a:r>
            <a:br>
              <a:rPr lang="en-US" dirty="0">
                <a:cs typeface="Arial" panose="020B0604020202020204" pitchFamily="34" charset="0"/>
              </a:rPr>
            </a:br>
            <a:r>
              <a:rPr lang="en-US" dirty="0">
                <a:cs typeface="Arial" panose="020B0604020202020204" pitchFamily="34" charset="0"/>
              </a:rPr>
              <a:t>as a planning tool and for measuring project success</a:t>
            </a:r>
          </a:p>
          <a:p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1350670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FB6AA8-D0CD-4F14-A426-D4646FE12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Scope Checklist</a:t>
            </a:r>
            <a:endParaRPr lang="is-I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65FC07-FD61-4BF6-B9CD-E4570AEAE1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33400" indent="-533400">
              <a:spcBef>
                <a:spcPct val="50000"/>
              </a:spcBef>
              <a:buFontTx/>
              <a:buAutoNum type="arabicPeriod"/>
            </a:pPr>
            <a:r>
              <a:rPr lang="en-US" dirty="0"/>
              <a:t>Project objective</a:t>
            </a:r>
          </a:p>
          <a:p>
            <a:pPr marL="533400" indent="-533400">
              <a:spcBef>
                <a:spcPct val="50000"/>
              </a:spcBef>
              <a:buFontTx/>
              <a:buAutoNum type="arabicPeriod"/>
            </a:pPr>
            <a:r>
              <a:rPr lang="en-US" dirty="0"/>
              <a:t>Deliverables</a:t>
            </a:r>
          </a:p>
          <a:p>
            <a:pPr marL="533400" indent="-533400">
              <a:spcBef>
                <a:spcPct val="50000"/>
              </a:spcBef>
              <a:buFontTx/>
              <a:buAutoNum type="arabicPeriod"/>
            </a:pPr>
            <a:r>
              <a:rPr lang="en-US" dirty="0"/>
              <a:t>Milestones</a:t>
            </a:r>
          </a:p>
          <a:p>
            <a:pPr marL="533400" indent="-533400">
              <a:spcBef>
                <a:spcPct val="50000"/>
              </a:spcBef>
              <a:buFontTx/>
              <a:buAutoNum type="arabicPeriod"/>
            </a:pPr>
            <a:r>
              <a:rPr lang="en-US" dirty="0"/>
              <a:t>Technical requirements</a:t>
            </a:r>
          </a:p>
          <a:p>
            <a:pPr marL="533400" indent="-533400">
              <a:spcBef>
                <a:spcPct val="50000"/>
              </a:spcBef>
              <a:buFontTx/>
              <a:buAutoNum type="arabicPeriod"/>
            </a:pPr>
            <a:r>
              <a:rPr lang="en-US" dirty="0"/>
              <a:t>Limits and exclusions</a:t>
            </a:r>
          </a:p>
          <a:p>
            <a:pPr marL="533400" indent="-533400">
              <a:spcBef>
                <a:spcPct val="50000"/>
              </a:spcBef>
              <a:buFontTx/>
              <a:buAutoNum type="arabicPeriod"/>
            </a:pPr>
            <a:r>
              <a:rPr lang="en-US" dirty="0"/>
              <a:t>Reviews with customer</a:t>
            </a:r>
          </a:p>
          <a:p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9382165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B05011-3096-45CF-BBB9-FEF731085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Scope: Terms and Definitions</a:t>
            </a:r>
            <a:endParaRPr lang="is-I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BDCACF-4F49-442B-99FA-11C0399499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Scope Statements</a:t>
            </a:r>
          </a:p>
          <a:p>
            <a:pPr lvl="1"/>
            <a:r>
              <a:rPr lang="en-US" dirty="0"/>
              <a:t>Also called statements of work (SOW)</a:t>
            </a:r>
          </a:p>
          <a:p>
            <a:r>
              <a:rPr lang="en-US" dirty="0"/>
              <a:t>Project Charter</a:t>
            </a:r>
          </a:p>
          <a:p>
            <a:pPr lvl="1"/>
            <a:r>
              <a:rPr lang="en-US" dirty="0"/>
              <a:t>Can contain an expanded version of scope statement.</a:t>
            </a:r>
          </a:p>
          <a:p>
            <a:pPr lvl="1"/>
            <a:r>
              <a:rPr lang="en-US" dirty="0"/>
              <a:t>A document authorizing the project manager to initiate and lead the project</a:t>
            </a:r>
          </a:p>
          <a:p>
            <a:r>
              <a:rPr lang="en-US" dirty="0"/>
              <a:t>Scope Creep</a:t>
            </a:r>
          </a:p>
          <a:p>
            <a:pPr lvl="1"/>
            <a:r>
              <a:rPr lang="en-US" dirty="0"/>
              <a:t>The tendency for the project scope to expand over time due to changing requirements, specifications, and priorities</a:t>
            </a:r>
          </a:p>
          <a:p>
            <a:pPr lvl="1"/>
            <a:endParaRPr lang="en-US" dirty="0"/>
          </a:p>
          <a:p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11032688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85E50-8130-483B-AFFF-D04CF77658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2: Establishing Project Priorities</a:t>
            </a:r>
            <a:endParaRPr lang="is-I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E0E143-AF4B-45DD-BA4D-5C9EB2F6AD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Causes of Project Trade-offs</a:t>
            </a:r>
          </a:p>
          <a:p>
            <a:pPr lvl="1"/>
            <a:r>
              <a:rPr lang="en-US" dirty="0"/>
              <a:t>Shifts in the relative importance of criterions related </a:t>
            </a:r>
            <a:br>
              <a:rPr lang="en-US" dirty="0"/>
            </a:br>
            <a:r>
              <a:rPr lang="en-US" dirty="0"/>
              <a:t>to cost, time, and performance parameters</a:t>
            </a:r>
          </a:p>
          <a:p>
            <a:pPr lvl="2"/>
            <a:r>
              <a:rPr lang="en-US" dirty="0"/>
              <a:t>Budget</a:t>
            </a:r>
            <a:r>
              <a:rPr lang="en-US" dirty="0">
                <a:cs typeface="Arial" panose="020B0604020202020204" pitchFamily="34" charset="0"/>
              </a:rPr>
              <a:t>–Cost</a:t>
            </a:r>
          </a:p>
          <a:p>
            <a:pPr lvl="2"/>
            <a:r>
              <a:rPr lang="en-US" dirty="0"/>
              <a:t>Schedule</a:t>
            </a:r>
            <a:r>
              <a:rPr lang="en-US" dirty="0">
                <a:cs typeface="Arial" panose="020B0604020202020204" pitchFamily="34" charset="0"/>
              </a:rPr>
              <a:t>–Time</a:t>
            </a:r>
          </a:p>
          <a:p>
            <a:pPr lvl="2"/>
            <a:r>
              <a:rPr lang="en-US" dirty="0"/>
              <a:t>Performance</a:t>
            </a:r>
            <a:r>
              <a:rPr lang="en-US" dirty="0">
                <a:cs typeface="Arial" panose="020B0604020202020204" pitchFamily="34" charset="0"/>
              </a:rPr>
              <a:t>–Scope</a:t>
            </a:r>
          </a:p>
          <a:p>
            <a:r>
              <a:rPr lang="en-US" dirty="0">
                <a:cs typeface="Arial" panose="020B0604020202020204" pitchFamily="34" charset="0"/>
              </a:rPr>
              <a:t>Managing the Priorities of Project Trade-offs</a:t>
            </a:r>
          </a:p>
          <a:p>
            <a:pPr lvl="1"/>
            <a:r>
              <a:rPr lang="en-US" dirty="0">
                <a:cs typeface="Arial" panose="020B0604020202020204" pitchFamily="34" charset="0"/>
              </a:rPr>
              <a:t>Constrain: original parameter is a fixed requirement.</a:t>
            </a:r>
          </a:p>
          <a:p>
            <a:pPr lvl="1"/>
            <a:r>
              <a:rPr lang="en-US" dirty="0">
                <a:cs typeface="Arial" panose="020B0604020202020204" pitchFamily="34" charset="0"/>
              </a:rPr>
              <a:t>Enhance: optimizing a criterion over others</a:t>
            </a:r>
          </a:p>
          <a:p>
            <a:pPr lvl="1"/>
            <a:r>
              <a:rPr lang="en-US" dirty="0">
                <a:cs typeface="Arial" panose="020B0604020202020204" pitchFamily="34" charset="0"/>
              </a:rPr>
              <a:t>Accept: reducing (or not meeting) a criterion requirement</a:t>
            </a:r>
          </a:p>
          <a:p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19963589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9300" y="263526"/>
            <a:ext cx="8153400" cy="851297"/>
          </a:xfrm>
        </p:spPr>
        <p:txBody>
          <a:bodyPr/>
          <a:lstStyle/>
          <a:p>
            <a:r>
              <a:rPr lang="en-US" dirty="0"/>
              <a:t>Project Management Trade-offs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4</a:t>
            </a:r>
            <a:r>
              <a:rPr lang="en-US" dirty="0">
                <a:cs typeface="Times New Roman" panose="02020603050405020304" pitchFamily="18" charset="0"/>
              </a:rPr>
              <a:t>–</a:t>
            </a:r>
            <a:fld id="{B8B777AE-FBF8-4A19-BB59-F2318DBC04B9}" type="slidenum">
              <a:rPr lang="en-US"/>
              <a:pPr/>
              <a:t>8</a:t>
            </a:fld>
            <a:endParaRPr lang="en-US" dirty="0"/>
          </a:p>
        </p:txBody>
      </p:sp>
      <p:sp>
        <p:nvSpPr>
          <p:cNvPr id="83971" name="Text Box 3"/>
          <p:cNvSpPr txBox="1">
            <a:spLocks noChangeArrowheads="1"/>
          </p:cNvSpPr>
          <p:nvPr/>
        </p:nvSpPr>
        <p:spPr bwMode="auto">
          <a:xfrm>
            <a:off x="8931276" y="6172200"/>
            <a:ext cx="12795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 b="1" dirty="0">
                <a:solidFill>
                  <a:srgbClr val="006666"/>
                </a:solidFill>
              </a:rPr>
              <a:t>FIGURE 4.1</a:t>
            </a:r>
            <a:endParaRPr lang="en-US" sz="1200" b="1" dirty="0">
              <a:solidFill>
                <a:srgbClr val="006666"/>
              </a:solidFill>
              <a:cs typeface="Arial" panose="020B0604020202020204" pitchFamily="34" charset="0"/>
            </a:endParaRPr>
          </a:p>
        </p:txBody>
      </p:sp>
      <p:pic>
        <p:nvPicPr>
          <p:cNvPr id="839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813" y="1600201"/>
            <a:ext cx="5765800" cy="3751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5728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39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39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AutoShape 2"/>
          <p:cNvSpPr>
            <a:spLocks noGrp="1" noChangeArrowheads="1"/>
          </p:cNvSpPr>
          <p:nvPr>
            <p:ph type="title"/>
          </p:nvPr>
        </p:nvSpPr>
        <p:spPr>
          <a:xfrm>
            <a:off x="2017714" y="266700"/>
            <a:ext cx="8156575" cy="757238"/>
          </a:xfr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/>
        </p:spPr>
        <p:txBody>
          <a:bodyPr/>
          <a:lstStyle/>
          <a:p>
            <a:r>
              <a:rPr lang="en-US" sz="2800" dirty="0"/>
              <a:t>Project Priority Matrix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4</a:t>
            </a:r>
            <a:r>
              <a:rPr lang="en-US" dirty="0">
                <a:cs typeface="Times New Roman" panose="02020603050405020304" pitchFamily="18" charset="0"/>
              </a:rPr>
              <a:t>–</a:t>
            </a:r>
            <a:fld id="{FA1272BD-5915-4298-8E75-366E94F40771}" type="slidenum">
              <a:rPr lang="en-US"/>
              <a:pPr/>
              <a:t>9</a:t>
            </a:fld>
            <a:endParaRPr lang="en-US" dirty="0"/>
          </a:p>
        </p:txBody>
      </p:sp>
      <p:sp>
        <p:nvSpPr>
          <p:cNvPr id="84995" name="Text Box 3"/>
          <p:cNvSpPr txBox="1">
            <a:spLocks noChangeArrowheads="1"/>
          </p:cNvSpPr>
          <p:nvPr/>
        </p:nvSpPr>
        <p:spPr bwMode="auto">
          <a:xfrm>
            <a:off x="8931276" y="6172200"/>
            <a:ext cx="12795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 b="1" dirty="0">
                <a:solidFill>
                  <a:srgbClr val="006666"/>
                </a:solidFill>
              </a:rPr>
              <a:t>FIGURE 4.2</a:t>
            </a:r>
            <a:endParaRPr lang="en-US" sz="1200" b="1" dirty="0">
              <a:solidFill>
                <a:srgbClr val="006666"/>
              </a:solidFill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1263" y="1234464"/>
            <a:ext cx="7229475" cy="485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6528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F9A824E176BC24B89D5D6B85A74A217" ma:contentTypeVersion="11" ma:contentTypeDescription="Create a new document." ma:contentTypeScope="" ma:versionID="f1f1316007c5043c93c3660eef53ce3a">
  <xsd:schema xmlns:xsd="http://www.w3.org/2001/XMLSchema" xmlns:xs="http://www.w3.org/2001/XMLSchema" xmlns:p="http://schemas.microsoft.com/office/2006/metadata/properties" xmlns:ns3="061643d2-7b54-41e1-a7eb-63fda343f8f3" xmlns:ns4="da07c3eb-2b80-4ade-9c23-1098c8d4e098" targetNamespace="http://schemas.microsoft.com/office/2006/metadata/properties" ma:root="true" ma:fieldsID="6c3ae7580712be687d48ebc90554d45e" ns3:_="" ns4:_="">
    <xsd:import namespace="061643d2-7b54-41e1-a7eb-63fda343f8f3"/>
    <xsd:import namespace="da07c3eb-2b80-4ade-9c23-1098c8d4e098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DateTaken" minOccurs="0"/>
                <xsd:element ref="ns4:MediaServiceLocation" minOccurs="0"/>
                <xsd:element ref="ns4:MediaServiceOCR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1643d2-7b54-41e1-a7eb-63fda343f8f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07c3eb-2b80-4ade-9c23-1098c8d4e09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5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C51E1E6-B85E-41D6-BC69-DB2FC092F2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61643d2-7b54-41e1-a7eb-63fda343f8f3"/>
    <ds:schemaRef ds:uri="da07c3eb-2b80-4ade-9c23-1098c8d4e09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B63CF30-90FC-4881-9A9E-8B115AABEE0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5A825C9-0419-4144-AA51-1130D0E8E89A}">
  <ds:schemaRefs>
    <ds:schemaRef ds:uri="061643d2-7b54-41e1-a7eb-63fda343f8f3"/>
    <ds:schemaRef ds:uri="http://www.w3.org/XML/1998/namespace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da07c3eb-2b80-4ade-9c23-1098c8d4e098"/>
    <ds:schemaRef ds:uri="http://purl.org/dc/dcmitype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15</TotalTime>
  <Words>741</Words>
  <Application>Microsoft Office PowerPoint</Application>
  <PresentationFormat>Widescreen</PresentationFormat>
  <Paragraphs>184</Paragraphs>
  <Slides>28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Century Gothic</vt:lpstr>
      <vt:lpstr>Wingdings 3</vt:lpstr>
      <vt:lpstr>Ion</vt:lpstr>
      <vt:lpstr>Chapter four- defining the project</vt:lpstr>
      <vt:lpstr>Learning Objectives</vt:lpstr>
      <vt:lpstr>Defining the Project</vt:lpstr>
      <vt:lpstr>Step 1: Defining the Project Scope</vt:lpstr>
      <vt:lpstr>Project Scope Checklist</vt:lpstr>
      <vt:lpstr>Project Scope: Terms and Definitions</vt:lpstr>
      <vt:lpstr>Step 2: Establishing Project Priorities</vt:lpstr>
      <vt:lpstr>Project Management Trade-offs</vt:lpstr>
      <vt:lpstr>Project Priority Matrix</vt:lpstr>
      <vt:lpstr> Step 3: Creating the Work Breakdown Structure</vt:lpstr>
      <vt:lpstr>Hierarchical Breakdown of the WBS</vt:lpstr>
      <vt:lpstr>How WBS Helps the Project Manager</vt:lpstr>
      <vt:lpstr>Work Breakdown Structure</vt:lpstr>
      <vt:lpstr>Work Packages</vt:lpstr>
      <vt:lpstr> Step 4: Integrating the WBS  with the Organization</vt:lpstr>
      <vt:lpstr>Integration of  WBS and OBS</vt:lpstr>
      <vt:lpstr> Step 5:  Coding the WBS for   the Information System</vt:lpstr>
      <vt:lpstr>PowerPoint Presentation</vt:lpstr>
      <vt:lpstr>Process Breakdown Structure (PBS) for Software Development Project</vt:lpstr>
      <vt:lpstr>Responsibility Matrices</vt:lpstr>
      <vt:lpstr>Responsibility Matrix for a Market Research Project</vt:lpstr>
      <vt:lpstr>Responsibility Matrix for the Conveyor Belt Project</vt:lpstr>
      <vt:lpstr>Project Communication Plan</vt:lpstr>
      <vt:lpstr>Developing a Communication Plan</vt:lpstr>
      <vt:lpstr>Stakeholder Communications</vt:lpstr>
      <vt:lpstr>Information Needs</vt:lpstr>
      <vt:lpstr>Shale Oil Research Project Communication Plan</vt:lpstr>
      <vt:lpstr>Key Terms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four- defining the project</dc:title>
  <dc:creator>Stefán Guðnason</dc:creator>
  <cp:lastModifiedBy>Stefán Guðnason</cp:lastModifiedBy>
  <cp:revision>2</cp:revision>
  <dcterms:created xsi:type="dcterms:W3CDTF">2020-01-26T16:49:42Z</dcterms:created>
  <dcterms:modified xsi:type="dcterms:W3CDTF">2020-01-26T17:05:01Z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0x0101003F9A824E176BC24B89D5D6B85A74A217</vt:lpwstr>
  </property>
</Properties>
</file>