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65" r:id="rId19"/>
    <p:sldId id="274" r:id="rId20"/>
    <p:sldId id="275" r:id="rId21"/>
    <p:sldId id="272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5" r:id="rId30"/>
    <p:sldId id="298" r:id="rId31"/>
    <p:sldId id="299" r:id="rId32"/>
    <p:sldId id="300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0CE15-C563-4A6A-A2A5-F908AF7FCEF2}" v="1" dt="2020-01-28T20:45:24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án Guðnason" userId="40b359a1-880f-40c2-b8e5-4b52eab2f1e5" providerId="ADAL" clId="{CF90CE15-C563-4A6A-A2A5-F908AF7FCEF2}"/>
    <pc:docChg chg="modSld">
      <pc:chgData name="Stefán Guðnason" userId="40b359a1-880f-40c2-b8e5-4b52eab2f1e5" providerId="ADAL" clId="{CF90CE15-C563-4A6A-A2A5-F908AF7FCEF2}" dt="2020-01-28T20:45:28.265" v="1" actId="1076"/>
      <pc:docMkLst>
        <pc:docMk/>
      </pc:docMkLst>
      <pc:sldChg chg="modSp">
        <pc:chgData name="Stefán Guðnason" userId="40b359a1-880f-40c2-b8e5-4b52eab2f1e5" providerId="ADAL" clId="{CF90CE15-C563-4A6A-A2A5-F908AF7FCEF2}" dt="2020-01-28T20:45:28.265" v="1" actId="1076"/>
        <pc:sldMkLst>
          <pc:docMk/>
          <pc:sldMk cId="2707048719" sldId="289"/>
        </pc:sldMkLst>
        <pc:spChg chg="mod">
          <ac:chgData name="Stefán Guðnason" userId="40b359a1-880f-40c2-b8e5-4b52eab2f1e5" providerId="ADAL" clId="{CF90CE15-C563-4A6A-A2A5-F908AF7FCEF2}" dt="2020-01-28T20:45:24.560" v="0" actId="1076"/>
          <ac:spMkLst>
            <pc:docMk/>
            <pc:sldMk cId="2707048719" sldId="289"/>
            <ac:spMk id="117769" creationId="{00000000-0000-0000-0000-000000000000}"/>
          </ac:spMkLst>
        </pc:spChg>
        <pc:picChg chg="mod">
          <ac:chgData name="Stefán Guðnason" userId="40b359a1-880f-40c2-b8e5-4b52eab2f1e5" providerId="ADAL" clId="{CF90CE15-C563-4A6A-A2A5-F908AF7FCEF2}" dt="2020-01-28T20:45:28.265" v="1" actId="1076"/>
          <ac:picMkLst>
            <pc:docMk/>
            <pc:sldMk cId="2707048719" sldId="289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7DBC-E440-4889-B990-6771C3FB1FDA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C616A-D077-4039-9925-2BEE4B7943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084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1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2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5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8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5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36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75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0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4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5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3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5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7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6-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2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148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762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379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8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8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387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972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086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42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989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065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336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01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44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547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69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650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3E757D-F2EC-4013-8B91-B5AB131B6C39}" type="datetimeFigureOut">
              <a:rPr lang="is-IS" smtClean="0"/>
              <a:t>28.1.2020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DDAC-CB5E-4D71-A080-57EBB0470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5982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443A-3351-4A20-A9F2-A06FDC991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5" y="1025236"/>
            <a:ext cx="8927668" cy="3752145"/>
          </a:xfrm>
        </p:spPr>
        <p:txBody>
          <a:bodyPr/>
          <a:lstStyle/>
          <a:p>
            <a:r>
              <a:rPr lang="en-GB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- </a:t>
            </a:r>
            <a:r>
              <a:rPr lang="en-GB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Chapter 6, Developing a Project Plan</a:t>
            </a:r>
            <a:br>
              <a:rPr lang="en-GB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s-I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2DC04-5AA3-4B9A-9711-4CF8A386B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Stefan </a:t>
            </a:r>
            <a:r>
              <a:rPr lang="is-IS" dirty="0" err="1"/>
              <a:t>guðnason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6947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1267BB8-DA1F-42C4-AFF1-524DB1A38E3F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Activity-on-Node Fundamentals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1503023"/>
            <a:ext cx="83915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1" y="1144839"/>
            <a:ext cx="7947831" cy="530164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4C852E4-60AA-43AC-9708-652FD24E4C69}" type="slidenum">
              <a:rPr lang="en-US"/>
              <a:pPr/>
              <a:t>11</a:t>
            </a:fld>
            <a:endParaRPr lang="en-US"/>
          </a:p>
        </p:txBody>
      </p:sp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Activity-on-Node Fundamentals (cont’d)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199438" y="6172200"/>
            <a:ext cx="2011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6.2 (cont’d)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C85E4CF-6245-4466-A678-0F3BA8359AF1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Network Information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6.1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1356346"/>
            <a:ext cx="8343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7F533AE-01BB-465F-A0C9-E2394596E0DA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1"/>
            <a:ext cx="8156575" cy="74896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Automated Warehouse</a:t>
            </a:r>
            <a:r>
              <a:rPr lang="en-US" sz="2800" dirty="0">
                <a:cs typeface="Arial" panose="020B0604020202020204" pitchFamily="34" charset="0"/>
              </a:rPr>
              <a:t>—Partial Network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94" y="1516738"/>
            <a:ext cx="3884607" cy="4569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928" y="1201958"/>
            <a:ext cx="4485704" cy="18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ADD9C43-E2C5-485B-8A24-320496CE0F2E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1"/>
            <a:ext cx="8156575" cy="78319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Automated Warehouse</a:t>
            </a:r>
            <a:r>
              <a:rPr lang="en-US" sz="2800" dirty="0">
                <a:cs typeface="Arial" panose="020B0604020202020204" pitchFamily="34" charset="0"/>
              </a:rPr>
              <a:t>—Complete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3073967"/>
            <a:ext cx="80391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920" y="1076062"/>
            <a:ext cx="4738681" cy="1904128"/>
          </a:xfrm>
          <a:prstGeom prst="rect">
            <a:avLst/>
          </a:prstGeom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016876" y="6430962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2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10E3-F853-4A82-BCAE-645FC76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Computation Process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8978-A408-430A-8915-7F2217281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Forward Pass</a:t>
            </a:r>
            <a:r>
              <a:rPr lang="en-US" dirty="0">
                <a:cs typeface="Arial" panose="020B0604020202020204" pitchFamily="34" charset="0"/>
              </a:rPr>
              <a:t>—Earliest Times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soon can the activity start? (early start—ES)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soon can the activity finish? (early finish—EF)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soon can the project finish? (expected time—TE)</a:t>
            </a:r>
          </a:p>
          <a:p>
            <a:pPr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Backward </a:t>
            </a:r>
            <a:r>
              <a:rPr lang="en-US" dirty="0"/>
              <a:t>Pass</a:t>
            </a:r>
            <a:r>
              <a:rPr lang="en-US" dirty="0">
                <a:cs typeface="Arial" panose="020B0604020202020204" pitchFamily="34" charset="0"/>
              </a:rPr>
              <a:t>—Latest Times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late can the activity start? (late start—LS)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late can the activity finish? (late finish—LF)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Which activities represent the critical path?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How long can the activity be delayed? (slack or float—SL)</a:t>
            </a:r>
          </a:p>
          <a:p>
            <a:pPr lvl="1">
              <a:spcBef>
                <a:spcPct val="30000"/>
              </a:spcBef>
            </a:pPr>
            <a:endParaRPr lang="en-US" dirty="0">
              <a:cs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0551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A21E80E-BF70-4C52-A3D6-FAC321D8D8A2}" type="slidenum">
              <a:rPr lang="en-US"/>
              <a:pPr/>
              <a:t>16</a:t>
            </a:fld>
            <a:endParaRPr lang="en-US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Activity-on-Node Network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6.5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1285846"/>
            <a:ext cx="8496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34D0121-9F1B-4FAD-B13D-45D7206FAEDA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9300" y="266700"/>
            <a:ext cx="8153400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Activity-on-Node Network Forward Pass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6.6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325903"/>
            <a:ext cx="8534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368B-29AA-4A91-8D99-E552D4B5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 Computation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EDCD-47C0-44A4-A359-29C42616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Add activity times along each path in the network (ES + Duration = EF).</a:t>
            </a:r>
          </a:p>
          <a:p>
            <a:pPr>
              <a:spcBef>
                <a:spcPct val="50000"/>
              </a:spcBef>
            </a:pPr>
            <a:r>
              <a:rPr lang="en-US" dirty="0"/>
              <a:t>Carry the early finish (EF) to the next activity where it becomes its early start (ES) </a:t>
            </a:r>
            <a:r>
              <a:rPr lang="en-US" b="1" i="1" dirty="0"/>
              <a:t>unless…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The next succeeding activity is a </a:t>
            </a:r>
            <a:r>
              <a:rPr lang="en-US" altLang="en-US" i="1" dirty="0"/>
              <a:t>merge</a:t>
            </a:r>
            <a:r>
              <a:rPr lang="en-US" altLang="en-US" dirty="0"/>
              <a:t> activity, in which case the </a:t>
            </a:r>
            <a:r>
              <a:rPr lang="en-US" altLang="en-US" i="1" dirty="0"/>
              <a:t>largest</a:t>
            </a:r>
            <a:r>
              <a:rPr lang="en-US" altLang="en-US" dirty="0"/>
              <a:t> early finish (EF) number of all its immediate predecessor activities is selected.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5572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34464"/>
            <a:ext cx="8077200" cy="510896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1C0262C-C3A4-4087-BC49-74453D8D87E4}" type="slidenum">
              <a:rPr lang="en-US"/>
              <a:pPr/>
              <a:t>19</a:t>
            </a:fld>
            <a:endParaRPr lang="en-US"/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Activity-on-Node Network Backward Pass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894764" y="6258935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3A4E-ABE4-45C4-86C8-47A27C41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Where</a:t>
            </a:r>
            <a:r>
              <a:rPr lang="is-IS" dirty="0"/>
              <a:t> </a:t>
            </a:r>
            <a:r>
              <a:rPr lang="is-IS" dirty="0" err="1"/>
              <a:t>are</a:t>
            </a:r>
            <a:r>
              <a:rPr lang="is-IS" dirty="0"/>
              <a:t> </a:t>
            </a: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now</a:t>
            </a:r>
            <a:r>
              <a:rPr lang="is-IS" dirty="0"/>
              <a:t>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066B2-03FF-4750-979F-6CFCEAC26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79" y="1671782"/>
            <a:ext cx="8070985" cy="38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DB1E-5D20-4B42-90FD-0C507B81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 Computation</a:t>
            </a:r>
            <a:endParaRPr lang="is-I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50953-8F7C-48F4-9146-0221B1E8949A}"/>
              </a:ext>
            </a:extLst>
          </p:cNvPr>
          <p:cNvSpPr/>
          <p:nvPr/>
        </p:nvSpPr>
        <p:spPr>
          <a:xfrm>
            <a:off x="826477" y="1652954"/>
            <a:ext cx="9328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Subtract activity times along each path starting with the project end activity (LF - Duration = LS).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Carry the late start (LS) to the next preceding activity where it becomes its late finish (LF) </a:t>
            </a:r>
            <a:r>
              <a:rPr lang="en-US" altLang="en-US" b="1" i="1" dirty="0"/>
              <a:t>unless…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The next succeeding activity is a </a:t>
            </a:r>
            <a:r>
              <a:rPr lang="en-US" altLang="en-US" i="1" dirty="0"/>
              <a:t>burst</a:t>
            </a:r>
            <a:r>
              <a:rPr lang="en-US" altLang="en-US" dirty="0"/>
              <a:t> activity, in which case the </a:t>
            </a:r>
            <a:r>
              <a:rPr lang="en-US" altLang="en-US" i="1" dirty="0"/>
              <a:t>smallest</a:t>
            </a:r>
            <a:r>
              <a:rPr lang="en-US" altLang="en-US" dirty="0"/>
              <a:t> late start (LS) number of all its immediate successor activities is selected.</a:t>
            </a:r>
          </a:p>
        </p:txBody>
      </p:sp>
    </p:spTree>
    <p:extLst>
      <p:ext uri="{BB962C8B-B14F-4D97-AF65-F5344CB8AC3E}">
        <p14:creationId xmlns:p14="http://schemas.microsoft.com/office/powerpoint/2010/main" val="18923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199018"/>
            <a:ext cx="8156574" cy="512283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5FB2072-D80F-4C2D-BA24-74DE2613897D}" type="slidenum">
              <a:rPr lang="en-US"/>
              <a:pPr/>
              <a:t>21</a:t>
            </a:fld>
            <a:endParaRPr 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651272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200" dirty="0"/>
              <a:t>Forward and Backward Passes Completed with Slack Times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916499" y="6278562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67E2C-8808-40A3-AD41-F8AD5AFE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Total Slack (TS)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DACDA-9DB1-4C4B-AF86-1FEA4A4B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dirty="0"/>
              <a:t>Total Slack (or Float)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Tells us the amount of time an activity can be delayed and not delayed the project.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Is how long an activity can exceed its early finish date without affecting the project end date or an imposed completion date.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Is simply the difference between the LS and ES (LS – ES = SL) or between LF and EF (LF – EF = SL).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2079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6191-45A3-4810-9165-688DF087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Free Slack (FS)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5E8A-76AB-46B3-A607-18370915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Free Slack (or Float)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Is the amount of time an activity can be delayed after the start of a longer parallel activity or activities.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Is how long an activity can exceed its early finish date without affecting early start dates of any successor(s).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Allows flexibility in scheduling scarce resources.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Only activities that occur at the end of a chain of activities, where you have a merge activity, can have free slack.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99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2731-EB22-4B86-B1B5-83F47296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Critical Path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5B92-838F-4890-87D1-3AF65CCC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ct val="30000"/>
              </a:spcBef>
            </a:pPr>
            <a:r>
              <a:rPr lang="en-US" altLang="en-US" sz="2300" dirty="0"/>
              <a:t>Is the network path(s) that has (have) the least slack in common.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the longest path through the activity network.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the shortest expected time in which the entire project can be completed.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important because it impacts completion time.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where you put best people on.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where you pay extra extension when doing risk assessment.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where you look when other managers asking to ‘borrow’ people or equipment.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Is where you look when you don’t have time to monitor all activities.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7213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F8A5-82D1-4C37-9221-A77B5290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Sensitivity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B814-BC08-4009-B1DF-D6D6EED2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30000"/>
              </a:spcBef>
            </a:pPr>
            <a:r>
              <a:rPr lang="en-US" dirty="0"/>
              <a:t>The likelihood the original critical path(s) will change once the project is initiated.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A network schedule that has only one critical path and noncritical activities that enjoy significant slack would be labeled ‘insensitive’.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854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028A4A0-8BC8-4D8B-9271-BB6FBC1A06D7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Practical Considerations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9166" y="1325903"/>
            <a:ext cx="4049712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Network Logic Errors</a:t>
            </a:r>
          </a:p>
          <a:p>
            <a:pPr>
              <a:spcBef>
                <a:spcPct val="50000"/>
              </a:spcBef>
            </a:pPr>
            <a:r>
              <a:rPr lang="en-US" dirty="0"/>
              <a:t>Activity Numbering</a:t>
            </a:r>
          </a:p>
          <a:p>
            <a:pPr>
              <a:spcBef>
                <a:spcPct val="50000"/>
              </a:spcBef>
            </a:pPr>
            <a:r>
              <a:rPr lang="en-US" dirty="0"/>
              <a:t>Use of Computers to Develop Networks (and Gantt Chart)</a:t>
            </a:r>
          </a:p>
          <a:p>
            <a:pPr>
              <a:spcBef>
                <a:spcPct val="50000"/>
              </a:spcBef>
            </a:pPr>
            <a:r>
              <a:rPr lang="en-US" dirty="0"/>
              <a:t>Calendar Dates</a:t>
            </a:r>
          </a:p>
          <a:p>
            <a:pPr>
              <a:spcBef>
                <a:spcPct val="50000"/>
              </a:spcBef>
            </a:pPr>
            <a:r>
              <a:rPr lang="en-US" dirty="0"/>
              <a:t>Multiple Starts and Multiple Projects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95237" name="Picture 5" descr="BS015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954339"/>
            <a:ext cx="3211512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5942B44-7E54-446B-A08F-B3A4820670DF}" type="slidenum">
              <a:rPr lang="en-US"/>
              <a:pPr/>
              <a:t>27</a:t>
            </a:fld>
            <a:endParaRPr lang="en-US"/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Network Logic Errors: Illogical Loop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6.9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3" y="2033588"/>
            <a:ext cx="3495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A511377-C3F6-4755-8937-56BDE866C986}" type="slidenum">
              <a:rPr lang="en-US"/>
              <a:pPr/>
              <a:t>28</a:t>
            </a:fld>
            <a:endParaRPr lang="en-US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1"/>
            <a:ext cx="8156575" cy="68383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Automated Warehouse Order Picking System Network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71663" y="2014538"/>
            <a:ext cx="8448675" cy="2828925"/>
            <a:chOff x="347662" y="2014537"/>
            <a:chExt cx="8448675" cy="28289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662" y="2014537"/>
              <a:ext cx="8448675" cy="282892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6499963" y="3429000"/>
              <a:ext cx="530352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Freeform 9"/>
            <p:cNvSpPr/>
            <p:nvPr/>
          </p:nvSpPr>
          <p:spPr bwMode="auto">
            <a:xfrm>
              <a:off x="6514215" y="3813545"/>
              <a:ext cx="1356678" cy="246221"/>
            </a:xfrm>
            <a:custGeom>
              <a:avLst/>
              <a:gdLst>
                <a:gd name="connsiteX0" fmla="*/ 0 w 1446027"/>
                <a:gd name="connsiteY0" fmla="*/ 574158 h 574158"/>
                <a:gd name="connsiteX1" fmla="*/ 1446027 w 1446027"/>
                <a:gd name="connsiteY1" fmla="*/ 574158 h 574158"/>
                <a:gd name="connsiteX2" fmla="*/ 1446027 w 1446027"/>
                <a:gd name="connsiteY2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027" h="574158">
                  <a:moveTo>
                    <a:pt x="0" y="574158"/>
                  </a:moveTo>
                  <a:lnTo>
                    <a:pt x="1446027" y="574158"/>
                  </a:lnTo>
                  <a:lnTo>
                    <a:pt x="1446027" y="0"/>
                  </a:ln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latin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7744932" y="2943239"/>
              <a:ext cx="237744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637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5C75169-05EB-47FF-8288-C067EE257BFA}" type="slidenum">
              <a:rPr lang="en-US"/>
              <a:pPr/>
              <a:t>29</a:t>
            </a:fld>
            <a:endParaRPr lang="en-US"/>
          </a:p>
        </p:txBody>
      </p:sp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1"/>
            <a:ext cx="8156575" cy="68383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Automated Order Warehouse Picking System Bar Chart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67" y="1689916"/>
            <a:ext cx="8595266" cy="17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C19C-3B3A-4CD0-B3C4-3A356241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B71A-91B9-4FD3-A927-DC34C72E8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Understand the linkage between WBS and the project network</a:t>
            </a:r>
          </a:p>
          <a:p>
            <a:pPr marL="514350" indent="-514350">
              <a:buAutoNum type="arabicPeriod"/>
            </a:pPr>
            <a:r>
              <a:rPr lang="en-US" dirty="0"/>
              <a:t>Diagram a project network using AON methods</a:t>
            </a:r>
          </a:p>
          <a:p>
            <a:pPr marL="514350" indent="-514350">
              <a:buAutoNum type="arabicPeriod"/>
            </a:pPr>
            <a:r>
              <a:rPr lang="en-US" dirty="0"/>
              <a:t>Calculate early, late, and slack activities times</a:t>
            </a:r>
          </a:p>
          <a:p>
            <a:pPr marL="514350" indent="-514350">
              <a:buAutoNum type="arabicPeriod"/>
            </a:pPr>
            <a:r>
              <a:rPr lang="en-US" dirty="0"/>
              <a:t>Identify and understand the importance of managing the critical path</a:t>
            </a:r>
          </a:p>
          <a:p>
            <a:pPr marL="514350" indent="-514350">
              <a:buAutoNum type="arabicPeriod"/>
            </a:pPr>
            <a:r>
              <a:rPr lang="en-US" dirty="0"/>
              <a:t>Distinguish free slack from total slack</a:t>
            </a:r>
          </a:p>
          <a:p>
            <a:pPr marL="514350" indent="-514350">
              <a:buAutoNum type="arabicPeriod"/>
            </a:pPr>
            <a:r>
              <a:rPr lang="en-US" dirty="0"/>
              <a:t>Demonstrate understanding and application of lags in compressing projects or constraining the start or finish of an activity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6170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63EBA27-675F-4FF2-A607-AD43B24E254C}" type="slidenum">
              <a:rPr lang="en-US"/>
              <a:pPr/>
              <a:t>30</a:t>
            </a:fld>
            <a:endParaRPr lang="en-US"/>
          </a:p>
        </p:txBody>
      </p:sp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36538"/>
            <a:ext cx="8207375" cy="1365250"/>
          </a:xfrm>
          <a:ln/>
        </p:spPr>
        <p:txBody>
          <a:bodyPr/>
          <a:lstStyle/>
          <a:p>
            <a:r>
              <a:rPr lang="en-US"/>
              <a:t>Extended Network Techniques </a:t>
            </a:r>
            <a:br>
              <a:rPr lang="en-US"/>
            </a:br>
            <a:r>
              <a:rPr lang="en-US"/>
              <a:t>to Come Close to Reality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874838"/>
            <a:ext cx="7878763" cy="4221162"/>
          </a:xfrm>
        </p:spPr>
        <p:txBody>
          <a:bodyPr/>
          <a:lstStyle/>
          <a:p>
            <a:r>
              <a:rPr lang="en-US" dirty="0"/>
              <a:t>Laddering</a:t>
            </a:r>
          </a:p>
          <a:p>
            <a:pPr lvl="1"/>
            <a:r>
              <a:rPr lang="en-US" dirty="0"/>
              <a:t>Activities are broken into segments so the following activity can begin sooner and not delay the work.</a:t>
            </a:r>
          </a:p>
          <a:p>
            <a:r>
              <a:rPr lang="en-US" dirty="0"/>
              <a:t>Lags</a:t>
            </a:r>
          </a:p>
          <a:p>
            <a:pPr lvl="1"/>
            <a:r>
              <a:rPr lang="en-US" dirty="0"/>
              <a:t>The minimum amount of time a dependent activity must be delayed to begin or end.</a:t>
            </a:r>
          </a:p>
          <a:p>
            <a:pPr lvl="2"/>
            <a:r>
              <a:rPr lang="en-US" dirty="0"/>
              <a:t>Lengthy activities are broken down to reduce the delay </a:t>
            </a:r>
            <a:br>
              <a:rPr lang="en-US" dirty="0"/>
            </a:br>
            <a:r>
              <a:rPr lang="en-US" dirty="0"/>
              <a:t>in the start of successor activities.</a:t>
            </a:r>
          </a:p>
          <a:p>
            <a:pPr lvl="2"/>
            <a:r>
              <a:rPr lang="en-US" dirty="0"/>
              <a:t>Lags can be used to constrain finish-to-start, start-to-start, finish-to-finish, start-to-finish, or combination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3530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9519AD9-40C2-4398-8D06-CB6670C9F923}" type="slidenum">
              <a:rPr lang="en-US"/>
              <a:pPr/>
              <a:t>31</a:t>
            </a:fld>
            <a:endParaRPr 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0" y="242888"/>
            <a:ext cx="8204200" cy="12319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Example of Laddering Using </a:t>
            </a:r>
            <a:br>
              <a:rPr lang="en-US" sz="2800"/>
            </a:br>
            <a:r>
              <a:rPr lang="en-US" sz="2800"/>
              <a:t>Finish-to-Start Relationship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8" y="2112633"/>
            <a:ext cx="80486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1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0B3B467-72CE-439A-8A45-0CB3115A26CF}" type="slidenum">
              <a:rPr lang="en-US"/>
              <a:pPr/>
              <a:t>32</a:t>
            </a:fld>
            <a:endParaRPr lang="en-US"/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Use of Lags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839201" y="2422525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839201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810000" y="132556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Finish-to-Start Relationship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810000" y="2697489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Start-to-Start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24" y="1691660"/>
            <a:ext cx="572452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31" y="3063244"/>
            <a:ext cx="5486338" cy="33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  <p:bldP spid="983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53" y="1442244"/>
            <a:ext cx="5267325" cy="48672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569239A-EC26-4E5E-8E11-3CA38A6FD49B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3" name="AutoShape 3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Use of Lags (cont’d)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839201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6461871" y="2090495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Use of Lags to Reduce Schedule Detail and Project Duration</a:t>
            </a:r>
          </a:p>
        </p:txBody>
      </p:sp>
    </p:spTree>
    <p:extLst>
      <p:ext uri="{BB962C8B-B14F-4D97-AF65-F5344CB8AC3E}">
        <p14:creationId xmlns:p14="http://schemas.microsoft.com/office/powerpoint/2010/main" val="27070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11514"/>
            <a:ext cx="8191500" cy="593407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128C3FF-F164-4655-83A6-2DC810EB92A4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xfrm>
            <a:off x="5455928" y="4617707"/>
            <a:ext cx="4529133" cy="548634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000"/>
              <a:t>New Product Development Process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435975" y="6354762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91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539CC22-30CB-4292-B49E-56471810FCAA}" type="slidenum">
              <a:rPr lang="en-US"/>
              <a:pPr/>
              <a:t>35</a:t>
            </a:fld>
            <a:endParaRPr lang="en-US"/>
          </a:p>
        </p:txBody>
      </p:sp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Use of Lags (cont’d)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839201" y="2453941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839201" y="413543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839201" y="5953125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6.19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6280150" y="1904665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Finish-to-Finish </a:t>
            </a:r>
            <a:br>
              <a:rPr lang="en-US" b="1" dirty="0"/>
            </a:br>
            <a:r>
              <a:rPr lang="en-US" b="1" dirty="0"/>
              <a:t>Relationship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6280150" y="3703638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Start-to-Finish </a:t>
            </a:r>
            <a:br>
              <a:rPr lang="en-US" b="1" dirty="0"/>
            </a:br>
            <a:r>
              <a:rPr lang="en-US" b="1" dirty="0"/>
              <a:t>Relationship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6280150" y="5440363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Combination</a:t>
            </a:r>
            <a:br>
              <a:rPr lang="en-US" b="1" dirty="0"/>
            </a:br>
            <a:r>
              <a:rPr lang="en-US" b="1" dirty="0"/>
              <a:t>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35" y="1264927"/>
            <a:ext cx="3151792" cy="164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35" y="3154683"/>
            <a:ext cx="3120992" cy="166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35" y="5236008"/>
            <a:ext cx="3203124" cy="11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1" grpId="0"/>
      <p:bldP spid="106505" grpId="0"/>
      <p:bldP spid="106506" grpId="0"/>
      <p:bldP spid="1065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274413"/>
            <a:ext cx="7905750" cy="517207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0316BF3-702F-4941-AEFF-A3978B28CBBD}" type="slidenum">
              <a:rPr lang="en-US"/>
              <a:pPr/>
              <a:t>36</a:t>
            </a:fld>
            <a:endParaRPr lang="en-US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Network Using Lags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6.20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20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053EBB7-7DA9-49E4-9F93-32E1C35B6D08}" type="slidenum">
              <a:rPr lang="en-US"/>
              <a:pPr/>
              <a:t>37</a:t>
            </a:fld>
            <a:endParaRPr lang="en-US"/>
          </a:p>
        </p:txBody>
      </p:sp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Hammock Activities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Hammock Activity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Spans over a segment of a project.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Has a duration that is determined after the network plan is drawn.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Is very useful in assigning and controlling indirect project costs.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Is used to aggregate sections of the project to facilitate getting the right level of detail for specific sections of a project.</a:t>
            </a:r>
          </a:p>
        </p:txBody>
      </p:sp>
    </p:spTree>
    <p:extLst>
      <p:ext uri="{BB962C8B-B14F-4D97-AF65-F5344CB8AC3E}">
        <p14:creationId xmlns:p14="http://schemas.microsoft.com/office/powerpoint/2010/main" val="282774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A32C8AF-AE68-43AE-B706-BB1A7B5B8F26}" type="slidenum">
              <a:rPr lang="en-US"/>
              <a:pPr/>
              <a:t>38</a:t>
            </a:fld>
            <a:endParaRPr lang="en-US"/>
          </a:p>
        </p:txBody>
      </p:sp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Hammock Activity Example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6.21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8" y="1371575"/>
            <a:ext cx="78200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6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61DCA49-D36E-4E5D-828C-29AEE573D7CC}" type="slidenum">
              <a:rPr lang="en-US"/>
              <a:pPr/>
              <a:t>39</a:t>
            </a:fld>
            <a:endParaRPr lang="en-US"/>
          </a:p>
        </p:txBody>
      </p:sp>
      <p:sp>
        <p:nvSpPr>
          <p:cNvPr id="118788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981201" y="1508126"/>
            <a:ext cx="4206875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Activity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Activity-on-arrow (AOA)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Activity-on-node (AON)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Burst activity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Concurrent engineering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Critical path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Early time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Free slack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62072" y="1508126"/>
            <a:ext cx="3108610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Gantt chart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Hammock activity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Lag relationship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Late time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Merge activity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Parallel activity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Sensitivity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Total slack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952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2EDA-82EA-4739-9246-1E51CFA0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Project Network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8A80-B93C-4F72-A5AA-2AD01C9BA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Network</a:t>
            </a:r>
          </a:p>
          <a:p>
            <a:pPr lvl="1"/>
            <a:r>
              <a:rPr lang="en-US" dirty="0"/>
              <a:t>A flow chart that graphically depicts the logical sequences, interdependencies, and start and finish times of the project activities along with the longest path(s) through the network—the </a:t>
            </a:r>
            <a:r>
              <a:rPr lang="en-US" b="1" i="1" dirty="0"/>
              <a:t>critical path</a:t>
            </a:r>
            <a:endParaRPr lang="en-US" dirty="0"/>
          </a:p>
          <a:p>
            <a:pPr lvl="2">
              <a:spcBef>
                <a:spcPct val="30000"/>
              </a:spcBef>
            </a:pPr>
            <a:r>
              <a:rPr lang="en-US" dirty="0"/>
              <a:t>Provides the basis for scheduling labor and equipment.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Enhances communication among project participants.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Provides an estimate of the project’s duration.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Provides a basis for budgeting cash flow.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Identifies activities that are critical.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Highlights activities that are “critical” and should not be delayed.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Help managers get and stay on plan.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614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6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D4A542F-E481-4BF5-A56C-ECBBA47CAB7C}" type="slidenum">
              <a:rPr lang="en-US"/>
              <a:pPr/>
              <a:t>5</a:t>
            </a:fld>
            <a:endParaRPr lang="en-US"/>
          </a:p>
        </p:txBody>
      </p:sp>
      <p:sp>
        <p:nvSpPr>
          <p:cNvPr id="81924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  <a:effectLst/>
              </a:rPr>
              <a:t>From WBS/Work Package to Network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8931276" y="626328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6.1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69" y="2132279"/>
            <a:ext cx="3920939" cy="341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26" y="2132279"/>
            <a:ext cx="4792144" cy="35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6216-6663-4201-A423-4021DBA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Project Network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B6CF-65A8-4329-80E5-668745C4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537203" cy="419548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Terminology</a:t>
            </a:r>
          </a:p>
          <a:p>
            <a:pPr lvl="1">
              <a:spcBef>
                <a:spcPct val="50000"/>
              </a:spcBef>
            </a:pPr>
            <a:r>
              <a:rPr lang="en-US" b="1" dirty="0"/>
              <a:t>Activity:</a:t>
            </a:r>
            <a:r>
              <a:rPr lang="en-US" dirty="0"/>
              <a:t> an element of the project that requires time but may not require resources</a:t>
            </a:r>
          </a:p>
          <a:p>
            <a:pPr lvl="1">
              <a:spcBef>
                <a:spcPct val="50000"/>
              </a:spcBef>
            </a:pPr>
            <a:r>
              <a:rPr lang="en-US" b="1" dirty="0"/>
              <a:t>Merge Activity:</a:t>
            </a:r>
            <a:r>
              <a:rPr lang="en-US" dirty="0"/>
              <a:t> an activity that has two or more preceding activities on which it depends (more than one dependency arrow flowing into it)</a:t>
            </a:r>
          </a:p>
          <a:p>
            <a:pPr lvl="1">
              <a:spcBef>
                <a:spcPct val="50000"/>
              </a:spcBef>
            </a:pPr>
            <a:r>
              <a:rPr lang="en-US" b="1" dirty="0"/>
              <a:t>Parallel Activities:</a:t>
            </a:r>
            <a:r>
              <a:rPr lang="en-US" dirty="0"/>
              <a:t> Activities that can occur independently and, if desired, not at the same time</a:t>
            </a:r>
          </a:p>
          <a:p>
            <a:endParaRPr lang="is-IS" dirty="0"/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20CDA91B-6D02-41FF-B178-8A4C74DB9BA6}"/>
              </a:ext>
            </a:extLst>
          </p:cNvPr>
          <p:cNvSpPr>
            <a:spLocks noChangeShapeType="1"/>
          </p:cNvSpPr>
          <p:nvPr/>
        </p:nvSpPr>
        <p:spPr bwMode="auto">
          <a:xfrm rot="-1800000">
            <a:off x="9351719" y="3459163"/>
            <a:ext cx="92710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A2CB2A-A6FC-4EF4-9BF7-15140AB5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894" y="2308225"/>
            <a:ext cx="639762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ECCF9A2-C719-45B4-B0AD-B2BF9260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131" y="4813300"/>
            <a:ext cx="639763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4DAD9E3-D141-4643-B298-0B3F386B4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131" y="3429000"/>
            <a:ext cx="639763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543DDE9-8808-4988-A2F2-97668AB12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656" y="2847975"/>
            <a:ext cx="1006475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66F6DBE7-24F6-40D3-99DE-8D513546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9169" y="3897313"/>
            <a:ext cx="10969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2F712D5-33EE-4B38-89E7-A8A70E364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135" y="3489895"/>
            <a:ext cx="639762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029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E7AF-C2D9-4353-A40E-ED965DAF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Project Network (cont’d)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3881-2A0D-48C6-AD52-8BA5F77F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Terminology</a:t>
            </a:r>
          </a:p>
          <a:p>
            <a:pPr lvl="1">
              <a:spcBef>
                <a:spcPct val="50000"/>
              </a:spcBef>
            </a:pPr>
            <a:r>
              <a:rPr lang="en-US" b="1" dirty="0"/>
              <a:t>Path:</a:t>
            </a:r>
            <a:r>
              <a:rPr lang="en-US" dirty="0"/>
              <a:t> a sequence of connected, dependent activities</a:t>
            </a:r>
          </a:p>
          <a:p>
            <a:pPr lvl="1">
              <a:spcBef>
                <a:spcPct val="50000"/>
              </a:spcBef>
            </a:pPr>
            <a:r>
              <a:rPr lang="en-US" b="1" dirty="0"/>
              <a:t>Critical Path: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The longest path through the activity network that allows for the completion of all project-related activities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The shortest expected time in which the entire project can be completed.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Delays on the critical path will delay completion of the entire project.</a:t>
            </a:r>
          </a:p>
          <a:p>
            <a:endParaRPr lang="is-I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4BB0850F-5609-4954-9918-8A5C060C7050}"/>
              </a:ext>
            </a:extLst>
          </p:cNvPr>
          <p:cNvSpPr>
            <a:spLocks noChangeShapeType="1"/>
          </p:cNvSpPr>
          <p:nvPr/>
        </p:nvSpPr>
        <p:spPr bwMode="auto">
          <a:xfrm rot="-1800000">
            <a:off x="5696927" y="5438439"/>
            <a:ext cx="92710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F1ED1CC-A3CB-4CCD-A530-0E965B75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377" y="5432089"/>
            <a:ext cx="639763" cy="547687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 dirty="0"/>
              <a:t>A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4E83E38-8E73-4B0D-9C49-F0A5F890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02" y="5432089"/>
            <a:ext cx="639763" cy="547687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0B6A4D8-D4D3-4D5F-9969-AD69FC07A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40" y="5432089"/>
            <a:ext cx="639762" cy="547687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9ADD9E8-F38E-417F-9D85-56A1C5B86545}"/>
              </a:ext>
            </a:extLst>
          </p:cNvPr>
          <p:cNvSpPr>
            <a:spLocks noChangeShapeType="1"/>
          </p:cNvSpPr>
          <p:nvPr/>
        </p:nvSpPr>
        <p:spPr bwMode="auto">
          <a:xfrm rot="-1032830">
            <a:off x="4628540" y="4487526"/>
            <a:ext cx="1930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27834A07-9C7C-4146-B87C-3484EC2CBD1D}"/>
              </a:ext>
            </a:extLst>
          </p:cNvPr>
          <p:cNvSpPr>
            <a:spLocks noChangeShapeType="1"/>
          </p:cNvSpPr>
          <p:nvPr/>
        </p:nvSpPr>
        <p:spPr bwMode="auto">
          <a:xfrm rot="-1800000">
            <a:off x="4047515" y="5438439"/>
            <a:ext cx="92710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A9A7E73-E930-4393-B476-51F7EC98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652" y="4498639"/>
            <a:ext cx="639763" cy="547687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336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8B39-8843-46A0-9D94-5FC73ED8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Project Network (cont’d)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C61C-65E3-43FC-9EF2-12D1B8DE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20" y="2026284"/>
            <a:ext cx="6651503" cy="4195481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/>
              <a:t>Burst Activity:</a:t>
            </a:r>
            <a:r>
              <a:rPr lang="en-US" dirty="0"/>
              <a:t> an activity that has more than one activity immediately following it (more than one dependency arrow flowing from it)</a:t>
            </a:r>
          </a:p>
          <a:p>
            <a:endParaRPr lang="en-US" dirty="0"/>
          </a:p>
          <a:p>
            <a:r>
              <a:rPr lang="en-US" dirty="0"/>
              <a:t>Two Approaches</a:t>
            </a:r>
          </a:p>
          <a:p>
            <a:pPr lvl="1"/>
            <a:r>
              <a:rPr lang="en-US" dirty="0"/>
              <a:t>Activity-on-Node (AON)</a:t>
            </a:r>
          </a:p>
          <a:p>
            <a:pPr lvl="2"/>
            <a:r>
              <a:rPr lang="en-US" dirty="0"/>
              <a:t>Uses a node to depict an activity.</a:t>
            </a:r>
          </a:p>
          <a:p>
            <a:pPr lvl="1"/>
            <a:r>
              <a:rPr lang="en-US" dirty="0"/>
              <a:t>Activity-on-Arrow (AOA)</a:t>
            </a:r>
          </a:p>
          <a:p>
            <a:pPr lvl="2"/>
            <a:r>
              <a:rPr lang="en-US" dirty="0"/>
              <a:t>Uses an arrow to depict an activity.</a:t>
            </a:r>
          </a:p>
          <a:p>
            <a:endParaRPr lang="is-I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F94AB855-8F63-4619-9B88-EBDFD5084A94}"/>
              </a:ext>
            </a:extLst>
          </p:cNvPr>
          <p:cNvSpPr>
            <a:spLocks noChangeShapeType="1"/>
          </p:cNvSpPr>
          <p:nvPr/>
        </p:nvSpPr>
        <p:spPr bwMode="auto">
          <a:xfrm rot="1800000" flipH="1">
            <a:off x="8716540" y="3091906"/>
            <a:ext cx="92710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65C3858-C20D-4ECB-9348-F2C522D7B7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30952" y="1953668"/>
            <a:ext cx="639763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4775A27-C134-4869-9AC0-283587D55F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30952" y="4203156"/>
            <a:ext cx="639763" cy="547687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95D54C7-8E6D-462B-A634-EAB6D304801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04738" y="3086349"/>
            <a:ext cx="639762" cy="547687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0489C58-E084-4392-BC15-8E6B6E9FF1A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30952" y="3061743"/>
            <a:ext cx="639763" cy="547688"/>
          </a:xfrm>
          <a:prstGeom prst="rect">
            <a:avLst/>
          </a:prstGeom>
          <a:solidFill>
            <a:srgbClr val="D4EFFD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428DA453-263B-4561-BA41-C7F03A901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4477" y="2491831"/>
            <a:ext cx="1006475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A1C3AA-8D97-485A-A122-444688E59F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24477" y="3622131"/>
            <a:ext cx="1006475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1B15-86EC-4E67-98DB-17791E1B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 to Follow in Developing </a:t>
            </a:r>
            <a:br>
              <a:rPr lang="en-US" dirty="0"/>
            </a:br>
            <a:r>
              <a:rPr lang="en-US" dirty="0"/>
              <a:t>Project Networks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9DD2-3B19-431F-9F0C-F564977A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dirty="0"/>
              <a:t>Networks typically flow from left to right.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An activity cannot begin until all preceding connected activities are complete.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Arrows indicate precedence and flow and can cross over each other.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Each activity must have a unique identify number.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An activity identification number must be greater than that of any predecessor activities.</a:t>
            </a:r>
            <a:endParaRPr lang="en-US" dirty="0"/>
          </a:p>
          <a:p>
            <a:pPr marL="533400" indent="-533400">
              <a:buFontTx/>
              <a:buAutoNum type="arabicPeriod"/>
            </a:pPr>
            <a:r>
              <a:rPr lang="en-US" dirty="0"/>
              <a:t>Looping is not allowed.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Conditional statements are not allowed.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Use common start and stop nodes.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17872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1" ma:contentTypeDescription="Create a new document." ma:contentTypeScope="" ma:versionID="f1f1316007c5043c93c3660eef53ce3a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6c3ae7580712be687d48ebc90554d45e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F5F86-D3ED-44C7-BFD6-78930E500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009395-3340-4D60-8E4D-DE83DC3B3B1E}">
  <ds:schemaRefs>
    <ds:schemaRef ds:uri="http://schemas.microsoft.com/office/2006/documentManagement/types"/>
    <ds:schemaRef ds:uri="http://purl.org/dc/dcmitype/"/>
    <ds:schemaRef ds:uri="da07c3eb-2b80-4ade-9c23-1098c8d4e098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61643d2-7b54-41e1-a7eb-63fda343f8f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3701F3-393A-4808-90AD-6B609147D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1477</Words>
  <Application>Microsoft Office PowerPoint</Application>
  <PresentationFormat>Widescreen</PresentationFormat>
  <Paragraphs>260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Ion</vt:lpstr>
      <vt:lpstr>Project Management - Chapter 6, Developing a Project Plan </vt:lpstr>
      <vt:lpstr>Where are we now? </vt:lpstr>
      <vt:lpstr>Learning Objectives</vt:lpstr>
      <vt:lpstr>Developing the Project Network</vt:lpstr>
      <vt:lpstr>From WBS/Work Package to Network</vt:lpstr>
      <vt:lpstr>Constructing a Project Network</vt:lpstr>
      <vt:lpstr>Constructing a Project Network (cont’d)</vt:lpstr>
      <vt:lpstr>Constructing a Project Network (cont’d)</vt:lpstr>
      <vt:lpstr>Basic Rules to Follow in Developing  Project Networks</vt:lpstr>
      <vt:lpstr>Activity-on-Node Fundamentals</vt:lpstr>
      <vt:lpstr>Activity-on-Node Fundamentals (cont’d)</vt:lpstr>
      <vt:lpstr>Network Information</vt:lpstr>
      <vt:lpstr>Automated Warehouse—Partial Network</vt:lpstr>
      <vt:lpstr>Automated Warehouse—Complete Network</vt:lpstr>
      <vt:lpstr>Network Computation Process</vt:lpstr>
      <vt:lpstr>Activity-on-Node Network</vt:lpstr>
      <vt:lpstr>Activity-on-Node Network Forward Pass</vt:lpstr>
      <vt:lpstr>Forward Pass Computation</vt:lpstr>
      <vt:lpstr>Activity-on-Node Network Backward Pass</vt:lpstr>
      <vt:lpstr>Backward Pass Computation</vt:lpstr>
      <vt:lpstr>Forward and Backward Passes Completed with Slack Times</vt:lpstr>
      <vt:lpstr>Determining Total Slack (TS)</vt:lpstr>
      <vt:lpstr>Determining Free Slack (FS)</vt:lpstr>
      <vt:lpstr>The Critical Path</vt:lpstr>
      <vt:lpstr>Network Sensitivity</vt:lpstr>
      <vt:lpstr>Practical Considerations</vt:lpstr>
      <vt:lpstr>Network Logic Errors: Illogical Loop</vt:lpstr>
      <vt:lpstr>Automated Warehouse Order Picking System Network</vt:lpstr>
      <vt:lpstr>Automated Order Warehouse Picking System Bar Chart</vt:lpstr>
      <vt:lpstr>Extended Network Techniques  to Come Close to Reality</vt:lpstr>
      <vt:lpstr>Example of Laddering Using  Finish-to-Start Relationship</vt:lpstr>
      <vt:lpstr>Use of Lags</vt:lpstr>
      <vt:lpstr>Use of Lags (cont’d)</vt:lpstr>
      <vt:lpstr>New Product Development Process</vt:lpstr>
      <vt:lpstr>Use of Lags (cont’d)</vt:lpstr>
      <vt:lpstr>Network Using Lags</vt:lpstr>
      <vt:lpstr>Hammock Activities</vt:lpstr>
      <vt:lpstr>Hammock Activity Example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- Chapter 6, Developing a Project Plan </dc:title>
  <dc:creator>Stefán Guðnason</dc:creator>
  <cp:lastModifiedBy>Stefán Guðnason</cp:lastModifiedBy>
  <cp:revision>1</cp:revision>
  <dcterms:created xsi:type="dcterms:W3CDTF">2020-01-26T17:19:14Z</dcterms:created>
  <dcterms:modified xsi:type="dcterms:W3CDTF">2020-01-28T20:45:30Z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