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7"/>
  </p:notesMasterIdLst>
  <p:sldIdLst>
    <p:sldId id="256" r:id="rId5"/>
    <p:sldId id="259" r:id="rId6"/>
    <p:sldId id="297" r:id="rId7"/>
    <p:sldId id="29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98" r:id="rId16"/>
    <p:sldId id="267" r:id="rId17"/>
    <p:sldId id="268" r:id="rId18"/>
    <p:sldId id="269" r:id="rId19"/>
    <p:sldId id="300" r:id="rId20"/>
    <p:sldId id="270" r:id="rId21"/>
    <p:sldId id="271" r:id="rId22"/>
    <p:sldId id="273" r:id="rId23"/>
    <p:sldId id="272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FDFB77-8D09-4854-B7DA-B1B162B3A5AA}" v="7" dt="2020-02-10T22:09:05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án Guðnason" userId="40b359a1-880f-40c2-b8e5-4b52eab2f1e5" providerId="ADAL" clId="{7DFDFB77-8D09-4854-B7DA-B1B162B3A5AA}"/>
    <pc:docChg chg="custSel addSld delSld modSld sldOrd">
      <pc:chgData name="Stefán Guðnason" userId="40b359a1-880f-40c2-b8e5-4b52eab2f1e5" providerId="ADAL" clId="{7DFDFB77-8D09-4854-B7DA-B1B162B3A5AA}" dt="2020-02-10T22:09:05.151" v="29"/>
      <pc:docMkLst>
        <pc:docMk/>
      </pc:docMkLst>
      <pc:sldChg chg="del">
        <pc:chgData name="Stefán Guðnason" userId="40b359a1-880f-40c2-b8e5-4b52eab2f1e5" providerId="ADAL" clId="{7DFDFB77-8D09-4854-B7DA-B1B162B3A5AA}" dt="2020-02-03T10:07:48.905" v="0" actId="2696"/>
        <pc:sldMkLst>
          <pc:docMk/>
          <pc:sldMk cId="4214775032" sldId="257"/>
        </pc:sldMkLst>
      </pc:sldChg>
      <pc:sldChg chg="modSp">
        <pc:chgData name="Stefán Guðnason" userId="40b359a1-880f-40c2-b8e5-4b52eab2f1e5" providerId="ADAL" clId="{7DFDFB77-8D09-4854-B7DA-B1B162B3A5AA}" dt="2020-02-03T14:37:46.082" v="2" actId="1076"/>
        <pc:sldMkLst>
          <pc:docMk/>
          <pc:sldMk cId="3983118239" sldId="274"/>
        </pc:sldMkLst>
        <pc:spChg chg="mod">
          <ac:chgData name="Stefán Guðnason" userId="40b359a1-880f-40c2-b8e5-4b52eab2f1e5" providerId="ADAL" clId="{7DFDFB77-8D09-4854-B7DA-B1B162B3A5AA}" dt="2020-02-03T14:37:46.082" v="2" actId="1076"/>
          <ac:spMkLst>
            <pc:docMk/>
            <pc:sldMk cId="3983118239" sldId="274"/>
            <ac:spMk id="87043" creationId="{00000000-0000-0000-0000-000000000000}"/>
          </ac:spMkLst>
        </pc:spChg>
      </pc:sldChg>
      <pc:sldChg chg="modSp">
        <pc:chgData name="Stefán Guðnason" userId="40b359a1-880f-40c2-b8e5-4b52eab2f1e5" providerId="ADAL" clId="{7DFDFB77-8D09-4854-B7DA-B1B162B3A5AA}" dt="2020-02-03T14:38:20.193" v="3" actId="1076"/>
        <pc:sldMkLst>
          <pc:docMk/>
          <pc:sldMk cId="1349939264" sldId="276"/>
        </pc:sldMkLst>
        <pc:spChg chg="mod">
          <ac:chgData name="Stefán Guðnason" userId="40b359a1-880f-40c2-b8e5-4b52eab2f1e5" providerId="ADAL" clId="{7DFDFB77-8D09-4854-B7DA-B1B162B3A5AA}" dt="2020-02-03T14:38:20.193" v="3" actId="1076"/>
          <ac:spMkLst>
            <pc:docMk/>
            <pc:sldMk cId="1349939264" sldId="276"/>
            <ac:spMk id="88067" creationId="{00000000-0000-0000-0000-000000000000}"/>
          </ac:spMkLst>
        </pc:spChg>
      </pc:sldChg>
      <pc:sldChg chg="modSp">
        <pc:chgData name="Stefán Guðnason" userId="40b359a1-880f-40c2-b8e5-4b52eab2f1e5" providerId="ADAL" clId="{7DFDFB77-8D09-4854-B7DA-B1B162B3A5AA}" dt="2020-02-10T22:03:51.383" v="5" actId="27636"/>
        <pc:sldMkLst>
          <pc:docMk/>
          <pc:sldMk cId="1846001847" sldId="282"/>
        </pc:sldMkLst>
        <pc:spChg chg="mod">
          <ac:chgData name="Stefán Guðnason" userId="40b359a1-880f-40c2-b8e5-4b52eab2f1e5" providerId="ADAL" clId="{7DFDFB77-8D09-4854-B7DA-B1B162B3A5AA}" dt="2020-02-10T22:03:51.383" v="5" actId="27636"/>
          <ac:spMkLst>
            <pc:docMk/>
            <pc:sldMk cId="1846001847" sldId="282"/>
            <ac:spMk id="92163" creationId="{00000000-0000-0000-0000-000000000000}"/>
          </ac:spMkLst>
        </pc:spChg>
      </pc:sldChg>
      <pc:sldChg chg="modSp del">
        <pc:chgData name="Stefán Guðnason" userId="40b359a1-880f-40c2-b8e5-4b52eab2f1e5" providerId="ADAL" clId="{7DFDFB77-8D09-4854-B7DA-B1B162B3A5AA}" dt="2020-02-10T22:05:04.794" v="7" actId="2696"/>
        <pc:sldMkLst>
          <pc:docMk/>
          <pc:sldMk cId="164499025" sldId="286"/>
        </pc:sldMkLst>
        <pc:spChg chg="mod">
          <ac:chgData name="Stefán Guðnason" userId="40b359a1-880f-40c2-b8e5-4b52eab2f1e5" providerId="ADAL" clId="{7DFDFB77-8D09-4854-B7DA-B1B162B3A5AA}" dt="2020-02-10T22:04:07.275" v="6" actId="1076"/>
          <ac:spMkLst>
            <pc:docMk/>
            <pc:sldMk cId="164499025" sldId="286"/>
            <ac:spMk id="106499" creationId="{00000000-0000-0000-0000-000000000000}"/>
          </ac:spMkLst>
        </pc:spChg>
      </pc:sldChg>
      <pc:sldChg chg="del">
        <pc:chgData name="Stefán Guðnason" userId="40b359a1-880f-40c2-b8e5-4b52eab2f1e5" providerId="ADAL" clId="{7DFDFB77-8D09-4854-B7DA-B1B162B3A5AA}" dt="2020-02-10T22:05:04.800" v="8" actId="2696"/>
        <pc:sldMkLst>
          <pc:docMk/>
          <pc:sldMk cId="2084391020" sldId="287"/>
        </pc:sldMkLst>
      </pc:sldChg>
      <pc:sldChg chg="del">
        <pc:chgData name="Stefán Guðnason" userId="40b359a1-880f-40c2-b8e5-4b52eab2f1e5" providerId="ADAL" clId="{7DFDFB77-8D09-4854-B7DA-B1B162B3A5AA}" dt="2020-02-10T22:05:04.806" v="9" actId="2696"/>
        <pc:sldMkLst>
          <pc:docMk/>
          <pc:sldMk cId="4050122543" sldId="288"/>
        </pc:sldMkLst>
      </pc:sldChg>
      <pc:sldChg chg="del">
        <pc:chgData name="Stefán Guðnason" userId="40b359a1-880f-40c2-b8e5-4b52eab2f1e5" providerId="ADAL" clId="{7DFDFB77-8D09-4854-B7DA-B1B162B3A5AA}" dt="2020-02-10T22:05:04.814" v="10" actId="2696"/>
        <pc:sldMkLst>
          <pc:docMk/>
          <pc:sldMk cId="2801068687" sldId="289"/>
        </pc:sldMkLst>
      </pc:sldChg>
      <pc:sldChg chg="del">
        <pc:chgData name="Stefán Guðnason" userId="40b359a1-880f-40c2-b8e5-4b52eab2f1e5" providerId="ADAL" clId="{7DFDFB77-8D09-4854-B7DA-B1B162B3A5AA}" dt="2020-02-10T22:05:04.820" v="11" actId="2696"/>
        <pc:sldMkLst>
          <pc:docMk/>
          <pc:sldMk cId="2353271014" sldId="290"/>
        </pc:sldMkLst>
      </pc:sldChg>
      <pc:sldChg chg="del">
        <pc:chgData name="Stefán Guðnason" userId="40b359a1-880f-40c2-b8e5-4b52eab2f1e5" providerId="ADAL" clId="{7DFDFB77-8D09-4854-B7DA-B1B162B3A5AA}" dt="2020-02-10T22:05:04.826" v="12" actId="2696"/>
        <pc:sldMkLst>
          <pc:docMk/>
          <pc:sldMk cId="632352020" sldId="291"/>
        </pc:sldMkLst>
      </pc:sldChg>
      <pc:sldChg chg="del">
        <pc:chgData name="Stefán Guðnason" userId="40b359a1-880f-40c2-b8e5-4b52eab2f1e5" providerId="ADAL" clId="{7DFDFB77-8D09-4854-B7DA-B1B162B3A5AA}" dt="2020-02-10T22:05:04.843" v="13" actId="2696"/>
        <pc:sldMkLst>
          <pc:docMk/>
          <pc:sldMk cId="1930466893" sldId="292"/>
        </pc:sldMkLst>
      </pc:sldChg>
      <pc:sldChg chg="del">
        <pc:chgData name="Stefán Guðnason" userId="40b359a1-880f-40c2-b8e5-4b52eab2f1e5" providerId="ADAL" clId="{7DFDFB77-8D09-4854-B7DA-B1B162B3A5AA}" dt="2020-02-10T22:05:04.848" v="14" actId="2696"/>
        <pc:sldMkLst>
          <pc:docMk/>
          <pc:sldMk cId="1499383576" sldId="293"/>
        </pc:sldMkLst>
      </pc:sldChg>
      <pc:sldChg chg="del">
        <pc:chgData name="Stefán Guðnason" userId="40b359a1-880f-40c2-b8e5-4b52eab2f1e5" providerId="ADAL" clId="{7DFDFB77-8D09-4854-B7DA-B1B162B3A5AA}" dt="2020-02-10T22:05:04.856" v="15" actId="2696"/>
        <pc:sldMkLst>
          <pc:docMk/>
          <pc:sldMk cId="279278539" sldId="294"/>
        </pc:sldMkLst>
      </pc:sldChg>
      <pc:sldChg chg="del">
        <pc:chgData name="Stefán Guðnason" userId="40b359a1-880f-40c2-b8e5-4b52eab2f1e5" providerId="ADAL" clId="{7DFDFB77-8D09-4854-B7DA-B1B162B3A5AA}" dt="2020-02-10T22:05:04.863" v="16" actId="2696"/>
        <pc:sldMkLst>
          <pc:docMk/>
          <pc:sldMk cId="600572933" sldId="295"/>
        </pc:sldMkLst>
      </pc:sldChg>
      <pc:sldChg chg="del">
        <pc:chgData name="Stefán Guðnason" userId="40b359a1-880f-40c2-b8e5-4b52eab2f1e5" providerId="ADAL" clId="{7DFDFB77-8D09-4854-B7DA-B1B162B3A5AA}" dt="2020-02-10T22:05:04.870" v="17" actId="2696"/>
        <pc:sldMkLst>
          <pc:docMk/>
          <pc:sldMk cId="2721740967" sldId="296"/>
        </pc:sldMkLst>
      </pc:sldChg>
      <pc:sldChg chg="modSp">
        <pc:chgData name="Stefán Guðnason" userId="40b359a1-880f-40c2-b8e5-4b52eab2f1e5" providerId="ADAL" clId="{7DFDFB77-8D09-4854-B7DA-B1B162B3A5AA}" dt="2020-02-03T10:08:01.949" v="1" actId="1076"/>
        <pc:sldMkLst>
          <pc:docMk/>
          <pc:sldMk cId="2598908907" sldId="299"/>
        </pc:sldMkLst>
        <pc:spChg chg="mod">
          <ac:chgData name="Stefán Guðnason" userId="40b359a1-880f-40c2-b8e5-4b52eab2f1e5" providerId="ADAL" clId="{7DFDFB77-8D09-4854-B7DA-B1B162B3A5AA}" dt="2020-02-03T10:08:01.949" v="1" actId="1076"/>
          <ac:spMkLst>
            <pc:docMk/>
            <pc:sldMk cId="2598908907" sldId="299"/>
            <ac:spMk id="4" creationId="{00000000-0000-0000-0000-000000000000}"/>
          </ac:spMkLst>
        </pc:spChg>
      </pc:sldChg>
      <pc:sldChg chg="modSp add del ord modAnim">
        <pc:chgData name="Stefán Guðnason" userId="40b359a1-880f-40c2-b8e5-4b52eab2f1e5" providerId="ADAL" clId="{7DFDFB77-8D09-4854-B7DA-B1B162B3A5AA}" dt="2020-02-10T22:08:32.712" v="28" actId="2696"/>
        <pc:sldMkLst>
          <pc:docMk/>
          <pc:sldMk cId="519572925" sldId="300"/>
        </pc:sldMkLst>
        <pc:spChg chg="mod">
          <ac:chgData name="Stefán Guðnason" userId="40b359a1-880f-40c2-b8e5-4b52eab2f1e5" providerId="ADAL" clId="{7DFDFB77-8D09-4854-B7DA-B1B162B3A5AA}" dt="2020-02-10T22:07:59.948" v="26"/>
          <ac:spMkLst>
            <pc:docMk/>
            <pc:sldMk cId="519572925" sldId="300"/>
            <ac:spMk id="93186" creationId="{00000000-0000-0000-0000-000000000000}"/>
          </ac:spMkLst>
        </pc:spChg>
        <pc:spChg chg="mod">
          <ac:chgData name="Stefán Guðnason" userId="40b359a1-880f-40c2-b8e5-4b52eab2f1e5" providerId="ADAL" clId="{7DFDFB77-8D09-4854-B7DA-B1B162B3A5AA}" dt="2020-02-10T22:08:12.179" v="27" actId="1076"/>
          <ac:spMkLst>
            <pc:docMk/>
            <pc:sldMk cId="519572925" sldId="300"/>
            <ac:spMk id="93187" creationId="{00000000-0000-0000-0000-000000000000}"/>
          </ac:spMkLst>
        </pc:spChg>
      </pc:sldChg>
      <pc:sldChg chg="add del">
        <pc:chgData name="Stefán Guðnason" userId="40b359a1-880f-40c2-b8e5-4b52eab2f1e5" providerId="ADAL" clId="{7DFDFB77-8D09-4854-B7DA-B1B162B3A5AA}" dt="2020-02-10T22:07:43.403" v="21" actId="2696"/>
        <pc:sldMkLst>
          <pc:docMk/>
          <pc:sldMk cId="779482868" sldId="300"/>
        </pc:sldMkLst>
      </pc:sldChg>
      <pc:sldChg chg="add">
        <pc:chgData name="Stefán Guðnason" userId="40b359a1-880f-40c2-b8e5-4b52eab2f1e5" providerId="ADAL" clId="{7DFDFB77-8D09-4854-B7DA-B1B162B3A5AA}" dt="2020-02-10T22:09:05.151" v="29"/>
        <pc:sldMkLst>
          <pc:docMk/>
          <pc:sldMk cId="3041093999" sldId="300"/>
        </pc:sldMkLst>
      </pc:sldChg>
      <pc:sldChg chg="add del">
        <pc:chgData name="Stefán Guðnason" userId="40b359a1-880f-40c2-b8e5-4b52eab2f1e5" providerId="ADAL" clId="{7DFDFB77-8D09-4854-B7DA-B1B162B3A5AA}" dt="2020-02-10T22:07:37.548" v="19" actId="2696"/>
        <pc:sldMkLst>
          <pc:docMk/>
          <pc:sldMk cId="4071289145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EE02B-FDB7-4006-BC1F-3493688D6483}" type="datetimeFigureOut">
              <a:rPr lang="is-IS" smtClean="0"/>
              <a:t>10.2.2020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91E1A-FEB7-48E2-8C51-AB8A5F4B493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50163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7EBCA-9187-473C-8004-EA4FB1DD9323}" type="slidenum">
              <a:rPr lang="en-US"/>
              <a:pPr/>
              <a:t>2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12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B7D433-2810-4BCB-AA41-B3DDEE6CAABF}" type="slidenum">
              <a:rPr lang="en-US"/>
              <a:pPr/>
              <a:t>13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05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8F0BFD-D23B-4119-993C-F8114F3F4622}" type="slidenum">
              <a:rPr lang="en-US"/>
              <a:pPr/>
              <a:t>14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16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E1FE72-8A07-45C7-AAA5-4B219FDC5748}" type="slidenum">
              <a:rPr lang="en-US"/>
              <a:pPr/>
              <a:t>15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B4BBB5-CC6D-45EE-97EB-57F6197A2DF9}" type="slidenum">
              <a:rPr lang="en-US"/>
              <a:pPr/>
              <a:t>16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92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CC4D8-F43B-436A-8C45-C502B88CEF43}" type="slidenum">
              <a:rPr lang="en-US"/>
              <a:pPr/>
              <a:t>17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86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3E61F-6792-4EF4-96AF-B449E92A91F5}" type="slidenum">
              <a:rPr lang="en-US"/>
              <a:pPr/>
              <a:t>18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544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FD3F75-C85C-4759-8EA0-A2BA2A11B56D}" type="slidenum">
              <a:rPr lang="en-US"/>
              <a:pPr/>
              <a:t>19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916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237CCD-3999-450A-A336-C6AAC118D18F}" type="slidenum">
              <a:rPr lang="en-US"/>
              <a:pPr/>
              <a:t>20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622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6E57A8-9E55-40C6-9CEA-39F061F86D80}" type="slidenum">
              <a:rPr lang="en-US"/>
              <a:pPr/>
              <a:t>21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15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2189A-2C21-4764-927A-42D10C846915}" type="slidenum">
              <a:rPr lang="en-US"/>
              <a:pPr/>
              <a:t>22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33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FE7C6C-01C3-41D6-8056-D0192097C05A}" type="slidenum">
              <a:rPr lang="en-US"/>
              <a:pPr/>
              <a:t>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73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32144-8055-4E19-9604-974CA56E92FF}" type="slidenum">
              <a:rPr lang="en-US"/>
              <a:pPr/>
              <a:t>23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80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A41F8A-30BA-4596-B1B6-9EAC662E045A}" type="slidenum">
              <a:rPr lang="en-US"/>
              <a:pPr/>
              <a:t>24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10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456DF-A4E7-4B07-933C-8AF9F762E4BF}" type="slidenum">
              <a:rPr lang="en-US"/>
              <a:pPr/>
              <a:t>25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917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05A783-DD7A-4869-995F-A31E06C58CC7}" type="slidenum">
              <a:rPr lang="en-US"/>
              <a:pPr/>
              <a:t>26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93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B4BBB5-CC6D-45EE-97EB-57F6197A2DF9}" type="slidenum">
              <a:rPr lang="en-US"/>
              <a:pPr/>
              <a:t>27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411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A48364-EF87-468E-9AA8-51D50CB7673B}" type="slidenum">
              <a:rPr lang="en-US"/>
              <a:pPr/>
              <a:t>28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405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2C38A-9B10-4FB4-BB76-FA5EC890E70B}" type="slidenum">
              <a:rPr lang="en-US"/>
              <a:pPr/>
              <a:t>29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671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A475C-866E-47E0-A9C8-DC8FED88B453}" type="slidenum">
              <a:rPr lang="en-US"/>
              <a:pPr/>
              <a:t>30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811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40DDC2-8ADB-4BF4-8F57-D832F15E7298}" type="slidenum">
              <a:rPr lang="en-US"/>
              <a:pPr/>
              <a:t>31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881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00CD1-5AEB-442F-87CA-A17C2F6B3106}" type="slidenum">
              <a:rPr lang="en-US"/>
              <a:pPr/>
              <a:t>32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571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6BB8D-A5CC-41DC-81CD-84E07FAC1F94}" type="slidenum">
              <a:rPr lang="en-US"/>
              <a:pPr/>
              <a:t>6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72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3C2B7-070F-41B1-AB01-B302AF5FF2F0}" type="slidenum">
              <a:rPr lang="en-US"/>
              <a:pPr/>
              <a:t>7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04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D2E27-5324-470F-B438-734E924D2C83}" type="slidenum">
              <a:rPr lang="en-US"/>
              <a:pPr/>
              <a:t>8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679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F1A36-398C-497C-AAE8-DBBF974F64C5}" type="slidenum">
              <a:rPr lang="en-US"/>
              <a:pPr/>
              <a:t>9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35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C7BEC-69E5-4925-A12D-7F279ACA25E2}" type="slidenum">
              <a:rPr lang="en-US"/>
              <a:pPr/>
              <a:t>10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731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B01A7-F1D2-4E76-9E2E-99D426926ED9}" type="slidenum">
              <a:rPr lang="en-US"/>
              <a:pPr/>
              <a:t>11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097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F1A36-398C-497C-AAE8-DBBF974F64C5}" type="slidenum">
              <a:rPr lang="en-US"/>
              <a:pPr/>
              <a:t>12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60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B3CA-D1C3-4CD8-9755-ED72D3F6CBB4}" type="datetimeFigureOut">
              <a:rPr lang="is-IS" smtClean="0"/>
              <a:t>10.2.2020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050B-480B-48DD-BE4E-4B5FDECB587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1489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B3CA-D1C3-4CD8-9755-ED72D3F6CBB4}" type="datetimeFigureOut">
              <a:rPr lang="is-IS" smtClean="0"/>
              <a:t>10.2.2020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050B-480B-48DD-BE4E-4B5FDECB587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2560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B3CA-D1C3-4CD8-9755-ED72D3F6CBB4}" type="datetimeFigureOut">
              <a:rPr lang="is-IS" smtClean="0"/>
              <a:t>10.2.2020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050B-480B-48DD-BE4E-4B5FDECB587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8988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B3CA-D1C3-4CD8-9755-ED72D3F6CBB4}" type="datetimeFigureOut">
              <a:rPr lang="is-IS" smtClean="0"/>
              <a:t>10.2.2020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050B-480B-48DD-BE4E-4B5FDECB5875}" type="slidenum">
              <a:rPr lang="is-IS" smtClean="0"/>
              <a:t>‹#›</a:t>
            </a:fld>
            <a:endParaRPr lang="is-I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5388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B3CA-D1C3-4CD8-9755-ED72D3F6CBB4}" type="datetimeFigureOut">
              <a:rPr lang="is-IS" smtClean="0"/>
              <a:t>10.2.2020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050B-480B-48DD-BE4E-4B5FDECB587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13074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B3CA-D1C3-4CD8-9755-ED72D3F6CBB4}" type="datetimeFigureOut">
              <a:rPr lang="is-IS" smtClean="0"/>
              <a:t>10.2.2020</a:t>
            </a:fld>
            <a:endParaRPr lang="is-I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050B-480B-48DD-BE4E-4B5FDECB587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34591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B3CA-D1C3-4CD8-9755-ED72D3F6CBB4}" type="datetimeFigureOut">
              <a:rPr lang="is-IS" smtClean="0"/>
              <a:t>10.2.2020</a:t>
            </a:fld>
            <a:endParaRPr lang="is-I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050B-480B-48DD-BE4E-4B5FDECB587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9016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B3CA-D1C3-4CD8-9755-ED72D3F6CBB4}" type="datetimeFigureOut">
              <a:rPr lang="is-IS" smtClean="0"/>
              <a:t>10.2.2020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050B-480B-48DD-BE4E-4B5FDECB587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94042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B3CA-D1C3-4CD8-9755-ED72D3F6CBB4}" type="datetimeFigureOut">
              <a:rPr lang="is-IS" smtClean="0"/>
              <a:t>10.2.2020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050B-480B-48DD-BE4E-4B5FDECB587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8485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B3CA-D1C3-4CD8-9755-ED72D3F6CBB4}" type="datetimeFigureOut">
              <a:rPr lang="is-IS" smtClean="0"/>
              <a:t>10.2.2020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050B-480B-48DD-BE4E-4B5FDECB587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6239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B3CA-D1C3-4CD8-9755-ED72D3F6CBB4}" type="datetimeFigureOut">
              <a:rPr lang="is-IS" smtClean="0"/>
              <a:t>10.2.2020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050B-480B-48DD-BE4E-4B5FDECB587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06087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B3CA-D1C3-4CD8-9755-ED72D3F6CBB4}" type="datetimeFigureOut">
              <a:rPr lang="is-IS" smtClean="0"/>
              <a:t>10.2.2020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050B-480B-48DD-BE4E-4B5FDECB587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0119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B3CA-D1C3-4CD8-9755-ED72D3F6CBB4}" type="datetimeFigureOut">
              <a:rPr lang="is-IS" smtClean="0"/>
              <a:t>10.2.2020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050B-480B-48DD-BE4E-4B5FDECB587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3187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B3CA-D1C3-4CD8-9755-ED72D3F6CBB4}" type="datetimeFigureOut">
              <a:rPr lang="is-IS" smtClean="0"/>
              <a:t>10.2.2020</a:t>
            </a:fld>
            <a:endParaRPr lang="is-I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050B-480B-48DD-BE4E-4B5FDECB587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2252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B3CA-D1C3-4CD8-9755-ED72D3F6CBB4}" type="datetimeFigureOut">
              <a:rPr lang="is-IS" smtClean="0"/>
              <a:t>10.2.2020</a:t>
            </a:fld>
            <a:endParaRPr lang="is-I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050B-480B-48DD-BE4E-4B5FDECB587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9041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B3CA-D1C3-4CD8-9755-ED72D3F6CBB4}" type="datetimeFigureOut">
              <a:rPr lang="is-IS" smtClean="0"/>
              <a:t>10.2.2020</a:t>
            </a:fld>
            <a:endParaRPr lang="is-I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050B-480B-48DD-BE4E-4B5FDECB587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7795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B3CA-D1C3-4CD8-9755-ED72D3F6CBB4}" type="datetimeFigureOut">
              <a:rPr lang="is-IS" smtClean="0"/>
              <a:t>10.2.2020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050B-480B-48DD-BE4E-4B5FDECB587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3233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26DB3CA-D1C3-4CD8-9755-ED72D3F6CBB4}" type="datetimeFigureOut">
              <a:rPr lang="is-IS" smtClean="0"/>
              <a:t>10.2.2020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0050B-480B-48DD-BE4E-4B5FDECB587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51695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9A1D2-E122-4CD9-8E69-0FEBEEBC6F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Chapter</a:t>
            </a:r>
            <a:r>
              <a:rPr lang="is-IS" dirty="0"/>
              <a:t> </a:t>
            </a:r>
            <a:r>
              <a:rPr lang="is-IS" dirty="0" err="1"/>
              <a:t>seven</a:t>
            </a:r>
            <a:r>
              <a:rPr lang="is-IS" dirty="0"/>
              <a:t> – </a:t>
            </a:r>
            <a:r>
              <a:rPr lang="is-IS" dirty="0" err="1"/>
              <a:t>Managing</a:t>
            </a:r>
            <a:r>
              <a:rPr lang="is-IS" dirty="0"/>
              <a:t> </a:t>
            </a:r>
            <a:r>
              <a:rPr lang="is-IS" dirty="0" err="1"/>
              <a:t>risk</a:t>
            </a:r>
            <a:r>
              <a:rPr lang="is-IS" dirty="0"/>
              <a:t>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BD48A-27EC-468A-B16A-8194494DDE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/>
              <a:t>Stefán Guðnason</a:t>
            </a:r>
          </a:p>
        </p:txBody>
      </p:sp>
    </p:spTree>
    <p:extLst>
      <p:ext uri="{BB962C8B-B14F-4D97-AF65-F5344CB8AC3E}">
        <p14:creationId xmlns:p14="http://schemas.microsoft.com/office/powerpoint/2010/main" val="3206548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7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A788AA4C-8F24-4CF6-AF41-E182B5632457}" type="slidenum">
              <a:rPr lang="en-US"/>
              <a:pPr/>
              <a:t>10</a:t>
            </a:fld>
            <a:endParaRPr lang="en-US"/>
          </a:p>
        </p:txBody>
      </p:sp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>
          <a:xfrm>
            <a:off x="2025651" y="269875"/>
            <a:ext cx="8139113" cy="68738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400"/>
              <a:t>The Risk Breakdown Structure (RBS)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7.3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70661" name="Picture 5" descr="07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235076"/>
            <a:ext cx="8032750" cy="48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60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7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D5A9F028-B57A-4CAA-941A-0D5B17888593}" type="slidenum">
              <a:rPr lang="en-US"/>
              <a:pPr/>
              <a:t>11</a:t>
            </a:fld>
            <a:endParaRPr lang="en-US"/>
          </a:p>
        </p:txBody>
      </p:sp>
      <p:pic>
        <p:nvPicPr>
          <p:cNvPr id="71685" name="Picture 5" descr="07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1235075"/>
            <a:ext cx="75882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2" name="AutoShape 2"/>
          <p:cNvSpPr>
            <a:spLocks noGrp="1" noChangeArrowheads="1"/>
          </p:cNvSpPr>
          <p:nvPr>
            <p:ph type="title"/>
          </p:nvPr>
        </p:nvSpPr>
        <p:spPr>
          <a:xfrm>
            <a:off x="2020889" y="269875"/>
            <a:ext cx="8150225" cy="687388"/>
          </a:xfr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400"/>
              <a:t>Partial Risk Profile for Product Development Project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7.4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99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7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25BFE0C7-E123-4A50-BB47-B05A930F66BA}" type="slidenum">
              <a:rPr lang="en-US"/>
              <a:pPr/>
              <a:t>12</a:t>
            </a:fld>
            <a:endParaRPr lang="en-US"/>
          </a:p>
        </p:txBody>
      </p:sp>
      <p:sp>
        <p:nvSpPr>
          <p:cNvPr id="82946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Managing Risk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299754"/>
            <a:ext cx="8077200" cy="5227287"/>
          </a:xfrm>
        </p:spPr>
        <p:txBody>
          <a:bodyPr/>
          <a:lstStyle/>
          <a:p>
            <a:r>
              <a:rPr lang="en-US" dirty="0"/>
              <a:t>Step 2: Risk Assessment</a:t>
            </a:r>
          </a:p>
          <a:p>
            <a:pPr lvl="1"/>
            <a:r>
              <a:rPr lang="en-US" dirty="0"/>
              <a:t>Scenario analysis for event probability and impact</a:t>
            </a:r>
          </a:p>
          <a:p>
            <a:pPr lvl="1"/>
            <a:r>
              <a:rPr lang="en-US" dirty="0"/>
              <a:t>Risk assessment form</a:t>
            </a:r>
          </a:p>
          <a:p>
            <a:pPr lvl="1"/>
            <a:r>
              <a:rPr lang="en-US" dirty="0"/>
              <a:t>Risk severity matrix</a:t>
            </a:r>
          </a:p>
          <a:p>
            <a:pPr lvl="2"/>
            <a:r>
              <a:rPr lang="en-US" dirty="0"/>
              <a:t>Failure Mode and Effects Analysis (FMEA)</a:t>
            </a:r>
          </a:p>
          <a:p>
            <a:pPr marL="1085850" lvl="3" indent="0">
              <a:buNone/>
            </a:pPr>
            <a:r>
              <a:rPr lang="en-US" dirty="0"/>
              <a:t>Risk Value = Impact x Probability x Detection</a:t>
            </a:r>
          </a:p>
          <a:p>
            <a:pPr lvl="1"/>
            <a:r>
              <a:rPr lang="en-US" dirty="0"/>
              <a:t>Probability analysis </a:t>
            </a:r>
          </a:p>
          <a:p>
            <a:pPr lvl="2"/>
            <a:r>
              <a:rPr lang="en-US" dirty="0"/>
              <a:t>Decision trees, NPV, and PERT</a:t>
            </a:r>
          </a:p>
        </p:txBody>
      </p:sp>
    </p:spTree>
    <p:extLst>
      <p:ext uri="{BB962C8B-B14F-4D97-AF65-F5344CB8AC3E}">
        <p14:creationId xmlns:p14="http://schemas.microsoft.com/office/powerpoint/2010/main" val="3828600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7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BADD1CEF-54E7-4956-93D8-87589D9EDBB0}" type="slidenum">
              <a:rPr lang="en-US"/>
              <a:pPr/>
              <a:t>13</a:t>
            </a:fld>
            <a:endParaRPr lang="en-US"/>
          </a:p>
        </p:txBody>
      </p:sp>
      <p:sp>
        <p:nvSpPr>
          <p:cNvPr id="72706" name="AutoShape 2"/>
          <p:cNvSpPr>
            <a:spLocks noGrp="1" noChangeArrowheads="1"/>
          </p:cNvSpPr>
          <p:nvPr>
            <p:ph type="title"/>
          </p:nvPr>
        </p:nvSpPr>
        <p:spPr>
          <a:xfrm>
            <a:off x="2001838" y="250825"/>
            <a:ext cx="8189912" cy="109220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400"/>
              <a:t>Defined Conditions for Impact Scales of a Risk on Major Project Objectives (Examples for negative impacts only)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7.5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72709" name="Picture 5" descr="07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9" y="1691659"/>
            <a:ext cx="8137525" cy="433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43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7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F9DB9644-656D-40E5-B3EA-DB4C9D01E2C7}" type="slidenum">
              <a:rPr lang="en-US"/>
              <a:pPr/>
              <a:t>14</a:t>
            </a:fld>
            <a:endParaRPr lang="en-US"/>
          </a:p>
        </p:txBody>
      </p:sp>
      <p:sp>
        <p:nvSpPr>
          <p:cNvPr id="73730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565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/>
              <a:t>Risk Assessment Form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7.6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73733" name="Picture 5" descr="07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9" y="1508125"/>
            <a:ext cx="8174037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40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7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59DA0B90-D022-4C85-AAB4-FB45F68DEF1C}" type="slidenum">
              <a:rPr lang="en-US"/>
              <a:pPr/>
              <a:t>15</a:t>
            </a:fld>
            <a:endParaRPr lang="en-US"/>
          </a:p>
        </p:txBody>
      </p:sp>
      <p:sp>
        <p:nvSpPr>
          <p:cNvPr id="74754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/>
              <a:t>Risk Severity Matrix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7.7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2438400" y="1173164"/>
            <a:ext cx="7359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b="1"/>
              <a:t>Failure Mode and Effects Analysis (FMEA)</a:t>
            </a:r>
            <a:br>
              <a:rPr lang="en-US" sz="2000" b="1"/>
            </a:br>
            <a:r>
              <a:rPr lang="en-US" sz="2000"/>
              <a:t>Impact </a:t>
            </a:r>
            <a:r>
              <a:rPr lang="en-US" sz="2000">
                <a:cs typeface="Arial" panose="020B0604020202020204" pitchFamily="34" charset="0"/>
              </a:rPr>
              <a:t>× </a:t>
            </a:r>
            <a:r>
              <a:rPr lang="en-US" sz="2000"/>
              <a:t>Probability </a:t>
            </a:r>
            <a:r>
              <a:rPr lang="en-US" sz="2000">
                <a:cs typeface="Arial" panose="020B0604020202020204" pitchFamily="34" charset="0"/>
              </a:rPr>
              <a:t>×</a:t>
            </a:r>
            <a:r>
              <a:rPr lang="en-US" sz="2000"/>
              <a:t> Detection = Risk Value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74634" y="1965977"/>
          <a:ext cx="4511025" cy="4226535"/>
        </p:xfrm>
        <a:graphic>
          <a:graphicData uri="http://schemas.openxmlformats.org/drawingml/2006/table">
            <a:tbl>
              <a:tblPr firstRow="1" bandRow="1"/>
              <a:tblGrid>
                <a:gridCol w="90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5307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307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User Backlash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Interface problems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307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307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System freezing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307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Hardware </a:t>
                      </a:r>
                      <a:r>
                        <a:rPr lang="en-US" sz="1200" b="1" dirty="0" err="1"/>
                        <a:t>malfunc-tioning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1312183" y="3915186"/>
            <a:ext cx="1645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Likelihood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15854" y="6355049"/>
            <a:ext cx="812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Impact</a:t>
            </a:r>
          </a:p>
        </p:txBody>
      </p:sp>
      <p:sp>
        <p:nvSpPr>
          <p:cNvPr id="6" name="Rectangle 5"/>
          <p:cNvSpPr/>
          <p:nvPr/>
        </p:nvSpPr>
        <p:spPr>
          <a:xfrm>
            <a:off x="7741902" y="3703317"/>
            <a:ext cx="261321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Red zone (major risk)</a:t>
            </a:r>
          </a:p>
          <a:p>
            <a:r>
              <a:rPr lang="en-US" sz="1400" b="1" dirty="0"/>
              <a:t>Yellow zone (moderate risk)</a:t>
            </a:r>
          </a:p>
          <a:p>
            <a:r>
              <a:rPr lang="en-US" sz="1400" b="1" dirty="0"/>
              <a:t>Green zone (minor risk)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2690984" y="2253000"/>
            <a:ext cx="27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914599" y="6204828"/>
            <a:ext cx="27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697520" y="3150332"/>
            <a:ext cx="27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6004561" y="6206649"/>
            <a:ext cx="27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2701871" y="3990341"/>
            <a:ext cx="27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5137447" y="6204828"/>
            <a:ext cx="27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2690985" y="4800585"/>
            <a:ext cx="27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4266886" y="6204828"/>
            <a:ext cx="27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2690985" y="5636243"/>
            <a:ext cx="27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3304935" y="6178714"/>
            <a:ext cx="27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8446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7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58269775-7C82-49EE-9BC2-79308B7B3663}" type="slidenum">
              <a:rPr lang="en-US"/>
              <a:pPr/>
              <a:t>16</a:t>
            </a:fld>
            <a:endParaRPr lang="en-US"/>
          </a:p>
        </p:txBody>
      </p:sp>
      <p:sp>
        <p:nvSpPr>
          <p:cNvPr id="93186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PERT - Program Evaluation Review Technique</a:t>
            </a:r>
            <a:endParaRPr lang="en-US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8953" y="2332533"/>
            <a:ext cx="7879038" cy="4876800"/>
          </a:xfrm>
        </p:spPr>
        <p:txBody>
          <a:bodyPr>
            <a:normAutofit/>
          </a:bodyPr>
          <a:lstStyle/>
          <a:p>
            <a:pPr>
              <a:buClr>
                <a:srgbClr val="9B262D"/>
              </a:buClr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Assumes each activity duration has a range that statistically follows a beta distribution. </a:t>
            </a:r>
          </a:p>
          <a:p>
            <a:pPr>
              <a:buClr>
                <a:srgbClr val="9B262D"/>
              </a:buClr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PERT uses three time estimates for each activity: </a:t>
            </a:r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optimistic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pessimistic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a </a:t>
            </a:r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weighted average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represent activity durations.</a:t>
            </a:r>
          </a:p>
          <a:p>
            <a:pPr>
              <a:buClr>
                <a:srgbClr val="9B262D"/>
              </a:buClr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Knowing the weighted average and variances for each activity allows the project planner to </a:t>
            </a:r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compute the probability of meeting different project durations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109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7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4746A682-9FB6-4053-AC4C-E223FAE56E78}" type="slidenum">
              <a:rPr lang="en-US"/>
              <a:pPr/>
              <a:t>17</a:t>
            </a:fld>
            <a:endParaRPr lang="en-US"/>
          </a:p>
        </p:txBody>
      </p:sp>
      <p:sp>
        <p:nvSpPr>
          <p:cNvPr id="83970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Managing Risk (cont’d)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295370"/>
            <a:ext cx="8077200" cy="4876800"/>
          </a:xfrm>
        </p:spPr>
        <p:txBody>
          <a:bodyPr/>
          <a:lstStyle/>
          <a:p>
            <a:r>
              <a:rPr lang="en-US" dirty="0"/>
              <a:t>Step 3: Risk Response Development</a:t>
            </a:r>
          </a:p>
          <a:p>
            <a:pPr lvl="1"/>
            <a:r>
              <a:rPr lang="en-US" dirty="0"/>
              <a:t>Mitigating Risk</a:t>
            </a:r>
          </a:p>
          <a:p>
            <a:pPr lvl="2"/>
            <a:r>
              <a:rPr lang="en-US" dirty="0"/>
              <a:t>Reducing the likelihood an adverse event will occur</a:t>
            </a:r>
          </a:p>
          <a:p>
            <a:pPr lvl="2"/>
            <a:r>
              <a:rPr lang="en-US" dirty="0"/>
              <a:t>Reducing the impact of an adverse event</a:t>
            </a:r>
          </a:p>
          <a:p>
            <a:pPr lvl="1"/>
            <a:r>
              <a:rPr lang="en-US" dirty="0"/>
              <a:t>Avoiding Risk</a:t>
            </a:r>
          </a:p>
          <a:p>
            <a:pPr lvl="2"/>
            <a:r>
              <a:rPr lang="en-US" dirty="0"/>
              <a:t>Changing the project plan to eliminate the risk or condition</a:t>
            </a:r>
          </a:p>
          <a:p>
            <a:pPr lvl="1"/>
            <a:r>
              <a:rPr lang="en-US" dirty="0"/>
              <a:t>Transferring Risk</a:t>
            </a:r>
          </a:p>
          <a:p>
            <a:pPr lvl="2"/>
            <a:r>
              <a:rPr lang="en-US" dirty="0"/>
              <a:t>Paying a premium to pass the risk to another party</a:t>
            </a:r>
          </a:p>
          <a:p>
            <a:pPr lvl="2"/>
            <a:r>
              <a:rPr lang="en-US" dirty="0"/>
              <a:t>Requiring Build-Own-Operate-Transfer (BOOT) provisions</a:t>
            </a:r>
          </a:p>
          <a:p>
            <a:pPr lvl="1"/>
            <a:r>
              <a:rPr lang="en-US" dirty="0"/>
              <a:t>Accepting Risk</a:t>
            </a:r>
          </a:p>
          <a:p>
            <a:pPr lvl="2"/>
            <a:r>
              <a:rPr lang="en-US" dirty="0"/>
              <a:t>Making a conscious decision to accept the risk</a:t>
            </a:r>
          </a:p>
        </p:txBody>
      </p:sp>
    </p:spTree>
    <p:extLst>
      <p:ext uri="{BB962C8B-B14F-4D97-AF65-F5344CB8AC3E}">
        <p14:creationId xmlns:p14="http://schemas.microsoft.com/office/powerpoint/2010/main" val="219185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7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BBC8A6FD-3181-497F-9F77-02274E8361D8}" type="slidenum">
              <a:rPr lang="en-US"/>
              <a:pPr/>
              <a:t>18</a:t>
            </a:fld>
            <a:endParaRPr lang="en-US"/>
          </a:p>
        </p:txBody>
      </p:sp>
      <p:sp>
        <p:nvSpPr>
          <p:cNvPr id="84994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Contingency Planning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295370"/>
            <a:ext cx="8077200" cy="4876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Contingency Plan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An alternative plan that will be used if a possible foreseen risk event actually occurs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A plan of actions that will reduce or mitigate the negative impact (consequences) of a risk event</a:t>
            </a:r>
          </a:p>
          <a:p>
            <a:pPr>
              <a:spcBef>
                <a:spcPct val="50000"/>
              </a:spcBef>
            </a:pPr>
            <a:r>
              <a:rPr lang="en-US" dirty="0"/>
              <a:t>Risks of Not Having a Contingency Plan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Having no plan may slow managerial response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Decisions made under pressure can be potentially dangerous and costly</a:t>
            </a:r>
          </a:p>
        </p:txBody>
      </p:sp>
    </p:spTree>
    <p:extLst>
      <p:ext uri="{BB962C8B-B14F-4D97-AF65-F5344CB8AC3E}">
        <p14:creationId xmlns:p14="http://schemas.microsoft.com/office/powerpoint/2010/main" val="2945073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7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837DA13F-FD99-4391-BBDC-1BA14E77ACC6}" type="slidenum">
              <a:rPr lang="en-US"/>
              <a:pPr/>
              <a:t>19</a:t>
            </a:fld>
            <a:endParaRPr lang="en-US"/>
          </a:p>
        </p:txBody>
      </p:sp>
      <p:sp>
        <p:nvSpPr>
          <p:cNvPr id="150531" name="AutoShape 3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/>
              <a:t>Risk Response Matrix</a:t>
            </a: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7.8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150533" name="Picture 5" descr="07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254" y="1600220"/>
            <a:ext cx="8543477" cy="256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97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7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EC902F7D-BFED-4342-A183-8F4C8554EAAE}" type="slidenum">
              <a:rPr lang="en-US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9300" y="263526"/>
            <a:ext cx="8153400" cy="799207"/>
          </a:xfrm>
        </p:spPr>
        <p:txBody>
          <a:bodyPr/>
          <a:lstStyle/>
          <a:p>
            <a:r>
              <a:rPr lang="en-US" dirty="0"/>
              <a:t>Where We Are Now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210" y="1508782"/>
            <a:ext cx="7827580" cy="374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47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7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09F7C3C4-5700-4B84-B7E6-ACC2EFF46196}" type="slidenum">
              <a:rPr lang="en-US"/>
              <a:pPr/>
              <a:t>20</a:t>
            </a:fld>
            <a:endParaRPr lang="en-US"/>
          </a:p>
        </p:txBody>
      </p:sp>
      <p:sp>
        <p:nvSpPr>
          <p:cNvPr id="86018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Risk and Contingency Planning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354151"/>
            <a:ext cx="8077200" cy="4876800"/>
          </a:xfrm>
        </p:spPr>
        <p:txBody>
          <a:bodyPr/>
          <a:lstStyle/>
          <a:p>
            <a:r>
              <a:rPr lang="en-US" dirty="0"/>
              <a:t>Technical Risks</a:t>
            </a:r>
          </a:p>
          <a:p>
            <a:pPr lvl="1"/>
            <a:r>
              <a:rPr lang="en-US" dirty="0"/>
              <a:t>Backup strategies if chosen technology fails</a:t>
            </a:r>
          </a:p>
          <a:p>
            <a:pPr lvl="1"/>
            <a:r>
              <a:rPr lang="en-US" dirty="0"/>
              <a:t>Assessing whether technical uncertainties can be resolved</a:t>
            </a:r>
          </a:p>
          <a:p>
            <a:r>
              <a:rPr lang="en-US" dirty="0"/>
              <a:t>Schedule Risks</a:t>
            </a:r>
          </a:p>
          <a:p>
            <a:pPr lvl="1"/>
            <a:r>
              <a:rPr lang="en-US" dirty="0"/>
              <a:t>Use of slack increases the risk of a late project finish</a:t>
            </a:r>
          </a:p>
          <a:p>
            <a:pPr lvl="1"/>
            <a:r>
              <a:rPr lang="en-US" dirty="0"/>
              <a:t>Imposed duration dates (absolute project finish date)</a:t>
            </a:r>
          </a:p>
          <a:p>
            <a:pPr lvl="1"/>
            <a:r>
              <a:rPr lang="en-US" dirty="0"/>
              <a:t>Compression of project schedules due to a shortened project duration date</a:t>
            </a:r>
          </a:p>
        </p:txBody>
      </p:sp>
    </p:spTree>
    <p:extLst>
      <p:ext uri="{BB962C8B-B14F-4D97-AF65-F5344CB8AC3E}">
        <p14:creationId xmlns:p14="http://schemas.microsoft.com/office/powerpoint/2010/main" val="4187560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7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A8E98011-C6C0-4F66-A5F6-99B35AE62560}" type="slidenum">
              <a:rPr lang="en-US"/>
              <a:pPr/>
              <a:t>21</a:t>
            </a:fld>
            <a:endParaRPr lang="en-US"/>
          </a:p>
        </p:txBody>
      </p:sp>
      <p:sp>
        <p:nvSpPr>
          <p:cNvPr id="87042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Risk and Contingency Planning (cont’d)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3634" y="2157016"/>
            <a:ext cx="8077200" cy="487680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dirty="0"/>
              <a:t>Cost Risks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Time/cost dependency links: costs increase when problems take longer to solve than expected.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Price protection risks (a rise in input costs) increase if the duration of a project is increased.</a:t>
            </a:r>
          </a:p>
          <a:p>
            <a:pPr>
              <a:spcBef>
                <a:spcPct val="30000"/>
              </a:spcBef>
            </a:pPr>
            <a:r>
              <a:rPr lang="en-US" dirty="0"/>
              <a:t>Funding Risks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Changes in the supply of funds for the project can dramatically affect the likelihood of implementation or successful completion of a project.</a:t>
            </a:r>
          </a:p>
        </p:txBody>
      </p:sp>
    </p:spTree>
    <p:extLst>
      <p:ext uri="{BB962C8B-B14F-4D97-AF65-F5344CB8AC3E}">
        <p14:creationId xmlns:p14="http://schemas.microsoft.com/office/powerpoint/2010/main" val="3983118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7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6D7727C5-B78A-4C0A-AC02-0167D95C28A3}" type="slidenum">
              <a:rPr lang="en-US"/>
              <a:pPr/>
              <a:t>22</a:t>
            </a:fld>
            <a:endParaRPr lang="en-US"/>
          </a:p>
        </p:txBody>
      </p:sp>
      <p:sp>
        <p:nvSpPr>
          <p:cNvPr id="152578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Opportunity Management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325903"/>
            <a:ext cx="8077200" cy="48768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Exploit</a:t>
            </a:r>
          </a:p>
          <a:p>
            <a:pPr lvl="1"/>
            <a:r>
              <a:rPr lang="en-US" sz="2000" dirty="0"/>
              <a:t>Seeking to eliminate the uncertainty associated with an opportunity to ensure that it definitely happens</a:t>
            </a:r>
          </a:p>
          <a:p>
            <a:r>
              <a:rPr lang="en-US" sz="2400" dirty="0"/>
              <a:t>Share</a:t>
            </a:r>
          </a:p>
          <a:p>
            <a:pPr lvl="1"/>
            <a:r>
              <a:rPr lang="en-US" sz="2000" dirty="0"/>
              <a:t>Allocating some or all of the ownership of an opportunity to another party who is best able to capture the opportunity for the benefit of the project</a:t>
            </a:r>
          </a:p>
          <a:p>
            <a:r>
              <a:rPr lang="en-US" sz="2400" dirty="0"/>
              <a:t>Enhance</a:t>
            </a:r>
          </a:p>
          <a:p>
            <a:pPr lvl="1"/>
            <a:r>
              <a:rPr lang="en-US" sz="2000" dirty="0"/>
              <a:t>Taking action to increase the probability and/or the positive impact of an opportunity</a:t>
            </a:r>
          </a:p>
          <a:p>
            <a:r>
              <a:rPr lang="en-US" sz="2400" dirty="0"/>
              <a:t>Accept</a:t>
            </a:r>
          </a:p>
          <a:p>
            <a:pPr lvl="1"/>
            <a:r>
              <a:rPr lang="en-US" sz="2000" dirty="0"/>
              <a:t>Being willing to take advantage of an opportunity if it occurs, but not taking action to pursue it</a:t>
            </a:r>
          </a:p>
        </p:txBody>
      </p:sp>
    </p:spTree>
    <p:extLst>
      <p:ext uri="{BB962C8B-B14F-4D97-AF65-F5344CB8AC3E}">
        <p14:creationId xmlns:p14="http://schemas.microsoft.com/office/powerpoint/2010/main" val="1525286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7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5661F1F1-218A-4540-948F-50BA50F6C785}" type="slidenum">
              <a:rPr lang="en-US"/>
              <a:pPr/>
              <a:t>23</a:t>
            </a:fld>
            <a:endParaRPr lang="en-US"/>
          </a:p>
        </p:txBody>
      </p:sp>
      <p:sp>
        <p:nvSpPr>
          <p:cNvPr id="88066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Contingency Funding and Time Buffers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853248"/>
            <a:ext cx="8077200" cy="5079837"/>
          </a:xfrm>
        </p:spPr>
        <p:txBody>
          <a:bodyPr/>
          <a:lstStyle/>
          <a:p>
            <a:r>
              <a:rPr lang="en-US" dirty="0"/>
              <a:t>Contingency Funds</a:t>
            </a:r>
          </a:p>
          <a:p>
            <a:pPr lvl="1"/>
            <a:r>
              <a:rPr lang="en-US" dirty="0"/>
              <a:t>Funds to cover project risks</a:t>
            </a:r>
            <a:r>
              <a:rPr lang="en-US" dirty="0">
                <a:cs typeface="Arial" panose="020B0604020202020204" pitchFamily="34" charset="0"/>
              </a:rPr>
              <a:t>—identified and unknown</a:t>
            </a:r>
          </a:p>
          <a:p>
            <a:pPr lvl="2"/>
            <a:r>
              <a:rPr lang="en-US" dirty="0">
                <a:cs typeface="Arial" panose="020B0604020202020204" pitchFamily="34" charset="0"/>
              </a:rPr>
              <a:t>Size of funds reflects overall risk of a project.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Budget reserves</a:t>
            </a:r>
          </a:p>
          <a:p>
            <a:pPr lvl="2"/>
            <a:r>
              <a:rPr lang="en-US" dirty="0">
                <a:cs typeface="Arial" panose="020B0604020202020204" pitchFamily="34" charset="0"/>
              </a:rPr>
              <a:t>Are linked to the identified risks of specific work packages.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Management reserves</a:t>
            </a:r>
          </a:p>
          <a:p>
            <a:pPr lvl="2"/>
            <a:r>
              <a:rPr lang="en-US" dirty="0">
                <a:cs typeface="Arial" panose="020B0604020202020204" pitchFamily="34" charset="0"/>
              </a:rPr>
              <a:t>Are large funds to be used to cover major unforeseen risks (e.g., change in project scope) of the total project.</a:t>
            </a:r>
          </a:p>
          <a:p>
            <a:r>
              <a:rPr lang="en-US" dirty="0">
                <a:cs typeface="Arial" panose="020B0604020202020204" pitchFamily="34" charset="0"/>
              </a:rPr>
              <a:t>Time Buffers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Amounts of time used to compensate for unplanned delays in the project schedule</a:t>
            </a:r>
          </a:p>
          <a:p>
            <a:pPr lvl="2"/>
            <a:r>
              <a:rPr lang="en-US" dirty="0">
                <a:cs typeface="Arial" panose="020B0604020202020204" pitchFamily="34" charset="0"/>
              </a:rPr>
              <a:t>Severe risk, merge, noncritical, and scarce resource activities</a:t>
            </a:r>
          </a:p>
        </p:txBody>
      </p:sp>
    </p:spTree>
    <p:extLst>
      <p:ext uri="{BB962C8B-B14F-4D97-AF65-F5344CB8AC3E}">
        <p14:creationId xmlns:p14="http://schemas.microsoft.com/office/powerpoint/2010/main" val="1349939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7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05168D02-07F7-4CC8-BABA-C1328E0623E2}" type="slidenum">
              <a:rPr lang="en-US"/>
              <a:pPr/>
              <a:t>24</a:t>
            </a:fld>
            <a:endParaRPr lang="en-US"/>
          </a:p>
        </p:txBody>
      </p:sp>
      <p:sp>
        <p:nvSpPr>
          <p:cNvPr id="75778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Contingency Fund Estimate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TABLE 7.1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001" y="1691659"/>
            <a:ext cx="7469922" cy="263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24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7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B129BF91-C372-4FFE-9236-EF0AA28E1F9C}" type="slidenum">
              <a:rPr lang="en-US"/>
              <a:pPr/>
              <a:t>25</a:t>
            </a:fld>
            <a:endParaRPr lang="en-US"/>
          </a:p>
        </p:txBody>
      </p:sp>
      <p:sp>
        <p:nvSpPr>
          <p:cNvPr id="90114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Managing Risk (cont’d)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295370"/>
            <a:ext cx="8077200" cy="48768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dirty="0"/>
              <a:t>Step 4: Risk Response Control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Risk control</a:t>
            </a:r>
          </a:p>
          <a:p>
            <a:pPr lvl="2">
              <a:spcBef>
                <a:spcPct val="35000"/>
              </a:spcBef>
            </a:pPr>
            <a:r>
              <a:rPr lang="en-US" dirty="0"/>
              <a:t>Execution of the risk response strategy</a:t>
            </a:r>
          </a:p>
          <a:p>
            <a:pPr lvl="2">
              <a:spcBef>
                <a:spcPct val="35000"/>
              </a:spcBef>
            </a:pPr>
            <a:r>
              <a:rPr lang="en-US" dirty="0"/>
              <a:t>Monitoring of triggering events</a:t>
            </a:r>
          </a:p>
          <a:p>
            <a:pPr lvl="2">
              <a:spcBef>
                <a:spcPct val="35000"/>
              </a:spcBef>
            </a:pPr>
            <a:r>
              <a:rPr lang="en-US" dirty="0"/>
              <a:t>Initiating contingency plans</a:t>
            </a:r>
          </a:p>
          <a:p>
            <a:pPr lvl="2">
              <a:spcBef>
                <a:spcPct val="35000"/>
              </a:spcBef>
            </a:pPr>
            <a:r>
              <a:rPr lang="en-US" dirty="0"/>
              <a:t>Watching for new risks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Establishing a Change Management System</a:t>
            </a:r>
          </a:p>
          <a:p>
            <a:pPr lvl="2">
              <a:spcBef>
                <a:spcPct val="35000"/>
              </a:spcBef>
            </a:pPr>
            <a:r>
              <a:rPr lang="en-US" dirty="0"/>
              <a:t>Monitoring, tracking, and reporting risk</a:t>
            </a:r>
          </a:p>
          <a:p>
            <a:pPr lvl="2">
              <a:spcBef>
                <a:spcPct val="35000"/>
              </a:spcBef>
            </a:pPr>
            <a:r>
              <a:rPr lang="en-US" dirty="0"/>
              <a:t>Fostering an open organization environment</a:t>
            </a:r>
          </a:p>
          <a:p>
            <a:pPr lvl="2">
              <a:spcBef>
                <a:spcPct val="35000"/>
              </a:spcBef>
            </a:pPr>
            <a:r>
              <a:rPr lang="en-US" dirty="0"/>
              <a:t>Repeating risk identification/assessment exercises</a:t>
            </a:r>
          </a:p>
          <a:p>
            <a:pPr lvl="2">
              <a:spcBef>
                <a:spcPct val="35000"/>
              </a:spcBef>
            </a:pPr>
            <a:r>
              <a:rPr lang="en-US" dirty="0"/>
              <a:t>Assigning and documenting responsibility for managing risk</a:t>
            </a:r>
          </a:p>
        </p:txBody>
      </p:sp>
    </p:spTree>
    <p:extLst>
      <p:ext uri="{BB962C8B-B14F-4D97-AF65-F5344CB8AC3E}">
        <p14:creationId xmlns:p14="http://schemas.microsoft.com/office/powerpoint/2010/main" val="1923047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7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B9724B9C-4501-4B08-A970-60C2CEA57A2E}" type="slidenum">
              <a:rPr lang="en-US"/>
              <a:pPr/>
              <a:t>26</a:t>
            </a:fld>
            <a:endParaRPr lang="en-US"/>
          </a:p>
        </p:txBody>
      </p:sp>
      <p:sp>
        <p:nvSpPr>
          <p:cNvPr id="91138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Change Control Management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0694" y="1366650"/>
            <a:ext cx="8077200" cy="4876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Sources of Change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Project scope changes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Implementation of contingency plans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Improvement changes</a:t>
            </a:r>
          </a:p>
        </p:txBody>
      </p:sp>
      <p:pic>
        <p:nvPicPr>
          <p:cNvPr id="91140" name="Picture 4" descr="BD20208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4" y="3767139"/>
            <a:ext cx="3881437" cy="244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629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7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58269775-7C82-49EE-9BC2-79308B7B3663}" type="slidenum">
              <a:rPr lang="en-US"/>
              <a:pPr/>
              <a:t>27</a:t>
            </a:fld>
            <a:endParaRPr lang="en-US"/>
          </a:p>
        </p:txBody>
      </p:sp>
      <p:sp>
        <p:nvSpPr>
          <p:cNvPr id="93186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Change Management Systems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6481" y="1381919"/>
            <a:ext cx="7879038" cy="4876800"/>
          </a:xfrm>
        </p:spPr>
        <p:txBody>
          <a:bodyPr>
            <a:normAutofit lnSpcReduction="10000"/>
          </a:bodyPr>
          <a:lstStyle/>
          <a:p>
            <a:pPr marL="461963" indent="-461963">
              <a:buFontTx/>
              <a:buAutoNum type="arabicPeriod"/>
            </a:pPr>
            <a:r>
              <a:rPr lang="en-US" sz="2400" dirty="0"/>
              <a:t>Identify proposed changes</a:t>
            </a:r>
          </a:p>
          <a:p>
            <a:pPr marL="461963" indent="-461963">
              <a:buFontTx/>
              <a:buAutoNum type="arabicPeriod"/>
            </a:pPr>
            <a:r>
              <a:rPr lang="en-US" sz="2400" dirty="0"/>
              <a:t>List expected effects of proposed changes on schedule and budget</a:t>
            </a:r>
          </a:p>
          <a:p>
            <a:pPr marL="461963" indent="-461963">
              <a:buFontTx/>
              <a:buAutoNum type="arabicPeriod"/>
            </a:pPr>
            <a:r>
              <a:rPr lang="en-US" sz="2400" dirty="0"/>
              <a:t>Review, evaluate, and approve or disapprove of changes formally</a:t>
            </a:r>
          </a:p>
          <a:p>
            <a:pPr marL="461963" indent="-461963">
              <a:buFontTx/>
              <a:buAutoNum type="arabicPeriod"/>
            </a:pPr>
            <a:r>
              <a:rPr lang="en-US" sz="2400" dirty="0"/>
              <a:t>Negotiate and resolve conflicts of change, condition, and cost</a:t>
            </a:r>
          </a:p>
          <a:p>
            <a:pPr marL="461963" indent="-461963">
              <a:buFontTx/>
              <a:buAutoNum type="arabicPeriod"/>
            </a:pPr>
            <a:r>
              <a:rPr lang="en-US" sz="2400" dirty="0"/>
              <a:t>Communicate changes to parties affected</a:t>
            </a:r>
          </a:p>
          <a:p>
            <a:pPr marL="461963" indent="-461963">
              <a:buFontTx/>
              <a:buAutoNum type="arabicPeriod"/>
            </a:pPr>
            <a:r>
              <a:rPr lang="en-US" sz="2400" dirty="0"/>
              <a:t>Assign responsibility for implementing change</a:t>
            </a:r>
          </a:p>
          <a:p>
            <a:pPr marL="461963" indent="-461963">
              <a:buFontTx/>
              <a:buAutoNum type="arabicPeriod"/>
            </a:pPr>
            <a:r>
              <a:rPr lang="en-US" sz="2400" dirty="0"/>
              <a:t>Adjust master schedule and budget</a:t>
            </a:r>
          </a:p>
          <a:p>
            <a:pPr marL="461963" indent="-461963">
              <a:buFontTx/>
              <a:buAutoNum type="arabicPeriod"/>
            </a:pPr>
            <a:r>
              <a:rPr lang="en-US" sz="2400" dirty="0"/>
              <a:t>Track all changes that are to be implemented</a:t>
            </a:r>
          </a:p>
        </p:txBody>
      </p:sp>
    </p:spTree>
    <p:extLst>
      <p:ext uri="{BB962C8B-B14F-4D97-AF65-F5344CB8AC3E}">
        <p14:creationId xmlns:p14="http://schemas.microsoft.com/office/powerpoint/2010/main" val="92006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7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0F27D102-0F2C-45C0-9886-F9C8DC70C2DF}" type="slidenum">
              <a:rPr lang="en-US"/>
              <a:pPr/>
              <a:t>28</a:t>
            </a:fld>
            <a:endParaRPr lang="en-US"/>
          </a:p>
        </p:txBody>
      </p:sp>
      <p:sp>
        <p:nvSpPr>
          <p:cNvPr id="89090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868363"/>
            <a:ext cx="2523824" cy="1123712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400" dirty="0"/>
              <a:t>The Change </a:t>
            </a:r>
            <a:br>
              <a:rPr lang="en-US" sz="2400" dirty="0"/>
            </a:br>
            <a:r>
              <a:rPr lang="en-US" sz="2400" dirty="0"/>
              <a:t>Control Process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7.9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146" y="320074"/>
            <a:ext cx="1584522" cy="620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86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7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0BE55696-2644-42CB-A622-057BB7780403}" type="slidenum">
              <a:rPr lang="en-US"/>
              <a:pPr/>
              <a:t>29</a:t>
            </a:fld>
            <a:endParaRPr lang="en-US"/>
          </a:p>
        </p:txBody>
      </p:sp>
      <p:sp>
        <p:nvSpPr>
          <p:cNvPr id="92162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Benefits of a Change Control System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1228" y="1738265"/>
            <a:ext cx="8238820" cy="4658513"/>
          </a:xfrm>
        </p:spPr>
        <p:txBody>
          <a:bodyPr>
            <a:normAutofit fontScale="92500" lnSpcReduction="10000"/>
          </a:bodyPr>
          <a:lstStyle/>
          <a:p>
            <a:pPr marL="533400" indent="-533400">
              <a:buFontTx/>
              <a:buAutoNum type="arabicPeriod"/>
            </a:pPr>
            <a:r>
              <a:rPr lang="en-US" sz="2400" dirty="0"/>
              <a:t>Inconsequential changes are discouraged by the formal process.</a:t>
            </a:r>
          </a:p>
          <a:p>
            <a:pPr marL="533400" indent="-533400">
              <a:buFontTx/>
              <a:buAutoNum type="arabicPeriod"/>
            </a:pPr>
            <a:r>
              <a:rPr lang="en-US" sz="2400" dirty="0"/>
              <a:t>Costs of changes are maintained in a log.</a:t>
            </a:r>
          </a:p>
          <a:p>
            <a:pPr marL="533400" indent="-533400">
              <a:buFontTx/>
              <a:buAutoNum type="arabicPeriod"/>
            </a:pPr>
            <a:r>
              <a:rPr lang="en-US" sz="2400" dirty="0"/>
              <a:t>Integrity of the WBS and performance measures is maintained.</a:t>
            </a:r>
          </a:p>
          <a:p>
            <a:pPr marL="533400" indent="-533400">
              <a:buFontTx/>
              <a:buAutoNum type="arabicPeriod"/>
            </a:pPr>
            <a:r>
              <a:rPr lang="en-US" sz="2400" dirty="0"/>
              <a:t>Allocation and use of budget and management reserve funds are tracked.</a:t>
            </a:r>
          </a:p>
          <a:p>
            <a:pPr marL="533400" indent="-533400">
              <a:buFontTx/>
              <a:buAutoNum type="arabicPeriod"/>
            </a:pPr>
            <a:r>
              <a:rPr lang="en-US" sz="2400" dirty="0"/>
              <a:t>Responsibility for implementation is clarified.</a:t>
            </a:r>
          </a:p>
          <a:p>
            <a:pPr marL="533400" indent="-533400">
              <a:buFontTx/>
              <a:buAutoNum type="arabicPeriod"/>
            </a:pPr>
            <a:r>
              <a:rPr lang="en-US" sz="2400" dirty="0"/>
              <a:t>Effect of changes is visible to all parties involved.</a:t>
            </a:r>
          </a:p>
          <a:p>
            <a:pPr marL="533400" indent="-533400">
              <a:buFontTx/>
              <a:buAutoNum type="arabicPeriod"/>
            </a:pPr>
            <a:r>
              <a:rPr lang="en-US" sz="2400" dirty="0"/>
              <a:t>Implementation of change is monitored.</a:t>
            </a:r>
          </a:p>
          <a:p>
            <a:pPr marL="533400" indent="-533400">
              <a:buFontTx/>
              <a:buAutoNum type="arabicPeriod"/>
            </a:pPr>
            <a:r>
              <a:rPr lang="en-US" sz="2400" dirty="0"/>
              <a:t>Scope changes will be quickly reflected in baseline and performance measures.</a:t>
            </a:r>
          </a:p>
        </p:txBody>
      </p:sp>
    </p:spTree>
    <p:extLst>
      <p:ext uri="{BB962C8B-B14F-4D97-AF65-F5344CB8AC3E}">
        <p14:creationId xmlns:p14="http://schemas.microsoft.com/office/powerpoint/2010/main" val="184600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19200"/>
            <a:ext cx="8077200" cy="53340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2200" dirty="0"/>
              <a:t>Describe the risk management process</a:t>
            </a:r>
          </a:p>
          <a:p>
            <a:pPr marL="514350" indent="-514350">
              <a:buAutoNum type="arabicPeriod"/>
            </a:pPr>
            <a:r>
              <a:rPr lang="en-US" sz="2200" dirty="0"/>
              <a:t>Understand how to identify project risks</a:t>
            </a:r>
          </a:p>
          <a:p>
            <a:pPr marL="514350" indent="-514350">
              <a:buAutoNum type="arabicPeriod"/>
            </a:pPr>
            <a:r>
              <a:rPr lang="en-US" sz="2200" dirty="0"/>
              <a:t>Assess the significance of different project risks</a:t>
            </a:r>
          </a:p>
          <a:p>
            <a:pPr marL="514350" indent="-514350">
              <a:buAutoNum type="arabicPeriod"/>
            </a:pPr>
            <a:r>
              <a:rPr lang="en-US" sz="2200" dirty="0"/>
              <a:t>Describe the four different responses to managing risks</a:t>
            </a:r>
          </a:p>
          <a:p>
            <a:pPr marL="514350" indent="-514350">
              <a:buAutoNum type="arabicPeriod"/>
            </a:pPr>
            <a:r>
              <a:rPr lang="en-US" sz="2200" dirty="0"/>
              <a:t>Understand the role contingency plans play in risk management process</a:t>
            </a:r>
          </a:p>
          <a:p>
            <a:pPr marL="514350" indent="-514350">
              <a:buAutoNum type="arabicPeriod"/>
            </a:pPr>
            <a:r>
              <a:rPr lang="en-US" sz="2200" dirty="0"/>
              <a:t>Understand opportunity management and describe the four different approaches to responding to opportunities in a project</a:t>
            </a:r>
          </a:p>
          <a:p>
            <a:pPr marL="514350" indent="-514350">
              <a:buAutoNum type="arabicPeriod"/>
            </a:pPr>
            <a:r>
              <a:rPr lang="en-US" sz="2200" dirty="0"/>
              <a:t>Understand how contingency funds and time buffers are used to manage risks on a project</a:t>
            </a:r>
          </a:p>
          <a:p>
            <a:pPr marL="514350" indent="-514350">
              <a:buAutoNum type="arabicPeriod"/>
            </a:pPr>
            <a:r>
              <a:rPr lang="en-US" sz="2200" dirty="0"/>
              <a:t>Recognize the need for risk management being an ongoing activity</a:t>
            </a:r>
          </a:p>
          <a:p>
            <a:pPr marL="514350" indent="-514350">
              <a:buAutoNum type="arabicPeriod"/>
            </a:pPr>
            <a:r>
              <a:rPr lang="en-US" sz="2200" dirty="0"/>
              <a:t>Describe the change control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7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99A9600D-45E7-4CF0-AB14-5C77CDB2B04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737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7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4F279149-5523-4423-91FA-7223EFB2391A}" type="slidenum">
              <a:rPr lang="en-US"/>
              <a:pPr/>
              <a:t>30</a:t>
            </a:fld>
            <a:endParaRPr lang="en-US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63" y="194650"/>
            <a:ext cx="5029185" cy="635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2" name="AutoShape 2"/>
          <p:cNvSpPr>
            <a:spLocks noGrp="1" noChangeArrowheads="1"/>
          </p:cNvSpPr>
          <p:nvPr>
            <p:ph type="title"/>
          </p:nvPr>
        </p:nvSpPr>
        <p:spPr>
          <a:xfrm>
            <a:off x="7559676" y="2886075"/>
            <a:ext cx="2614613" cy="1123712"/>
          </a:xfr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400" dirty="0"/>
              <a:t>Sample Change Request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8930610" y="6227785"/>
            <a:ext cx="12795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7.10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86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513" y="395288"/>
            <a:ext cx="7800975" cy="6067425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7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47C51899-5145-423F-BD5B-48E69C67392A}" type="slidenum">
              <a:rPr lang="en-US"/>
              <a:pPr/>
              <a:t>31</a:t>
            </a:fld>
            <a:endParaRPr lang="en-US"/>
          </a:p>
        </p:txBody>
      </p:sp>
      <p:sp>
        <p:nvSpPr>
          <p:cNvPr id="99331" name="AutoShape 3"/>
          <p:cNvSpPr>
            <a:spLocks noGrp="1" noChangeArrowheads="1"/>
          </p:cNvSpPr>
          <p:nvPr>
            <p:ph type="title"/>
          </p:nvPr>
        </p:nvSpPr>
        <p:spPr>
          <a:xfrm>
            <a:off x="8656639" y="2536826"/>
            <a:ext cx="1646237" cy="892175"/>
          </a:xfr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1800"/>
              <a:t>Change Request Log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9023351" y="6233318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7.11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158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7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E7FBC46B-EBA3-4916-9F70-2D80E11420C4}" type="slidenum">
              <a:rPr lang="en-US"/>
              <a:pPr/>
              <a:t>32</a:t>
            </a:fld>
            <a:endParaRPr lang="en-US"/>
          </a:p>
        </p:txBody>
      </p:sp>
      <p:sp>
        <p:nvSpPr>
          <p:cNvPr id="100356" name="AutoShap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Key Terms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2007278" y="1665288"/>
            <a:ext cx="3932238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35000"/>
              </a:spcBef>
            </a:pPr>
            <a:r>
              <a:rPr lang="en-US" sz="2000" b="1" dirty="0"/>
              <a:t>Accept risk</a:t>
            </a:r>
          </a:p>
          <a:p>
            <a:pPr>
              <a:spcBef>
                <a:spcPct val="35000"/>
              </a:spcBef>
            </a:pPr>
            <a:r>
              <a:rPr lang="en-US" sz="2000" b="1" dirty="0"/>
              <a:t>Avoiding risk</a:t>
            </a:r>
            <a:endParaRPr lang="en-US" sz="2000" b="1" i="1" dirty="0"/>
          </a:p>
          <a:p>
            <a:pPr>
              <a:spcBef>
                <a:spcPct val="35000"/>
              </a:spcBef>
            </a:pPr>
            <a:r>
              <a:rPr lang="en-US" sz="2000" b="1" dirty="0"/>
              <a:t>Budget reserve</a:t>
            </a:r>
            <a:endParaRPr lang="en-US" sz="2000" b="1" i="1" dirty="0"/>
          </a:p>
          <a:p>
            <a:pPr>
              <a:spcBef>
                <a:spcPct val="35000"/>
              </a:spcBef>
            </a:pPr>
            <a:r>
              <a:rPr lang="en-US" sz="2000" b="1" dirty="0"/>
              <a:t>Change management system</a:t>
            </a:r>
          </a:p>
          <a:p>
            <a:pPr>
              <a:spcBef>
                <a:spcPct val="35000"/>
              </a:spcBef>
            </a:pPr>
            <a:r>
              <a:rPr lang="en-US" sz="2000" b="1" dirty="0"/>
              <a:t>Contingency plan</a:t>
            </a:r>
            <a:endParaRPr lang="en-US" sz="2000" b="1" i="1" dirty="0"/>
          </a:p>
          <a:p>
            <a:pPr>
              <a:spcBef>
                <a:spcPct val="35000"/>
              </a:spcBef>
            </a:pPr>
            <a:r>
              <a:rPr lang="en-US" sz="2000" b="1" dirty="0"/>
              <a:t>Management reserve</a:t>
            </a:r>
            <a:endParaRPr lang="en-US" sz="2000" b="1" i="1" dirty="0"/>
          </a:p>
          <a:p>
            <a:pPr>
              <a:spcBef>
                <a:spcPct val="35000"/>
              </a:spcBef>
            </a:pPr>
            <a:r>
              <a:rPr lang="en-US" sz="2000" b="1" dirty="0"/>
              <a:t>Mitigating risk</a:t>
            </a:r>
            <a:endParaRPr lang="en-US" sz="2000" b="1" i="1" dirty="0"/>
          </a:p>
          <a:p>
            <a:pPr>
              <a:spcBef>
                <a:spcPct val="35000"/>
              </a:spcBef>
            </a:pPr>
            <a:r>
              <a:rPr lang="en-US" sz="2000" b="1" dirty="0"/>
              <a:t>Opportunity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5847442" y="1665288"/>
            <a:ext cx="4389437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35000"/>
              </a:spcBef>
            </a:pPr>
            <a:r>
              <a:rPr lang="en-US" sz="2000" b="1" dirty="0"/>
              <a:t>Risk</a:t>
            </a:r>
            <a:endParaRPr lang="en-US" sz="2000" b="1" i="1" dirty="0"/>
          </a:p>
          <a:p>
            <a:pPr>
              <a:spcBef>
                <a:spcPct val="35000"/>
              </a:spcBef>
            </a:pPr>
            <a:r>
              <a:rPr lang="en-US" sz="2000" b="1" dirty="0"/>
              <a:t>Risk breakdown structure (RBS)</a:t>
            </a:r>
          </a:p>
          <a:p>
            <a:pPr>
              <a:spcBef>
                <a:spcPct val="35000"/>
              </a:spcBef>
            </a:pPr>
            <a:r>
              <a:rPr lang="en-US" sz="2000" b="1" dirty="0"/>
              <a:t>Risk profile</a:t>
            </a:r>
            <a:endParaRPr lang="en-US" sz="2000" b="1" i="1" dirty="0"/>
          </a:p>
          <a:p>
            <a:pPr>
              <a:spcBef>
                <a:spcPct val="35000"/>
              </a:spcBef>
            </a:pPr>
            <a:r>
              <a:rPr lang="en-US" sz="2000" b="1" dirty="0"/>
              <a:t>Risk register</a:t>
            </a:r>
          </a:p>
          <a:p>
            <a:pPr>
              <a:spcBef>
                <a:spcPct val="35000"/>
              </a:spcBef>
            </a:pPr>
            <a:r>
              <a:rPr lang="en-US" sz="2000" b="1" dirty="0"/>
              <a:t>Risk severity matrix</a:t>
            </a:r>
            <a:endParaRPr lang="en-US" sz="2000" b="1" i="1" dirty="0"/>
          </a:p>
          <a:p>
            <a:pPr>
              <a:spcBef>
                <a:spcPct val="35000"/>
              </a:spcBef>
            </a:pPr>
            <a:r>
              <a:rPr lang="en-US" sz="2000" b="1" dirty="0"/>
              <a:t>Scenario analysis</a:t>
            </a:r>
            <a:endParaRPr lang="en-US" sz="2000" b="1" i="1" dirty="0"/>
          </a:p>
          <a:p>
            <a:pPr>
              <a:spcBef>
                <a:spcPct val="35000"/>
              </a:spcBef>
            </a:pPr>
            <a:r>
              <a:rPr lang="en-US" sz="2000" b="1" dirty="0"/>
              <a:t>Time buffer</a:t>
            </a:r>
            <a:endParaRPr lang="en-US" sz="2000" b="1" i="1" dirty="0"/>
          </a:p>
          <a:p>
            <a:pPr>
              <a:spcBef>
                <a:spcPct val="35000"/>
              </a:spcBef>
            </a:pPr>
            <a:r>
              <a:rPr lang="en-US" sz="2000" b="1" dirty="0"/>
              <a:t>Transferring risk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91345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/>
      <p:bldP spid="1003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9537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7.1	Risk Management Process</a:t>
            </a:r>
          </a:p>
          <a:p>
            <a:pPr marL="0" indent="0">
              <a:buNone/>
            </a:pPr>
            <a:r>
              <a:rPr lang="en-US" dirty="0"/>
              <a:t>7.2	Step 1: Risk Identification</a:t>
            </a:r>
          </a:p>
          <a:p>
            <a:pPr marL="0" indent="0">
              <a:buNone/>
            </a:pPr>
            <a:r>
              <a:rPr lang="en-US" dirty="0"/>
              <a:t>7.3	Step 2: Risk Assessment</a:t>
            </a:r>
          </a:p>
          <a:p>
            <a:pPr marL="0" indent="0">
              <a:buNone/>
            </a:pPr>
            <a:r>
              <a:rPr lang="en-US" dirty="0"/>
              <a:t>7.4	Step 3: Risk Response Development</a:t>
            </a:r>
          </a:p>
          <a:p>
            <a:pPr marL="0" indent="0">
              <a:buNone/>
            </a:pPr>
            <a:r>
              <a:rPr lang="en-US" dirty="0"/>
              <a:t>7.5	Contingency Planning</a:t>
            </a:r>
          </a:p>
          <a:p>
            <a:pPr marL="0" indent="0">
              <a:buNone/>
            </a:pPr>
            <a:r>
              <a:rPr lang="en-US" dirty="0"/>
              <a:t>7.6	Opportunity Management</a:t>
            </a:r>
          </a:p>
          <a:p>
            <a:pPr marL="0" indent="0">
              <a:buNone/>
            </a:pPr>
            <a:r>
              <a:rPr lang="en-US" dirty="0"/>
              <a:t>7.7	Contingency Funding and Time Buffers</a:t>
            </a:r>
          </a:p>
          <a:p>
            <a:pPr marL="0" indent="0">
              <a:buNone/>
            </a:pPr>
            <a:r>
              <a:rPr lang="en-US" dirty="0"/>
              <a:t>7.8	Step 4: Risk Response Control</a:t>
            </a:r>
          </a:p>
          <a:p>
            <a:pPr marL="0" indent="0">
              <a:buNone/>
            </a:pPr>
            <a:r>
              <a:rPr lang="en-US" dirty="0"/>
              <a:t>7.9	Change Control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 rot="5400000">
            <a:off x="8837273" y="2293313"/>
            <a:ext cx="3859795" cy="304801"/>
          </a:xfrm>
        </p:spPr>
        <p:txBody>
          <a:bodyPr/>
          <a:lstStyle/>
          <a:p>
            <a:r>
              <a:rPr lang="en-US"/>
              <a:t>7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99A9600D-45E7-4CF0-AB14-5C77CDB2B04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08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7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74ECB488-674D-41AD-BEF9-BD4E045A201F}" type="slidenum">
              <a:rPr lang="en-US"/>
              <a:pPr/>
              <a:t>5</a:t>
            </a:fld>
            <a:endParaRPr lang="en-US"/>
          </a:p>
        </p:txBody>
      </p:sp>
      <p:sp>
        <p:nvSpPr>
          <p:cNvPr id="28688" name="AutoShape 1040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Risk Management Process</a:t>
            </a:r>
          </a:p>
        </p:txBody>
      </p:sp>
      <p:sp>
        <p:nvSpPr>
          <p:cNvPr id="28689" name="Rectangle 1041"/>
          <p:cNvSpPr>
            <a:spLocks noGrp="1" noChangeArrowheads="1"/>
          </p:cNvSpPr>
          <p:nvPr>
            <p:ph type="body" idx="1"/>
          </p:nvPr>
        </p:nvSpPr>
        <p:spPr>
          <a:xfrm>
            <a:off x="2057400" y="1295370"/>
            <a:ext cx="8077200" cy="4876800"/>
          </a:xfrm>
        </p:spPr>
        <p:txBody>
          <a:bodyPr/>
          <a:lstStyle/>
          <a:p>
            <a:r>
              <a:rPr lang="en-US" dirty="0"/>
              <a:t>Risk</a:t>
            </a:r>
          </a:p>
          <a:p>
            <a:pPr lvl="1"/>
            <a:r>
              <a:rPr lang="en-US" dirty="0"/>
              <a:t>Uncertain or chance events that planning cannot overcome or control</a:t>
            </a:r>
          </a:p>
          <a:p>
            <a:r>
              <a:rPr lang="en-US" dirty="0"/>
              <a:t>Risk Management</a:t>
            </a:r>
          </a:p>
          <a:p>
            <a:pPr lvl="1"/>
            <a:r>
              <a:rPr lang="en-US" dirty="0"/>
              <a:t>An attempt to recognize and manage potential and unforeseen trouble spots that may occur when the project is implemented</a:t>
            </a:r>
          </a:p>
          <a:p>
            <a:pPr lvl="2">
              <a:spcBef>
                <a:spcPct val="50000"/>
              </a:spcBef>
            </a:pPr>
            <a:r>
              <a:rPr lang="en-US" dirty="0"/>
              <a:t>What can go wrong (risk event)</a:t>
            </a:r>
          </a:p>
          <a:p>
            <a:pPr lvl="2">
              <a:spcBef>
                <a:spcPct val="50000"/>
              </a:spcBef>
            </a:pPr>
            <a:r>
              <a:rPr lang="en-US" dirty="0"/>
              <a:t>How to minimize the risk event’s impact (consequences)</a:t>
            </a:r>
          </a:p>
          <a:p>
            <a:pPr lvl="2">
              <a:spcBef>
                <a:spcPct val="50000"/>
              </a:spcBef>
            </a:pPr>
            <a:r>
              <a:rPr lang="en-US" dirty="0"/>
              <a:t>What can be done before an event occurs (anticipation)</a:t>
            </a:r>
          </a:p>
          <a:p>
            <a:pPr lvl="2">
              <a:spcBef>
                <a:spcPct val="50000"/>
              </a:spcBef>
            </a:pPr>
            <a:r>
              <a:rPr lang="en-US" dirty="0"/>
              <a:t>What to do when an event occurs (contingency plans)</a:t>
            </a:r>
          </a:p>
        </p:txBody>
      </p:sp>
    </p:spTree>
    <p:extLst>
      <p:ext uri="{BB962C8B-B14F-4D97-AF65-F5344CB8AC3E}">
        <p14:creationId xmlns:p14="http://schemas.microsoft.com/office/powerpoint/2010/main" val="3799395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7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4FE931ED-3944-4789-ADD4-4E4550B28F21}" type="slidenum">
              <a:rPr lang="en-US"/>
              <a:pPr/>
              <a:t>6</a:t>
            </a:fld>
            <a:endParaRPr lang="en-US"/>
          </a:p>
        </p:txBody>
      </p:sp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/>
              <a:t>The Risk Event Graph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7.1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428720"/>
            <a:ext cx="77343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62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7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C19DF277-FAFA-4B36-89D4-87F80CBE9231}" type="slidenum">
              <a:rPr lang="en-US"/>
              <a:pPr/>
              <a:t>7</a:t>
            </a:fld>
            <a:endParaRPr lang="en-US"/>
          </a:p>
        </p:txBody>
      </p:sp>
      <p:sp>
        <p:nvSpPr>
          <p:cNvPr id="81922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Risk Management’s Benefits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2684" y="1325904"/>
            <a:ext cx="8191500" cy="4770437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A proactive rather than reactive approach</a:t>
            </a:r>
          </a:p>
          <a:p>
            <a:pPr>
              <a:spcBef>
                <a:spcPct val="50000"/>
              </a:spcBef>
            </a:pPr>
            <a:r>
              <a:rPr lang="en-US" dirty="0"/>
              <a:t>Reduces surprises and negative consequences</a:t>
            </a:r>
          </a:p>
          <a:p>
            <a:pPr>
              <a:spcBef>
                <a:spcPct val="50000"/>
              </a:spcBef>
            </a:pPr>
            <a:r>
              <a:rPr lang="en-US" dirty="0"/>
              <a:t>Prepares the project manager to take advantage </a:t>
            </a:r>
            <a:br>
              <a:rPr lang="en-US" dirty="0"/>
            </a:br>
            <a:r>
              <a:rPr lang="en-US" dirty="0"/>
              <a:t>of appropriate risks</a:t>
            </a:r>
          </a:p>
          <a:p>
            <a:pPr>
              <a:spcBef>
                <a:spcPct val="50000"/>
              </a:spcBef>
            </a:pPr>
            <a:r>
              <a:rPr lang="en-US" dirty="0"/>
              <a:t>Provides better control over the future</a:t>
            </a:r>
          </a:p>
          <a:p>
            <a:pPr>
              <a:spcBef>
                <a:spcPct val="50000"/>
              </a:spcBef>
            </a:pPr>
            <a:r>
              <a:rPr lang="en-US" dirty="0"/>
              <a:t>Improves chances of reaching project performance objectives within budget and on time</a:t>
            </a:r>
          </a:p>
        </p:txBody>
      </p:sp>
    </p:spTree>
    <p:extLst>
      <p:ext uri="{BB962C8B-B14F-4D97-AF65-F5344CB8AC3E}">
        <p14:creationId xmlns:p14="http://schemas.microsoft.com/office/powerpoint/2010/main" val="226663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7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2AA4304A-3821-442D-A482-EDFB23A4C44A}" type="slidenum">
              <a:rPr lang="en-US"/>
              <a:pPr/>
              <a:t>8</a:t>
            </a:fld>
            <a:endParaRPr lang="en-US"/>
          </a:p>
        </p:txBody>
      </p:sp>
      <p:sp>
        <p:nvSpPr>
          <p:cNvPr id="98306" name="AutoShape 2"/>
          <p:cNvSpPr>
            <a:spLocks noGrp="1" noChangeArrowheads="1"/>
          </p:cNvSpPr>
          <p:nvPr>
            <p:ph type="title"/>
          </p:nvPr>
        </p:nvSpPr>
        <p:spPr>
          <a:xfrm>
            <a:off x="7559676" y="2557463"/>
            <a:ext cx="2614613" cy="149860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400"/>
              <a:t>The Risk Management Process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7.2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31" y="314418"/>
            <a:ext cx="3792853" cy="613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68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7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25BFE0C7-E123-4A50-BB47-B05A930F66BA}" type="slidenum">
              <a:rPr lang="en-US"/>
              <a:pPr/>
              <a:t>9</a:t>
            </a:fld>
            <a:endParaRPr lang="en-US"/>
          </a:p>
        </p:txBody>
      </p:sp>
      <p:sp>
        <p:nvSpPr>
          <p:cNvPr id="82946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Managing Risk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299754"/>
            <a:ext cx="8077200" cy="5227287"/>
          </a:xfrm>
        </p:spPr>
        <p:txBody>
          <a:bodyPr/>
          <a:lstStyle/>
          <a:p>
            <a:r>
              <a:rPr lang="en-US" dirty="0"/>
              <a:t>Step 1: Risk Identification</a:t>
            </a:r>
          </a:p>
          <a:p>
            <a:pPr lvl="1"/>
            <a:r>
              <a:rPr lang="en-US" dirty="0"/>
              <a:t>Generate a list of possible risks through brainstorming, problem identification and risk profiling</a:t>
            </a:r>
          </a:p>
          <a:p>
            <a:pPr lvl="1"/>
            <a:r>
              <a:rPr lang="en-US" dirty="0"/>
              <a:t>Use risk breakdown structure (RBS) in conjunction with work breakdown structure (WBS) to identify and analyze risks</a:t>
            </a:r>
          </a:p>
          <a:p>
            <a:pPr lvl="2"/>
            <a:r>
              <a:rPr lang="en-US" dirty="0"/>
              <a:t>Macro risks first, then specific events</a:t>
            </a:r>
          </a:p>
          <a:p>
            <a:pPr lvl="1"/>
            <a:r>
              <a:rPr lang="en-US" dirty="0"/>
              <a:t>Risk profile is a list of questions addressing additional areas of uncertainty on a project.</a:t>
            </a:r>
          </a:p>
        </p:txBody>
      </p:sp>
    </p:spTree>
    <p:extLst>
      <p:ext uri="{BB962C8B-B14F-4D97-AF65-F5344CB8AC3E}">
        <p14:creationId xmlns:p14="http://schemas.microsoft.com/office/powerpoint/2010/main" val="7266457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9A824E176BC24B89D5D6B85A74A217" ma:contentTypeVersion="11" ma:contentTypeDescription="Create a new document." ma:contentTypeScope="" ma:versionID="f1f1316007c5043c93c3660eef53ce3a">
  <xsd:schema xmlns:xsd="http://www.w3.org/2001/XMLSchema" xmlns:xs="http://www.w3.org/2001/XMLSchema" xmlns:p="http://schemas.microsoft.com/office/2006/metadata/properties" xmlns:ns3="061643d2-7b54-41e1-a7eb-63fda343f8f3" xmlns:ns4="da07c3eb-2b80-4ade-9c23-1098c8d4e098" targetNamespace="http://schemas.microsoft.com/office/2006/metadata/properties" ma:root="true" ma:fieldsID="6c3ae7580712be687d48ebc90554d45e" ns3:_="" ns4:_="">
    <xsd:import namespace="061643d2-7b54-41e1-a7eb-63fda343f8f3"/>
    <xsd:import namespace="da07c3eb-2b80-4ade-9c23-1098c8d4e09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1643d2-7b54-41e1-a7eb-63fda343f8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7c3eb-2b80-4ade-9c23-1098c8d4e0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671C46-DC3F-4AED-A2AE-F572B00506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6B70EC-F445-4238-BABD-49514F951AA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www.w3.org/XML/1998/namespace"/>
    <ds:schemaRef ds:uri="da07c3eb-2b80-4ade-9c23-1098c8d4e098"/>
    <ds:schemaRef ds:uri="http://schemas.openxmlformats.org/package/2006/metadata/core-properties"/>
    <ds:schemaRef ds:uri="061643d2-7b54-41e1-a7eb-63fda343f8f3"/>
  </ds:schemaRefs>
</ds:datastoreItem>
</file>

<file path=customXml/itemProps3.xml><?xml version="1.0" encoding="utf-8"?>
<ds:datastoreItem xmlns:ds="http://schemas.openxmlformats.org/officeDocument/2006/customXml" ds:itemID="{65FA6175-2711-4F70-8867-347BBE6895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1643d2-7b54-41e1-a7eb-63fda343f8f3"/>
    <ds:schemaRef ds:uri="da07c3eb-2b80-4ade-9c23-1098c8d4e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279</TotalTime>
  <Words>1243</Words>
  <Application>Microsoft Office PowerPoint</Application>
  <PresentationFormat>Widescreen</PresentationFormat>
  <Paragraphs>266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Century Gothic</vt:lpstr>
      <vt:lpstr>Wingdings 3</vt:lpstr>
      <vt:lpstr>Ion</vt:lpstr>
      <vt:lpstr>Chapter seven – Managing risk. </vt:lpstr>
      <vt:lpstr>Where We Are Now</vt:lpstr>
      <vt:lpstr>Learning Objectives</vt:lpstr>
      <vt:lpstr>Chapter Outline</vt:lpstr>
      <vt:lpstr>Risk Management Process</vt:lpstr>
      <vt:lpstr>The Risk Event Graph</vt:lpstr>
      <vt:lpstr>Risk Management’s Benefits</vt:lpstr>
      <vt:lpstr>The Risk Management Process</vt:lpstr>
      <vt:lpstr>Managing Risk</vt:lpstr>
      <vt:lpstr>The Risk Breakdown Structure (RBS)</vt:lpstr>
      <vt:lpstr>Partial Risk Profile for Product Development Project</vt:lpstr>
      <vt:lpstr>Managing Risk</vt:lpstr>
      <vt:lpstr>Defined Conditions for Impact Scales of a Risk on Major Project Objectives (Examples for negative impacts only)</vt:lpstr>
      <vt:lpstr>Risk Assessment Form</vt:lpstr>
      <vt:lpstr>Risk Severity Matrix</vt:lpstr>
      <vt:lpstr>PERT - Program Evaluation Review Technique</vt:lpstr>
      <vt:lpstr>Managing Risk (cont’d)</vt:lpstr>
      <vt:lpstr>Contingency Planning</vt:lpstr>
      <vt:lpstr>Risk Response Matrix</vt:lpstr>
      <vt:lpstr>Risk and Contingency Planning</vt:lpstr>
      <vt:lpstr>Risk and Contingency Planning (cont’d)</vt:lpstr>
      <vt:lpstr>Opportunity Management</vt:lpstr>
      <vt:lpstr>Contingency Funding and Time Buffers</vt:lpstr>
      <vt:lpstr>Contingency Fund Estimate</vt:lpstr>
      <vt:lpstr>Managing Risk (cont’d)</vt:lpstr>
      <vt:lpstr>Change Control Management</vt:lpstr>
      <vt:lpstr>Change Management Systems</vt:lpstr>
      <vt:lpstr>The Change  Control Process</vt:lpstr>
      <vt:lpstr>Benefits of a Change Control System</vt:lpstr>
      <vt:lpstr>Sample Change Request</vt:lpstr>
      <vt:lpstr>Change Request Log</vt:lpstr>
      <vt:lpstr>Key Terms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seven – Managing risk. </dc:title>
  <dc:creator>Stefán Guðnason</dc:creator>
  <cp:lastModifiedBy>Stefán Guðnason</cp:lastModifiedBy>
  <cp:revision>1</cp:revision>
  <dcterms:created xsi:type="dcterms:W3CDTF">2020-02-03T10:04:41Z</dcterms:created>
  <dcterms:modified xsi:type="dcterms:W3CDTF">2020-02-10T22:09:09Z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0x0101003F9A824E176BC24B89D5D6B85A74A217</vt:lpwstr>
  </property>
</Properties>
</file>