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9"/>
  </p:notesMasterIdLst>
  <p:sldIdLst>
    <p:sldId id="256" r:id="rId5"/>
    <p:sldId id="259" r:id="rId6"/>
    <p:sldId id="280" r:id="rId7"/>
    <p:sldId id="28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9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65CBA-BB0C-45DD-A7DA-0EAA1BAC7CCE}" type="datetimeFigureOut">
              <a:rPr lang="is-IS" smtClean="0"/>
              <a:t>21.2.2020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4459B-629A-4E4F-AA4A-3AA10A254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0494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24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63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46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8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96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1430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83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74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40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73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78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0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94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72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4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6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3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56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0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1143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4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Project Management 6e.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0021D51A-B140-41D8-B455-79292309F0E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7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EF96-2D97-4490-9706-DB80D58629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Chapter</a:t>
            </a:r>
            <a:r>
              <a:rPr lang="is-IS" dirty="0"/>
              <a:t> </a:t>
            </a:r>
            <a:r>
              <a:rPr lang="is-IS" dirty="0" err="1"/>
              <a:t>eleven</a:t>
            </a:r>
            <a:r>
              <a:rPr lang="is-IS" dirty="0"/>
              <a:t> – </a:t>
            </a:r>
            <a:r>
              <a:rPr lang="is-IS" dirty="0" err="1"/>
              <a:t>Managing</a:t>
            </a:r>
            <a:r>
              <a:rPr lang="is-IS" dirty="0"/>
              <a:t> </a:t>
            </a:r>
            <a:r>
              <a:rPr lang="is-IS" dirty="0" err="1"/>
              <a:t>project</a:t>
            </a:r>
            <a:r>
              <a:rPr lang="is-IS" dirty="0"/>
              <a:t> </a:t>
            </a:r>
            <a:r>
              <a:rPr lang="is-IS" dirty="0" err="1"/>
              <a:t>teams</a:t>
            </a:r>
            <a:r>
              <a:rPr lang="is-IS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0BF90-DFA9-4D22-A7D2-E99D9FE66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Stefán Guðnason</a:t>
            </a:r>
          </a:p>
        </p:txBody>
      </p:sp>
    </p:spTree>
    <p:extLst>
      <p:ext uri="{BB962C8B-B14F-4D97-AF65-F5344CB8AC3E}">
        <p14:creationId xmlns:p14="http://schemas.microsoft.com/office/powerpoint/2010/main" val="424050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FCCE9D68-078C-4BE1-9636-448E8AB6C1F5}" type="slidenum">
              <a:rPr lang="en-US"/>
              <a:pPr/>
              <a:t>10</a:t>
            </a:fld>
            <a:endParaRPr lang="en-US"/>
          </a:p>
        </p:txBody>
      </p:sp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Building High-Performance Project Teams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870" y="1621031"/>
            <a:ext cx="8077200" cy="495297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Recruiting Project Members</a:t>
            </a:r>
          </a:p>
          <a:p>
            <a:pPr lvl="1"/>
            <a:r>
              <a:rPr lang="en-US" sz="2000" dirty="0"/>
              <a:t>Factors affecting recruiting</a:t>
            </a:r>
          </a:p>
          <a:p>
            <a:pPr lvl="2"/>
            <a:r>
              <a:rPr lang="en-US" sz="1800" dirty="0"/>
              <a:t>Importance of the project</a:t>
            </a:r>
          </a:p>
          <a:p>
            <a:pPr lvl="2"/>
            <a:r>
              <a:rPr lang="en-US" sz="1800" dirty="0"/>
              <a:t>Management structure used to complete the project</a:t>
            </a:r>
          </a:p>
          <a:p>
            <a:pPr lvl="1"/>
            <a:r>
              <a:rPr lang="en-US" sz="2000" dirty="0"/>
              <a:t>How to recruit? </a:t>
            </a:r>
          </a:p>
          <a:p>
            <a:pPr lvl="2"/>
            <a:r>
              <a:rPr lang="en-US" sz="1800" dirty="0"/>
              <a:t>Ask for volunteers</a:t>
            </a:r>
          </a:p>
          <a:p>
            <a:pPr lvl="1"/>
            <a:r>
              <a:rPr lang="en-US" sz="2000" dirty="0"/>
              <a:t>Who to recruit?</a:t>
            </a:r>
          </a:p>
          <a:p>
            <a:pPr lvl="2"/>
            <a:r>
              <a:rPr lang="en-US" sz="1800" dirty="0"/>
              <a:t>Problem-solving ability</a:t>
            </a:r>
          </a:p>
          <a:p>
            <a:pPr lvl="2"/>
            <a:r>
              <a:rPr lang="en-US" sz="1800" dirty="0"/>
              <a:t>Availability</a:t>
            </a:r>
          </a:p>
          <a:p>
            <a:pPr lvl="2"/>
            <a:r>
              <a:rPr lang="en-US" sz="1800" dirty="0"/>
              <a:t>Technological expertise</a:t>
            </a:r>
          </a:p>
          <a:p>
            <a:pPr lvl="2"/>
            <a:r>
              <a:rPr lang="en-US" sz="1800" dirty="0"/>
              <a:t>Credibility</a:t>
            </a:r>
          </a:p>
          <a:p>
            <a:pPr lvl="2"/>
            <a:r>
              <a:rPr lang="en-US" sz="1800" dirty="0"/>
              <a:t>Political connections</a:t>
            </a:r>
          </a:p>
          <a:p>
            <a:pPr lvl="2"/>
            <a:r>
              <a:rPr lang="en-US" sz="1800" dirty="0"/>
              <a:t>Ambition, initiative, and energy</a:t>
            </a:r>
          </a:p>
          <a:p>
            <a:pPr lvl="2"/>
            <a:r>
              <a:rPr lang="en-US" sz="1800" dirty="0"/>
              <a:t>Familiarity</a:t>
            </a:r>
          </a:p>
        </p:txBody>
      </p:sp>
      <p:pic>
        <p:nvPicPr>
          <p:cNvPr id="84996" name="Picture 4" descr="PE0156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394076"/>
            <a:ext cx="3490913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3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FBF51AD2-6FF8-4B91-BF77-D1E81F3F9F49}" type="slidenum">
              <a:rPr lang="en-US"/>
              <a:pPr/>
              <a:t>11</a:t>
            </a:fld>
            <a:endParaRPr lang="en-US"/>
          </a:p>
        </p:txBody>
      </p:sp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Project Team Meetings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36642" y="1466860"/>
            <a:ext cx="8397957" cy="4715336"/>
            <a:chOff x="412641" y="1466860"/>
            <a:chExt cx="8397957" cy="4715336"/>
          </a:xfrm>
        </p:grpSpPr>
        <p:sp>
          <p:nvSpPr>
            <p:cNvPr id="71684" name="Line 4"/>
            <p:cNvSpPr>
              <a:spLocks noChangeShapeType="1"/>
            </p:cNvSpPr>
            <p:nvPr/>
          </p:nvSpPr>
          <p:spPr bwMode="blackWhite">
            <a:xfrm rot="18798322">
              <a:off x="2899416" y="3311521"/>
              <a:ext cx="124428" cy="8568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685" name="Line 5"/>
            <p:cNvSpPr>
              <a:spLocks noChangeShapeType="1"/>
            </p:cNvSpPr>
            <p:nvPr/>
          </p:nvSpPr>
          <p:spPr bwMode="blackWhite">
            <a:xfrm rot="2191705">
              <a:off x="4783005" y="4507322"/>
              <a:ext cx="1588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686" name="Line 6"/>
            <p:cNvSpPr>
              <a:spLocks noChangeShapeType="1"/>
            </p:cNvSpPr>
            <p:nvPr/>
          </p:nvSpPr>
          <p:spPr bwMode="blackWhite">
            <a:xfrm rot="16200000">
              <a:off x="3596968" y="4252175"/>
              <a:ext cx="1587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687" name="Line 7"/>
            <p:cNvSpPr>
              <a:spLocks noChangeShapeType="1"/>
            </p:cNvSpPr>
            <p:nvPr/>
          </p:nvSpPr>
          <p:spPr bwMode="blackWhite">
            <a:xfrm rot="5444004" flipH="1">
              <a:off x="5913411" y="3278363"/>
              <a:ext cx="1587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688" name="Line 8"/>
            <p:cNvSpPr>
              <a:spLocks noChangeShapeType="1"/>
            </p:cNvSpPr>
            <p:nvPr/>
          </p:nvSpPr>
          <p:spPr bwMode="blackWhite">
            <a:xfrm rot="19408295">
              <a:off x="5773577" y="4032399"/>
              <a:ext cx="142749" cy="7278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689" name="Line 9"/>
            <p:cNvSpPr>
              <a:spLocks noChangeShapeType="1"/>
            </p:cNvSpPr>
            <p:nvPr/>
          </p:nvSpPr>
          <p:spPr bwMode="blackWhite">
            <a:xfrm rot="2801678" flipH="1">
              <a:off x="5459108" y="2500351"/>
              <a:ext cx="1587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690" name="Oval 10"/>
            <p:cNvSpPr>
              <a:spLocks noChangeArrowheads="1"/>
            </p:cNvSpPr>
            <p:nvPr/>
          </p:nvSpPr>
          <p:spPr bwMode="blackWhite">
            <a:xfrm>
              <a:off x="3209771" y="2935780"/>
              <a:ext cx="2625725" cy="18351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sz="2400" dirty="0">
                  <a:latin typeface="Tahoma" panose="020B0604030504040204" pitchFamily="34" charset="0"/>
                </a:rPr>
                <a:t>Conducting Project Meetings</a:t>
              </a:r>
            </a:p>
          </p:txBody>
        </p:sp>
        <p:sp>
          <p:nvSpPr>
            <p:cNvPr id="71691" name="Oval 11"/>
            <p:cNvSpPr>
              <a:spLocks noChangeArrowheads="1"/>
            </p:cNvSpPr>
            <p:nvPr/>
          </p:nvSpPr>
          <p:spPr bwMode="blackWhite">
            <a:xfrm>
              <a:off x="5046358" y="1746289"/>
              <a:ext cx="2647950" cy="10477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/>
                <a:t>Establishing Ground Rules</a:t>
              </a:r>
            </a:p>
          </p:txBody>
        </p:sp>
        <p:sp>
          <p:nvSpPr>
            <p:cNvPr id="71692" name="Oval 12"/>
            <p:cNvSpPr>
              <a:spLocks noChangeArrowheads="1"/>
            </p:cNvSpPr>
            <p:nvPr/>
          </p:nvSpPr>
          <p:spPr bwMode="blackWhite">
            <a:xfrm>
              <a:off x="6162648" y="3122788"/>
              <a:ext cx="2647950" cy="10477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/>
                <a:t>Planning Decisions</a:t>
              </a:r>
            </a:p>
          </p:txBody>
        </p:sp>
        <p:sp>
          <p:nvSpPr>
            <p:cNvPr id="71693" name="Oval 13"/>
            <p:cNvSpPr>
              <a:spLocks noChangeArrowheads="1"/>
            </p:cNvSpPr>
            <p:nvPr/>
          </p:nvSpPr>
          <p:spPr bwMode="blackWhite">
            <a:xfrm>
              <a:off x="5696836" y="4501780"/>
              <a:ext cx="2647950" cy="10477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/>
                <a:t>Tracking Decisions</a:t>
              </a:r>
            </a:p>
          </p:txBody>
        </p:sp>
        <p:sp>
          <p:nvSpPr>
            <p:cNvPr id="71694" name="Oval 14"/>
            <p:cNvSpPr>
              <a:spLocks noChangeArrowheads="1"/>
            </p:cNvSpPr>
            <p:nvPr/>
          </p:nvSpPr>
          <p:spPr bwMode="blackWhite">
            <a:xfrm>
              <a:off x="2881494" y="5134446"/>
              <a:ext cx="2647950" cy="10477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/>
                <a:t>Managing Change Decisions</a:t>
              </a:r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blackWhite">
            <a:xfrm>
              <a:off x="595519" y="4090250"/>
              <a:ext cx="2647950" cy="10477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/>
                <a:t>Relationship Decisions</a:t>
              </a:r>
            </a:p>
          </p:txBody>
        </p:sp>
        <p:sp>
          <p:nvSpPr>
            <p:cNvPr id="71696" name="Oval 16"/>
            <p:cNvSpPr>
              <a:spLocks noChangeArrowheads="1"/>
            </p:cNvSpPr>
            <p:nvPr/>
          </p:nvSpPr>
          <p:spPr bwMode="blackWhite">
            <a:xfrm>
              <a:off x="412641" y="2669314"/>
              <a:ext cx="2647950" cy="10477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dirty="0"/>
                <a:t>Establishing Team Norms</a:t>
              </a:r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blackWhite">
            <a:xfrm rot="18798322" flipH="1">
              <a:off x="3767704" y="2229031"/>
              <a:ext cx="345463" cy="7228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blackWhite">
            <a:xfrm>
              <a:off x="2084626" y="1466860"/>
              <a:ext cx="2647950" cy="104775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en-US" dirty="0"/>
                <a:t>Managing </a:t>
              </a:r>
              <a:br>
                <a:rPr lang="en-US" dirty="0"/>
              </a:br>
              <a:r>
                <a:rPr lang="en-US" dirty="0"/>
                <a:t>Subsequent Meetings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47002" y="6537926"/>
            <a:ext cx="7406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Copyright © 2018 McGraw-Hill Education. All rights reserved. No reproduction or distribution without the prior written consent of McGraw-Hill Education.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59151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63526"/>
            <a:ext cx="8153400" cy="799207"/>
          </a:xfrm>
        </p:spPr>
        <p:txBody>
          <a:bodyPr/>
          <a:lstStyle/>
          <a:p>
            <a:r>
              <a:rPr lang="en-US" dirty="0"/>
              <a:t>Norms of High-performance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0" y="1717674"/>
            <a:ext cx="8077200" cy="48768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Confidentiality is maintained; no information is shared outside the team unless all agree to it.</a:t>
            </a:r>
          </a:p>
          <a:p>
            <a:r>
              <a:rPr lang="en-US" sz="2400" dirty="0"/>
              <a:t>It is acceptable to be in trouble, but it is not acceptable to surprise others.  Tell others immediately when deadlines or milestones will not be reached.</a:t>
            </a:r>
          </a:p>
          <a:p>
            <a:r>
              <a:rPr lang="en-US" sz="2400" dirty="0"/>
              <a:t>There is zero tolerance for bulling a way through a problem or an issue.</a:t>
            </a:r>
          </a:p>
          <a:p>
            <a:r>
              <a:rPr lang="en-US" sz="2400" dirty="0"/>
              <a:t>Agree to disagree, but when a decision has been made, regardless of personal feelings, move forward.</a:t>
            </a:r>
          </a:p>
          <a:p>
            <a:r>
              <a:rPr lang="en-US" sz="2400" dirty="0"/>
              <a:t>Respect outsiders, and do not flaunt one’s position on the project team.</a:t>
            </a:r>
          </a:p>
          <a:p>
            <a:r>
              <a:rPr lang="en-US" sz="2400" dirty="0"/>
              <a:t>Hard work does not get in the way of having fun.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6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28474D75-4B40-44A2-A397-47DDEE9D2282}" type="slidenum">
              <a:rPr lang="en-US"/>
              <a:pPr/>
              <a:t>13</a:t>
            </a:fld>
            <a:endParaRPr lang="en-US"/>
          </a:p>
        </p:txBody>
      </p:sp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>
          <a:xfrm>
            <a:off x="1992314" y="228635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Establishing a Team Identity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blackWhite">
          <a:xfrm>
            <a:off x="2486025" y="1051586"/>
            <a:ext cx="25908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/>
            <a:r>
              <a:rPr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Effective Use </a:t>
            </a:r>
            <a:br>
              <a:rPr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Meetings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blackWhite">
          <a:xfrm>
            <a:off x="2514600" y="2149475"/>
            <a:ext cx="25908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/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Co-location of </a:t>
            </a:r>
            <a:b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team members</a:t>
            </a:r>
          </a:p>
        </p:txBody>
      </p:sp>
      <p:sp>
        <p:nvSpPr>
          <p:cNvPr id="86023" name="Oval 7"/>
          <p:cNvSpPr>
            <a:spLocks noChangeArrowheads="1"/>
          </p:cNvSpPr>
          <p:nvPr/>
        </p:nvSpPr>
        <p:spPr bwMode="blackWhite">
          <a:xfrm>
            <a:off x="2543175" y="3213100"/>
            <a:ext cx="25908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/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Creation of project </a:t>
            </a:r>
            <a:b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team name</a:t>
            </a:r>
          </a:p>
        </p:txBody>
      </p:sp>
      <p:sp>
        <p:nvSpPr>
          <p:cNvPr id="86024" name="Oval 8"/>
          <p:cNvSpPr>
            <a:spLocks noChangeArrowheads="1"/>
          </p:cNvSpPr>
          <p:nvPr/>
        </p:nvSpPr>
        <p:spPr bwMode="blackWhite">
          <a:xfrm>
            <a:off x="2514600" y="5349219"/>
            <a:ext cx="25908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/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Team rituals</a:t>
            </a:r>
          </a:p>
        </p:txBody>
      </p:sp>
      <p:pic>
        <p:nvPicPr>
          <p:cNvPr id="86025" name="Picture 9" descr="PE0156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6" y="2606675"/>
            <a:ext cx="4583113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7"/>
          <p:cNvSpPr>
            <a:spLocks noChangeArrowheads="1"/>
          </p:cNvSpPr>
          <p:nvPr/>
        </p:nvSpPr>
        <p:spPr bwMode="blackWhite">
          <a:xfrm>
            <a:off x="2514600" y="4251951"/>
            <a:ext cx="25908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/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Get the team to do</a:t>
            </a:r>
          </a:p>
          <a:p>
            <a:pPr algn="ctr"/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something together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6025" y="6537926"/>
            <a:ext cx="7358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Copyright © 2018 McGraw-Hill Education. All rights reserved. No reproduction or distribution without the prior written consent of McGraw-Hill Education.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722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 autoUpdateAnimBg="0"/>
      <p:bldP spid="86022" grpId="0" animBg="1" autoUpdateAnimBg="0"/>
      <p:bldP spid="86023" grpId="0" animBg="1" autoUpdateAnimBg="0"/>
      <p:bldP spid="86024" grpId="0" animBg="1" autoUpdateAnimBg="0"/>
      <p:bldP spid="1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4A9E169E-800A-482C-997D-8E730065F683}" type="slidenum">
              <a:rPr lang="en-US"/>
              <a:pPr/>
              <a:t>14</a:t>
            </a:fld>
            <a:endParaRPr lang="en-US"/>
          </a:p>
        </p:txBody>
      </p:sp>
      <p:sp>
        <p:nvSpPr>
          <p:cNvPr id="87042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Requirements for an Effective Project Vision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11.4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44" y="1405324"/>
            <a:ext cx="5736912" cy="4766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4124" y="6537926"/>
            <a:ext cx="7589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Copyright © 2018 McGraw-Hill Education. All rights reserved. No reproduction or distribution without the prior written consent of McGraw-Hill Education.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3845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BB16D13E-51D1-4B60-9D9E-65FA7101CB16}" type="slidenum">
              <a:rPr lang="en-US"/>
              <a:pPr/>
              <a:t>15</a:t>
            </a:fld>
            <a:endParaRPr lang="en-US"/>
          </a:p>
        </p:txBody>
      </p:sp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Managing Project Reward Systems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62933"/>
            <a:ext cx="8077200" cy="4876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Group Rewards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Who gets what as an individual reward?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How to make the reward have lasting significance?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How to recognize individual performance?</a:t>
            </a:r>
          </a:p>
          <a:p>
            <a:pPr marL="974725" lvl="2" indent="-239713">
              <a:spcBef>
                <a:spcPct val="50000"/>
              </a:spcBef>
            </a:pPr>
            <a:r>
              <a:rPr lang="en-US" sz="2400" dirty="0"/>
              <a:t>Letters of commendation</a:t>
            </a:r>
          </a:p>
          <a:p>
            <a:pPr marL="974725" lvl="2" indent="-239713">
              <a:spcBef>
                <a:spcPct val="50000"/>
              </a:spcBef>
            </a:pPr>
            <a:r>
              <a:rPr lang="en-US" sz="2400" dirty="0"/>
              <a:t>Public recognition for outstanding work</a:t>
            </a:r>
          </a:p>
          <a:p>
            <a:pPr marL="974725" lvl="2" indent="-239713">
              <a:spcBef>
                <a:spcPct val="50000"/>
              </a:spcBef>
            </a:pPr>
            <a:r>
              <a:rPr lang="en-US" sz="2400" dirty="0"/>
              <a:t>Desirable job assignments</a:t>
            </a:r>
          </a:p>
          <a:p>
            <a:pPr marL="974725" lvl="2" indent="-239713">
              <a:spcBef>
                <a:spcPct val="50000"/>
              </a:spcBef>
            </a:pPr>
            <a:r>
              <a:rPr lang="en-US" sz="2400" dirty="0"/>
              <a:t>Increased personal flexibility</a:t>
            </a:r>
          </a:p>
        </p:txBody>
      </p:sp>
    </p:spTree>
    <p:extLst>
      <p:ext uri="{BB962C8B-B14F-4D97-AF65-F5344CB8AC3E}">
        <p14:creationId xmlns:p14="http://schemas.microsoft.com/office/powerpoint/2010/main" val="613504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7E76F085-FD80-4A4A-BC6F-98F1E54F8DCD}" type="slidenum">
              <a:rPr lang="en-US"/>
              <a:pPr/>
              <a:t>16</a:t>
            </a:fld>
            <a:endParaRPr lang="en-US"/>
          </a:p>
        </p:txBody>
      </p:sp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>
          <a:xfrm>
            <a:off x="440276" y="230010"/>
            <a:ext cx="9404723" cy="1400530"/>
          </a:xfrm>
          <a:ln/>
        </p:spPr>
        <p:txBody>
          <a:bodyPr/>
          <a:lstStyle/>
          <a:p>
            <a:r>
              <a:rPr lang="en-US" dirty="0"/>
              <a:t>Orchestrating the Decision-Making Process</a:t>
            </a:r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blackWhite">
          <a:xfrm>
            <a:off x="4130675" y="4175125"/>
            <a:ext cx="0" cy="9906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blackWhite">
          <a:xfrm>
            <a:off x="4130675" y="1736725"/>
            <a:ext cx="0" cy="9906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blackWhite">
          <a:xfrm>
            <a:off x="4130675" y="2955925"/>
            <a:ext cx="0" cy="9906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blackWhite">
          <a:xfrm>
            <a:off x="2530475" y="1508125"/>
            <a:ext cx="3246438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Problem Identification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blackWhite">
          <a:xfrm>
            <a:off x="2530475" y="2727325"/>
            <a:ext cx="3246438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Generating Alternatives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blackWhite">
          <a:xfrm>
            <a:off x="2530475" y="3946525"/>
            <a:ext cx="3246438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Reaching a Decision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blackWhite">
          <a:xfrm>
            <a:off x="2530475" y="5165725"/>
            <a:ext cx="3246438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Follow-up</a:t>
            </a:r>
          </a:p>
        </p:txBody>
      </p:sp>
      <p:pic>
        <p:nvPicPr>
          <p:cNvPr id="89106" name="Picture 18" descr="DD0200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1982789"/>
            <a:ext cx="20129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7001" y="6556941"/>
            <a:ext cx="7497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Copyright © 2018 McGraw-Hill Education. All rights reserved. No reproduction or distribution without the prior written consent of McGraw-Hill Education.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480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89093" grpId="0" animBg="1"/>
      <p:bldP spid="89094" grpId="0" animBg="1"/>
      <p:bldP spid="89095" grpId="0" animBg="1" autoUpdateAnimBg="0"/>
      <p:bldP spid="89096" grpId="0" animBg="1" autoUpdateAnimBg="0"/>
      <p:bldP spid="89097" grpId="0" animBg="1" autoUpdateAnimBg="0"/>
      <p:bldP spid="8909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FD8F1BB1-C2A3-48EA-96D8-F8934FAA2CC5}" type="slidenum">
              <a:rPr lang="en-US"/>
              <a:pPr/>
              <a:t>17</a:t>
            </a:fld>
            <a:endParaRPr lang="en-US"/>
          </a:p>
        </p:txBody>
      </p:sp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Managing Conflict within the Project Team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1166" y="1853248"/>
            <a:ext cx="8077200" cy="5135848"/>
          </a:xfrm>
        </p:spPr>
        <p:txBody>
          <a:bodyPr/>
          <a:lstStyle/>
          <a:p>
            <a:r>
              <a:rPr lang="en-US" dirty="0"/>
              <a:t>Encouraging Functional Conflict</a:t>
            </a:r>
          </a:p>
          <a:p>
            <a:pPr lvl="1"/>
            <a:r>
              <a:rPr lang="en-US" dirty="0"/>
              <a:t>Encourage dissent by asking tough questions</a:t>
            </a:r>
          </a:p>
          <a:p>
            <a:pPr lvl="1"/>
            <a:r>
              <a:rPr lang="en-US" dirty="0"/>
              <a:t>Bring in people with different points of view</a:t>
            </a:r>
          </a:p>
          <a:p>
            <a:pPr lvl="1"/>
            <a:r>
              <a:rPr lang="en-US" dirty="0"/>
              <a:t>Designate someone to be a devil’s advocate</a:t>
            </a:r>
          </a:p>
          <a:p>
            <a:pPr lvl="1"/>
            <a:r>
              <a:rPr lang="en-US" dirty="0"/>
              <a:t>Ask the team to consider an unthinkable alternative</a:t>
            </a:r>
          </a:p>
          <a:p>
            <a:r>
              <a:rPr lang="en-US" dirty="0"/>
              <a:t>Managing Dysfunctional Conflict</a:t>
            </a:r>
          </a:p>
          <a:p>
            <a:pPr lvl="1"/>
            <a:r>
              <a:rPr lang="en-US" dirty="0"/>
              <a:t>Mediate the conflict</a:t>
            </a:r>
          </a:p>
          <a:p>
            <a:pPr lvl="1"/>
            <a:r>
              <a:rPr lang="en-US" dirty="0"/>
              <a:t>Arbitrate the conflict</a:t>
            </a:r>
          </a:p>
          <a:p>
            <a:pPr lvl="1"/>
            <a:r>
              <a:rPr lang="en-US" dirty="0"/>
              <a:t>Control the conflict</a:t>
            </a:r>
          </a:p>
          <a:p>
            <a:pPr lvl="1"/>
            <a:r>
              <a:rPr lang="en-US" dirty="0"/>
              <a:t>Accept the conflict</a:t>
            </a:r>
          </a:p>
          <a:p>
            <a:pPr lvl="1"/>
            <a:r>
              <a:rPr lang="en-US" dirty="0"/>
              <a:t>Eliminate the conflict</a:t>
            </a:r>
          </a:p>
        </p:txBody>
      </p:sp>
    </p:spTree>
    <p:extLst>
      <p:ext uri="{BB962C8B-B14F-4D97-AF65-F5344CB8AC3E}">
        <p14:creationId xmlns:p14="http://schemas.microsoft.com/office/powerpoint/2010/main" val="2240690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C7390C71-E160-4913-8690-BF8704FDBC9C}" type="slidenum">
              <a:rPr lang="en-US"/>
              <a:pPr/>
              <a:t>18</a:t>
            </a:fld>
            <a:endParaRPr lang="en-US"/>
          </a:p>
        </p:txBody>
      </p:sp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Sources of Conflict over the Project Life Cycle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11.5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131" y="1600221"/>
            <a:ext cx="7941902" cy="33484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5562" y="6537926"/>
            <a:ext cx="7497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Copyright © 2018 McGraw-Hill Education. All rights reserved. No reproduction or distribution without the prior written consent of McGraw-Hill Education.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33101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1A1758F6-D71B-47E3-A34B-65129FFE8083}" type="slidenum">
              <a:rPr lang="en-US"/>
              <a:pPr/>
              <a:t>19</a:t>
            </a:fld>
            <a:endParaRPr lang="en-US"/>
          </a:p>
        </p:txBody>
      </p:sp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Rejuvenating the Project Team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25914"/>
            <a:ext cx="8077200" cy="5227287"/>
          </a:xfrm>
        </p:spPr>
        <p:txBody>
          <a:bodyPr/>
          <a:lstStyle/>
          <a:p>
            <a:r>
              <a:rPr lang="en-US" dirty="0"/>
              <a:t>Informal Techniques</a:t>
            </a:r>
          </a:p>
          <a:p>
            <a:pPr lvl="1"/>
            <a:r>
              <a:rPr lang="en-US" dirty="0"/>
              <a:t>Institute new rituals</a:t>
            </a:r>
          </a:p>
          <a:p>
            <a:pPr lvl="1"/>
            <a:r>
              <a:rPr lang="en-US" dirty="0"/>
              <a:t>Take an off-site break as a team from the project</a:t>
            </a:r>
          </a:p>
          <a:p>
            <a:pPr lvl="1"/>
            <a:r>
              <a:rPr lang="en-US" dirty="0"/>
              <a:t>View an inspiration message or movie</a:t>
            </a:r>
          </a:p>
          <a:p>
            <a:pPr lvl="1"/>
            <a:r>
              <a:rPr lang="en-US" dirty="0"/>
              <a:t>Have the project sponsor give a pep talk</a:t>
            </a:r>
          </a:p>
          <a:p>
            <a:r>
              <a:rPr lang="en-US" dirty="0"/>
              <a:t>Formal Techniques</a:t>
            </a:r>
          </a:p>
          <a:p>
            <a:pPr lvl="1"/>
            <a:r>
              <a:rPr lang="en-US" dirty="0"/>
              <a:t>Hold a team building session facilitated by an outsider to clarify ownership issues affecting performance</a:t>
            </a:r>
          </a:p>
          <a:p>
            <a:pPr lvl="1"/>
            <a:r>
              <a:rPr lang="en-US" dirty="0"/>
              <a:t>Engage in an outside activity that provides an intense common experience to promote social development of the team</a:t>
            </a:r>
          </a:p>
        </p:txBody>
      </p:sp>
    </p:spTree>
    <p:extLst>
      <p:ext uri="{BB962C8B-B14F-4D97-AF65-F5344CB8AC3E}">
        <p14:creationId xmlns:p14="http://schemas.microsoft.com/office/powerpoint/2010/main" val="116524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DFCC5AF8-69B4-42B4-956A-251159D68D75}" type="slidenum">
              <a:rPr lang="en-US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9300" y="263526"/>
            <a:ext cx="8153400" cy="799207"/>
          </a:xfrm>
        </p:spPr>
        <p:txBody>
          <a:bodyPr/>
          <a:lstStyle/>
          <a:p>
            <a:r>
              <a:rPr lang="en-US" dirty="0"/>
              <a:t>Where We Are Now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84" y="1508781"/>
            <a:ext cx="8047848" cy="38544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4123" y="6537926"/>
            <a:ext cx="76808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Copyright © 2018 McGraw-Hill Education. All rights reserved. No reproduction or distribution without the prior written consent of McGraw-Hill Education.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06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3E23AA98-0F3E-4184-BD8F-F449A2BDD325}" type="slidenum">
              <a:rPr lang="en-US"/>
              <a:pPr/>
              <a:t>20</a:t>
            </a:fld>
            <a:endParaRPr lang="en-US"/>
          </a:p>
        </p:txBody>
      </p:sp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Managing Virtual Project Teams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2685" y="1325904"/>
            <a:ext cx="7955193" cy="4846267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Challenges: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Developing trust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Exchange of social information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Set clear roles for each team member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Developing effective patterns of communication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Don’t let team members vanish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Establish a code of conduct to avoid delays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Establish clear norms and protocols for surfacing assumptions and conflicts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Use electronic video technology to verify work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Share the pain</a:t>
            </a:r>
          </a:p>
        </p:txBody>
      </p:sp>
    </p:spTree>
    <p:extLst>
      <p:ext uri="{BB962C8B-B14F-4D97-AF65-F5344CB8AC3E}">
        <p14:creationId xmlns:p14="http://schemas.microsoft.com/office/powerpoint/2010/main" val="3142142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C9BF628B-A3E6-44FE-B7EF-4C7CB4A93647}" type="slidenum">
              <a:rPr lang="en-US"/>
              <a:pPr/>
              <a:t>21</a:t>
            </a:fld>
            <a:endParaRPr lang="en-US"/>
          </a:p>
        </p:txBody>
      </p:sp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>
          <a:xfrm>
            <a:off x="8016875" y="415925"/>
            <a:ext cx="2179638" cy="10922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/>
              <a:t>24-Hour Global Clock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11.6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001" y="124659"/>
            <a:ext cx="5486996" cy="62764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9880" y="6537926"/>
            <a:ext cx="7223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Copyright © 2018 McGraw-Hill Education. All rights reserved. No reproduction or distribution without the prior written consent of McGraw-Hill Education.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98367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26E822B8-1E9A-4B65-9C11-EA912A3E72B6}" type="slidenum">
              <a:rPr lang="en-US"/>
              <a:pPr/>
              <a:t>22</a:t>
            </a:fld>
            <a:endParaRPr lang="en-US"/>
          </a:p>
        </p:txBody>
      </p:sp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Project Team Pitfalls</a:t>
            </a:r>
          </a:p>
        </p:txBody>
      </p:sp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2073275" y="1965325"/>
            <a:ext cx="8045450" cy="3917950"/>
            <a:chOff x="432" y="1248"/>
            <a:chExt cx="4896" cy="2448"/>
          </a:xfrm>
        </p:grpSpPr>
        <p:sp>
          <p:nvSpPr>
            <p:cNvPr id="94214" name="Line 6"/>
            <p:cNvSpPr>
              <a:spLocks noChangeShapeType="1"/>
            </p:cNvSpPr>
            <p:nvPr/>
          </p:nvSpPr>
          <p:spPr bwMode="blackWhite">
            <a:xfrm>
              <a:off x="1632" y="1720"/>
              <a:ext cx="432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5" name="Line 7"/>
            <p:cNvSpPr>
              <a:spLocks noChangeShapeType="1"/>
            </p:cNvSpPr>
            <p:nvPr/>
          </p:nvSpPr>
          <p:spPr bwMode="blackWhite">
            <a:xfrm flipH="1">
              <a:off x="3696" y="1720"/>
              <a:ext cx="432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6" name="Line 8"/>
            <p:cNvSpPr>
              <a:spLocks noChangeShapeType="1"/>
            </p:cNvSpPr>
            <p:nvPr/>
          </p:nvSpPr>
          <p:spPr bwMode="blackWhite">
            <a:xfrm flipV="1">
              <a:off x="1632" y="2976"/>
              <a:ext cx="432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7" name="Line 9"/>
            <p:cNvSpPr>
              <a:spLocks noChangeShapeType="1"/>
            </p:cNvSpPr>
            <p:nvPr/>
          </p:nvSpPr>
          <p:spPr bwMode="blackWhite">
            <a:xfrm flipH="1" flipV="1">
              <a:off x="3696" y="2976"/>
              <a:ext cx="432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8" name="Oval 10"/>
            <p:cNvSpPr>
              <a:spLocks noChangeArrowheads="1"/>
            </p:cNvSpPr>
            <p:nvPr/>
          </p:nvSpPr>
          <p:spPr bwMode="blackWhite">
            <a:xfrm>
              <a:off x="432" y="1248"/>
              <a:ext cx="1776" cy="624"/>
            </a:xfrm>
            <a:prstGeom prst="ellipse">
              <a:avLst/>
            </a:prstGeom>
            <a:solidFill>
              <a:srgbClr val="33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Groupthink</a:t>
              </a:r>
            </a:p>
          </p:txBody>
        </p:sp>
        <p:sp>
          <p:nvSpPr>
            <p:cNvPr id="94219" name="Oval 11"/>
            <p:cNvSpPr>
              <a:spLocks noChangeArrowheads="1"/>
            </p:cNvSpPr>
            <p:nvPr/>
          </p:nvSpPr>
          <p:spPr bwMode="blackWhite">
            <a:xfrm>
              <a:off x="3552" y="1248"/>
              <a:ext cx="1776" cy="624"/>
            </a:xfrm>
            <a:prstGeom prst="ellipse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Bureaucratic </a:t>
              </a:r>
              <a:b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Bypass Syndrome</a:t>
              </a:r>
            </a:p>
          </p:txBody>
        </p:sp>
        <p:sp>
          <p:nvSpPr>
            <p:cNvPr id="94220" name="Oval 12"/>
            <p:cNvSpPr>
              <a:spLocks noChangeArrowheads="1"/>
            </p:cNvSpPr>
            <p:nvPr/>
          </p:nvSpPr>
          <p:spPr bwMode="blackWhite">
            <a:xfrm>
              <a:off x="3552" y="3072"/>
              <a:ext cx="1776" cy="624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Team Spirit Becomes </a:t>
              </a:r>
              <a:b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Team Infatuation</a:t>
              </a:r>
            </a:p>
          </p:txBody>
        </p:sp>
        <p:sp>
          <p:nvSpPr>
            <p:cNvPr id="94221" name="Oval 13"/>
            <p:cNvSpPr>
              <a:spLocks noChangeArrowheads="1"/>
            </p:cNvSpPr>
            <p:nvPr/>
          </p:nvSpPr>
          <p:spPr bwMode="blackWhite">
            <a:xfrm>
              <a:off x="432" y="3072"/>
              <a:ext cx="1776" cy="624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Going Native</a:t>
              </a:r>
            </a:p>
          </p:txBody>
        </p:sp>
      </p:grpSp>
      <p:pic>
        <p:nvPicPr>
          <p:cNvPr id="94228" name="Picture 20" descr="BD2020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2838451"/>
            <a:ext cx="2967038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4124" y="6537926"/>
            <a:ext cx="7589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Copyright © 2018 McGraw-Hill Education. All rights reserved. No reproduction or distribution without the prior written consent of McGraw-Hill Education.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92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0624B84D-DA7C-43CB-A288-BCFD9E5B36FE}" type="slidenum">
              <a:rPr lang="en-US"/>
              <a:pPr/>
              <a:t>23</a:t>
            </a:fld>
            <a:endParaRPr lang="en-US"/>
          </a:p>
        </p:txBody>
      </p:sp>
      <p:sp>
        <p:nvSpPr>
          <p:cNvPr id="97284" name="AutoShap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Key Terms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3810000" y="1425576"/>
            <a:ext cx="50292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Brainstorming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Dysfunctional conflict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Functional conflict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Groupthink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Nominal group technique (NGT)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Positive synergy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Project kickoff meeting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Project vision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Team building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Team rituals</a:t>
            </a:r>
            <a:endParaRPr lang="en-US" sz="2400" b="1" i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Virtual project team</a:t>
            </a:r>
            <a:endParaRPr lang="en-US" sz="24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347001" y="6537926"/>
            <a:ext cx="7497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Copyright © 2018 McGraw-Hill Education. All rights reserved. No reproduction or distribution without the prior written consent of McGraw-Hill Education.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8848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413B46A4-39D5-48CD-9FD2-74001AC04473}" type="slidenum">
              <a:rPr lang="en-US"/>
              <a:pPr/>
              <a:t>24</a:t>
            </a:fld>
            <a:endParaRPr lang="en-US"/>
          </a:p>
        </p:txBody>
      </p:sp>
      <p:sp>
        <p:nvSpPr>
          <p:cNvPr id="121859" name="AutoShape 3"/>
          <p:cNvSpPr>
            <a:spLocks noGrp="1" noChangeArrowheads="1"/>
          </p:cNvSpPr>
          <p:nvPr>
            <p:ph type="title"/>
          </p:nvPr>
        </p:nvSpPr>
        <p:spPr>
          <a:xfrm>
            <a:off x="2017714" y="295936"/>
            <a:ext cx="8156575" cy="75565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Celebration Task Force Agenda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C11.1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225" y="1457325"/>
            <a:ext cx="3257550" cy="3943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2685" y="6446838"/>
            <a:ext cx="77723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Copyright © 2018 McGraw-Hill Education. All rights reserved. No reproduction or distribution without the prior written consent of McGraw-Hill Education.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9372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19200"/>
            <a:ext cx="8077200" cy="54864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2300" dirty="0"/>
              <a:t>Identify key characteristics of a high-performance project team</a:t>
            </a:r>
          </a:p>
          <a:p>
            <a:pPr marL="514350" indent="-514350">
              <a:buAutoNum type="arabicPeriod"/>
            </a:pPr>
            <a:r>
              <a:rPr lang="en-US" sz="2300" dirty="0"/>
              <a:t>Distinguish the different stages of team development</a:t>
            </a:r>
          </a:p>
          <a:p>
            <a:pPr marL="514350" indent="-514350">
              <a:buAutoNum type="arabicPeriod"/>
            </a:pPr>
            <a:r>
              <a:rPr lang="en-US" sz="2300" dirty="0"/>
              <a:t>Understand the impact situational factors have on project team development</a:t>
            </a:r>
          </a:p>
          <a:p>
            <a:pPr marL="514350" indent="-514350">
              <a:buAutoNum type="arabicPeriod"/>
            </a:pPr>
            <a:r>
              <a:rPr lang="en-US" sz="2300" dirty="0"/>
              <a:t>Identify strategies for developing a high-performance project team</a:t>
            </a:r>
          </a:p>
          <a:p>
            <a:pPr marL="514350" indent="-514350">
              <a:buAutoNum type="arabicPeriod"/>
            </a:pPr>
            <a:r>
              <a:rPr lang="en-US" sz="2300" dirty="0"/>
              <a:t>Distinguish functional conflict from dysfunctional conflict and describe strategies for encouraging functional conflict and discouraging dysfunctional conflict</a:t>
            </a:r>
          </a:p>
          <a:p>
            <a:pPr marL="514350" indent="-514350">
              <a:buAutoNum type="arabicPeriod"/>
            </a:pPr>
            <a:r>
              <a:rPr lang="en-US" sz="2300" dirty="0"/>
              <a:t>Understand the challenges of managing virtual project teams</a:t>
            </a:r>
          </a:p>
          <a:p>
            <a:pPr marL="514350" indent="-514350">
              <a:buAutoNum type="arabicPeriod"/>
            </a:pPr>
            <a:r>
              <a:rPr lang="en-US" sz="2300" dirty="0"/>
              <a:t>Recognize the different pitfalls that can occur in a project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9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37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11.1	The Five-Stage Team Development Model</a:t>
            </a:r>
          </a:p>
          <a:p>
            <a:pPr marL="0" indent="0">
              <a:buNone/>
            </a:pPr>
            <a:r>
              <a:rPr lang="en-US" dirty="0"/>
              <a:t>11.2	Situational Factors Affecting Team</a:t>
            </a:r>
          </a:p>
          <a:p>
            <a:pPr marL="0" indent="0">
              <a:buNone/>
            </a:pPr>
            <a:r>
              <a:rPr lang="en-US" dirty="0"/>
              <a:t>	Development</a:t>
            </a:r>
          </a:p>
          <a:p>
            <a:pPr marL="0" indent="0">
              <a:buNone/>
            </a:pPr>
            <a:r>
              <a:rPr lang="en-US" dirty="0"/>
              <a:t>11.3	Building High-Performance Project Teams</a:t>
            </a:r>
          </a:p>
          <a:p>
            <a:pPr marL="0" indent="0">
              <a:buNone/>
            </a:pPr>
            <a:r>
              <a:rPr lang="en-US" dirty="0"/>
              <a:t>11.4	Managing Virtual Project Teams</a:t>
            </a:r>
          </a:p>
          <a:p>
            <a:pPr marL="0" indent="0">
              <a:buNone/>
            </a:pPr>
            <a:r>
              <a:rPr lang="en-US" dirty="0"/>
              <a:t>11.5	Project Team Pitfalls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4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4FAC4216-3EC5-4A40-A5B7-AEFF47C52074}" type="slidenum">
              <a:rPr lang="en-US"/>
              <a:pPr/>
              <a:t>5</a:t>
            </a:fld>
            <a:endParaRPr lang="en-US"/>
          </a:p>
        </p:txBody>
      </p:sp>
      <p:sp>
        <p:nvSpPr>
          <p:cNvPr id="8192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High-Performing Teams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775" indent="-231775">
              <a:tabLst>
                <a:tab pos="2624138" algn="dec"/>
              </a:tabLst>
            </a:pPr>
            <a:r>
              <a:rPr lang="en-US" dirty="0"/>
              <a:t>Synergy</a:t>
            </a:r>
          </a:p>
          <a:p>
            <a:pPr marL="630238" lvl="1" indent="-284163">
              <a:tabLst>
                <a:tab pos="2624138" algn="dec"/>
              </a:tabLst>
            </a:pPr>
            <a:r>
              <a:rPr lang="en-US" dirty="0"/>
              <a:t>  1 + 1 + 1 =	10 (positive synergy)</a:t>
            </a:r>
          </a:p>
          <a:p>
            <a:pPr marL="630238" lvl="1" indent="-284163">
              <a:tabLst>
                <a:tab pos="2624138" algn="dec"/>
              </a:tabLst>
            </a:pPr>
            <a:r>
              <a:rPr lang="en-US" dirty="0"/>
              <a:t>  1 + 1 + 1 =	2 (negative synergy)</a:t>
            </a:r>
          </a:p>
          <a:p>
            <a:pPr marL="231775" indent="-231775">
              <a:tabLst>
                <a:tab pos="2624138" algn="dec"/>
              </a:tabLst>
            </a:pPr>
            <a:r>
              <a:rPr lang="en-US" dirty="0"/>
              <a:t>Characteristics of High-performing Teams</a:t>
            </a:r>
          </a:p>
          <a:p>
            <a:pPr marL="1260475" lvl="2" indent="-461963">
              <a:spcBef>
                <a:spcPct val="25000"/>
              </a:spcBef>
              <a:buFontTx/>
              <a:buAutoNum type="arabicPeriod"/>
              <a:tabLst>
                <a:tab pos="2624138" algn="dec"/>
              </a:tabLst>
            </a:pPr>
            <a:r>
              <a:rPr lang="en-US" dirty="0"/>
              <a:t>Share a sense of common purpose</a:t>
            </a:r>
          </a:p>
          <a:p>
            <a:pPr marL="1260475" lvl="2" indent="-461963">
              <a:spcBef>
                <a:spcPct val="25000"/>
              </a:spcBef>
              <a:buFontTx/>
              <a:buAutoNum type="arabicPeriod"/>
              <a:tabLst>
                <a:tab pos="2624138" algn="dec"/>
              </a:tabLst>
            </a:pPr>
            <a:r>
              <a:rPr lang="en-US" dirty="0"/>
              <a:t>Make effective use of individual talents and expertise</a:t>
            </a:r>
          </a:p>
          <a:p>
            <a:pPr marL="1260475" lvl="2" indent="-461963">
              <a:spcBef>
                <a:spcPct val="25000"/>
              </a:spcBef>
              <a:buFontTx/>
              <a:buAutoNum type="arabicPeriod"/>
              <a:tabLst>
                <a:tab pos="2624138" algn="dec"/>
              </a:tabLst>
            </a:pPr>
            <a:r>
              <a:rPr lang="en-US" dirty="0"/>
              <a:t>Have balanced and shared roles</a:t>
            </a:r>
          </a:p>
          <a:p>
            <a:pPr marL="1260475" lvl="2" indent="-461963">
              <a:spcBef>
                <a:spcPct val="25000"/>
              </a:spcBef>
              <a:buFontTx/>
              <a:buAutoNum type="arabicPeriod"/>
              <a:tabLst>
                <a:tab pos="2624138" algn="dec"/>
              </a:tabLst>
            </a:pPr>
            <a:r>
              <a:rPr lang="en-US" dirty="0"/>
              <a:t>Maintain a problem solving focus</a:t>
            </a:r>
          </a:p>
          <a:p>
            <a:pPr marL="1260475" lvl="2" indent="-461963">
              <a:spcBef>
                <a:spcPct val="25000"/>
              </a:spcBef>
              <a:buFontTx/>
              <a:buAutoNum type="arabicPeriod"/>
              <a:tabLst>
                <a:tab pos="2624138" algn="dec"/>
              </a:tabLst>
            </a:pPr>
            <a:r>
              <a:rPr lang="en-US" dirty="0"/>
              <a:t>Accept differences of opinion and expression</a:t>
            </a:r>
          </a:p>
          <a:p>
            <a:pPr marL="1260475" lvl="2" indent="-461963">
              <a:spcBef>
                <a:spcPct val="25000"/>
              </a:spcBef>
              <a:buFontTx/>
              <a:buAutoNum type="arabicPeriod"/>
              <a:tabLst>
                <a:tab pos="2624138" algn="dec"/>
              </a:tabLst>
            </a:pPr>
            <a:r>
              <a:rPr lang="en-US" dirty="0"/>
              <a:t>Encourage risk taking and creativity</a:t>
            </a:r>
          </a:p>
          <a:p>
            <a:pPr marL="1260475" lvl="2" indent="-461963">
              <a:spcBef>
                <a:spcPct val="25000"/>
              </a:spcBef>
              <a:buFontTx/>
              <a:buAutoNum type="arabicPeriod"/>
              <a:tabLst>
                <a:tab pos="2624138" algn="dec"/>
              </a:tabLst>
            </a:pPr>
            <a:r>
              <a:rPr lang="en-US" dirty="0"/>
              <a:t>Set high personal performance standards</a:t>
            </a:r>
          </a:p>
          <a:p>
            <a:pPr marL="1260475" lvl="2" indent="-461963">
              <a:spcBef>
                <a:spcPct val="25000"/>
              </a:spcBef>
              <a:buFontTx/>
              <a:buAutoNum type="arabicPeriod"/>
              <a:tabLst>
                <a:tab pos="2624138" algn="dec"/>
              </a:tabLst>
            </a:pPr>
            <a:r>
              <a:rPr lang="en-US" dirty="0"/>
              <a:t>Identify with the team</a:t>
            </a:r>
          </a:p>
        </p:txBody>
      </p:sp>
    </p:spTree>
    <p:extLst>
      <p:ext uri="{BB962C8B-B14F-4D97-AF65-F5344CB8AC3E}">
        <p14:creationId xmlns:p14="http://schemas.microsoft.com/office/powerpoint/2010/main" val="196912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3" y="1259174"/>
            <a:ext cx="7877175" cy="5095875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AEAEB4E7-8067-4BE7-9C65-81EAC54DCB5C}" type="slidenum">
              <a:rPr lang="en-US"/>
              <a:pPr/>
              <a:t>6</a:t>
            </a:fld>
            <a:endParaRPr lang="en-US"/>
          </a:p>
        </p:txBody>
      </p:sp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The Five-Stage Team Development Model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894764" y="6217729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11.1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5563" y="6537926"/>
            <a:ext cx="7589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Copyright © 2018 McGraw-Hill Education. All rights reserved. No reproduction or distribution without the prior written consent of McGraw-Hill Education.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1275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DE35B726-4D9C-47B2-B77F-948712A7D612}" type="slidenum">
              <a:rPr lang="en-US"/>
              <a:pPr/>
              <a:t>7</a:t>
            </a:fld>
            <a:endParaRPr lang="en-US"/>
          </a:p>
        </p:txBody>
      </p:sp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>
          <a:xfrm>
            <a:off x="2020888" y="238126"/>
            <a:ext cx="8151812" cy="1362075"/>
          </a:xfrm>
          <a:ln/>
        </p:spPr>
        <p:txBody>
          <a:bodyPr/>
          <a:lstStyle/>
          <a:p>
            <a:r>
              <a:rPr lang="en-US" dirty="0"/>
              <a:t>Conditions Favoring Development of </a:t>
            </a:r>
            <a:br>
              <a:rPr lang="en-US" dirty="0"/>
            </a:br>
            <a:r>
              <a:rPr lang="en-US" dirty="0"/>
              <a:t>High Performance Project Teams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42161" y="2897994"/>
            <a:ext cx="3962400" cy="4221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b="1" dirty="0"/>
              <a:t>Ten or fewer team members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Voluntary team membership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Continuous service on the team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Full-time assignment to the team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An organization culture of cooperation and trust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93235" y="2252042"/>
            <a:ext cx="3962400" cy="4221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b="1" dirty="0"/>
              <a:t>Members report solely to the project manager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All relevant functional areas are represented on the team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The project involves a compelling objective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Members are in close communication with each other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4123" y="6537926"/>
            <a:ext cx="76808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Copyright © 2018 McGraw-Hill Education. All rights reserved. No reproduction or distribution without the prior written consent of McGraw-Hill Education.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3640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8C0CC1-3C78-48EE-A165-88020E0CC622}" type="slidenum">
              <a:rPr lang="en-US"/>
              <a:pPr/>
              <a:t>8</a:t>
            </a:fld>
            <a:endParaRPr lang="en-US"/>
          </a:p>
        </p:txBody>
      </p:sp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1993900" y="242889"/>
            <a:ext cx="8204200" cy="122872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/>
              <a:t>The Punctuated Equilibrium Model </a:t>
            </a:r>
            <a:br>
              <a:rPr lang="en-US" sz="2800"/>
            </a:br>
            <a:r>
              <a:rPr lang="en-US" sz="2800"/>
              <a:t>of Group Development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8918576" y="6068253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11.2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485" y="1874538"/>
            <a:ext cx="8163398" cy="392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7001" y="6537926"/>
            <a:ext cx="7497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Copyright © 2018 McGraw-Hill Education. All rights reserved. No reproduction or distribution without the prior written consent of McGraw-Hill Education.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5009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ADF7B952-F9F5-4BF3-A8B7-F4BDD08A98C3}" type="slidenum">
              <a:rPr lang="en-US"/>
              <a:pPr/>
              <a:t>9</a:t>
            </a:fld>
            <a:endParaRPr lang="en-US"/>
          </a:p>
        </p:txBody>
      </p:sp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Creating a High-Performance Project Team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66"/>
                </a:solidFill>
              </a:rPr>
              <a:t>FIGURE 11.3</a:t>
            </a:r>
            <a:endParaRPr lang="en-US" sz="1200" b="1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236" y="1691659"/>
            <a:ext cx="8182066" cy="21585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5563" y="6537926"/>
            <a:ext cx="7589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Copyright © 2018 McGraw-Hill Education. All rights reserved. No reproduction or distribution without the prior written consent of McGraw-Hill Education.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90561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A824E176BC24B89D5D6B85A74A217" ma:contentTypeVersion="13" ma:contentTypeDescription="Create a new document." ma:contentTypeScope="" ma:versionID="f026d46e9e8e8d394797aa4f2165e717">
  <xsd:schema xmlns:xsd="http://www.w3.org/2001/XMLSchema" xmlns:xs="http://www.w3.org/2001/XMLSchema" xmlns:p="http://schemas.microsoft.com/office/2006/metadata/properties" xmlns:ns3="061643d2-7b54-41e1-a7eb-63fda343f8f3" xmlns:ns4="da07c3eb-2b80-4ade-9c23-1098c8d4e098" targetNamespace="http://schemas.microsoft.com/office/2006/metadata/properties" ma:root="true" ma:fieldsID="13e78a043f4fb3af18715b6509ff1db6" ns3:_="" ns4:_="">
    <xsd:import namespace="061643d2-7b54-41e1-a7eb-63fda343f8f3"/>
    <xsd:import namespace="da07c3eb-2b80-4ade-9c23-1098c8d4e0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643d2-7b54-41e1-a7eb-63fda343f8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7c3eb-2b80-4ade-9c23-1098c8d4e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621FBB-1149-403F-A522-5174F2297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1643d2-7b54-41e1-a7eb-63fda343f8f3"/>
    <ds:schemaRef ds:uri="da07c3eb-2b80-4ade-9c23-1098c8d4e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1D924A-5DA6-4327-AC5A-32D3F805DB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3E8F1C-C26E-4195-ACAC-C10F155D3AE1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061643d2-7b54-41e1-a7eb-63fda343f8f3"/>
    <ds:schemaRef ds:uri="http://schemas.openxmlformats.org/package/2006/metadata/core-properties"/>
    <ds:schemaRef ds:uri="da07c3eb-2b80-4ade-9c23-1098c8d4e098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1128</Words>
  <Application>Microsoft Office PowerPoint</Application>
  <PresentationFormat>Widescreen</PresentationFormat>
  <Paragraphs>235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Tahoma</vt:lpstr>
      <vt:lpstr>Wingdings 3</vt:lpstr>
      <vt:lpstr>Ion</vt:lpstr>
      <vt:lpstr>Chapter eleven – Managing project teams </vt:lpstr>
      <vt:lpstr>Where We Are Now</vt:lpstr>
      <vt:lpstr>Learning Objectives</vt:lpstr>
      <vt:lpstr>Chapter Outline</vt:lpstr>
      <vt:lpstr>High-Performing Teams</vt:lpstr>
      <vt:lpstr>The Five-Stage Team Development Model</vt:lpstr>
      <vt:lpstr>Conditions Favoring Development of  High Performance Project Teams</vt:lpstr>
      <vt:lpstr>The Punctuated Equilibrium Model  of Group Development</vt:lpstr>
      <vt:lpstr>Creating a High-Performance Project Team</vt:lpstr>
      <vt:lpstr>Building High-Performance Project Teams</vt:lpstr>
      <vt:lpstr>Project Team Meetings</vt:lpstr>
      <vt:lpstr>Norms of High-performance Teams</vt:lpstr>
      <vt:lpstr>Establishing a Team Identity</vt:lpstr>
      <vt:lpstr>Requirements for an Effective Project Vision</vt:lpstr>
      <vt:lpstr>Managing Project Reward Systems</vt:lpstr>
      <vt:lpstr>Orchestrating the Decision-Making Process</vt:lpstr>
      <vt:lpstr>Managing Conflict within the Project Team</vt:lpstr>
      <vt:lpstr>Sources of Conflict over the Project Life Cycle</vt:lpstr>
      <vt:lpstr>Rejuvenating the Project Team</vt:lpstr>
      <vt:lpstr>Managing Virtual Project Teams</vt:lpstr>
      <vt:lpstr>24-Hour Global Clock</vt:lpstr>
      <vt:lpstr>Project Team Pitfalls</vt:lpstr>
      <vt:lpstr>Key Terms</vt:lpstr>
      <vt:lpstr>Celebration Task Force 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eleven – Managing project teams </dc:title>
  <dc:creator>Stefan Gudnason</dc:creator>
  <cp:lastModifiedBy>Stefan Gudnason</cp:lastModifiedBy>
  <cp:revision>1</cp:revision>
  <dcterms:created xsi:type="dcterms:W3CDTF">2020-02-21T09:11:28Z</dcterms:created>
  <dcterms:modified xsi:type="dcterms:W3CDTF">2020-02-21T09:13:58Z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0x0101003F9A824E176BC24B89D5D6B85A74A217</vt:lpwstr>
  </property>
</Properties>
</file>