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38"/>
  </p:notesMasterIdLst>
  <p:sldIdLst>
    <p:sldId id="256" r:id="rId5"/>
    <p:sldId id="259" r:id="rId6"/>
    <p:sldId id="290" r:id="rId7"/>
    <p:sldId id="291" r:id="rId8"/>
    <p:sldId id="260" r:id="rId9"/>
    <p:sldId id="261" r:id="rId10"/>
    <p:sldId id="262" r:id="rId11"/>
    <p:sldId id="288" r:id="rId12"/>
    <p:sldId id="289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18E68-B675-4D72-94D0-811FE9442922}" type="datetimeFigureOut">
              <a:rPr lang="is-IS" smtClean="0"/>
              <a:t>20.2.2020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06936-DEED-46D0-A1F5-1D71487C65C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89424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12–</a:t>
            </a:r>
            <a:fld id="{0021D51A-B140-41D8-B455-79292309F0E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</p:spTree>
    <p:extLst>
      <p:ext uri="{BB962C8B-B14F-4D97-AF65-F5344CB8AC3E}">
        <p14:creationId xmlns:p14="http://schemas.microsoft.com/office/powerpoint/2010/main" val="3789186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12–</a:t>
            </a:r>
            <a:fld id="{0021D51A-B140-41D8-B455-79292309F0E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</p:spTree>
    <p:extLst>
      <p:ext uri="{BB962C8B-B14F-4D97-AF65-F5344CB8AC3E}">
        <p14:creationId xmlns:p14="http://schemas.microsoft.com/office/powerpoint/2010/main" val="3560329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12–</a:t>
            </a:r>
            <a:fld id="{0021D51A-B140-41D8-B455-79292309F0E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</p:spTree>
    <p:extLst>
      <p:ext uri="{BB962C8B-B14F-4D97-AF65-F5344CB8AC3E}">
        <p14:creationId xmlns:p14="http://schemas.microsoft.com/office/powerpoint/2010/main" val="2267831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12–</a:t>
            </a:r>
            <a:fld id="{0021D51A-B140-41D8-B455-79292309F0E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</p:spTree>
    <p:extLst>
      <p:ext uri="{BB962C8B-B14F-4D97-AF65-F5344CB8AC3E}">
        <p14:creationId xmlns:p14="http://schemas.microsoft.com/office/powerpoint/2010/main" val="2789919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12–</a:t>
            </a:r>
            <a:fld id="{0021D51A-B140-41D8-B455-79292309F0E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</p:spTree>
    <p:extLst>
      <p:ext uri="{BB962C8B-B14F-4D97-AF65-F5344CB8AC3E}">
        <p14:creationId xmlns:p14="http://schemas.microsoft.com/office/powerpoint/2010/main" val="1902602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12–</a:t>
            </a:r>
            <a:fld id="{0021D51A-B140-41D8-B455-79292309F0E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</p:spTree>
    <p:extLst>
      <p:ext uri="{BB962C8B-B14F-4D97-AF65-F5344CB8AC3E}">
        <p14:creationId xmlns:p14="http://schemas.microsoft.com/office/powerpoint/2010/main" val="3608932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12–</a:t>
            </a:r>
            <a:fld id="{0021D51A-B140-41D8-B455-79292309F0E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</p:spTree>
    <p:extLst>
      <p:ext uri="{BB962C8B-B14F-4D97-AF65-F5344CB8AC3E}">
        <p14:creationId xmlns:p14="http://schemas.microsoft.com/office/powerpoint/2010/main" val="24526090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12–</a:t>
            </a:r>
            <a:fld id="{0021D51A-B140-41D8-B455-79292309F0E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</p:spTree>
    <p:extLst>
      <p:ext uri="{BB962C8B-B14F-4D97-AF65-F5344CB8AC3E}">
        <p14:creationId xmlns:p14="http://schemas.microsoft.com/office/powerpoint/2010/main" val="4226372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12–</a:t>
            </a:r>
            <a:fld id="{0021D51A-B140-41D8-B455-79292309F0E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</p:spTree>
    <p:extLst>
      <p:ext uri="{BB962C8B-B14F-4D97-AF65-F5344CB8AC3E}">
        <p14:creationId xmlns:p14="http://schemas.microsoft.com/office/powerpoint/2010/main" val="29897173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12–</a:t>
            </a:r>
            <a:fld id="{0021D51A-B140-41D8-B455-79292309F0E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</p:spTree>
    <p:extLst>
      <p:ext uri="{BB962C8B-B14F-4D97-AF65-F5344CB8AC3E}">
        <p14:creationId xmlns:p14="http://schemas.microsoft.com/office/powerpoint/2010/main" val="19398352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12–</a:t>
            </a:r>
            <a:fld id="{0021D51A-B140-41D8-B455-79292309F0E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</p:spTree>
    <p:extLst>
      <p:ext uri="{BB962C8B-B14F-4D97-AF65-F5344CB8AC3E}">
        <p14:creationId xmlns:p14="http://schemas.microsoft.com/office/powerpoint/2010/main" val="2729525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12–</a:t>
            </a:r>
            <a:fld id="{0021D51A-B140-41D8-B455-79292309F0E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</p:spTree>
    <p:extLst>
      <p:ext uri="{BB962C8B-B14F-4D97-AF65-F5344CB8AC3E}">
        <p14:creationId xmlns:p14="http://schemas.microsoft.com/office/powerpoint/2010/main" val="11085234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12–</a:t>
            </a:r>
            <a:fld id="{0021D51A-B140-41D8-B455-79292309F0E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</p:spTree>
    <p:extLst>
      <p:ext uri="{BB962C8B-B14F-4D97-AF65-F5344CB8AC3E}">
        <p14:creationId xmlns:p14="http://schemas.microsoft.com/office/powerpoint/2010/main" val="193245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12–</a:t>
            </a:r>
            <a:fld id="{0021D51A-B140-41D8-B455-79292309F0E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</p:spTree>
    <p:extLst>
      <p:ext uri="{BB962C8B-B14F-4D97-AF65-F5344CB8AC3E}">
        <p14:creationId xmlns:p14="http://schemas.microsoft.com/office/powerpoint/2010/main" val="9114024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12–</a:t>
            </a:r>
            <a:fld id="{0021D51A-B140-41D8-B455-79292309F0E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</p:spTree>
    <p:extLst>
      <p:ext uri="{BB962C8B-B14F-4D97-AF65-F5344CB8AC3E}">
        <p14:creationId xmlns:p14="http://schemas.microsoft.com/office/powerpoint/2010/main" val="11681479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12–</a:t>
            </a:r>
            <a:fld id="{0021D51A-B140-41D8-B455-79292309F0E0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</p:spTree>
    <p:extLst>
      <p:ext uri="{BB962C8B-B14F-4D97-AF65-F5344CB8AC3E}">
        <p14:creationId xmlns:p14="http://schemas.microsoft.com/office/powerpoint/2010/main" val="10748044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12–</a:t>
            </a:r>
            <a:fld id="{0021D51A-B140-41D8-B455-79292309F0E0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</p:spTree>
    <p:extLst>
      <p:ext uri="{BB962C8B-B14F-4D97-AF65-F5344CB8AC3E}">
        <p14:creationId xmlns:p14="http://schemas.microsoft.com/office/powerpoint/2010/main" val="18044246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12–</a:t>
            </a:r>
            <a:fld id="{0021D51A-B140-41D8-B455-79292309F0E0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</p:spTree>
    <p:extLst>
      <p:ext uri="{BB962C8B-B14F-4D97-AF65-F5344CB8AC3E}">
        <p14:creationId xmlns:p14="http://schemas.microsoft.com/office/powerpoint/2010/main" val="35829070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12–</a:t>
            </a:r>
            <a:fld id="{0021D51A-B140-41D8-B455-79292309F0E0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</p:spTree>
    <p:extLst>
      <p:ext uri="{BB962C8B-B14F-4D97-AF65-F5344CB8AC3E}">
        <p14:creationId xmlns:p14="http://schemas.microsoft.com/office/powerpoint/2010/main" val="25659316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12–</a:t>
            </a:r>
            <a:fld id="{0021D51A-B140-41D8-B455-79292309F0E0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</p:spTree>
    <p:extLst>
      <p:ext uri="{BB962C8B-B14F-4D97-AF65-F5344CB8AC3E}">
        <p14:creationId xmlns:p14="http://schemas.microsoft.com/office/powerpoint/2010/main" val="16775631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12–</a:t>
            </a:r>
            <a:fld id="{0021D51A-B140-41D8-B455-79292309F0E0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</p:spTree>
    <p:extLst>
      <p:ext uri="{BB962C8B-B14F-4D97-AF65-F5344CB8AC3E}">
        <p14:creationId xmlns:p14="http://schemas.microsoft.com/office/powerpoint/2010/main" val="920414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12–</a:t>
            </a:r>
            <a:fld id="{0021D51A-B140-41D8-B455-79292309F0E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</p:spTree>
    <p:extLst>
      <p:ext uri="{BB962C8B-B14F-4D97-AF65-F5344CB8AC3E}">
        <p14:creationId xmlns:p14="http://schemas.microsoft.com/office/powerpoint/2010/main" val="3671900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12–</a:t>
            </a:r>
            <a:fld id="{0021D51A-B140-41D8-B455-79292309F0E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</p:spTree>
    <p:extLst>
      <p:ext uri="{BB962C8B-B14F-4D97-AF65-F5344CB8AC3E}">
        <p14:creationId xmlns:p14="http://schemas.microsoft.com/office/powerpoint/2010/main" val="4024990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12–</a:t>
            </a:r>
            <a:fld id="{0021D51A-B140-41D8-B455-79292309F0E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</p:spTree>
    <p:extLst>
      <p:ext uri="{BB962C8B-B14F-4D97-AF65-F5344CB8AC3E}">
        <p14:creationId xmlns:p14="http://schemas.microsoft.com/office/powerpoint/2010/main" val="1563652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12–</a:t>
            </a:r>
            <a:fld id="{0021D51A-B140-41D8-B455-79292309F0E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</p:spTree>
    <p:extLst>
      <p:ext uri="{BB962C8B-B14F-4D97-AF65-F5344CB8AC3E}">
        <p14:creationId xmlns:p14="http://schemas.microsoft.com/office/powerpoint/2010/main" val="3099695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12–</a:t>
            </a:r>
            <a:fld id="{0021D51A-B140-41D8-B455-79292309F0E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</p:spTree>
    <p:extLst>
      <p:ext uri="{BB962C8B-B14F-4D97-AF65-F5344CB8AC3E}">
        <p14:creationId xmlns:p14="http://schemas.microsoft.com/office/powerpoint/2010/main" val="3049542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12–</a:t>
            </a:r>
            <a:fld id="{0021D51A-B140-41D8-B455-79292309F0E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</p:spTree>
    <p:extLst>
      <p:ext uri="{BB962C8B-B14F-4D97-AF65-F5344CB8AC3E}">
        <p14:creationId xmlns:p14="http://schemas.microsoft.com/office/powerpoint/2010/main" val="915381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12–</a:t>
            </a:r>
            <a:fld id="{0021D51A-B140-41D8-B455-79292309F0E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</p:spTree>
    <p:extLst>
      <p:ext uri="{BB962C8B-B14F-4D97-AF65-F5344CB8AC3E}">
        <p14:creationId xmlns:p14="http://schemas.microsoft.com/office/powerpoint/2010/main" val="2283487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AA5B2-3CD3-42CE-AB48-C7B87052AE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Chapter</a:t>
            </a:r>
            <a:r>
              <a:rPr lang="is-IS" dirty="0"/>
              <a:t> </a:t>
            </a:r>
            <a:r>
              <a:rPr lang="is-IS" dirty="0" err="1"/>
              <a:t>twelve</a:t>
            </a:r>
            <a:r>
              <a:rPr lang="is-IS" dirty="0"/>
              <a:t> - </a:t>
            </a:r>
            <a:r>
              <a:rPr lang="en-US" sz="5400" dirty="0"/>
              <a:t>Outsourcing: Managing Interorganizational Relations </a:t>
            </a:r>
            <a:r>
              <a:rPr lang="is-IS" sz="5400" dirty="0"/>
              <a:t> </a:t>
            </a:r>
            <a:endParaRPr lang="is-I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EF6EBE-566E-43EF-B9A3-401991CD5D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dirty="0"/>
              <a:t>Stefán Guðnason</a:t>
            </a:r>
          </a:p>
        </p:txBody>
      </p:sp>
    </p:spTree>
    <p:extLst>
      <p:ext uri="{BB962C8B-B14F-4D97-AF65-F5344CB8AC3E}">
        <p14:creationId xmlns:p14="http://schemas.microsoft.com/office/powerpoint/2010/main" val="793492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12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3AE9A016-BACB-4C8F-BB15-103158C54F73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68610" name="AutoShape 2"/>
          <p:cNvSpPr>
            <a:spLocks noGrp="1" noChangeArrowheads="1"/>
          </p:cNvSpPr>
          <p:nvPr>
            <p:ph type="title"/>
          </p:nvPr>
        </p:nvSpPr>
        <p:spPr>
          <a:xfrm>
            <a:off x="2017714" y="266700"/>
            <a:ext cx="8156575" cy="755650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 dirty="0"/>
              <a:t>Best Practices in Outsourcing Project Work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12.2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2346326" y="1417638"/>
            <a:ext cx="7407275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96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Arial" panose="020B0604020202020204" pitchFamily="34" charset="0"/>
              </a:rPr>
              <a:t>Well-defined requirements and procedures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Arial" panose="020B0604020202020204" pitchFamily="34" charset="0"/>
              </a:rPr>
              <a:t>Extensive training and team-building activities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Arial" panose="020B0604020202020204" pitchFamily="34" charset="0"/>
              </a:rPr>
              <a:t>Well-established conflict management processes in place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Arial" panose="020B0604020202020204" pitchFamily="34" charset="0"/>
              </a:rPr>
              <a:t>Frequent review and status updates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Arial" panose="020B0604020202020204" pitchFamily="34" charset="0"/>
              </a:rPr>
              <a:t>Co-location when needed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Arial" panose="020B0604020202020204" pitchFamily="34" charset="0"/>
              </a:rPr>
              <a:t>Fair and incentive-laden contracts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Arial" panose="020B0604020202020204" pitchFamily="34" charset="0"/>
              </a:rPr>
              <a:t>Long-term outsourcing relationships</a:t>
            </a:r>
          </a:p>
        </p:txBody>
      </p:sp>
    </p:spTree>
    <p:extLst>
      <p:ext uri="{BB962C8B-B14F-4D97-AF65-F5344CB8AC3E}">
        <p14:creationId xmlns:p14="http://schemas.microsoft.com/office/powerpoint/2010/main" val="197461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12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C611B718-2305-4333-9114-B6F4119CFFCE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78850" name="AutoShape 2"/>
          <p:cNvSpPr>
            <a:spLocks noGrp="1" noChangeArrowheads="1"/>
          </p:cNvSpPr>
          <p:nvPr>
            <p:ph type="title"/>
          </p:nvPr>
        </p:nvSpPr>
        <p:spPr>
          <a:xfrm>
            <a:off x="2008189" y="250825"/>
            <a:ext cx="8175625" cy="1092200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400" dirty="0"/>
              <a:t>Key Differences Between Partnering and Traditional Approaches to Managing Contracted Relationships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TABLE 12.1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grpSp>
        <p:nvGrpSpPr>
          <p:cNvPr id="78855" name="Group 7"/>
          <p:cNvGrpSpPr>
            <a:grpSpLocks/>
          </p:cNvGrpSpPr>
          <p:nvPr/>
        </p:nvGrpSpPr>
        <p:grpSpPr bwMode="auto">
          <a:xfrm>
            <a:off x="2255838" y="1590676"/>
            <a:ext cx="7681912" cy="5078413"/>
            <a:chOff x="461" y="1002"/>
            <a:chExt cx="4839" cy="3199"/>
          </a:xfrm>
        </p:grpSpPr>
        <p:sp>
          <p:nvSpPr>
            <p:cNvPr id="78852" name="Rectangle 4"/>
            <p:cNvSpPr>
              <a:spLocks noChangeArrowheads="1"/>
            </p:cNvSpPr>
            <p:nvPr/>
          </p:nvSpPr>
          <p:spPr bwMode="auto">
            <a:xfrm>
              <a:off x="461" y="1002"/>
              <a:ext cx="2304" cy="3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b="1" dirty="0"/>
                <a:t>Partnering Approach</a:t>
              </a:r>
              <a:br>
                <a:rPr lang="en-US" b="1" dirty="0"/>
              </a:br>
              <a:endParaRPr lang="en-US" dirty="0"/>
            </a:p>
            <a:p>
              <a:pPr>
                <a:spcBef>
                  <a:spcPct val="20000"/>
                </a:spcBef>
              </a:pPr>
              <a:r>
                <a:rPr lang="en-US" i="1" dirty="0"/>
                <a:t>Mutual trust </a:t>
              </a:r>
              <a:r>
                <a:rPr lang="en-US" dirty="0"/>
                <a:t>forms the basis for strong working relationships.</a:t>
              </a:r>
              <a:endParaRPr lang="en-US" i="1" dirty="0">
                <a:solidFill>
                  <a:srgbClr val="CC3300"/>
                </a:solidFill>
              </a:endParaRPr>
            </a:p>
            <a:p>
              <a:pPr>
                <a:spcBef>
                  <a:spcPct val="20000"/>
                </a:spcBef>
              </a:pPr>
              <a:r>
                <a:rPr lang="en-US" i="1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Shared goals and objectives </a:t>
              </a:r>
              <a:r>
                <a:rPr lang="en-US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ensure common direction.</a:t>
              </a:r>
              <a:br>
                <a:rPr lang="en-US" dirty="0">
                  <a:solidFill>
                    <a:srgbClr val="CC3300"/>
                  </a:solidFill>
                </a:rPr>
              </a:br>
              <a:endParaRPr lang="en-US" dirty="0">
                <a:solidFill>
                  <a:srgbClr val="CC3300"/>
                </a:solidFill>
              </a:endParaRPr>
            </a:p>
            <a:p>
              <a:pPr>
                <a:spcBef>
                  <a:spcPct val="20000"/>
                </a:spcBef>
              </a:pPr>
              <a:r>
                <a:rPr lang="en-US" i="1" dirty="0"/>
                <a:t>Joint project team </a:t>
              </a:r>
              <a:r>
                <a:rPr lang="en-US" dirty="0"/>
                <a:t>exists with </a:t>
              </a:r>
              <a:br>
                <a:rPr lang="en-US" dirty="0"/>
              </a:br>
              <a:r>
                <a:rPr lang="en-US" dirty="0"/>
                <a:t>high level of interaction.</a:t>
              </a:r>
              <a:br>
                <a:rPr lang="en-US" dirty="0"/>
              </a:br>
              <a:endParaRPr lang="en-US" dirty="0"/>
            </a:p>
            <a:p>
              <a:pPr>
                <a:spcBef>
                  <a:spcPct val="20000"/>
                </a:spcBef>
              </a:pPr>
              <a:r>
                <a:rPr lang="en-US" i="1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Open communications </a:t>
              </a:r>
              <a:r>
                <a:rPr lang="en-US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avoid misdirection and bolster effective working relationships.</a:t>
              </a:r>
            </a:p>
            <a:p>
              <a:pPr>
                <a:spcBef>
                  <a:spcPct val="20000"/>
                </a:spcBef>
              </a:pPr>
              <a:r>
                <a:rPr lang="en-US" i="1" dirty="0"/>
                <a:t>Long-term commitment </a:t>
              </a:r>
              <a:r>
                <a:rPr lang="en-US" dirty="0"/>
                <a:t>provides the opportunity to attain continuous improvement.</a:t>
              </a:r>
            </a:p>
          </p:txBody>
        </p:sp>
        <p:sp>
          <p:nvSpPr>
            <p:cNvPr id="78853" name="Rectangle 5"/>
            <p:cNvSpPr>
              <a:spLocks noChangeArrowheads="1"/>
            </p:cNvSpPr>
            <p:nvPr/>
          </p:nvSpPr>
          <p:spPr bwMode="auto">
            <a:xfrm>
              <a:off x="2880" y="1002"/>
              <a:ext cx="2419" cy="30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b="1" dirty="0"/>
                <a:t>Traditional Approach</a:t>
              </a:r>
              <a:br>
                <a:rPr lang="en-US" b="1" dirty="0"/>
              </a:br>
              <a:r>
                <a:rPr lang="en-US" b="1" dirty="0"/>
                <a:t> </a:t>
              </a:r>
              <a:r>
                <a:rPr lang="en-US" dirty="0"/>
                <a:t>	</a:t>
              </a:r>
            </a:p>
            <a:p>
              <a:pPr>
                <a:spcBef>
                  <a:spcPct val="20000"/>
                </a:spcBef>
              </a:pPr>
              <a:r>
                <a:rPr lang="en-US" dirty="0"/>
                <a:t>Suspicion and distrust; each party is wary of the motives of the other.</a:t>
              </a:r>
            </a:p>
            <a:p>
              <a:pPr>
                <a:spcBef>
                  <a:spcPct val="20000"/>
                </a:spcBef>
              </a:pPr>
              <a:r>
                <a:rPr lang="en-US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Each party’s goals and objectives, while similar, are geared to what is best for them.</a:t>
              </a:r>
            </a:p>
            <a:p>
              <a:pPr>
                <a:spcBef>
                  <a:spcPct val="20000"/>
                </a:spcBef>
              </a:pPr>
              <a:r>
                <a:rPr lang="en-US" dirty="0"/>
                <a:t>Independent project teams; teams are spatially separated with managed interactions.</a:t>
              </a:r>
            </a:p>
            <a:p>
              <a:pPr>
                <a:spcBef>
                  <a:spcPct val="20000"/>
                </a:spcBef>
              </a:pPr>
              <a:r>
                <a:rPr lang="en-US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Communications are structured </a:t>
              </a:r>
              <a:br>
                <a:rPr lang="en-US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</a:br>
              <a:r>
                <a:rPr lang="en-US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and guarded.</a:t>
              </a:r>
            </a:p>
            <a:p>
              <a:pPr>
                <a:spcBef>
                  <a:spcPct val="20000"/>
                </a:spcBef>
              </a:pPr>
              <a:endParaRPr lang="en-US" dirty="0"/>
            </a:p>
            <a:p>
              <a:pPr>
                <a:spcBef>
                  <a:spcPct val="20000"/>
                </a:spcBef>
              </a:pPr>
              <a:r>
                <a:rPr lang="en-US" dirty="0"/>
                <a:t>Single project contracting is normal.</a:t>
              </a:r>
            </a:p>
          </p:txBody>
        </p:sp>
        <p:sp>
          <p:nvSpPr>
            <p:cNvPr id="78854" name="Line 6"/>
            <p:cNvSpPr>
              <a:spLocks noChangeShapeType="1"/>
            </p:cNvSpPr>
            <p:nvPr/>
          </p:nvSpPr>
          <p:spPr bwMode="auto">
            <a:xfrm>
              <a:off x="518" y="1276"/>
              <a:ext cx="47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8939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12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02567DCF-4789-4CDC-9749-6CFE7D4EF75F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95234" name="AutoShape 2"/>
          <p:cNvSpPr>
            <a:spLocks noGrp="1" noChangeArrowheads="1"/>
          </p:cNvSpPr>
          <p:nvPr>
            <p:ph type="title"/>
          </p:nvPr>
        </p:nvSpPr>
        <p:spPr>
          <a:xfrm>
            <a:off x="2008189" y="250825"/>
            <a:ext cx="8175625" cy="1092200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400" dirty="0"/>
              <a:t>Key Differences Between Partnering and </a:t>
            </a:r>
            <a:br>
              <a:rPr lang="en-US" sz="2400" dirty="0"/>
            </a:br>
            <a:r>
              <a:rPr lang="en-US" sz="2400" dirty="0"/>
              <a:t>Traditional Approaches …(cont’d)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8199438" y="6172200"/>
            <a:ext cx="20113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TABLE 12.1 (cont’d)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grpSp>
        <p:nvGrpSpPr>
          <p:cNvPr id="95242" name="Group 10"/>
          <p:cNvGrpSpPr>
            <a:grpSpLocks/>
          </p:cNvGrpSpPr>
          <p:nvPr/>
        </p:nvGrpSpPr>
        <p:grpSpPr bwMode="auto">
          <a:xfrm>
            <a:off x="2255839" y="1601789"/>
            <a:ext cx="8137525" cy="5354637"/>
            <a:chOff x="461" y="1009"/>
            <a:chExt cx="5126" cy="3373"/>
          </a:xfrm>
        </p:grpSpPr>
        <p:sp>
          <p:nvSpPr>
            <p:cNvPr id="95239" name="Rectangle 7"/>
            <p:cNvSpPr>
              <a:spLocks noChangeArrowheads="1"/>
            </p:cNvSpPr>
            <p:nvPr/>
          </p:nvSpPr>
          <p:spPr bwMode="auto">
            <a:xfrm>
              <a:off x="461" y="1009"/>
              <a:ext cx="2246" cy="3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b="1" dirty="0"/>
                <a:t>Partnering Approach</a:t>
              </a:r>
              <a:br>
                <a:rPr lang="en-US" b="1" dirty="0"/>
              </a:br>
              <a:endParaRPr lang="en-US" dirty="0"/>
            </a:p>
            <a:p>
              <a:pPr>
                <a:spcBef>
                  <a:spcPct val="20000"/>
                </a:spcBef>
              </a:pPr>
              <a:r>
                <a:rPr lang="en-US" i="1" dirty="0"/>
                <a:t>Objective critique </a:t>
              </a:r>
              <a:r>
                <a:rPr lang="en-US" dirty="0"/>
                <a:t>is geared to candid assessment of performance.</a:t>
              </a:r>
              <a:endParaRPr lang="en-US" i="1" dirty="0"/>
            </a:p>
            <a:p>
              <a:pPr>
                <a:spcBef>
                  <a:spcPct val="20000"/>
                </a:spcBef>
              </a:pPr>
              <a:r>
                <a:rPr lang="en-US" i="1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Access </a:t>
              </a:r>
              <a:r>
                <a:rPr lang="en-US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to each other’s organization resources is available. </a:t>
              </a:r>
            </a:p>
            <a:p>
              <a:pPr>
                <a:spcBef>
                  <a:spcPct val="20000"/>
                </a:spcBef>
              </a:pPr>
              <a:r>
                <a:rPr lang="en-US" i="1" dirty="0"/>
                <a:t>Total company involvement </a:t>
              </a:r>
              <a:r>
                <a:rPr lang="en-US" dirty="0"/>
                <a:t>requires commitment from CEO to team members.</a:t>
              </a:r>
            </a:p>
            <a:p>
              <a:pPr>
                <a:spcBef>
                  <a:spcPct val="20000"/>
                </a:spcBef>
              </a:pPr>
              <a:r>
                <a:rPr lang="en-US" i="1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Integration </a:t>
              </a:r>
              <a:r>
                <a:rPr lang="en-US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of administrative systems equipment takes place.</a:t>
              </a:r>
            </a:p>
            <a:p>
              <a:pPr>
                <a:spcBef>
                  <a:spcPct val="20000"/>
                </a:spcBef>
              </a:pPr>
              <a:r>
                <a:rPr lang="en-US" i="1" dirty="0"/>
                <a:t>Risk is shared </a:t>
              </a:r>
              <a:r>
                <a:rPr lang="en-US" dirty="0"/>
                <a:t>jointly among the partners, encouraging innovation and continuous improvement.</a:t>
              </a:r>
              <a:endParaRPr lang="en-US" dirty="0">
                <a:latin typeface="Univers" charset="0"/>
              </a:endParaRPr>
            </a:p>
          </p:txBody>
        </p:sp>
        <p:sp>
          <p:nvSpPr>
            <p:cNvPr id="95240" name="Rectangle 8"/>
            <p:cNvSpPr>
              <a:spLocks noChangeArrowheads="1"/>
            </p:cNvSpPr>
            <p:nvPr/>
          </p:nvSpPr>
          <p:spPr bwMode="auto">
            <a:xfrm>
              <a:off x="2880" y="1009"/>
              <a:ext cx="2707" cy="28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b="1" dirty="0"/>
                <a:t>Traditional Approach</a:t>
              </a:r>
              <a:br>
                <a:rPr lang="en-US" b="1" dirty="0"/>
              </a:br>
              <a:r>
                <a:rPr lang="en-US" b="1" dirty="0"/>
                <a:t> </a:t>
              </a:r>
              <a:r>
                <a:rPr lang="en-US" dirty="0"/>
                <a:t>	</a:t>
              </a:r>
            </a:p>
            <a:p>
              <a:pPr>
                <a:spcBef>
                  <a:spcPct val="20000"/>
                </a:spcBef>
              </a:pPr>
              <a:r>
                <a:rPr lang="en-US" dirty="0"/>
                <a:t>Objectivity is limited due to fear of reprisal and lack of continuous improvement opportunity. 	</a:t>
              </a:r>
            </a:p>
            <a:p>
              <a:pPr>
                <a:spcBef>
                  <a:spcPct val="20000"/>
                </a:spcBef>
              </a:pPr>
              <a:r>
                <a:rPr lang="en-US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Access is limited with structured procedures and self-preservation </a:t>
              </a:r>
              <a:br>
                <a:rPr lang="en-US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</a:br>
              <a:r>
                <a:rPr lang="en-US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taking priority over total optimization.</a:t>
              </a:r>
            </a:p>
            <a:p>
              <a:pPr>
                <a:spcBef>
                  <a:spcPct val="20000"/>
                </a:spcBef>
              </a:pPr>
              <a:r>
                <a:rPr lang="en-US" dirty="0"/>
                <a:t>Involvement is normally limited to project-level personnel.</a:t>
              </a:r>
            </a:p>
            <a:p>
              <a:pPr>
                <a:spcBef>
                  <a:spcPct val="20000"/>
                </a:spcBef>
              </a:pPr>
              <a:endParaRPr lang="en-US" dirty="0"/>
            </a:p>
            <a:p>
              <a:pPr>
                <a:spcBef>
                  <a:spcPct val="20000"/>
                </a:spcBef>
              </a:pPr>
              <a:r>
                <a:rPr lang="en-US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Duplication and/or translation takes place with attendant costs and delays.</a:t>
              </a:r>
            </a:p>
            <a:p>
              <a:pPr>
                <a:spcBef>
                  <a:spcPct val="20000"/>
                </a:spcBef>
              </a:pPr>
              <a:r>
                <a:rPr lang="en-US" dirty="0"/>
                <a:t>Risk is transferred to the other party.</a:t>
              </a:r>
              <a:endParaRPr lang="en-US" dirty="0">
                <a:latin typeface="Univers" charset="0"/>
              </a:endParaRPr>
            </a:p>
          </p:txBody>
        </p:sp>
        <p:sp>
          <p:nvSpPr>
            <p:cNvPr id="95241" name="Line 9"/>
            <p:cNvSpPr>
              <a:spLocks noChangeShapeType="1"/>
            </p:cNvSpPr>
            <p:nvPr/>
          </p:nvSpPr>
          <p:spPr bwMode="auto">
            <a:xfrm>
              <a:off x="489" y="1296"/>
              <a:ext cx="47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997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12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B39EEF4F-757D-4CC3-8423-68BE62646236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48482" name="AutoShape 2"/>
          <p:cNvSpPr>
            <a:spLocks noGrp="1" noChangeArrowheads="1"/>
          </p:cNvSpPr>
          <p:nvPr>
            <p:ph type="title"/>
          </p:nvPr>
        </p:nvSpPr>
        <p:spPr>
          <a:xfrm>
            <a:off x="1993900" y="238126"/>
            <a:ext cx="8205788" cy="1362075"/>
          </a:xfrm>
          <a:ln/>
        </p:spPr>
        <p:txBody>
          <a:bodyPr/>
          <a:lstStyle/>
          <a:p>
            <a:r>
              <a:rPr lang="en-US" dirty="0"/>
              <a:t>Strategies for Communicating </a:t>
            </a:r>
            <a:br>
              <a:rPr lang="en-US" dirty="0"/>
            </a:br>
            <a:r>
              <a:rPr lang="en-US" dirty="0"/>
              <a:t>with Outsourcers</a:t>
            </a:r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3352800" y="2149476"/>
            <a:ext cx="5486400" cy="6397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182880" tIns="91440" bIns="91440" anchor="ctr"/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STRATEGY 1:</a:t>
            </a: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Recognize cultural differences</a:t>
            </a:r>
          </a:p>
        </p:txBody>
      </p:sp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3352800" y="3063876"/>
            <a:ext cx="5486400" cy="6397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182880" tIns="91440" bIns="91440" anchor="ctr"/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STRATEGY 2:</a:t>
            </a: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Choose the right words</a:t>
            </a:r>
          </a:p>
        </p:txBody>
      </p:sp>
      <p:sp>
        <p:nvSpPr>
          <p:cNvPr id="148487" name="Text Box 7"/>
          <p:cNvSpPr txBox="1">
            <a:spLocks noChangeArrowheads="1"/>
          </p:cNvSpPr>
          <p:nvPr/>
        </p:nvSpPr>
        <p:spPr bwMode="auto">
          <a:xfrm>
            <a:off x="3352800" y="3978276"/>
            <a:ext cx="5486400" cy="6397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182880" tIns="91440" bIns="91440" anchor="ctr"/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STRATEGY 3:</a:t>
            </a: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Confirm your requirements</a:t>
            </a:r>
          </a:p>
        </p:txBody>
      </p:sp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3352800" y="4892676"/>
            <a:ext cx="5486400" cy="6397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182880" tIns="91440" bIns="91440" anchor="ctr"/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STRATEGY 4:</a:t>
            </a: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Set deadlines</a:t>
            </a:r>
          </a:p>
        </p:txBody>
      </p:sp>
    </p:spTree>
    <p:extLst>
      <p:ext uri="{BB962C8B-B14F-4D97-AF65-F5344CB8AC3E}">
        <p14:creationId xmlns:p14="http://schemas.microsoft.com/office/powerpoint/2010/main" val="335701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4" grpId="0" animBg="1"/>
      <p:bldP spid="148486" grpId="0" animBg="1"/>
      <p:bldP spid="148487" grpId="0" animBg="1"/>
      <p:bldP spid="14848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12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D7A68509-0F05-4EC4-AE81-A68EC75C92D9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82946" name="AutoShape 2"/>
          <p:cNvSpPr>
            <a:spLocks noGrp="1" noChangeArrowheads="1"/>
          </p:cNvSpPr>
          <p:nvPr>
            <p:ph type="title"/>
          </p:nvPr>
        </p:nvSpPr>
        <p:spPr>
          <a:xfrm>
            <a:off x="2017714" y="266700"/>
            <a:ext cx="8156575" cy="757238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 dirty="0"/>
              <a:t>Project Partnering Charter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12.2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129" y="875754"/>
            <a:ext cx="7924482" cy="571554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EAEAE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80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12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6DA99155-CEDB-496A-A3CD-585474EE4012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83970" name="AutoShape 2"/>
          <p:cNvSpPr>
            <a:spLocks noGrp="1" noChangeArrowheads="1"/>
          </p:cNvSpPr>
          <p:nvPr>
            <p:ph type="title"/>
          </p:nvPr>
        </p:nvSpPr>
        <p:spPr>
          <a:xfrm>
            <a:off x="1966914" y="236538"/>
            <a:ext cx="8258175" cy="1365250"/>
          </a:xfrm>
          <a:ln/>
        </p:spPr>
        <p:txBody>
          <a:bodyPr/>
          <a:lstStyle/>
          <a:p>
            <a:r>
              <a:rPr lang="en-US" dirty="0"/>
              <a:t>Preproject Activities</a:t>
            </a:r>
            <a:r>
              <a:rPr lang="en-US" dirty="0">
                <a:cs typeface="Arial" panose="020B0604020202020204" pitchFamily="34" charset="0"/>
              </a:rPr>
              <a:t>—Setting the Stage 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for Successful Partnering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2382824"/>
            <a:ext cx="8077200" cy="4167691"/>
          </a:xfrm>
        </p:spPr>
        <p:txBody>
          <a:bodyPr/>
          <a:lstStyle/>
          <a:p>
            <a:r>
              <a:rPr lang="en-US" dirty="0"/>
              <a:t>Selecting a Partner(s)</a:t>
            </a:r>
          </a:p>
          <a:p>
            <a:pPr lvl="1"/>
            <a:r>
              <a:rPr lang="en-US" dirty="0"/>
              <a:t>Voluntary, experienced, willing, with committed top management</a:t>
            </a:r>
          </a:p>
          <a:p>
            <a:r>
              <a:rPr lang="en-US" dirty="0"/>
              <a:t>Team Building: The Project Managers</a:t>
            </a:r>
          </a:p>
          <a:p>
            <a:pPr lvl="1"/>
            <a:r>
              <a:rPr lang="en-US" dirty="0"/>
              <a:t>Build a collaborative relationship among the project managers</a:t>
            </a:r>
          </a:p>
          <a:p>
            <a:r>
              <a:rPr lang="en-US" dirty="0"/>
              <a:t>Team Building: The Stakeholders</a:t>
            </a:r>
          </a:p>
          <a:p>
            <a:pPr lvl="1"/>
            <a:r>
              <a:rPr lang="en-US" dirty="0"/>
              <a:t>Expand the partnership commitment to include other key managers and specialists</a:t>
            </a:r>
          </a:p>
        </p:txBody>
      </p:sp>
    </p:spTree>
    <p:extLst>
      <p:ext uri="{BB962C8B-B14F-4D97-AF65-F5344CB8AC3E}">
        <p14:creationId xmlns:p14="http://schemas.microsoft.com/office/powerpoint/2010/main" val="73374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 autoUpdateAnimBg="0"/>
      <p:bldP spid="8397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12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FBCBFA63-E995-4AB1-BD0D-4EB9AF9A7E85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84994" name="AutoShape 2"/>
          <p:cNvSpPr>
            <a:spLocks noGrp="1" noChangeArrowheads="1"/>
          </p:cNvSpPr>
          <p:nvPr>
            <p:ph type="title"/>
          </p:nvPr>
        </p:nvSpPr>
        <p:spPr>
          <a:xfrm>
            <a:off x="1992314" y="236538"/>
            <a:ext cx="8207375" cy="1365250"/>
          </a:xfrm>
          <a:ln/>
        </p:spPr>
        <p:txBody>
          <a:bodyPr/>
          <a:lstStyle/>
          <a:p>
            <a:r>
              <a:rPr lang="en-US" dirty="0"/>
              <a:t>Project Implementation</a:t>
            </a:r>
            <a:r>
              <a:rPr lang="en-US" dirty="0">
                <a:cs typeface="Arial" panose="020B0604020202020204" pitchFamily="34" charset="0"/>
              </a:rPr>
              <a:t>—Sustaining Collaborative Relationships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3176" y="2286050"/>
            <a:ext cx="8077200" cy="4571950"/>
          </a:xfrm>
        </p:spPr>
        <p:txBody>
          <a:bodyPr/>
          <a:lstStyle/>
          <a:p>
            <a:r>
              <a:rPr lang="en-US" dirty="0"/>
              <a:t>Establish a “we” as opposed to “us and them” attitude toward the project</a:t>
            </a:r>
          </a:p>
          <a:p>
            <a:pPr lvl="1"/>
            <a:r>
              <a:rPr lang="en-US" dirty="0"/>
              <a:t>Co-location: employees from different organizations work together at the same location</a:t>
            </a:r>
          </a:p>
          <a:p>
            <a:r>
              <a:rPr lang="en-US" dirty="0"/>
              <a:t>Establish mechanisms that will ensure the  relationship withstands problems and setbacks</a:t>
            </a:r>
          </a:p>
          <a:p>
            <a:pPr lvl="1"/>
            <a:r>
              <a:rPr lang="en-US" dirty="0"/>
              <a:t>Problem resolution</a:t>
            </a:r>
          </a:p>
          <a:p>
            <a:pPr lvl="1"/>
            <a:r>
              <a:rPr lang="en-US" dirty="0"/>
              <a:t>Continuous improvement</a:t>
            </a:r>
          </a:p>
          <a:p>
            <a:pPr lvl="1"/>
            <a:r>
              <a:rPr lang="en-US" dirty="0"/>
              <a:t>Joint evaluation</a:t>
            </a:r>
          </a:p>
          <a:p>
            <a:pPr lvl="1"/>
            <a:r>
              <a:rPr lang="en-US" dirty="0"/>
              <a:t>Persistent leadership</a:t>
            </a:r>
          </a:p>
        </p:txBody>
      </p:sp>
    </p:spTree>
    <p:extLst>
      <p:ext uri="{BB962C8B-B14F-4D97-AF65-F5344CB8AC3E}">
        <p14:creationId xmlns:p14="http://schemas.microsoft.com/office/powerpoint/2010/main" val="372375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nimBg="1" autoUpdateAnimBg="0"/>
      <p:bldP spid="8499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12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92B302CB-A763-4B85-A3A8-2E683D063618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86018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Project Completion—Celebrating Success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9836" y="1981200"/>
            <a:ext cx="8077200" cy="4876800"/>
          </a:xfrm>
        </p:spPr>
        <p:txBody>
          <a:bodyPr/>
          <a:lstStyle/>
          <a:p>
            <a:r>
              <a:rPr lang="en-US" dirty="0"/>
              <a:t>Conduct a joint review of accomplishments </a:t>
            </a:r>
            <a:br>
              <a:rPr lang="en-US" dirty="0"/>
            </a:br>
            <a:r>
              <a:rPr lang="en-US" dirty="0"/>
              <a:t>and disappointments</a:t>
            </a:r>
          </a:p>
          <a:p>
            <a:r>
              <a:rPr lang="en-US" dirty="0"/>
              <a:t>Hold a celebration for all project participants</a:t>
            </a:r>
          </a:p>
          <a:p>
            <a:r>
              <a:rPr lang="en-US" dirty="0"/>
              <a:t>Recognize special contributions</a:t>
            </a:r>
          </a:p>
          <a:p>
            <a:endParaRPr lang="en-US" dirty="0"/>
          </a:p>
        </p:txBody>
      </p:sp>
      <p:pic>
        <p:nvPicPr>
          <p:cNvPr id="86038" name="Picture 22" descr="j02974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3611564"/>
            <a:ext cx="2228850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039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12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1888FD56-123F-440B-BF97-EF4C67527463}" type="slidenum">
              <a:rPr lang="en-US"/>
              <a:pPr/>
              <a:t>18</a:t>
            </a:fld>
            <a:endParaRPr lang="en-US" dirty="0"/>
          </a:p>
        </p:txBody>
      </p:sp>
      <p:pic>
        <p:nvPicPr>
          <p:cNvPr id="70662" name="Picture 6" descr="12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702" y="507197"/>
            <a:ext cx="7237412" cy="615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8931276" y="5989639"/>
            <a:ext cx="12795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12.6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sp>
        <p:nvSpPr>
          <p:cNvPr id="70658" name="AutoShape 2"/>
          <p:cNvSpPr>
            <a:spLocks noGrp="1" noChangeArrowheads="1"/>
          </p:cNvSpPr>
          <p:nvPr>
            <p:ph type="title"/>
          </p:nvPr>
        </p:nvSpPr>
        <p:spPr>
          <a:xfrm>
            <a:off x="7650164" y="257175"/>
            <a:ext cx="2535237" cy="927080"/>
          </a:xfr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000" dirty="0"/>
              <a:t>Sample Online Partnering Survey</a:t>
            </a:r>
          </a:p>
        </p:txBody>
      </p:sp>
    </p:spTree>
    <p:extLst>
      <p:ext uri="{BB962C8B-B14F-4D97-AF65-F5344CB8AC3E}">
        <p14:creationId xmlns:p14="http://schemas.microsoft.com/office/powerpoint/2010/main" val="5344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12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DE1B55F5-A2F1-4946-BA89-B42FA7BE850A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81922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Advantages of Long-term Partnerships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3695" y="2086762"/>
            <a:ext cx="8077200" cy="449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/>
              <a:t>Reduced administrative costs</a:t>
            </a:r>
          </a:p>
          <a:p>
            <a:pPr>
              <a:spcBef>
                <a:spcPct val="50000"/>
              </a:spcBef>
            </a:pPr>
            <a:r>
              <a:rPr lang="en-US" dirty="0"/>
              <a:t>More efficient utilization of resources</a:t>
            </a:r>
          </a:p>
          <a:p>
            <a:pPr>
              <a:spcBef>
                <a:spcPct val="50000"/>
              </a:spcBef>
            </a:pPr>
            <a:r>
              <a:rPr lang="en-US" dirty="0"/>
              <a:t>Improved communication</a:t>
            </a:r>
          </a:p>
          <a:p>
            <a:pPr>
              <a:spcBef>
                <a:spcPct val="50000"/>
              </a:spcBef>
            </a:pPr>
            <a:r>
              <a:rPr lang="en-US" dirty="0"/>
              <a:t>Improved innovation</a:t>
            </a:r>
          </a:p>
          <a:p>
            <a:pPr>
              <a:spcBef>
                <a:spcPct val="50000"/>
              </a:spcBef>
            </a:pPr>
            <a:r>
              <a:rPr lang="en-US" dirty="0"/>
              <a:t>Improved performance</a:t>
            </a:r>
          </a:p>
        </p:txBody>
      </p:sp>
      <p:pic>
        <p:nvPicPr>
          <p:cNvPr id="81927" name="Picture 7" descr="j02807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3429001"/>
            <a:ext cx="2874963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91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nimBg="1" autoUpdateAnimBg="0"/>
      <p:bldP spid="8192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12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78BB8A92-E155-4FF6-8A1F-70270EE3AB4B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19300" y="263526"/>
            <a:ext cx="8153400" cy="799207"/>
          </a:xfrm>
        </p:spPr>
        <p:txBody>
          <a:bodyPr/>
          <a:lstStyle/>
          <a:p>
            <a:r>
              <a:rPr lang="en-US" dirty="0"/>
              <a:t>Where We Are Now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953" y="1486479"/>
            <a:ext cx="8018496" cy="384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00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12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385EF4B2-B42C-4C9B-8ACC-52488058ADDE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88066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The Art of Negotiating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35000"/>
              </a:spcBef>
            </a:pPr>
            <a:r>
              <a:rPr lang="en-US" dirty="0"/>
              <a:t>Project management is </a:t>
            </a:r>
            <a:r>
              <a:rPr lang="en-US" b="1" dirty="0">
                <a:solidFill>
                  <a:srgbClr val="CC3300"/>
                </a:solidFill>
              </a:rPr>
              <a:t>NOT</a:t>
            </a:r>
            <a:r>
              <a:rPr lang="en-US" dirty="0"/>
              <a:t> a contest.</a:t>
            </a:r>
          </a:p>
          <a:p>
            <a:pPr lvl="1">
              <a:spcBef>
                <a:spcPct val="35000"/>
              </a:spcBef>
            </a:pPr>
            <a:r>
              <a:rPr lang="en-US" dirty="0"/>
              <a:t>Everyone is on the same side</a:t>
            </a:r>
            <a:r>
              <a:rPr lang="en-US" dirty="0">
                <a:cs typeface="Arial" panose="020B0604020202020204" pitchFamily="34" charset="0"/>
              </a:rPr>
              <a:t>—OURS.</a:t>
            </a:r>
          </a:p>
          <a:p>
            <a:pPr lvl="1">
              <a:spcBef>
                <a:spcPct val="35000"/>
              </a:spcBef>
            </a:pPr>
            <a:r>
              <a:rPr lang="en-US" dirty="0">
                <a:cs typeface="Arial" panose="020B0604020202020204" pitchFamily="34" charset="0"/>
              </a:rPr>
              <a:t>Everyone is bound by the success of the project.</a:t>
            </a:r>
          </a:p>
          <a:p>
            <a:pPr lvl="1">
              <a:spcBef>
                <a:spcPct val="35000"/>
              </a:spcBef>
            </a:pPr>
            <a:r>
              <a:rPr lang="en-US" dirty="0">
                <a:cs typeface="Arial" panose="020B0604020202020204" pitchFamily="34" charset="0"/>
              </a:rPr>
              <a:t>Everyone has to continue to work together.</a:t>
            </a:r>
          </a:p>
          <a:p>
            <a:pPr>
              <a:spcBef>
                <a:spcPct val="35000"/>
              </a:spcBef>
            </a:pPr>
            <a:r>
              <a:rPr lang="en-US" dirty="0">
                <a:cs typeface="Arial" panose="020B0604020202020204" pitchFamily="34" charset="0"/>
              </a:rPr>
              <a:t>Principled Negotiations</a:t>
            </a:r>
          </a:p>
          <a:p>
            <a:pPr marL="0" indent="0">
              <a:spcBef>
                <a:spcPct val="35000"/>
              </a:spcBef>
              <a:buNone/>
            </a:pP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TABLE 12.2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570" y="4145302"/>
            <a:ext cx="6223097" cy="210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2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12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CBDCB182-27FD-4E76-8EDF-0CD8B789401C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89090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The Art of Negotiating (cont’d)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3279" y="1627906"/>
            <a:ext cx="8077200" cy="4876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/>
              <a:t>Dealing with Unreasonable People</a:t>
            </a:r>
          </a:p>
          <a:p>
            <a:pPr lvl="1">
              <a:spcBef>
                <a:spcPct val="50000"/>
              </a:spcBef>
            </a:pPr>
            <a:r>
              <a:rPr lang="en-US" dirty="0">
                <a:cs typeface="Arial" panose="020B0604020202020204" pitchFamily="34" charset="0"/>
              </a:rPr>
              <a:t>If pushed, don’t push back.</a:t>
            </a:r>
          </a:p>
          <a:p>
            <a:pPr lvl="1">
              <a:spcBef>
                <a:spcPct val="50000"/>
              </a:spcBef>
            </a:pPr>
            <a:r>
              <a:rPr lang="en-US" dirty="0">
                <a:cs typeface="Arial" panose="020B0604020202020204" pitchFamily="34" charset="0"/>
              </a:rPr>
              <a:t>Ask questions instead of making statements</a:t>
            </a:r>
          </a:p>
          <a:p>
            <a:pPr lvl="1">
              <a:spcBef>
                <a:spcPct val="50000"/>
              </a:spcBef>
            </a:pPr>
            <a:r>
              <a:rPr lang="en-US" dirty="0">
                <a:cs typeface="Arial" panose="020B0604020202020204" pitchFamily="34" charset="0"/>
              </a:rPr>
              <a:t>Use silence as a response to unreasonable demands</a:t>
            </a:r>
          </a:p>
          <a:p>
            <a:pPr lvl="1">
              <a:spcBef>
                <a:spcPct val="50000"/>
              </a:spcBef>
            </a:pPr>
            <a:r>
              <a:rPr lang="en-US" dirty="0">
                <a:cs typeface="Arial" panose="020B0604020202020204" pitchFamily="34" charset="0"/>
              </a:rPr>
              <a:t>Ask for advice and encourage others to criticize your ideas and positions</a:t>
            </a:r>
          </a:p>
          <a:p>
            <a:pPr lvl="1">
              <a:spcBef>
                <a:spcPct val="50000"/>
              </a:spcBef>
            </a:pPr>
            <a:r>
              <a:rPr lang="en-US" dirty="0">
                <a:cs typeface="Arial" panose="020B0604020202020204" pitchFamily="34" charset="0"/>
              </a:rPr>
              <a:t>Use Fisher and Ury’s best alternative to a negotiated agreement (BATNA) concept to work toward a win/win scenario</a:t>
            </a:r>
          </a:p>
        </p:txBody>
      </p:sp>
    </p:spTree>
    <p:extLst>
      <p:ext uri="{BB962C8B-B14F-4D97-AF65-F5344CB8AC3E}">
        <p14:creationId xmlns:p14="http://schemas.microsoft.com/office/powerpoint/2010/main" val="3716361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12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D5230EAD-AF23-4486-82E7-572E4296E7EB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90114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Managing Customer Relations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745353"/>
            <a:ext cx="8077200" cy="4860925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en-US" dirty="0"/>
              <a:t>Customer Satisfaction</a:t>
            </a:r>
          </a:p>
          <a:p>
            <a:pPr lvl="1">
              <a:spcBef>
                <a:spcPct val="35000"/>
              </a:spcBef>
            </a:pPr>
            <a:r>
              <a:rPr lang="en-US" dirty="0"/>
              <a:t>The negative effect of dissatisfied customers on a firm’s reputation is far greater than the positive effect of satisfied customers.</a:t>
            </a:r>
          </a:p>
          <a:p>
            <a:pPr lvl="1">
              <a:spcBef>
                <a:spcPct val="35000"/>
              </a:spcBef>
            </a:pPr>
            <a:r>
              <a:rPr lang="en-US" dirty="0"/>
              <a:t>Every customer has a unique set of performance expectations and met-performance perceptions.</a:t>
            </a:r>
          </a:p>
          <a:p>
            <a:pPr lvl="1">
              <a:spcBef>
                <a:spcPct val="35000"/>
              </a:spcBef>
            </a:pPr>
            <a:r>
              <a:rPr lang="en-US" dirty="0"/>
              <a:t>Satisfaction is a perceptual relationship:</a:t>
            </a:r>
          </a:p>
          <a:p>
            <a:pPr lvl="1">
              <a:spcBef>
                <a:spcPct val="35000"/>
              </a:spcBef>
              <a:buFontTx/>
              <a:buNone/>
            </a:pPr>
            <a:r>
              <a:rPr lang="en-US" dirty="0"/>
              <a:t>			</a:t>
            </a:r>
            <a:r>
              <a:rPr lang="en-US" u="sng" dirty="0"/>
              <a:t>Perceived performance</a:t>
            </a:r>
            <a:br>
              <a:rPr lang="en-US" dirty="0"/>
            </a:br>
            <a:r>
              <a:rPr lang="en-US" dirty="0"/>
              <a:t>		Expected performance</a:t>
            </a:r>
          </a:p>
          <a:p>
            <a:pPr lvl="1">
              <a:spcBef>
                <a:spcPct val="35000"/>
              </a:spcBef>
            </a:pPr>
            <a:r>
              <a:rPr lang="en-US" dirty="0"/>
              <a:t>Project managers must be skilled at managing both customer expectations and perceptions.</a:t>
            </a:r>
          </a:p>
        </p:txBody>
      </p:sp>
    </p:spTree>
    <p:extLst>
      <p:ext uri="{BB962C8B-B14F-4D97-AF65-F5344CB8AC3E}">
        <p14:creationId xmlns:p14="http://schemas.microsoft.com/office/powerpoint/2010/main" val="344632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nimBg="1" autoUpdateAnimBg="0"/>
      <p:bldP spid="9011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12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4FEAFF44-AEF8-4C59-A489-131D3A30028C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133122" name="AutoShape 2"/>
          <p:cNvSpPr>
            <a:spLocks noGrp="1" noChangeArrowheads="1"/>
          </p:cNvSpPr>
          <p:nvPr>
            <p:ph type="title"/>
          </p:nvPr>
        </p:nvSpPr>
        <p:spPr>
          <a:xfrm>
            <a:off x="1995488" y="244476"/>
            <a:ext cx="8202612" cy="1228725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 dirty="0"/>
              <a:t>The Met-Expectations Model </a:t>
            </a:r>
            <a:br>
              <a:rPr lang="en-US" sz="2800" dirty="0"/>
            </a:br>
            <a:r>
              <a:rPr lang="en-US" sz="2800" dirty="0"/>
              <a:t>of Customer Satisfaction</a:t>
            </a:r>
          </a:p>
        </p:txBody>
      </p:sp>
      <p:sp>
        <p:nvSpPr>
          <p:cNvPr id="133162" name="Text Box 42"/>
          <p:cNvSpPr txBox="1">
            <a:spLocks noChangeArrowheads="1"/>
          </p:cNvSpPr>
          <p:nvPr/>
        </p:nvSpPr>
        <p:spPr bwMode="auto">
          <a:xfrm>
            <a:off x="8931276" y="5989639"/>
            <a:ext cx="12795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12.7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33259" name="Group 139"/>
          <p:cNvGraphicFramePr>
            <a:graphicFrameLocks noGrp="1"/>
          </p:cNvGraphicFramePr>
          <p:nvPr/>
        </p:nvGraphicFramePr>
        <p:xfrm>
          <a:off x="2178050" y="2239963"/>
          <a:ext cx="7772400" cy="792480"/>
        </p:xfrm>
        <a:graphic>
          <a:graphicData uri="http://schemas.openxmlformats.org/drawingml/2006/table">
            <a:tbl>
              <a:tblPr/>
              <a:tblGrid>
                <a:gridCol w="1919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6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3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336699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990033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6666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336699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990033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6666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336699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990033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6666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Perceived performance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336699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990033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6666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336699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990033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6666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336699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990033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6666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Dissatisfied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336699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990033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6666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Expected performance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336699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990033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6666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satisfied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3261" name="Rectangle 141"/>
          <p:cNvSpPr>
            <a:spLocks noChangeArrowheads="1"/>
          </p:cNvSpPr>
          <p:nvPr/>
        </p:nvSpPr>
        <p:spPr bwMode="auto">
          <a:xfrm>
            <a:off x="2146481" y="3561667"/>
            <a:ext cx="7835539" cy="213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sz="1900" dirty="0"/>
              <a:t>If performance falls short of expectations (ratio &lt; 1), the customer is dissatisfied.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sz="1900" dirty="0"/>
              <a:t>If the performance matches expectations (ratio = 1), the customer is satisfied.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sz="1900" dirty="0"/>
              <a:t>If the performance exceeds expectations (ratio &gt; 1), the customer is very satisfied or even delighted.</a:t>
            </a:r>
          </a:p>
        </p:txBody>
      </p:sp>
    </p:spTree>
    <p:extLst>
      <p:ext uri="{BB962C8B-B14F-4D97-AF65-F5344CB8AC3E}">
        <p14:creationId xmlns:p14="http://schemas.microsoft.com/office/powerpoint/2010/main" val="115811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3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6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12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CF421260-2DAE-42AD-BA9C-E81B0CC001DF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91138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Managing Customer Relations (cont’d)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3634" y="1789097"/>
            <a:ext cx="8077200" cy="5135563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 dirty="0"/>
              <a:t>Managing Customer Expectations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Don’t oversell the project; better to undersell.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Develop a well-defined project scope statement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Share significant problems and risks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Keep everyone informed about the project’s progress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Involve customers early in decisions about project development changes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Handle customer relationships and problems in an expeditious, competent, and professional manner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Speak with one voice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Speak the language of the customer</a:t>
            </a:r>
          </a:p>
        </p:txBody>
      </p:sp>
    </p:spTree>
    <p:extLst>
      <p:ext uri="{BB962C8B-B14F-4D97-AF65-F5344CB8AC3E}">
        <p14:creationId xmlns:p14="http://schemas.microsoft.com/office/powerpoint/2010/main" val="306305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animBg="1" autoUpdateAnimBg="0"/>
      <p:bldP spid="9113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12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5522585C-2DD5-4BAA-9B2D-6101BD9F7A1E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131074" name="AutoShape 2"/>
          <p:cNvSpPr>
            <a:spLocks noGrp="1" noChangeArrowheads="1"/>
          </p:cNvSpPr>
          <p:nvPr>
            <p:ph type="title"/>
          </p:nvPr>
        </p:nvSpPr>
        <p:spPr>
          <a:xfrm>
            <a:off x="2017714" y="266700"/>
            <a:ext cx="8156575" cy="755650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 dirty="0"/>
              <a:t>Project Roles, Challenges, and Strategies</a:t>
            </a:r>
          </a:p>
        </p:txBody>
      </p:sp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8921490" y="6202204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TABLE 12.3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31350" name="Group 278"/>
          <p:cNvGraphicFramePr>
            <a:graphicFrameLocks noGrp="1"/>
          </p:cNvGraphicFramePr>
          <p:nvPr/>
        </p:nvGraphicFramePr>
        <p:xfrm>
          <a:off x="2073275" y="1325561"/>
          <a:ext cx="8045450" cy="4846638"/>
        </p:xfrm>
        <a:graphic>
          <a:graphicData uri="http://schemas.openxmlformats.org/drawingml/2006/table">
            <a:tbl>
              <a:tblPr/>
              <a:tblGrid>
                <a:gridCol w="2376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3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5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336699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990033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6666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Manager Roles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B="9144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336699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990033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6666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Challenges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B="9144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336699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990033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6666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Strategies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B="9144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8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336699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990033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6666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Entrepreneur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336699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990033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6666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Navigate unfamiliar surroundings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336699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990033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6666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persuasion to influence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others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9144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8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336699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990033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6666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Politician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336699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990033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6666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Understand two diverse cultures (parent and client organization)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336699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990033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6666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Align with the powerful individuals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84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336699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990033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6666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Friend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336699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990033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6666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Determine the important  relationships to build and sustain outside the team itself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336699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990033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6666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Identify common interests and experiences to bridge </a:t>
                      </a:r>
                      <a:b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friendship with the client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8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336699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990033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6666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Marketer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336699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990033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6666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Understand the strategic objectives of the client organization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336699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990033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6666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Align new ideas/proposals with  the strategic objectives of the client organization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8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336699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990033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6666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Coach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336699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990033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6666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Motivate client team members without formal authority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336699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990033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6666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 challenging tasks </a:t>
                      </a:r>
                      <a:b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build the skills of the team members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7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12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5FCAD5CE-60DC-4D3F-BB35-CF4291D9ED68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96260" name="AutoShap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Key Terms</a:t>
            </a: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2255838" y="1600221"/>
            <a:ext cx="7680325" cy="334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marL="231775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b="1" dirty="0">
                <a:latin typeface="Arial" panose="020B0604020202020204" pitchFamily="34" charset="0"/>
              </a:rPr>
              <a:t>Best alternative to a negotiated agreement (BATNA)</a:t>
            </a:r>
            <a:endParaRPr lang="en-US" b="1" i="1" dirty="0">
              <a:latin typeface="Arial" panose="020B0604020202020204" pitchFamily="34" charset="0"/>
            </a:endParaRPr>
          </a:p>
          <a:p>
            <a:pPr>
              <a:spcBef>
                <a:spcPct val="30000"/>
              </a:spcBef>
            </a:pPr>
            <a:r>
              <a:rPr lang="en-US" b="1" dirty="0">
                <a:latin typeface="Arial" panose="020B0604020202020204" pitchFamily="34" charset="0"/>
              </a:rPr>
              <a:t>Co-location</a:t>
            </a:r>
            <a:endParaRPr lang="en-US" b="1" i="1" dirty="0">
              <a:latin typeface="Arial" panose="020B0604020202020204" pitchFamily="34" charset="0"/>
            </a:endParaRPr>
          </a:p>
          <a:p>
            <a:pPr>
              <a:spcBef>
                <a:spcPct val="30000"/>
              </a:spcBef>
            </a:pPr>
            <a:r>
              <a:rPr lang="en-US" b="1" dirty="0">
                <a:latin typeface="Arial" panose="020B0604020202020204" pitchFamily="34" charset="0"/>
              </a:rPr>
              <a:t>Escalation</a:t>
            </a:r>
            <a:endParaRPr lang="en-US" b="1" i="1" dirty="0">
              <a:latin typeface="Arial" panose="020B0604020202020204" pitchFamily="34" charset="0"/>
            </a:endParaRPr>
          </a:p>
          <a:p>
            <a:pPr>
              <a:spcBef>
                <a:spcPct val="30000"/>
              </a:spcBef>
            </a:pPr>
            <a:r>
              <a:rPr lang="en-US" b="1" dirty="0">
                <a:latin typeface="Arial" panose="020B0604020202020204" pitchFamily="34" charset="0"/>
              </a:rPr>
              <a:t>Met-expectations model</a:t>
            </a:r>
            <a:endParaRPr lang="en-US" b="1" i="1" dirty="0">
              <a:latin typeface="Arial" panose="020B0604020202020204" pitchFamily="34" charset="0"/>
            </a:endParaRPr>
          </a:p>
          <a:p>
            <a:pPr>
              <a:spcBef>
                <a:spcPct val="30000"/>
              </a:spcBef>
            </a:pPr>
            <a:r>
              <a:rPr lang="en-US" b="1" dirty="0">
                <a:latin typeface="Arial" panose="020B0604020202020204" pitchFamily="34" charset="0"/>
              </a:rPr>
              <a:t>Outsourcing</a:t>
            </a:r>
          </a:p>
          <a:p>
            <a:pPr>
              <a:spcBef>
                <a:spcPct val="30000"/>
              </a:spcBef>
            </a:pPr>
            <a:r>
              <a:rPr lang="en-US" b="1" dirty="0">
                <a:latin typeface="Arial" panose="020B0604020202020204" pitchFamily="34" charset="0"/>
              </a:rPr>
              <a:t>Partnering charter</a:t>
            </a:r>
            <a:endParaRPr lang="en-US" b="1" i="1" dirty="0">
              <a:latin typeface="Arial" panose="020B0604020202020204" pitchFamily="34" charset="0"/>
            </a:endParaRPr>
          </a:p>
          <a:p>
            <a:pPr>
              <a:spcBef>
                <a:spcPct val="30000"/>
              </a:spcBef>
            </a:pPr>
            <a:r>
              <a:rPr lang="en-US" b="1" dirty="0">
                <a:latin typeface="Arial" panose="020B0604020202020204" pitchFamily="34" charset="0"/>
              </a:rPr>
              <a:t>Principled negotiation</a:t>
            </a:r>
            <a:endParaRPr lang="en-US" b="1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76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2" name="Rectangle 6"/>
          <p:cNvSpPr>
            <a:spLocks noChangeArrowheads="1"/>
          </p:cNvSpPr>
          <p:nvPr/>
        </p:nvSpPr>
        <p:spPr bwMode="auto">
          <a:xfrm>
            <a:off x="2164124" y="1600221"/>
            <a:ext cx="7701879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0"/>
          <a:lstStyle>
            <a:lvl1pPr algn="ctr">
              <a:spcBef>
                <a:spcPct val="20000"/>
              </a:spcBef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336550" algn="ctr">
              <a:spcBef>
                <a:spcPct val="20000"/>
              </a:spcBef>
              <a:defRPr sz="2400">
                <a:solidFill>
                  <a:srgbClr val="990033"/>
                </a:solidFill>
                <a:latin typeface="Arial" panose="020B0604020202020204" pitchFamily="34" charset="0"/>
              </a:defRPr>
            </a:lvl2pPr>
            <a:lvl3pPr marL="735013" algn="ctr">
              <a:spcBef>
                <a:spcPct val="20000"/>
              </a:spcBef>
              <a:defRPr sz="2000">
                <a:solidFill>
                  <a:srgbClr val="006666"/>
                </a:solidFill>
                <a:latin typeface="Tahoma" panose="020B0604030504040204" pitchFamily="34" charset="0"/>
              </a:defRPr>
            </a:lvl3pPr>
            <a:lvl4pPr marL="1023938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4351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923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3495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8067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2639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sz="3200" dirty="0">
                <a:solidFill>
                  <a:schemeClr val="tx1"/>
                </a:solidFill>
                <a:effectLst/>
              </a:rPr>
              <a:t>Contract Management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12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CF055638-C8F6-467F-BEB1-F36082ECBEB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425" y="960148"/>
            <a:ext cx="8439150" cy="54292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2142351" y="685831"/>
            <a:ext cx="0" cy="1554153"/>
          </a:xfrm>
          <a:prstGeom prst="lin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07068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12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7B354E65-11F0-4F73-8A7F-6C1FA9A82E3D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138242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Procurement Management Process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325904"/>
            <a:ext cx="8077200" cy="4770437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dirty="0"/>
              <a:t>Planning purchases and acquisitions</a:t>
            </a:r>
          </a:p>
          <a:p>
            <a:pPr marL="533400" indent="-533400">
              <a:buFontTx/>
              <a:buAutoNum type="arabicPeriod"/>
            </a:pPr>
            <a:r>
              <a:rPr lang="en-US" dirty="0"/>
              <a:t>Planning contracting</a:t>
            </a:r>
          </a:p>
          <a:p>
            <a:pPr marL="533400" indent="-533400">
              <a:buFontTx/>
              <a:buAutoNum type="arabicPeriod"/>
            </a:pPr>
            <a:r>
              <a:rPr lang="en-US" dirty="0"/>
              <a:t>Requesting seller responses</a:t>
            </a:r>
          </a:p>
          <a:p>
            <a:pPr marL="533400" indent="-533400">
              <a:buFontTx/>
              <a:buAutoNum type="arabicPeriod"/>
            </a:pPr>
            <a:r>
              <a:rPr lang="en-US" dirty="0"/>
              <a:t>Selecting sellers</a:t>
            </a:r>
          </a:p>
          <a:p>
            <a:pPr marL="533400" indent="-533400">
              <a:buFontTx/>
              <a:buAutoNum type="arabicPeriod"/>
            </a:pPr>
            <a:r>
              <a:rPr lang="en-US" dirty="0"/>
              <a:t>Administering the contract</a:t>
            </a:r>
          </a:p>
          <a:p>
            <a:pPr marL="533400" indent="-533400">
              <a:buFontTx/>
              <a:buAutoNum type="arabicPeriod"/>
            </a:pPr>
            <a:r>
              <a:rPr lang="en-US" dirty="0"/>
              <a:t>Closing the contract</a:t>
            </a:r>
          </a:p>
        </p:txBody>
      </p:sp>
      <p:pic>
        <p:nvPicPr>
          <p:cNvPr id="138245" name="Picture 5" descr="BS01594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34164" y="3136900"/>
            <a:ext cx="3119437" cy="30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301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12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3D26B18A-D4A7-49BF-9E8C-3E3DA1789936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139266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Contract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349552"/>
            <a:ext cx="8077200" cy="4876800"/>
          </a:xfrm>
        </p:spPr>
        <p:txBody>
          <a:bodyPr/>
          <a:lstStyle/>
          <a:p>
            <a:pPr>
              <a:spcBef>
                <a:spcPct val="45000"/>
              </a:spcBef>
            </a:pPr>
            <a:r>
              <a:rPr lang="en-US" dirty="0"/>
              <a:t>A formal agreement between two parties wherein the contractor obligates itself to perform a service and the client obligates itself to do something in return.</a:t>
            </a:r>
          </a:p>
          <a:p>
            <a:pPr lvl="1">
              <a:spcBef>
                <a:spcPct val="45000"/>
              </a:spcBef>
            </a:pPr>
            <a:r>
              <a:rPr lang="en-US" dirty="0"/>
              <a:t>Defines the responsibilities of the parties, spells out the conditions of its operations</a:t>
            </a:r>
          </a:p>
          <a:p>
            <a:pPr lvl="1">
              <a:spcBef>
                <a:spcPct val="45000"/>
              </a:spcBef>
            </a:pPr>
            <a:r>
              <a:rPr lang="en-US" dirty="0"/>
              <a:t>Defines the rights of the parties to each other</a:t>
            </a:r>
          </a:p>
          <a:p>
            <a:pPr lvl="1">
              <a:spcBef>
                <a:spcPct val="45000"/>
              </a:spcBef>
            </a:pPr>
            <a:r>
              <a:rPr lang="en-US" dirty="0"/>
              <a:t>Grants remedies to a party if the other party breaches its transactional obligations</a:t>
            </a:r>
          </a:p>
        </p:txBody>
      </p:sp>
    </p:spTree>
    <p:extLst>
      <p:ext uri="{BB962C8B-B14F-4D97-AF65-F5344CB8AC3E}">
        <p14:creationId xmlns:p14="http://schemas.microsoft.com/office/powerpoint/2010/main" val="2581589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386809"/>
            <a:ext cx="8077200" cy="48768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Understand the advantages and disadvantages of outsourcing project work</a:t>
            </a:r>
          </a:p>
          <a:p>
            <a:pPr marL="514350" indent="-514350">
              <a:buAutoNum type="arabicPeriod"/>
            </a:pPr>
            <a:r>
              <a:rPr lang="en-US" dirty="0"/>
              <a:t>Describe the basic elements of a Request for Proposal (RFP)</a:t>
            </a:r>
          </a:p>
          <a:p>
            <a:pPr marL="514350" indent="-514350">
              <a:buAutoNum type="arabicPeriod"/>
            </a:pPr>
            <a:r>
              <a:rPr lang="en-US" dirty="0"/>
              <a:t>Identify best practices for outsourcing project work</a:t>
            </a:r>
          </a:p>
          <a:p>
            <a:pPr marL="514350" indent="-514350">
              <a:buAutoNum type="arabicPeriod"/>
            </a:pPr>
            <a:r>
              <a:rPr lang="en-US" dirty="0"/>
              <a:t>Practice principled negotiation</a:t>
            </a:r>
          </a:p>
          <a:p>
            <a:pPr marL="514350" indent="-514350">
              <a:buAutoNum type="arabicPeriod"/>
            </a:pPr>
            <a:r>
              <a:rPr lang="en-US" dirty="0"/>
              <a:t>Describe the met-expectations model of customer satisfaction and its implications for working with customers on projects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12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99A9600D-45E7-4CF0-AB14-5C77CDB2B04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3664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12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80E216F1-5B8A-49AE-A692-E8B9F3D4909F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99330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Types of Contracts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326514"/>
            <a:ext cx="8077200" cy="5028534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 dirty="0"/>
              <a:t>Fixed-Price (FP) Contract or Lump-sum Agreement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The contractor with the lowest bid agrees to perform all work specified in the contract at a fixed price 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The disadvantage for owners is that it is more difficult and more costly to prepare.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The primary disadvantage for contractors is the risk of underestimating project costs.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Contract adjustments:</a:t>
            </a:r>
          </a:p>
          <a:p>
            <a:pPr lvl="2">
              <a:spcBef>
                <a:spcPct val="30000"/>
              </a:spcBef>
            </a:pPr>
            <a:r>
              <a:rPr lang="en-US" sz="2400" dirty="0"/>
              <a:t>Redetermination provisions</a:t>
            </a:r>
          </a:p>
          <a:p>
            <a:pPr lvl="2">
              <a:spcBef>
                <a:spcPct val="30000"/>
              </a:spcBef>
            </a:pPr>
            <a:r>
              <a:rPr lang="en-US" sz="2400" dirty="0"/>
              <a:t>Performance incentives</a:t>
            </a:r>
          </a:p>
        </p:txBody>
      </p:sp>
    </p:spTree>
    <p:extLst>
      <p:ext uri="{BB962C8B-B14F-4D97-AF65-F5344CB8AC3E}">
        <p14:creationId xmlns:p14="http://schemas.microsoft.com/office/powerpoint/2010/main" val="19741247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12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11506C5B-5C76-4A42-904A-3D93E24ECFDF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100354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Types of Contracts (cont’d)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295370"/>
            <a:ext cx="8077200" cy="4876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/>
              <a:t>Cost-Plus Contracts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The contractor is reimbursed for all direct allowable costs (materials, labor, travel) plus an additional prior-negotiated fee (set as a percentage of the total costs) to cover overhead and profit.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Risk to client is in relying on the contractor’s best efforts to contain costs.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Controls on contractors:</a:t>
            </a:r>
          </a:p>
          <a:p>
            <a:pPr lvl="2">
              <a:spcBef>
                <a:spcPct val="50000"/>
              </a:spcBef>
            </a:pPr>
            <a:r>
              <a:rPr lang="en-US" sz="2400" dirty="0"/>
              <a:t>Performance and schedule incentives</a:t>
            </a:r>
          </a:p>
          <a:p>
            <a:pPr lvl="2">
              <a:spcBef>
                <a:spcPct val="50000"/>
              </a:spcBef>
            </a:pPr>
            <a:r>
              <a:rPr lang="en-US" sz="2400" dirty="0"/>
              <a:t>Costs-sharing clauses</a:t>
            </a:r>
          </a:p>
        </p:txBody>
      </p:sp>
    </p:spTree>
    <p:extLst>
      <p:ext uri="{BB962C8B-B14F-4D97-AF65-F5344CB8AC3E}">
        <p14:creationId xmlns:p14="http://schemas.microsoft.com/office/powerpoint/2010/main" val="16724946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12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05B4975D-F4BD-45F8-A00B-2F483430390C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140290" name="AutoShape 2"/>
          <p:cNvSpPr>
            <a:spLocks noGrp="1" noChangeArrowheads="1"/>
          </p:cNvSpPr>
          <p:nvPr>
            <p:ph type="title"/>
          </p:nvPr>
        </p:nvSpPr>
        <p:spPr>
          <a:xfrm>
            <a:off x="2017714" y="266700"/>
            <a:ext cx="8156575" cy="755650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 dirty="0"/>
              <a:t>Contract Type versus Risk</a:t>
            </a:r>
          </a:p>
        </p:txBody>
      </p:sp>
      <p:sp>
        <p:nvSpPr>
          <p:cNvPr id="140330" name="Text Box 42"/>
          <p:cNvSpPr txBox="1">
            <a:spLocks noChangeArrowheads="1"/>
          </p:cNvSpPr>
          <p:nvPr/>
        </p:nvSpPr>
        <p:spPr bwMode="auto">
          <a:xfrm>
            <a:off x="8931276" y="5989639"/>
            <a:ext cx="12795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A12.1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140331" name="Picture 43" descr="12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771" y="1389063"/>
            <a:ext cx="7997825" cy="3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05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0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12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4B10742C-041F-4DA5-AF8A-825CD289453A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101378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Contract Changes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295370"/>
            <a:ext cx="8077200" cy="4876800"/>
          </a:xfrm>
        </p:spPr>
        <p:txBody>
          <a:bodyPr/>
          <a:lstStyle/>
          <a:p>
            <a:pPr defTabSz="1025525">
              <a:spcBef>
                <a:spcPct val="50000"/>
              </a:spcBef>
            </a:pPr>
            <a:r>
              <a:rPr lang="en-US" dirty="0"/>
              <a:t>Contract Change Control System</a:t>
            </a:r>
          </a:p>
          <a:p>
            <a:pPr lvl="1" defTabSz="1025525">
              <a:spcBef>
                <a:spcPct val="50000"/>
              </a:spcBef>
            </a:pPr>
            <a:r>
              <a:rPr lang="en-US" dirty="0"/>
              <a:t>Defines the process by which a contract’s authorized scope (costs and activities) may be modified:</a:t>
            </a:r>
          </a:p>
          <a:p>
            <a:pPr marL="914400" lvl="2" indent="-280988" defTabSz="1025525">
              <a:spcBef>
                <a:spcPct val="50000"/>
              </a:spcBef>
            </a:pPr>
            <a:r>
              <a:rPr lang="en-US" sz="2400" dirty="0"/>
              <a:t>Paperwork</a:t>
            </a:r>
          </a:p>
          <a:p>
            <a:pPr marL="914400" lvl="2" indent="-280988" defTabSz="1025525">
              <a:spcBef>
                <a:spcPct val="50000"/>
              </a:spcBef>
            </a:pPr>
            <a:r>
              <a:rPr lang="en-US" sz="2400" dirty="0"/>
              <a:t>Tracking systems</a:t>
            </a:r>
          </a:p>
          <a:p>
            <a:pPr marL="914400" lvl="2" indent="-280988" defTabSz="1025525">
              <a:spcBef>
                <a:spcPct val="50000"/>
              </a:spcBef>
            </a:pPr>
            <a:r>
              <a:rPr lang="en-US" sz="2400" dirty="0"/>
              <a:t>Dispute resolution procedures</a:t>
            </a:r>
          </a:p>
          <a:p>
            <a:pPr marL="914400" lvl="2" indent="-280988" defTabSz="1025525">
              <a:spcBef>
                <a:spcPct val="50000"/>
              </a:spcBef>
            </a:pPr>
            <a:r>
              <a:rPr lang="en-US" sz="2400" dirty="0"/>
              <a:t>Approval levels necessary for authorizing changes</a:t>
            </a:r>
          </a:p>
          <a:p>
            <a:pPr lvl="1" defTabSz="1025525">
              <a:spcBef>
                <a:spcPct val="50000"/>
              </a:spcBef>
            </a:pPr>
            <a:r>
              <a:rPr lang="en-US" dirty="0"/>
              <a:t>Best practice is the inclusion of change control system provisions in the original contract.</a:t>
            </a:r>
          </a:p>
        </p:txBody>
      </p:sp>
    </p:spTree>
    <p:extLst>
      <p:ext uri="{BB962C8B-B14F-4D97-AF65-F5344CB8AC3E}">
        <p14:creationId xmlns:p14="http://schemas.microsoft.com/office/powerpoint/2010/main" val="3531236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295370"/>
            <a:ext cx="80772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12.1	Outsourcing Project Work</a:t>
            </a:r>
          </a:p>
          <a:p>
            <a:pPr marL="0" indent="0">
              <a:buNone/>
            </a:pPr>
            <a:r>
              <a:rPr lang="en-US" dirty="0"/>
              <a:t>12.2	Request for Proposal (RFP)</a:t>
            </a:r>
          </a:p>
          <a:p>
            <a:pPr marL="0" indent="0">
              <a:buNone/>
            </a:pPr>
            <a:r>
              <a:rPr lang="en-US" dirty="0"/>
              <a:t>12.3	Best Practices in Outsourcing Project Work</a:t>
            </a:r>
          </a:p>
          <a:p>
            <a:pPr marL="0" indent="0">
              <a:buNone/>
            </a:pPr>
            <a:r>
              <a:rPr lang="en-US" dirty="0"/>
              <a:t>12.4	The Art of Negotiating</a:t>
            </a:r>
          </a:p>
          <a:p>
            <a:pPr marL="0" indent="0">
              <a:buNone/>
            </a:pPr>
            <a:r>
              <a:rPr lang="en-US" dirty="0"/>
              <a:t>12.5	A Note on Managing Customer Relations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12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99A9600D-45E7-4CF0-AB14-5C77CDB2B04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065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8" name="AutoShape 104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Outsourcing Project Work</a:t>
            </a:r>
          </a:p>
        </p:txBody>
      </p:sp>
      <p:sp>
        <p:nvSpPr>
          <p:cNvPr id="28689" name="Rectangle 1041"/>
          <p:cNvSpPr>
            <a:spLocks noGrp="1" noChangeArrowheads="1"/>
          </p:cNvSpPr>
          <p:nvPr>
            <p:ph type="body" idx="1"/>
          </p:nvPr>
        </p:nvSpPr>
        <p:spPr>
          <a:xfrm>
            <a:off x="2057400" y="1325903"/>
            <a:ext cx="8244794" cy="4876800"/>
          </a:xfrm>
        </p:spPr>
        <p:txBody>
          <a:bodyPr/>
          <a:lstStyle/>
          <a:p>
            <a:r>
              <a:rPr lang="en-US" dirty="0"/>
              <a:t>Outsourcing</a:t>
            </a:r>
          </a:p>
          <a:p>
            <a:pPr lvl="1"/>
            <a:r>
              <a:rPr lang="en-US" dirty="0"/>
              <a:t>The process of transferring of business functions or processes (e.g., customer support, IT, accounting) to other, often foreign companies</a:t>
            </a:r>
          </a:p>
          <a:p>
            <a:pPr lvl="1"/>
            <a:r>
              <a:rPr lang="en-US" dirty="0"/>
              <a:t>Being applied to contracting significant chunks of project work</a:t>
            </a:r>
          </a:p>
          <a:p>
            <a:pPr lvl="1"/>
            <a:r>
              <a:rPr lang="en-US" dirty="0"/>
              <a:t>Being applied to the creation of new products and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12–</a:t>
            </a:r>
            <a:fld id="{0D487610-06ED-468F-97A9-ECCCE41ACB4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464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12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DFC9FE84-8D9D-4C6F-BE82-5DD46721FD1E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26978" name="AutoShape 2"/>
          <p:cNvSpPr>
            <a:spLocks noGrp="1" noChangeArrowheads="1"/>
          </p:cNvSpPr>
          <p:nvPr>
            <p:ph type="title"/>
          </p:nvPr>
        </p:nvSpPr>
        <p:spPr>
          <a:xfrm>
            <a:off x="2017714" y="266700"/>
            <a:ext cx="8156575" cy="755650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 dirty="0"/>
              <a:t>Reclining Chair Project</a:t>
            </a: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12.1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952" y="1237244"/>
            <a:ext cx="5852096" cy="530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19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12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035EB130-B8F9-476B-9EFA-019668CA3DBD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Outsourcing Project Work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1386809"/>
            <a:ext cx="3962400" cy="4876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/>
              <a:t>Advantages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Cost reduction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Faster project completion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High level of expertise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Flexibility</a:t>
            </a:r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1386809"/>
            <a:ext cx="3962400" cy="4876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/>
              <a:t>Disadvantages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Coordination breakdowns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Loss of control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Conflict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Security issues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Political hot potato</a:t>
            </a:r>
          </a:p>
        </p:txBody>
      </p:sp>
    </p:spTree>
    <p:extLst>
      <p:ext uri="{BB962C8B-B14F-4D97-AF65-F5344CB8AC3E}">
        <p14:creationId xmlns:p14="http://schemas.microsoft.com/office/powerpoint/2010/main" val="1459168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for Proposal (RFP)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295370"/>
            <a:ext cx="8077200" cy="4876800"/>
          </a:xfrm>
        </p:spPr>
        <p:txBody>
          <a:bodyPr/>
          <a:lstStyle/>
          <a:p>
            <a:r>
              <a:rPr lang="en-US" dirty="0"/>
              <a:t>Be announced to external contractors/vendors with adequate experience to implement the project</a:t>
            </a:r>
          </a:p>
          <a:p>
            <a:r>
              <a:rPr lang="en-US" dirty="0"/>
              <a:t>Development steps:</a:t>
            </a:r>
          </a:p>
          <a:p>
            <a:pPr marL="33655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12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99A9600D-45E7-4CF0-AB14-5C77CDB2B04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997" y="3330882"/>
            <a:ext cx="6803246" cy="2841289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8701518" y="6205623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12.2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11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Contractor Evaluation Template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12</a:t>
            </a:r>
            <a:r>
              <a:rPr lang="en-US">
                <a:cs typeface="Times New Roman" panose="02020603050405020304" pitchFamily="18" charset="0"/>
              </a:rPr>
              <a:t>–</a:t>
            </a:r>
            <a:fld id="{99A9600D-45E7-4CF0-AB14-5C77CDB2B04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1783099"/>
            <a:ext cx="8153400" cy="2226389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701518" y="6205623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12.3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4016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9A824E176BC24B89D5D6B85A74A217" ma:contentTypeVersion="13" ma:contentTypeDescription="Create a new document." ma:contentTypeScope="" ma:versionID="f026d46e9e8e8d394797aa4f2165e717">
  <xsd:schema xmlns:xsd="http://www.w3.org/2001/XMLSchema" xmlns:xs="http://www.w3.org/2001/XMLSchema" xmlns:p="http://schemas.microsoft.com/office/2006/metadata/properties" xmlns:ns3="061643d2-7b54-41e1-a7eb-63fda343f8f3" xmlns:ns4="da07c3eb-2b80-4ade-9c23-1098c8d4e098" targetNamespace="http://schemas.microsoft.com/office/2006/metadata/properties" ma:root="true" ma:fieldsID="13e78a043f4fb3af18715b6509ff1db6" ns3:_="" ns4:_="">
    <xsd:import namespace="061643d2-7b54-41e1-a7eb-63fda343f8f3"/>
    <xsd:import namespace="da07c3eb-2b80-4ade-9c23-1098c8d4e09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1643d2-7b54-41e1-a7eb-63fda343f8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7c3eb-2b80-4ade-9c23-1098c8d4e0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45A5CA-23F6-4F67-AB57-C39019518E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1643d2-7b54-41e1-a7eb-63fda343f8f3"/>
    <ds:schemaRef ds:uri="da07c3eb-2b80-4ade-9c23-1098c8d4e0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9436E2-B836-4DBD-BC19-6004291DFF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89A71B-7612-4D0B-B5DC-DCFF9C291B18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da07c3eb-2b80-4ade-9c23-1098c8d4e098"/>
    <ds:schemaRef ds:uri="061643d2-7b54-41e1-a7eb-63fda343f8f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</TotalTime>
  <Words>1269</Words>
  <Application>Microsoft Office PowerPoint</Application>
  <PresentationFormat>Widescreen</PresentationFormat>
  <Paragraphs>312</Paragraphs>
  <Slides>33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Century Gothic</vt:lpstr>
      <vt:lpstr>Univers</vt:lpstr>
      <vt:lpstr>Wingdings 3</vt:lpstr>
      <vt:lpstr>Ion</vt:lpstr>
      <vt:lpstr>Chapter twelve - Outsourcing: Managing Interorganizational Relations  </vt:lpstr>
      <vt:lpstr>Where We Are Now</vt:lpstr>
      <vt:lpstr>Learning Objectives</vt:lpstr>
      <vt:lpstr>Chapter Outline</vt:lpstr>
      <vt:lpstr>Outsourcing Project Work</vt:lpstr>
      <vt:lpstr>Reclining Chair Project</vt:lpstr>
      <vt:lpstr>Outsourcing Project Work</vt:lpstr>
      <vt:lpstr>Request for Proposal (RFP)</vt:lpstr>
      <vt:lpstr>Contractor Evaluation Template</vt:lpstr>
      <vt:lpstr>Best Practices in Outsourcing Project Work</vt:lpstr>
      <vt:lpstr>Key Differences Between Partnering and Traditional Approaches to Managing Contracted Relationships</vt:lpstr>
      <vt:lpstr>Key Differences Between Partnering and  Traditional Approaches …(cont’d)</vt:lpstr>
      <vt:lpstr>Strategies for Communicating  with Outsourcers</vt:lpstr>
      <vt:lpstr>Project Partnering Charter</vt:lpstr>
      <vt:lpstr>Preproject Activities—Setting the Stage  for Successful Partnering</vt:lpstr>
      <vt:lpstr>Project Implementation—Sustaining Collaborative Relationships</vt:lpstr>
      <vt:lpstr>Project Completion—Celebrating Success</vt:lpstr>
      <vt:lpstr>Sample Online Partnering Survey</vt:lpstr>
      <vt:lpstr>Advantages of Long-term Partnerships</vt:lpstr>
      <vt:lpstr>The Art of Negotiating</vt:lpstr>
      <vt:lpstr>The Art of Negotiating (cont’d)</vt:lpstr>
      <vt:lpstr>Managing Customer Relations</vt:lpstr>
      <vt:lpstr>The Met-Expectations Model  of Customer Satisfaction</vt:lpstr>
      <vt:lpstr>Managing Customer Relations (cont’d)</vt:lpstr>
      <vt:lpstr>Project Roles, Challenges, and Strategies</vt:lpstr>
      <vt:lpstr>Key Terms</vt:lpstr>
      <vt:lpstr>PowerPoint Presentation</vt:lpstr>
      <vt:lpstr>Procurement Management Process</vt:lpstr>
      <vt:lpstr>Contract</vt:lpstr>
      <vt:lpstr>Types of Contracts</vt:lpstr>
      <vt:lpstr>Types of Contracts (cont’d)</vt:lpstr>
      <vt:lpstr>Contract Type versus Risk</vt:lpstr>
      <vt:lpstr>Contract Changes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twelve - Outsourcing: Managing Interorganizational Relations  </dc:title>
  <dc:creator>Stefan Gudnason</dc:creator>
  <cp:lastModifiedBy>Stefan Gudnason</cp:lastModifiedBy>
  <cp:revision>3</cp:revision>
  <dcterms:created xsi:type="dcterms:W3CDTF">2020-02-20T20:59:48Z</dcterms:created>
  <dcterms:modified xsi:type="dcterms:W3CDTF">2020-02-20T22:02:19Z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0x0101003F9A824E176BC24B89D5D6B85A74A217</vt:lpwstr>
  </property>
</Properties>
</file>