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sldIdLst>
    <p:sldId id="256" r:id="rId5"/>
    <p:sldId id="259" r:id="rId6"/>
    <p:sldId id="280" r:id="rId7"/>
    <p:sldId id="278" r:id="rId8"/>
    <p:sldId id="279" r:id="rId9"/>
    <p:sldId id="260" r:id="rId10"/>
    <p:sldId id="261" r:id="rId11"/>
    <p:sldId id="281" r:id="rId12"/>
    <p:sldId id="263" r:id="rId13"/>
    <p:sldId id="282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AA1E1-2B08-4A10-B947-7369EFB94018}" v="28" dt="2020-02-18T19:52:49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án Guðnason" userId="40b359a1-880f-40c2-b8e5-4b52eab2f1e5" providerId="ADAL" clId="{2DCAA1E1-2B08-4A10-B947-7369EFB94018}"/>
    <pc:docChg chg="undo custSel addSld modSld sldOrd">
      <pc:chgData name="Stefán Guðnason" userId="40b359a1-880f-40c2-b8e5-4b52eab2f1e5" providerId="ADAL" clId="{2DCAA1E1-2B08-4A10-B947-7369EFB94018}" dt="2020-02-18T19:52:49.131" v="147"/>
      <pc:docMkLst>
        <pc:docMk/>
      </pc:docMkLst>
      <pc:sldChg chg="modSp modAnim">
        <pc:chgData name="Stefán Guðnason" userId="40b359a1-880f-40c2-b8e5-4b52eab2f1e5" providerId="ADAL" clId="{2DCAA1E1-2B08-4A10-B947-7369EFB94018}" dt="2020-02-18T19:47:14.432" v="9" actId="20577"/>
        <pc:sldMkLst>
          <pc:docMk/>
          <pc:sldMk cId="1882392854" sldId="260"/>
        </pc:sldMkLst>
        <pc:spChg chg="mod">
          <ac:chgData name="Stefán Guðnason" userId="40b359a1-880f-40c2-b8e5-4b52eab2f1e5" providerId="ADAL" clId="{2DCAA1E1-2B08-4A10-B947-7369EFB94018}" dt="2020-02-18T19:47:14.432" v="9" actId="20577"/>
          <ac:spMkLst>
            <pc:docMk/>
            <pc:sldMk cId="1882392854" sldId="260"/>
            <ac:spMk id="28689" creationId="{00000000-0000-0000-0000-000000000000}"/>
          </ac:spMkLst>
        </pc:spChg>
      </pc:sldChg>
      <pc:sldChg chg="addSp delSp modSp">
        <pc:chgData name="Stefán Guðnason" userId="40b359a1-880f-40c2-b8e5-4b52eab2f1e5" providerId="ADAL" clId="{2DCAA1E1-2B08-4A10-B947-7369EFB94018}" dt="2020-02-18T19:49:55.812" v="77" actId="20577"/>
        <pc:sldMkLst>
          <pc:docMk/>
          <pc:sldMk cId="1145782113" sldId="261"/>
        </pc:sldMkLst>
        <pc:spChg chg="add del mod">
          <ac:chgData name="Stefán Guðnason" userId="40b359a1-880f-40c2-b8e5-4b52eab2f1e5" providerId="ADAL" clId="{2DCAA1E1-2B08-4A10-B947-7369EFB94018}" dt="2020-02-18T19:49:29.559" v="68" actId="478"/>
          <ac:spMkLst>
            <pc:docMk/>
            <pc:sldMk cId="1145782113" sldId="261"/>
            <ac:spMk id="2" creationId="{E0596FB2-8E2B-47BC-A7B8-846A17E593DA}"/>
          </ac:spMkLst>
        </pc:spChg>
        <pc:spChg chg="mod">
          <ac:chgData name="Stefán Guðnason" userId="40b359a1-880f-40c2-b8e5-4b52eab2f1e5" providerId="ADAL" clId="{2DCAA1E1-2B08-4A10-B947-7369EFB94018}" dt="2020-02-18T19:48:05.938" v="45" actId="20577"/>
          <ac:spMkLst>
            <pc:docMk/>
            <pc:sldMk cId="1145782113" sldId="261"/>
            <ac:spMk id="81922" creationId="{00000000-0000-0000-0000-000000000000}"/>
          </ac:spMkLst>
        </pc:spChg>
        <pc:spChg chg="mod">
          <ac:chgData name="Stefán Guðnason" userId="40b359a1-880f-40c2-b8e5-4b52eab2f1e5" providerId="ADAL" clId="{2DCAA1E1-2B08-4A10-B947-7369EFB94018}" dt="2020-02-18T19:49:55.812" v="77" actId="20577"/>
          <ac:spMkLst>
            <pc:docMk/>
            <pc:sldMk cId="1145782113" sldId="261"/>
            <ac:spMk id="81924" creationId="{00000000-0000-0000-0000-000000000000}"/>
          </ac:spMkLst>
        </pc:spChg>
        <pc:spChg chg="del mod">
          <ac:chgData name="Stefán Guðnason" userId="40b359a1-880f-40c2-b8e5-4b52eab2f1e5" providerId="ADAL" clId="{2DCAA1E1-2B08-4A10-B947-7369EFB94018}" dt="2020-02-18T19:48:15.978" v="48"/>
          <ac:spMkLst>
            <pc:docMk/>
            <pc:sldMk cId="1145782113" sldId="261"/>
            <ac:spMk id="81925" creationId="{00000000-0000-0000-0000-000000000000}"/>
          </ac:spMkLst>
        </pc:spChg>
      </pc:sldChg>
      <pc:sldChg chg="ord">
        <pc:chgData name="Stefán Guðnason" userId="40b359a1-880f-40c2-b8e5-4b52eab2f1e5" providerId="ADAL" clId="{2DCAA1E1-2B08-4A10-B947-7369EFB94018}" dt="2020-02-18T19:52:49.131" v="147"/>
        <pc:sldMkLst>
          <pc:docMk/>
          <pc:sldMk cId="1610556891" sldId="263"/>
        </pc:sldMkLst>
      </pc:sldChg>
      <pc:sldChg chg="addSp delSp modSp add">
        <pc:chgData name="Stefán Guðnason" userId="40b359a1-880f-40c2-b8e5-4b52eab2f1e5" providerId="ADAL" clId="{2DCAA1E1-2B08-4A10-B947-7369EFB94018}" dt="2020-02-18T19:51:39.197" v="141"/>
        <pc:sldMkLst>
          <pc:docMk/>
          <pc:sldMk cId="984947882" sldId="281"/>
        </pc:sldMkLst>
        <pc:spChg chg="add del mod">
          <ac:chgData name="Stefán Guðnason" userId="40b359a1-880f-40c2-b8e5-4b52eab2f1e5" providerId="ADAL" clId="{2DCAA1E1-2B08-4A10-B947-7369EFB94018}" dt="2020-02-18T19:50:14.284" v="79" actId="478"/>
          <ac:spMkLst>
            <pc:docMk/>
            <pc:sldMk cId="984947882" sldId="281"/>
            <ac:spMk id="3" creationId="{E2086DD7-D6D7-40E8-BDCF-5F2BE95C884D}"/>
          </ac:spMkLst>
        </pc:spChg>
        <pc:spChg chg="mod">
          <ac:chgData name="Stefán Guðnason" userId="40b359a1-880f-40c2-b8e5-4b52eab2f1e5" providerId="ADAL" clId="{2DCAA1E1-2B08-4A10-B947-7369EFB94018}" dt="2020-02-18T19:50:34.513" v="119" actId="14100"/>
          <ac:spMkLst>
            <pc:docMk/>
            <pc:sldMk cId="984947882" sldId="281"/>
            <ac:spMk id="81922" creationId="{00000000-0000-0000-0000-000000000000}"/>
          </ac:spMkLst>
        </pc:spChg>
        <pc:spChg chg="del">
          <ac:chgData name="Stefán Guðnason" userId="40b359a1-880f-40c2-b8e5-4b52eab2f1e5" providerId="ADAL" clId="{2DCAA1E1-2B08-4A10-B947-7369EFB94018}" dt="2020-02-18T19:50:11.267" v="78" actId="478"/>
          <ac:spMkLst>
            <pc:docMk/>
            <pc:sldMk cId="984947882" sldId="281"/>
            <ac:spMk id="81924" creationId="{00000000-0000-0000-0000-000000000000}"/>
          </ac:spMkLst>
        </pc:spChg>
        <pc:spChg chg="mod">
          <ac:chgData name="Stefán Guðnason" userId="40b359a1-880f-40c2-b8e5-4b52eab2f1e5" providerId="ADAL" clId="{2DCAA1E1-2B08-4A10-B947-7369EFB94018}" dt="2020-02-18T19:51:39.197" v="141"/>
          <ac:spMkLst>
            <pc:docMk/>
            <pc:sldMk cId="984947882" sldId="281"/>
            <ac:spMk id="81925" creationId="{00000000-0000-0000-0000-000000000000}"/>
          </ac:spMkLst>
        </pc:spChg>
      </pc:sldChg>
      <pc:sldChg chg="delSp modSp add">
        <pc:chgData name="Stefán Guðnason" userId="40b359a1-880f-40c2-b8e5-4b52eab2f1e5" providerId="ADAL" clId="{2DCAA1E1-2B08-4A10-B947-7369EFB94018}" dt="2020-02-18T19:52:31.318" v="146"/>
        <pc:sldMkLst>
          <pc:docMk/>
          <pc:sldMk cId="3435653545" sldId="282"/>
        </pc:sldMkLst>
        <pc:spChg chg="mod">
          <ac:chgData name="Stefán Guðnason" userId="40b359a1-880f-40c2-b8e5-4b52eab2f1e5" providerId="ADAL" clId="{2DCAA1E1-2B08-4A10-B947-7369EFB94018}" dt="2020-02-18T19:52:31.318" v="146"/>
          <ac:spMkLst>
            <pc:docMk/>
            <pc:sldMk cId="3435653545" sldId="282"/>
            <ac:spMk id="2" creationId="{BBCBC530-88CF-48B2-95E5-FA8E8DCE5A6B}"/>
          </ac:spMkLst>
        </pc:spChg>
        <pc:spChg chg="mod">
          <ac:chgData name="Stefán Guðnason" userId="40b359a1-880f-40c2-b8e5-4b52eab2f1e5" providerId="ADAL" clId="{2DCAA1E1-2B08-4A10-B947-7369EFB94018}" dt="2020-02-18T19:52:25.348" v="145"/>
          <ac:spMkLst>
            <pc:docMk/>
            <pc:sldMk cId="3435653545" sldId="282"/>
            <ac:spMk id="3" creationId="{62FB20F9-8035-4B69-9D96-90F73B80F862}"/>
          </ac:spMkLst>
        </pc:spChg>
        <pc:spChg chg="del">
          <ac:chgData name="Stefán Guðnason" userId="40b359a1-880f-40c2-b8e5-4b52eab2f1e5" providerId="ADAL" clId="{2DCAA1E1-2B08-4A10-B947-7369EFB94018}" dt="2020-02-18T19:52:20.478" v="143" actId="478"/>
          <ac:spMkLst>
            <pc:docMk/>
            <pc:sldMk cId="3435653545" sldId="282"/>
            <ac:spMk id="4" creationId="{1F4AAE26-4FEB-4500-AB5F-DD82F92BC9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C912-0671-4B47-8716-E0F5B4CA7B6B}" type="datetimeFigureOut">
              <a:rPr lang="is-IS" smtClean="0"/>
              <a:t>18.2.2020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04D02-11C6-401C-8D5C-9BF636FA276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95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9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3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3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48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3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1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2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41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5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4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9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227013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0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227013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4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14300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7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0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3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lvl="1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9–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6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9C26-F311-45E7-B1A8-259CC1DDD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</a:t>
            </a:r>
            <a:r>
              <a:rPr lang="is-IS" dirty="0" err="1"/>
              <a:t>nine</a:t>
            </a:r>
            <a:r>
              <a:rPr lang="is-IS" dirty="0"/>
              <a:t> – </a:t>
            </a:r>
            <a:r>
              <a:rPr lang="is-IS" dirty="0" err="1"/>
              <a:t>Reducing</a:t>
            </a:r>
            <a:r>
              <a:rPr lang="is-IS" dirty="0"/>
              <a:t> Project </a:t>
            </a:r>
            <a:r>
              <a:rPr lang="is-IS" dirty="0" err="1"/>
              <a:t>Duration</a:t>
            </a:r>
            <a:r>
              <a:rPr lang="is-I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A6692-F9D9-4361-A579-90D880162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Stefán Guðnason</a:t>
            </a:r>
          </a:p>
        </p:txBody>
      </p:sp>
    </p:spTree>
    <p:extLst>
      <p:ext uri="{BB962C8B-B14F-4D97-AF65-F5344CB8AC3E}">
        <p14:creationId xmlns:p14="http://schemas.microsoft.com/office/powerpoint/2010/main" val="28722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C530-88CF-48B2-95E5-FA8E8DCE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latin typeface="Helvetica" panose="020B0604020202020204" pitchFamily="34" charset="0"/>
                <a:cs typeface="Arial" panose="020B0604020202020204" pitchFamily="34" charset="0"/>
              </a:rPr>
              <a:t>Most common methods to crash projects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20F9-8035-4B69-9D96-90F73B80F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886266" cy="4195763"/>
          </a:xfrm>
        </p:spPr>
        <p:txBody>
          <a:bodyPr/>
          <a:lstStyle/>
          <a:p>
            <a:r>
              <a:rPr lang="en-US" dirty="0"/>
              <a:t>Scheduling overtime</a:t>
            </a:r>
          </a:p>
          <a:p>
            <a:r>
              <a:rPr lang="en-US" dirty="0"/>
              <a:t>Outsourcing</a:t>
            </a:r>
          </a:p>
          <a:p>
            <a:r>
              <a:rPr lang="en-US" dirty="0"/>
              <a:t>Adding resources.</a:t>
            </a:r>
          </a:p>
          <a:p>
            <a:endParaRPr lang="en-US" dirty="0"/>
          </a:p>
          <a:p>
            <a:r>
              <a:rPr lang="en-US" dirty="0"/>
              <a:t>Crashing:  shortening the duration of an activity or the whole project, beyond what it can be normally done</a:t>
            </a:r>
          </a:p>
          <a:p>
            <a:r>
              <a:rPr lang="en-US" dirty="0"/>
              <a:t>The challenge for the project manager is to use a quick, logical method  to compare the benefits of reducing the project time with the cost.  The need to shorten projects will only increase!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3565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420A406-B1C2-4194-9B66-CF12FFC8A40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Explanation of Project Costs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1712" y="1382772"/>
            <a:ext cx="8008577" cy="513556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Project Indirect Costs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Costs that cannot be associated with any particular work package or project activity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Supervision, administration, consultants, and interest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Costs that vary (increase) with time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Reducing project time directly reduces indirect costs</a:t>
            </a:r>
          </a:p>
          <a:p>
            <a:pPr>
              <a:spcBef>
                <a:spcPct val="30000"/>
              </a:spcBef>
            </a:pPr>
            <a:r>
              <a:rPr lang="en-US" dirty="0"/>
              <a:t>Project Direct Costs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Normal costs that can be assigned directly to a specific work package or project activity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Labor, materials, equipment, and subcontractors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Crashing activities increases direct costs.</a:t>
            </a:r>
          </a:p>
        </p:txBody>
      </p:sp>
    </p:spTree>
    <p:extLst>
      <p:ext uri="{BB962C8B-B14F-4D97-AF65-F5344CB8AC3E}">
        <p14:creationId xmlns:p14="http://schemas.microsoft.com/office/powerpoint/2010/main" val="23121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106D7A09-A87F-4FF6-BEF7-F24468342AE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Project Cost</a:t>
            </a:r>
            <a:r>
              <a:rPr lang="en-US" sz="2800" dirty="0">
                <a:cs typeface="Arial" panose="020B0604020202020204" pitchFamily="34" charset="0"/>
              </a:rPr>
              <a:t>–Duration Graph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762" y="1051938"/>
            <a:ext cx="5195426" cy="53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BBE7449-A761-4F2E-94DA-B73EA30D4E7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1798639" y="263526"/>
            <a:ext cx="8594725" cy="822325"/>
          </a:xfrm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Constructing a Project Cost</a:t>
            </a:r>
            <a:r>
              <a:rPr lang="en-US" dirty="0">
                <a:cs typeface="Arial" panose="020B0604020202020204" pitchFamily="34" charset="0"/>
              </a:rPr>
              <a:t>–Duration Graph</a:t>
            </a:r>
            <a:r>
              <a:rPr lang="en-US" dirty="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1408" y="1967481"/>
            <a:ext cx="6232525" cy="50228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Find total direct costs for </a:t>
            </a:r>
            <a:br>
              <a:rPr lang="en-US" dirty="0"/>
            </a:br>
            <a:r>
              <a:rPr lang="en-US" dirty="0"/>
              <a:t>selected project durations</a:t>
            </a:r>
          </a:p>
          <a:p>
            <a:pPr>
              <a:spcBef>
                <a:spcPct val="50000"/>
              </a:spcBef>
            </a:pPr>
            <a:r>
              <a:rPr lang="en-US" dirty="0"/>
              <a:t>Find total indirect costs for </a:t>
            </a:r>
            <a:br>
              <a:rPr lang="en-US" dirty="0"/>
            </a:br>
            <a:r>
              <a:rPr lang="en-US" dirty="0"/>
              <a:t>selected project durations</a:t>
            </a:r>
          </a:p>
          <a:p>
            <a:pPr>
              <a:spcBef>
                <a:spcPct val="50000"/>
              </a:spcBef>
            </a:pPr>
            <a:r>
              <a:rPr lang="en-US" dirty="0"/>
              <a:t>Sum direct and indirect costs for these selected project durations</a:t>
            </a:r>
          </a:p>
          <a:p>
            <a:pPr>
              <a:spcBef>
                <a:spcPct val="50000"/>
              </a:spcBef>
            </a:pPr>
            <a:r>
              <a:rPr lang="en-US" dirty="0"/>
              <a:t>Compare additional cost </a:t>
            </a:r>
            <a:br>
              <a:rPr lang="en-US" dirty="0"/>
            </a:br>
            <a:r>
              <a:rPr lang="en-US" dirty="0"/>
              <a:t>alternatives for benefits</a:t>
            </a:r>
          </a:p>
        </p:txBody>
      </p:sp>
      <p:pic>
        <p:nvPicPr>
          <p:cNvPr id="87045" name="Picture 5" descr="PE0372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1534067"/>
            <a:ext cx="2989262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4D87FF7-5902-4DB9-A6EF-635714389BB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8068" name="AutoShape 4"/>
          <p:cNvSpPr>
            <a:spLocks noGrp="1" noChangeArrowheads="1"/>
          </p:cNvSpPr>
          <p:nvPr>
            <p:ph type="title"/>
          </p:nvPr>
        </p:nvSpPr>
        <p:spPr>
          <a:xfrm>
            <a:off x="1798639" y="263526"/>
            <a:ext cx="8594725" cy="823913"/>
          </a:xfrm>
          <a:ln/>
        </p:spPr>
        <p:txBody>
          <a:bodyPr/>
          <a:lstStyle/>
          <a:p>
            <a:r>
              <a:rPr lang="en-US" dirty="0"/>
              <a:t>Constructing a Project Cost</a:t>
            </a:r>
            <a:r>
              <a:rPr lang="en-US" dirty="0">
                <a:cs typeface="Arial" panose="020B0604020202020204" pitchFamily="34" charset="0"/>
              </a:rPr>
              <a:t>–</a:t>
            </a:r>
            <a:r>
              <a:rPr lang="en-US" dirty="0"/>
              <a:t>Duration Graph 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21540" y="2107879"/>
            <a:ext cx="8419760" cy="513556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Determining Activities to Shorten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Shorten the activities with the </a:t>
            </a:r>
            <a:r>
              <a:rPr lang="en-US" i="1" dirty="0"/>
              <a:t>smallest increase in cost per unit of time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Assumptions: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The cost-time relationship is linear.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Normal time assumes low-cost, efficient methods to complete the activity.</a:t>
            </a:r>
          </a:p>
          <a:p>
            <a:pPr lvl="2">
              <a:spcBef>
                <a:spcPct val="40000"/>
              </a:spcBef>
            </a:pPr>
            <a:r>
              <a:rPr lang="en-US" dirty="0"/>
              <a:t>Crash time represents a limit</a:t>
            </a:r>
            <a:r>
              <a:rPr lang="en-US" dirty="0">
                <a:cs typeface="Tahoma" panose="020B0604030504040204" pitchFamily="34" charset="0"/>
              </a:rPr>
              <a:t>—the greatest time reduction possible under realistic conditions.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cs typeface="Tahoma" panose="020B0604030504040204" pitchFamily="34" charset="0"/>
              </a:rPr>
              <a:t>Slope represents a constant cost per unit of time.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cs typeface="Tahoma" panose="020B0604030504040204" pitchFamily="34" charset="0"/>
              </a:rPr>
              <a:t>All accelerations must occur within the normal and crash times.</a:t>
            </a:r>
          </a:p>
        </p:txBody>
      </p:sp>
    </p:spTree>
    <p:extLst>
      <p:ext uri="{BB962C8B-B14F-4D97-AF65-F5344CB8AC3E}">
        <p14:creationId xmlns:p14="http://schemas.microsoft.com/office/powerpoint/2010/main" val="393785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74398F55-B077-424F-8401-37E73FC852C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Activity Graph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3" y="1173448"/>
            <a:ext cx="5895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2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F01590A-2364-4FB4-A9FB-C6B613EA9BE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05014" y="254000"/>
            <a:ext cx="81819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Cost</a:t>
            </a:r>
            <a:r>
              <a:rPr lang="en-US" sz="2800" dirty="0">
                <a:cs typeface="Arial" panose="020B0604020202020204" pitchFamily="34" charset="0"/>
              </a:rPr>
              <a:t>–Duration Trade-off Example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82" y="1541961"/>
            <a:ext cx="7248236" cy="36575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33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29" y="1143025"/>
            <a:ext cx="5293159" cy="2743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32" y="3932713"/>
            <a:ext cx="5190252" cy="2513774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7D772932-22D4-43F6-B539-DEA726D3A93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2005014" y="254000"/>
            <a:ext cx="8181975" cy="757238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Cost</a:t>
            </a:r>
            <a:r>
              <a:rPr lang="en-US" sz="2800" dirty="0">
                <a:cs typeface="Arial" panose="020B0604020202020204" pitchFamily="34" charset="0"/>
              </a:rPr>
              <a:t>–Duration Trade-off Example (cont’d)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832726" y="6263288"/>
            <a:ext cx="2378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9.3 (cont’d)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1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D0660EE-CCA8-4019-83BD-8E6312408AC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Cost</a:t>
            </a:r>
            <a:r>
              <a:rPr lang="en-US" sz="2800" dirty="0">
                <a:cs typeface="Arial" panose="020B0604020202020204" pitchFamily="34" charset="0"/>
              </a:rPr>
              <a:t>–Duration Trade-off Example (cont’d)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369394" y="6251972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22" y="1335513"/>
            <a:ext cx="5066557" cy="51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2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8A411BFE-E215-416B-8FFE-44A392971B5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Cost</a:t>
            </a:r>
            <a:r>
              <a:rPr lang="en-US" sz="2800" dirty="0">
                <a:cs typeface="Arial" panose="020B0604020202020204" pitchFamily="34" charset="0"/>
              </a:rPr>
              <a:t>–Duration Trade-off Example (cont’d)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381975" y="6263288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9.4 (cont’d)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17" y="1508781"/>
            <a:ext cx="5635967" cy="27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AF5ECD4-E471-45A0-AA5E-847F990AC32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742117"/>
          </a:xfrm>
        </p:spPr>
        <p:txBody>
          <a:bodyPr/>
          <a:lstStyle/>
          <a:p>
            <a:r>
              <a:rPr lang="en-US" sz="2800" dirty="0"/>
              <a:t>Where We Are Now?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2" y="1508781"/>
            <a:ext cx="8018496" cy="38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7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2125FC22-E5C0-4D25-83A2-CA5DD40962E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Summary Costs by Duration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931276" y="6249557"/>
            <a:ext cx="1279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72712" name="Picture 8" descr="09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74" y="1508781"/>
            <a:ext cx="6231228" cy="31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689B59C-2E45-4CFA-86CF-B02134F6096E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Project Cost</a:t>
            </a:r>
            <a:r>
              <a:rPr lang="en-US" sz="2800" dirty="0">
                <a:cs typeface="Arial" panose="020B0604020202020204" pitchFamily="34" charset="0"/>
              </a:rPr>
              <a:t>–Duration Graph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923842" y="624695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9.6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709" y="1325822"/>
            <a:ext cx="5120582" cy="49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39F3896-8663-42AE-8ADC-A45A4371273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20875"/>
            <a:ext cx="8077200" cy="49371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Using the Project Cost</a:t>
            </a:r>
            <a:r>
              <a:rPr lang="en-US" dirty="0">
                <a:cs typeface="Arial" panose="020B0604020202020204" pitchFamily="34" charset="0"/>
              </a:rPr>
              <a:t>–Duration Graph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Crash Times</a:t>
            </a:r>
          </a:p>
          <a:p>
            <a:pPr>
              <a:spcBef>
                <a:spcPct val="40000"/>
              </a:spcBef>
            </a:pPr>
            <a:r>
              <a:rPr lang="en-US" dirty="0"/>
              <a:t>Linearity Assumption</a:t>
            </a:r>
          </a:p>
          <a:p>
            <a:pPr>
              <a:spcBef>
                <a:spcPct val="40000"/>
              </a:spcBef>
            </a:pPr>
            <a:r>
              <a:rPr lang="en-US" dirty="0"/>
              <a:t>Choice of Activities to Crash Revisited</a:t>
            </a:r>
          </a:p>
          <a:p>
            <a:pPr>
              <a:spcBef>
                <a:spcPct val="40000"/>
              </a:spcBef>
            </a:pPr>
            <a:r>
              <a:rPr lang="en-US" dirty="0"/>
              <a:t>Time Reduction Decisions and Sensitivity</a:t>
            </a:r>
          </a:p>
        </p:txBody>
      </p:sp>
    </p:spTree>
    <p:extLst>
      <p:ext uri="{BB962C8B-B14F-4D97-AF65-F5344CB8AC3E}">
        <p14:creationId xmlns:p14="http://schemas.microsoft.com/office/powerpoint/2010/main" val="15273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EB23C595-E83D-46CF-A880-72F5717E32D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if Cost, Not Time Is the Issue?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9287" y="2268493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Commonly Used Options for Cutting Costs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Reducing project scope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Having owner take on more responsibility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Outsourcing project activities or even the entire project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Brainstorming cost savings options</a:t>
            </a:r>
          </a:p>
        </p:txBody>
      </p:sp>
    </p:spTree>
    <p:extLst>
      <p:ext uri="{BB962C8B-B14F-4D97-AF65-F5344CB8AC3E}">
        <p14:creationId xmlns:p14="http://schemas.microsoft.com/office/powerpoint/2010/main" val="2161693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77753DEE-5DAA-46FB-A9D9-05C0E310B3B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5236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810000" y="1436033"/>
            <a:ext cx="4572000" cy="39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400" b="1" dirty="0"/>
              <a:t>Crashing</a:t>
            </a:r>
          </a:p>
          <a:p>
            <a:pPr>
              <a:spcBef>
                <a:spcPct val="35000"/>
              </a:spcBef>
            </a:pPr>
            <a:r>
              <a:rPr lang="en-US" sz="2400" b="1" dirty="0"/>
              <a:t>Crash point</a:t>
            </a:r>
            <a:endParaRPr lang="en-US" sz="2400" b="1" i="1" dirty="0"/>
          </a:p>
          <a:p>
            <a:pPr>
              <a:spcBef>
                <a:spcPct val="35000"/>
              </a:spcBef>
            </a:pPr>
            <a:r>
              <a:rPr lang="en-US" sz="2400" b="1" dirty="0"/>
              <a:t>Crash time</a:t>
            </a:r>
            <a:endParaRPr lang="en-US" sz="2400" b="1" i="1" dirty="0"/>
          </a:p>
          <a:p>
            <a:pPr>
              <a:spcBef>
                <a:spcPct val="35000"/>
              </a:spcBef>
            </a:pPr>
            <a:r>
              <a:rPr lang="en-US" sz="2400" b="1" dirty="0"/>
              <a:t>Direct costs</a:t>
            </a:r>
            <a:endParaRPr lang="en-US" sz="2400" b="1" i="1" dirty="0"/>
          </a:p>
          <a:p>
            <a:pPr>
              <a:spcBef>
                <a:spcPct val="35000"/>
              </a:spcBef>
            </a:pPr>
            <a:r>
              <a:rPr lang="en-US" sz="2400" b="1" dirty="0"/>
              <a:t>Fast-tracking</a:t>
            </a:r>
            <a:endParaRPr lang="en-US" sz="2400" b="1" i="1" dirty="0"/>
          </a:p>
          <a:p>
            <a:pPr>
              <a:spcBef>
                <a:spcPct val="35000"/>
              </a:spcBef>
            </a:pPr>
            <a:r>
              <a:rPr lang="en-US" sz="2400" b="1" dirty="0"/>
              <a:t>Indirect costs</a:t>
            </a:r>
            <a:endParaRPr lang="en-US" sz="2400" b="1" i="1" dirty="0"/>
          </a:p>
          <a:p>
            <a:pPr>
              <a:spcBef>
                <a:spcPct val="35000"/>
              </a:spcBef>
            </a:pPr>
            <a:r>
              <a:rPr lang="en-US" sz="2400" b="1" dirty="0"/>
              <a:t>Outsourcing</a:t>
            </a:r>
            <a:endParaRPr lang="en-US" sz="2400" b="1" i="1" dirty="0"/>
          </a:p>
          <a:p>
            <a:pPr>
              <a:spcBef>
                <a:spcPct val="35000"/>
              </a:spcBef>
            </a:pPr>
            <a:r>
              <a:rPr lang="en-US" sz="2400" b="1" dirty="0"/>
              <a:t>Project cost–duration graph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583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8202BD0-A668-413D-8FA2-2AFED0288612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Project Priority Matrix: Whitbread Project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C9.1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119813" name="Picture 5" descr="09c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4" y="1647826"/>
            <a:ext cx="6021387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5AD0-7874-4E9A-AF9E-BA82E5FE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Imagine</a:t>
            </a:r>
            <a:r>
              <a:rPr lang="is-IS" dirty="0"/>
              <a:t> </a:t>
            </a:r>
            <a:r>
              <a:rPr lang="is-IS" dirty="0" err="1"/>
              <a:t>this</a:t>
            </a:r>
            <a:r>
              <a:rPr lang="is-I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6BD21-C67D-4013-B84C-7562303A319C}"/>
              </a:ext>
            </a:extLst>
          </p:cNvPr>
          <p:cNvSpPr txBox="1"/>
          <p:nvPr/>
        </p:nvSpPr>
        <p:spPr>
          <a:xfrm>
            <a:off x="738231" y="1711354"/>
            <a:ext cx="9110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 — After finalizing your project schedule, you realize the estimated completion date is two months beyond what your boss publicly promised an important customer.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 — Five months into the project, you realize that you are already three weeks behind the drop-dead date for the project.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 — Four months into a project top management changes its priorities and now tells you that money is not an issue. Complete the project ASAP!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146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116" y="1310639"/>
            <a:ext cx="8077200" cy="513584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500" dirty="0"/>
              <a:t>Understand the different reasons for crashing a project</a:t>
            </a:r>
          </a:p>
          <a:p>
            <a:pPr marL="514350" indent="-514350">
              <a:buAutoNum type="arabicPeriod"/>
            </a:pPr>
            <a:r>
              <a:rPr lang="en-US" sz="2500" dirty="0"/>
              <a:t>Identify the different options for crashing an activity when resources are not constrained</a:t>
            </a:r>
          </a:p>
          <a:p>
            <a:pPr marL="514350" indent="-514350">
              <a:buAutoNum type="arabicPeriod"/>
            </a:pPr>
            <a:r>
              <a:rPr lang="en-US" sz="2500" dirty="0"/>
              <a:t>Identify the different options for crashing an activity when resources are constrained</a:t>
            </a:r>
          </a:p>
          <a:p>
            <a:pPr marL="514350" indent="-514350">
              <a:buAutoNum type="arabicPeriod"/>
            </a:pPr>
            <a:r>
              <a:rPr lang="en-US" sz="2500" dirty="0"/>
              <a:t>Determine the optimum cost-time point in a project network</a:t>
            </a:r>
          </a:p>
          <a:p>
            <a:pPr marL="514350" indent="-514350">
              <a:buAutoNum type="arabicPeriod"/>
            </a:pPr>
            <a:r>
              <a:rPr lang="en-US" sz="2500" dirty="0"/>
              <a:t>Understand the risks associated with compressing or crashing a project</a:t>
            </a:r>
          </a:p>
          <a:p>
            <a:pPr marL="514350" indent="-514350">
              <a:buAutoNum type="arabicPeriod"/>
            </a:pPr>
            <a:r>
              <a:rPr lang="en-US" sz="2500" dirty="0"/>
              <a:t>Identify different options for reducing the costs of a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3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9.1	Rationale for Reducing Project Duration</a:t>
            </a:r>
          </a:p>
          <a:p>
            <a:pPr marL="0" indent="0">
              <a:buNone/>
            </a:pPr>
            <a:r>
              <a:rPr lang="en-US" dirty="0"/>
              <a:t>9.2	Options for Accelerating Project Completion</a:t>
            </a:r>
          </a:p>
          <a:p>
            <a:pPr marL="0" indent="0">
              <a:buNone/>
            </a:pPr>
            <a:r>
              <a:rPr lang="en-US" dirty="0"/>
              <a:t>9.3	Project Cost-Duration Graph</a:t>
            </a:r>
          </a:p>
          <a:p>
            <a:pPr marL="0" indent="0">
              <a:buNone/>
            </a:pPr>
            <a:r>
              <a:rPr lang="en-US" dirty="0"/>
              <a:t>9.4	Constructing a Project Cost-Duration Graph</a:t>
            </a:r>
          </a:p>
          <a:p>
            <a:pPr marL="0" indent="0">
              <a:buNone/>
            </a:pPr>
            <a:r>
              <a:rPr lang="en-US" dirty="0"/>
              <a:t>9.5	Practical Considerations</a:t>
            </a:r>
          </a:p>
          <a:p>
            <a:pPr marL="0" indent="0">
              <a:buNone/>
            </a:pPr>
            <a:r>
              <a:rPr lang="en-US" dirty="0"/>
              <a:t>9.6	What If Cost, Not Time, Is the Issue?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9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F580F7CF-5AFE-445B-9B9A-2443FD3F78C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8688" name="AutoShape 104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Rationale for Reducing Project Duration</a:t>
            </a:r>
          </a:p>
        </p:txBody>
      </p:sp>
      <p:sp>
        <p:nvSpPr>
          <p:cNvPr id="28689" name="Rectangle 1041"/>
          <p:cNvSpPr>
            <a:spLocks noGrp="1" noChangeArrowheads="1"/>
          </p:cNvSpPr>
          <p:nvPr>
            <p:ph type="body" idx="1"/>
          </p:nvPr>
        </p:nvSpPr>
        <p:spPr>
          <a:xfrm>
            <a:off x="1847675" y="1918814"/>
            <a:ext cx="8077200" cy="4876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Time Is Money: Cost-Time Tradeoffs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Reducing the time of a critical activity usually incurs additional direct costs.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Cost-time solutions focus on reducing (crashing) activities on the critical path to shorten overall duration of the project.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Reasons for imposed project duration dates: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cs typeface="Tahoma" panose="020B0604030504040204" pitchFamily="34" charset="0"/>
              </a:rPr>
              <a:t>Time-to-market pressures</a:t>
            </a:r>
          </a:p>
          <a:p>
            <a:pPr lvl="2">
              <a:spcBef>
                <a:spcPct val="25000"/>
              </a:spcBef>
            </a:pPr>
            <a:r>
              <a:rPr lang="en-US" altLang="en-US" dirty="0">
                <a:latin typeface="Helvetica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Customer requirements and contract commitments</a:t>
            </a:r>
            <a:endParaRPr lang="en-US" dirty="0">
              <a:cs typeface="Tahoma" panose="020B0604030504040204" pitchFamily="34" charset="0"/>
            </a:endParaRPr>
          </a:p>
          <a:p>
            <a:pPr lvl="2">
              <a:spcBef>
                <a:spcPct val="25000"/>
              </a:spcBef>
            </a:pPr>
            <a:r>
              <a:rPr lang="en-US" dirty="0">
                <a:cs typeface="Tahoma" panose="020B0604030504040204" pitchFamily="34" charset="0"/>
              </a:rPr>
              <a:t>Unforeseen delays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cs typeface="Tahoma" panose="020B0604030504040204" pitchFamily="34" charset="0"/>
              </a:rPr>
              <a:t>Incentive contracts (bonuses for early completion)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cs typeface="Tahoma" panose="020B0604030504040204" pitchFamily="34" charset="0"/>
              </a:rPr>
              <a:t>Imposed deadlines and contract commitments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cs typeface="Tahoma" panose="020B0604030504040204" pitchFamily="34" charset="0"/>
              </a:rPr>
              <a:t>Overhead and public goodwill costs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cs typeface="Tahoma" panose="020B0604030504040204" pitchFamily="34" charset="0"/>
              </a:rPr>
              <a:t>Pressure to move resources to other projects</a:t>
            </a:r>
          </a:p>
        </p:txBody>
      </p:sp>
    </p:spTree>
    <p:extLst>
      <p:ext uri="{BB962C8B-B14F-4D97-AF65-F5344CB8AC3E}">
        <p14:creationId xmlns:p14="http://schemas.microsoft.com/office/powerpoint/2010/main" val="18823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FE75DFB-3AA6-4AE0-A061-77F77584853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Options for Accelerating Project Completion when resources are NOT constrained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5" y="2601307"/>
            <a:ext cx="7643763" cy="4926013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Resources </a:t>
            </a:r>
            <a:r>
              <a:rPr lang="en-US" i="1" dirty="0"/>
              <a:t>Not</a:t>
            </a:r>
            <a:r>
              <a:rPr lang="en-US" dirty="0"/>
              <a:t> Constrained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Adding resources, most common way; adding staff or equipment, but it will not necessarily double output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Outsourcing project work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Scheduling overtime, avoid cost of hiring new people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Establishing a core project team costly yes, but not if you satisfy the deadline!  + more focus, speed!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Do it twice</a:t>
            </a:r>
            <a:r>
              <a:rPr lang="en-US" dirty="0">
                <a:cs typeface="Arial" panose="020B0604020202020204" pitchFamily="34" charset="0"/>
              </a:rPr>
              <a:t>—fast and then correctly</a:t>
            </a:r>
          </a:p>
        </p:txBody>
      </p:sp>
      <p:pic>
        <p:nvPicPr>
          <p:cNvPr id="81935" name="Picture 15" descr="j0195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6" y="5257781"/>
            <a:ext cx="1058837" cy="11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FE75DFB-3AA6-4AE0-A061-77F77584853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938144"/>
          </a:xfrm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Options for Accelerating Project Completion when resources ARE constrained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337288" y="2712267"/>
            <a:ext cx="9803292" cy="2841245"/>
          </a:xfrm>
        </p:spPr>
        <p:txBody>
          <a:bodyPr/>
          <a:lstStyle/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Improving project team efficiency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Fast-tracking, rearrange the logic of the project network (focus on parallel activities = cuts time)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Critical-chain, faster completion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Reducing project scope, reassess the true specification of the project!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Compromise quality, always an option, but rarely accepted</a:t>
            </a:r>
          </a:p>
          <a:p>
            <a:pPr lvl="1">
              <a:spcBef>
                <a:spcPct val="30000"/>
              </a:spcBef>
            </a:pPr>
            <a:endParaRPr lang="en-US" dirty="0"/>
          </a:p>
        </p:txBody>
      </p:sp>
      <p:pic>
        <p:nvPicPr>
          <p:cNvPr id="81935" name="Picture 15" descr="j0195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6" y="5257781"/>
            <a:ext cx="1058837" cy="11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AD9BC70-EBCA-44B6-A73F-33267065A5C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>
          <a:xfrm>
            <a:off x="1992314" y="236538"/>
            <a:ext cx="8207375" cy="1365250"/>
          </a:xfrm>
          <a:ln/>
        </p:spPr>
        <p:txBody>
          <a:bodyPr/>
          <a:lstStyle/>
          <a:p>
            <a:r>
              <a:rPr lang="en-US" dirty="0"/>
              <a:t>Reducing Project Duration </a:t>
            </a:r>
            <a:br>
              <a:rPr lang="en-US" dirty="0"/>
            </a:br>
            <a:r>
              <a:rPr lang="en-US" dirty="0"/>
              <a:t>to Reduce Project Cost</a:t>
            </a: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blackWhite">
          <a:xfrm>
            <a:off x="3430588" y="5009392"/>
            <a:ext cx="5943600" cy="655846"/>
          </a:xfrm>
          <a:prstGeom prst="roundRect">
            <a:avLst>
              <a:gd name="adj" fmla="val 5861"/>
            </a:avLst>
          </a:prstGeom>
          <a:solidFill>
            <a:srgbClr val="00AEEF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82550" tIns="41275" rIns="82550" bIns="41275" anchor="ctr">
            <a:spAutoFit/>
          </a:bodyPr>
          <a:lstStyle>
            <a:lvl1pPr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Compute total costs for specific durations and compare to benefits of reducing project time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blackWhite">
          <a:xfrm>
            <a:off x="3444875" y="4042697"/>
            <a:ext cx="5943600" cy="662010"/>
          </a:xfrm>
          <a:prstGeom prst="roundRect">
            <a:avLst>
              <a:gd name="adj" fmla="val 7405"/>
            </a:avLst>
          </a:prstGeom>
          <a:solidFill>
            <a:srgbClr val="00AEEF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82550" tIns="41275" rIns="82550" bIns="41275" anchor="ctr">
            <a:spAutoFit/>
          </a:bodyPr>
          <a:lstStyle>
            <a:lvl1pPr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Search critical activities for lowest direct-cost activities to shorten project duration</a:t>
            </a:r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blackWhite">
          <a:xfrm>
            <a:off x="2606676" y="1878014"/>
            <a:ext cx="7146925" cy="788987"/>
          </a:xfrm>
          <a:prstGeom prst="roundRect">
            <a:avLst>
              <a:gd name="adj" fmla="val 12528"/>
            </a:avLst>
          </a:prstGeom>
          <a:solidFill>
            <a:srgbClr val="00AEEF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82550" tIns="41275" rIns="82550" bIns="41275" anchor="ctr"/>
          <a:lstStyle>
            <a:lvl1pPr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Identifying direct costs to reduce project time</a:t>
            </a: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blackWhite">
          <a:xfrm>
            <a:off x="3444875" y="3061529"/>
            <a:ext cx="5943600" cy="655846"/>
          </a:xfrm>
          <a:prstGeom prst="roundRect">
            <a:avLst>
              <a:gd name="adj" fmla="val 5861"/>
            </a:avLst>
          </a:prstGeom>
          <a:solidFill>
            <a:srgbClr val="00AEEF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82550" tIns="41275" rIns="82550" bIns="41275" anchor="ctr">
            <a:spAutoFit/>
          </a:bodyPr>
          <a:lstStyle>
            <a:lvl1pPr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defTabSz="739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7397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Gather information about direct and indirect costs of specific project durations </a:t>
            </a:r>
          </a:p>
        </p:txBody>
      </p:sp>
      <p:sp>
        <p:nvSpPr>
          <p:cNvPr id="83988" name="Freeform 20"/>
          <p:cNvSpPr>
            <a:spLocks/>
          </p:cNvSpPr>
          <p:nvPr/>
        </p:nvSpPr>
        <p:spPr bwMode="blackWhite">
          <a:xfrm>
            <a:off x="2800351" y="3213712"/>
            <a:ext cx="644525" cy="1101725"/>
          </a:xfrm>
          <a:custGeom>
            <a:avLst/>
            <a:gdLst>
              <a:gd name="T0" fmla="*/ 0 w 480"/>
              <a:gd name="T1" fmla="*/ 0 h 528"/>
              <a:gd name="T2" fmla="*/ 0 w 480"/>
              <a:gd name="T3" fmla="*/ 528 h 528"/>
              <a:gd name="T4" fmla="*/ 480 w 480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528">
                <a:moveTo>
                  <a:pt x="0" y="0"/>
                </a:moveTo>
                <a:lnTo>
                  <a:pt x="0" y="528"/>
                </a:lnTo>
                <a:lnTo>
                  <a:pt x="480" y="528"/>
                </a:lnTo>
              </a:path>
            </a:pathLst>
          </a:custGeom>
          <a:noFill/>
          <a:ln w="76200" cap="flat" cmpd="sng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90015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90" name="Freeform 22"/>
          <p:cNvSpPr>
            <a:spLocks/>
          </p:cNvSpPr>
          <p:nvPr/>
        </p:nvSpPr>
        <p:spPr bwMode="blackWhite">
          <a:xfrm>
            <a:off x="2800351" y="4209073"/>
            <a:ext cx="644525" cy="1066800"/>
          </a:xfrm>
          <a:custGeom>
            <a:avLst/>
            <a:gdLst>
              <a:gd name="T0" fmla="*/ 0 w 480"/>
              <a:gd name="T1" fmla="*/ 0 h 528"/>
              <a:gd name="T2" fmla="*/ 0 w 480"/>
              <a:gd name="T3" fmla="*/ 528 h 528"/>
              <a:gd name="T4" fmla="*/ 480 w 480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528">
                <a:moveTo>
                  <a:pt x="0" y="0"/>
                </a:moveTo>
                <a:lnTo>
                  <a:pt x="0" y="528"/>
                </a:lnTo>
                <a:lnTo>
                  <a:pt x="480" y="528"/>
                </a:lnTo>
              </a:path>
            </a:pathLst>
          </a:custGeom>
          <a:noFill/>
          <a:ln w="76200" cap="flat" cmpd="sng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90015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82" name="Freeform 14"/>
          <p:cNvSpPr>
            <a:spLocks/>
          </p:cNvSpPr>
          <p:nvPr/>
        </p:nvSpPr>
        <p:spPr bwMode="blackWhite">
          <a:xfrm>
            <a:off x="2800351" y="2667001"/>
            <a:ext cx="644525" cy="697523"/>
          </a:xfrm>
          <a:custGeom>
            <a:avLst/>
            <a:gdLst>
              <a:gd name="T0" fmla="*/ 0 w 480"/>
              <a:gd name="T1" fmla="*/ 0 h 528"/>
              <a:gd name="T2" fmla="*/ 0 w 480"/>
              <a:gd name="T3" fmla="*/ 528 h 528"/>
              <a:gd name="T4" fmla="*/ 480 w 480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528">
                <a:moveTo>
                  <a:pt x="0" y="0"/>
                </a:moveTo>
                <a:lnTo>
                  <a:pt x="0" y="528"/>
                </a:lnTo>
                <a:lnTo>
                  <a:pt x="480" y="528"/>
                </a:lnTo>
              </a:path>
            </a:pathLst>
          </a:custGeom>
          <a:noFill/>
          <a:ln w="76200" cap="flat" cmpd="sng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790015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 autoUpdateAnimBg="0"/>
      <p:bldP spid="83984" grpId="0" animBg="1" autoUpdateAnimBg="0"/>
      <p:bldP spid="83985" grpId="0" animBg="1" autoUpdateAnimBg="0"/>
      <p:bldP spid="83986" grpId="0" animBg="1" autoUpdateAnimBg="0"/>
      <p:bldP spid="83988" grpId="0" animBg="1"/>
      <p:bldP spid="83990" grpId="0" animBg="1"/>
      <p:bldP spid="839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E6B87A-80A5-4EDA-9055-61D063298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1FB092-91C1-42CE-8591-A2CF1A58BE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3C7B27-6806-4A9A-9819-CBD16564B2A8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061643d2-7b54-41e1-a7eb-63fda343f8f3"/>
    <ds:schemaRef ds:uri="http://schemas.microsoft.com/office/2006/documentManagement/types"/>
    <ds:schemaRef ds:uri="da07c3eb-2b80-4ade-9c23-1098c8d4e098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857</Words>
  <Application>Microsoft Office PowerPoint</Application>
  <PresentationFormat>Widescreen</PresentationFormat>
  <Paragraphs>187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Helvetica</vt:lpstr>
      <vt:lpstr>Wingdings 3</vt:lpstr>
      <vt:lpstr>Ion</vt:lpstr>
      <vt:lpstr>Chapter nine – Reducing Project Duration </vt:lpstr>
      <vt:lpstr>Where We Are Now?</vt:lpstr>
      <vt:lpstr>Imagine this:</vt:lpstr>
      <vt:lpstr>Learning Objectives</vt:lpstr>
      <vt:lpstr>Chapter Outline</vt:lpstr>
      <vt:lpstr>Rationale for Reducing Project Duration</vt:lpstr>
      <vt:lpstr>Options for Accelerating Project Completion when resources are NOT constrained</vt:lpstr>
      <vt:lpstr>Options for Accelerating Project Completion when resources ARE constrained</vt:lpstr>
      <vt:lpstr>Reducing Project Duration  to Reduce Project Cost</vt:lpstr>
      <vt:lpstr>Most common methods to crash projects</vt:lpstr>
      <vt:lpstr>Explanation of Project Costs</vt:lpstr>
      <vt:lpstr>Project Cost–Duration Graph</vt:lpstr>
      <vt:lpstr>Constructing a Project Cost–Duration Graph </vt:lpstr>
      <vt:lpstr>Constructing a Project Cost–Duration Graph </vt:lpstr>
      <vt:lpstr>Activity Graph</vt:lpstr>
      <vt:lpstr>Cost–Duration Trade-off Example</vt:lpstr>
      <vt:lpstr>Cost–Duration Trade-off Example (cont’d)</vt:lpstr>
      <vt:lpstr>Cost–Duration Trade-off Example (cont’d)</vt:lpstr>
      <vt:lpstr>Cost–Duration Trade-off Example (cont’d)</vt:lpstr>
      <vt:lpstr>Summary Costs by Duration</vt:lpstr>
      <vt:lpstr>Project Cost–Duration Graph</vt:lpstr>
      <vt:lpstr>Practical Considerations</vt:lpstr>
      <vt:lpstr>What if Cost, Not Time Is the Issue?</vt:lpstr>
      <vt:lpstr>Key Terms</vt:lpstr>
      <vt:lpstr>Project Priority Matrix: Whitbread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nine – Reducing Project Duration </dc:title>
  <dc:creator>Stefan Gudnason</dc:creator>
  <cp:lastModifiedBy>Stefan Gudnason</cp:lastModifiedBy>
  <cp:revision>1</cp:revision>
  <dcterms:created xsi:type="dcterms:W3CDTF">2020-02-18T19:40:25Z</dcterms:created>
  <dcterms:modified xsi:type="dcterms:W3CDTF">2020-02-18T19:52:57Z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