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7"/>
  </p:notesMasterIdLst>
  <p:sldIdLst>
    <p:sldId id="256" r:id="rId5"/>
    <p:sldId id="259" r:id="rId6"/>
    <p:sldId id="277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8" r:id="rId22"/>
    <p:sldId id="279" r:id="rId23"/>
    <p:sldId id="274" r:id="rId24"/>
    <p:sldId id="275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0460B-692A-4240-B2DA-78BD160C1D89}" type="datetimeFigureOut">
              <a:rPr lang="is-IS" smtClean="0"/>
              <a:t>20.2.2020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D4401-ED8A-463E-B1ED-4543E2A2F76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33592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7568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614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6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19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95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58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611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0397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1850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2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169863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93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454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732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402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767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04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Project Management 6e.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10–</a:t>
            </a:r>
            <a:fld id="{0021D51A-B140-41D8-B455-79292309F0E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260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2/20/2020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555EA-E9AB-4532-999A-2239E383D4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 err="1"/>
              <a:t>Chapter</a:t>
            </a:r>
            <a:r>
              <a:rPr lang="is-IS" dirty="0"/>
              <a:t> </a:t>
            </a:r>
            <a:r>
              <a:rPr lang="is-IS" dirty="0" err="1"/>
              <a:t>Ten</a:t>
            </a:r>
            <a:r>
              <a:rPr lang="is-IS" dirty="0"/>
              <a:t> – </a:t>
            </a:r>
            <a:r>
              <a:rPr lang="is-IS" dirty="0" err="1"/>
              <a:t>Being</a:t>
            </a:r>
            <a:r>
              <a:rPr lang="is-IS" dirty="0"/>
              <a:t> an </a:t>
            </a:r>
            <a:r>
              <a:rPr lang="is-IS" dirty="0" err="1"/>
              <a:t>Effective</a:t>
            </a:r>
            <a:r>
              <a:rPr lang="is-IS" dirty="0"/>
              <a:t> Project Manager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7A5BB2-B0A2-47A4-BF55-0ECA47F5CC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Stefán Guðnason</a:t>
            </a:r>
          </a:p>
        </p:txBody>
      </p:sp>
    </p:spTree>
    <p:extLst>
      <p:ext uri="{BB962C8B-B14F-4D97-AF65-F5344CB8AC3E}">
        <p14:creationId xmlns:p14="http://schemas.microsoft.com/office/powerpoint/2010/main" val="31849849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8E373FCD-6787-4D92-AABA-EA587DBC31AE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8499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6126" y="265113"/>
            <a:ext cx="8158163" cy="755650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Organizational Currencies (cont’d)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8474076" y="6172200"/>
            <a:ext cx="1736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10.1 (cont’d)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016125" y="1267198"/>
            <a:ext cx="8413750" cy="481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8275"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90763" algn="l"/>
                <a:tab pos="27955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b="1" dirty="0">
                <a:latin typeface="Arial" panose="020B0604020202020204" pitchFamily="34" charset="0"/>
              </a:rPr>
              <a:t>Inspiration-related currencies</a:t>
            </a:r>
            <a:endParaRPr 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Vision 	Being involved in a task that has larger significance 	for the unit, organization, customer, or society.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Excellence 	Having a chance to do important things really well.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Ethical correctness 	Doing what is “right” by a higher standard than efficiency.</a:t>
            </a:r>
          </a:p>
          <a:p>
            <a:pPr lvl="1">
              <a:spcBef>
                <a:spcPct val="20000"/>
              </a:spcBef>
            </a:pPr>
            <a:endParaRPr lang="en-US" sz="11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Arial" panose="020B0604020202020204" pitchFamily="34" charset="0"/>
              </a:rPr>
              <a:t>Relationship-related currencies</a:t>
            </a:r>
            <a:endParaRPr 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Acceptance 	Providing closeness and friendship.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Personal support 	Giving personal and emotional backing.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Understanding 	Listening to others’ concerns and issues.</a:t>
            </a:r>
          </a:p>
          <a:p>
            <a:pPr lvl="1">
              <a:spcBef>
                <a:spcPct val="20000"/>
              </a:spcBef>
            </a:pPr>
            <a:endParaRPr lang="en-US" sz="11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Arial" panose="020B0604020202020204" pitchFamily="34" charset="0"/>
              </a:rPr>
              <a:t>Personal-related currencies</a:t>
            </a:r>
            <a:endParaRPr 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Challenge/learning		Sharing tasks that increase skills and abilities.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Ownership/involvement 	Letting others have ownership and influence.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Gratitude		Expressing appreciation.</a:t>
            </a:r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028825" y="6080822"/>
            <a:ext cx="65360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/>
              <a:t>Source: Adapted from A. R. Cohen and David L. Bradford, </a:t>
            </a:r>
            <a:r>
              <a:rPr lang="en-US" sz="900" i="1" dirty="0"/>
              <a:t>Influence without Authority </a:t>
            </a:r>
            <a:r>
              <a:rPr lang="en-US" sz="900" dirty="0"/>
              <a:t>(New York: John Wiley &amp; Sons, 1990). Reprinted by permission of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93049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8A75D883-FDDF-4894-A898-B18188652D44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Social Network Building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70780" y="1325904"/>
            <a:ext cx="8077200" cy="5044409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dirty="0"/>
              <a:t>Mapping Stakeholder Dependencies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Project team perspective: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Whose cooperation will we need?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Whose agreement or approval will we need?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Whose opposition would keep us from accomplishing the project?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Stakeholders’ perspective: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What differences exist between the team and those on whom the team will depend?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How do the stakeholders view the project?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What is the status of our relationships with the stakeholders?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What sources of influence does the team have relative </a:t>
            </a:r>
            <a:br>
              <a:rPr lang="en-US" dirty="0"/>
            </a:br>
            <a:r>
              <a:rPr lang="en-US" dirty="0"/>
              <a:t>to the stakeholders?</a:t>
            </a:r>
          </a:p>
        </p:txBody>
      </p:sp>
    </p:spTree>
    <p:extLst>
      <p:ext uri="{BB962C8B-B14F-4D97-AF65-F5344CB8AC3E}">
        <p14:creationId xmlns:p14="http://schemas.microsoft.com/office/powerpoint/2010/main" val="3120179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229E06B-AFDB-497B-B05A-544451978697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69634" name="AutoShape 2"/>
          <p:cNvSpPr>
            <a:spLocks noGrp="1" noChangeArrowheads="1"/>
          </p:cNvSpPr>
          <p:nvPr>
            <p:ph type="title"/>
          </p:nvPr>
        </p:nvSpPr>
        <p:spPr>
          <a:xfrm>
            <a:off x="1995489" y="269876"/>
            <a:ext cx="8201025" cy="688975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400" dirty="0"/>
              <a:t>Stakeholder Map for Financial Software Installation Project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10.2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675" y="1110585"/>
            <a:ext cx="596265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46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7D0D2F87-CDD4-4EDC-930C-4A92F51C68B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xfrm>
            <a:off x="1889125" y="263526"/>
            <a:ext cx="8413750" cy="823913"/>
          </a:xfrm>
          <a:ln/>
        </p:spPr>
        <p:txBody>
          <a:bodyPr vert="horz" lIns="0" tIns="45720" rIns="0" bIns="45720" rtlCol="0" anchor="t">
            <a:noAutofit/>
          </a:bodyPr>
          <a:lstStyle/>
          <a:p>
            <a:r>
              <a:rPr lang="en-US" dirty="0"/>
              <a:t>Management by Wandering Around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140" y="1717674"/>
            <a:ext cx="8077200" cy="4876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Management by Wandering Around (MBWA)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Involves managers spending the majority of their time in face-to-face interactions with employees building cooperative relationships.</a:t>
            </a:r>
          </a:p>
          <a:p>
            <a:pPr>
              <a:spcBef>
                <a:spcPct val="30000"/>
              </a:spcBef>
            </a:pPr>
            <a:r>
              <a:rPr lang="en-US" dirty="0"/>
              <a:t>Characteristics of Effective Project Managers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Initiate contact with key stakeholders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Anticipate potential problems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Provide encouragement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Reinforce the objectives and vision of the project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Intervene to resolve conflicts and prevent stalemates</a:t>
            </a:r>
          </a:p>
        </p:txBody>
      </p:sp>
    </p:spTree>
    <p:extLst>
      <p:ext uri="{BB962C8B-B14F-4D97-AF65-F5344CB8AC3E}">
        <p14:creationId xmlns:p14="http://schemas.microsoft.com/office/powerpoint/2010/main" val="1238724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907939C2-9FFD-456A-93E4-8B5D1D19E248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8806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Managing Upward Relations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0740" y="1628515"/>
            <a:ext cx="7788275" cy="4876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Project Success = Top Management Support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Appropriate budget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Responsiveness to unexpected needs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A clear signal to the organization of the importance of cooperation</a:t>
            </a:r>
          </a:p>
          <a:p>
            <a:pPr>
              <a:spcBef>
                <a:spcPct val="30000"/>
              </a:spcBef>
            </a:pPr>
            <a:r>
              <a:rPr lang="en-US" dirty="0"/>
              <a:t>Motivating the Project Team</a:t>
            </a:r>
          </a:p>
          <a:p>
            <a:pPr lvl="1">
              <a:spcBef>
                <a:spcPct val="30000"/>
              </a:spcBef>
            </a:pPr>
            <a:r>
              <a:rPr lang="en-US" dirty="0"/>
              <a:t>Influence top management in favor of the team: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Rescind unreasonable demands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Provide additional resources</a:t>
            </a:r>
          </a:p>
          <a:p>
            <a:pPr lvl="2">
              <a:spcBef>
                <a:spcPct val="30000"/>
              </a:spcBef>
            </a:pPr>
            <a:r>
              <a:rPr lang="en-US" dirty="0"/>
              <a:t>Recognize the accomplishments of team members</a:t>
            </a:r>
          </a:p>
        </p:txBody>
      </p:sp>
    </p:spTree>
    <p:extLst>
      <p:ext uri="{BB962C8B-B14F-4D97-AF65-F5344CB8AC3E}">
        <p14:creationId xmlns:p14="http://schemas.microsoft.com/office/powerpoint/2010/main" val="2970554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4CA12900-CC2E-43A4-84DD-E7ACCF674ED1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70658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The Significance of a Project Sponsor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10.3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17441" y="1517651"/>
            <a:ext cx="3283523" cy="4462961"/>
            <a:chOff x="2893440" y="1517650"/>
            <a:chExt cx="3283523" cy="4462961"/>
          </a:xfrm>
        </p:grpSpPr>
        <p:grpSp>
          <p:nvGrpSpPr>
            <p:cNvPr id="70675" name="Group 19"/>
            <p:cNvGrpSpPr>
              <a:grpSpLocks/>
            </p:cNvGrpSpPr>
            <p:nvPr/>
          </p:nvGrpSpPr>
          <p:grpSpPr bwMode="auto">
            <a:xfrm>
              <a:off x="2967038" y="1517650"/>
              <a:ext cx="3209925" cy="4105275"/>
              <a:chOff x="1869" y="1008"/>
              <a:chExt cx="2022" cy="2586"/>
            </a:xfrm>
          </p:grpSpPr>
          <p:pic>
            <p:nvPicPr>
              <p:cNvPr id="70660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69" y="1008"/>
                <a:ext cx="2022" cy="25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0661" name="Line 5"/>
              <p:cNvSpPr>
                <a:spLocks noChangeShapeType="1"/>
              </p:cNvSpPr>
              <p:nvPr/>
            </p:nvSpPr>
            <p:spPr bwMode="auto">
              <a:xfrm flipV="1">
                <a:off x="1901" y="1756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62" name="Line 6"/>
              <p:cNvSpPr>
                <a:spLocks noChangeShapeType="1"/>
              </p:cNvSpPr>
              <p:nvPr/>
            </p:nvSpPr>
            <p:spPr bwMode="auto">
              <a:xfrm flipV="1">
                <a:off x="2131" y="1699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63" name="Line 7"/>
              <p:cNvSpPr>
                <a:spLocks noChangeShapeType="1"/>
              </p:cNvSpPr>
              <p:nvPr/>
            </p:nvSpPr>
            <p:spPr bwMode="auto">
              <a:xfrm flipV="1">
                <a:off x="2304" y="1756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64" name="Line 8"/>
              <p:cNvSpPr>
                <a:spLocks noChangeShapeType="1"/>
              </p:cNvSpPr>
              <p:nvPr/>
            </p:nvSpPr>
            <p:spPr bwMode="auto">
              <a:xfrm flipV="1">
                <a:off x="2592" y="1756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65" name="Line 9"/>
              <p:cNvSpPr>
                <a:spLocks noChangeShapeType="1"/>
              </p:cNvSpPr>
              <p:nvPr/>
            </p:nvSpPr>
            <p:spPr bwMode="auto">
              <a:xfrm flipV="1">
                <a:off x="2793" y="1756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66" name="Line 10"/>
              <p:cNvSpPr>
                <a:spLocks noChangeShapeType="1"/>
              </p:cNvSpPr>
              <p:nvPr/>
            </p:nvSpPr>
            <p:spPr bwMode="auto">
              <a:xfrm flipV="1">
                <a:off x="2995" y="1699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67" name="Line 11"/>
              <p:cNvSpPr>
                <a:spLocks noChangeShapeType="1"/>
              </p:cNvSpPr>
              <p:nvPr/>
            </p:nvSpPr>
            <p:spPr bwMode="auto">
              <a:xfrm flipV="1">
                <a:off x="3110" y="1872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68" name="Line 12"/>
              <p:cNvSpPr>
                <a:spLocks noChangeShapeType="1"/>
              </p:cNvSpPr>
              <p:nvPr/>
            </p:nvSpPr>
            <p:spPr bwMode="auto">
              <a:xfrm flipV="1">
                <a:off x="2362" y="1872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69" name="Line 13"/>
              <p:cNvSpPr>
                <a:spLocks noChangeShapeType="1"/>
              </p:cNvSpPr>
              <p:nvPr/>
            </p:nvSpPr>
            <p:spPr bwMode="auto">
              <a:xfrm flipV="1">
                <a:off x="3110" y="1699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70" name="Line 14"/>
              <p:cNvSpPr>
                <a:spLocks noChangeShapeType="1"/>
              </p:cNvSpPr>
              <p:nvPr/>
            </p:nvSpPr>
            <p:spPr bwMode="auto">
              <a:xfrm flipV="1">
                <a:off x="2016" y="1987"/>
                <a:ext cx="173" cy="23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71" name="Line 15"/>
              <p:cNvSpPr>
                <a:spLocks noChangeShapeType="1"/>
              </p:cNvSpPr>
              <p:nvPr/>
            </p:nvSpPr>
            <p:spPr bwMode="auto">
              <a:xfrm flipV="1">
                <a:off x="3226" y="2015"/>
                <a:ext cx="115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72" name="Line 16"/>
              <p:cNvSpPr>
                <a:spLocks noChangeShapeType="1"/>
              </p:cNvSpPr>
              <p:nvPr/>
            </p:nvSpPr>
            <p:spPr bwMode="auto">
              <a:xfrm flipV="1">
                <a:off x="2592" y="1929"/>
                <a:ext cx="115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73" name="Line 17"/>
              <p:cNvSpPr>
                <a:spLocks noChangeShapeType="1"/>
              </p:cNvSpPr>
              <p:nvPr/>
            </p:nvSpPr>
            <p:spPr bwMode="auto">
              <a:xfrm flipV="1">
                <a:off x="2880" y="2015"/>
                <a:ext cx="115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  <p:sp>
            <p:nvSpPr>
              <p:cNvPr id="70674" name="Line 18"/>
              <p:cNvSpPr>
                <a:spLocks noChangeShapeType="1"/>
              </p:cNvSpPr>
              <p:nvPr/>
            </p:nvSpPr>
            <p:spPr bwMode="auto">
              <a:xfrm flipV="1">
                <a:off x="3341" y="1756"/>
                <a:ext cx="115" cy="1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endParaRPr lang="en-US" dirty="0"/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3440" y="3466011"/>
              <a:ext cx="2914650" cy="2514600"/>
            </a:xfrm>
            <a:prstGeom prst="rect">
              <a:avLst/>
            </a:prstGeom>
          </p:spPr>
        </p:pic>
      </p:grpSp>
      <p:sp>
        <p:nvSpPr>
          <p:cNvPr id="4" name="TextBox 3"/>
          <p:cNvSpPr txBox="1"/>
          <p:nvPr/>
        </p:nvSpPr>
        <p:spPr>
          <a:xfrm>
            <a:off x="4724402" y="1874537"/>
            <a:ext cx="256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Upper management</a:t>
            </a:r>
          </a:p>
        </p:txBody>
      </p:sp>
    </p:spTree>
    <p:extLst>
      <p:ext uri="{BB962C8B-B14F-4D97-AF65-F5344CB8AC3E}">
        <p14:creationId xmlns:p14="http://schemas.microsoft.com/office/powerpoint/2010/main" val="3668079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0AC1C4F1-8422-4793-BDFF-E6BAA30A2677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71682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Leading by Example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10.4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688" y="1270607"/>
            <a:ext cx="652462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996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8C969D3F-DEB0-48A7-8D8F-F230DC8D944D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909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Ethics and Project Management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3634" y="1732049"/>
            <a:ext cx="8077200" cy="4876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dirty="0"/>
              <a:t>Ethical Dilemmas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Situations where it is difficult to determine whether conduct is right or wrong: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Padding of cost and time estimations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Exaggerating pay-offs of project proposals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Falsely assuring customers that everything is on track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Being pressured to alter status reports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Falsifying cost accounts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Compromising safety standards to accelerate progress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Approving shoddy work</a:t>
            </a:r>
          </a:p>
          <a:p>
            <a:pPr lvl="1">
              <a:spcBef>
                <a:spcPct val="25000"/>
              </a:spcBef>
            </a:pPr>
            <a:r>
              <a:rPr lang="en-US" dirty="0"/>
              <a:t>Code of conduct</a:t>
            </a:r>
          </a:p>
          <a:p>
            <a:pPr lvl="2">
              <a:spcBef>
                <a:spcPct val="25000"/>
              </a:spcBef>
            </a:pPr>
            <a:r>
              <a:rPr lang="en-US" dirty="0"/>
              <a:t>Professional standards and personal integrity</a:t>
            </a:r>
          </a:p>
        </p:txBody>
      </p:sp>
    </p:spTree>
    <p:extLst>
      <p:ext uri="{BB962C8B-B14F-4D97-AF65-F5344CB8AC3E}">
        <p14:creationId xmlns:p14="http://schemas.microsoft.com/office/powerpoint/2010/main" val="3279576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9300" y="263525"/>
            <a:ext cx="8153400" cy="758250"/>
          </a:xfrm>
        </p:spPr>
        <p:txBody>
          <a:bodyPr/>
          <a:lstStyle/>
          <a:p>
            <a:r>
              <a:rPr lang="en-US" sz="2900" dirty="0"/>
              <a:t>Building Trust: The Key to Exercising Influence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19200"/>
            <a:ext cx="8077200" cy="5227287"/>
          </a:xfrm>
        </p:spPr>
        <p:txBody>
          <a:bodyPr/>
          <a:lstStyle/>
          <a:p>
            <a:r>
              <a:rPr lang="en-US" dirty="0"/>
              <a:t>Trust</a:t>
            </a:r>
          </a:p>
          <a:p>
            <a:pPr lvl="1"/>
            <a:r>
              <a:rPr lang="en-US" dirty="0"/>
              <a:t>An elusive concept</a:t>
            </a:r>
          </a:p>
          <a:p>
            <a:pPr lvl="1"/>
            <a:r>
              <a:rPr lang="en-US" dirty="0"/>
              <a:t>See it as a function of character and competence</a:t>
            </a:r>
          </a:p>
          <a:p>
            <a:pPr lvl="2"/>
            <a:r>
              <a:rPr lang="en-US" dirty="0"/>
              <a:t>Character focuses on personal motives.</a:t>
            </a:r>
          </a:p>
          <a:p>
            <a:pPr lvl="2"/>
            <a:r>
              <a:rPr lang="en-US" dirty="0"/>
              <a:t>Competence focuses on skills necessary to realize motives.</a:t>
            </a:r>
          </a:p>
          <a:p>
            <a:r>
              <a:rPr lang="en-US" dirty="0"/>
              <a:t>The core of highly effective people is a </a:t>
            </a:r>
            <a:r>
              <a:rPr lang="en-US" i="1" dirty="0"/>
              <a:t>character ethic</a:t>
            </a:r>
            <a:r>
              <a:rPr lang="en-US" dirty="0"/>
              <a:t> (Stephen Covey in </a:t>
            </a:r>
            <a:r>
              <a:rPr lang="en-US" i="1" dirty="0"/>
              <a:t>Seven Habits of Highly Effective People).</a:t>
            </a:r>
          </a:p>
          <a:p>
            <a:pPr lvl="1"/>
            <a:r>
              <a:rPr lang="en-US" dirty="0"/>
              <a:t>Consistency—more predictable</a:t>
            </a:r>
          </a:p>
          <a:p>
            <a:pPr lvl="1"/>
            <a:r>
              <a:rPr lang="en-US" dirty="0"/>
              <a:t>Openness—more receptive to others</a:t>
            </a:r>
          </a:p>
          <a:p>
            <a:pPr lvl="1"/>
            <a:r>
              <a:rPr lang="en-US" dirty="0"/>
              <a:t>A sense of purpose—what is best for the organization and the project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10–</a:t>
            </a:r>
            <a:fld id="{99A9600D-45E7-4CF0-AB14-5C77CDB2B04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648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56C973A9-5B9B-47DF-AF7D-4A13D124D7F8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90114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Contradictions of Project Management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82406" y="2220818"/>
            <a:ext cx="5775325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dirty="0"/>
              <a:t>Innovate and maintain stability</a:t>
            </a:r>
          </a:p>
          <a:p>
            <a:pPr>
              <a:spcBef>
                <a:spcPct val="35000"/>
              </a:spcBef>
            </a:pPr>
            <a:r>
              <a:rPr lang="en-US" dirty="0"/>
              <a:t>See the big picture while getting your hands dirty</a:t>
            </a:r>
          </a:p>
          <a:p>
            <a:pPr>
              <a:spcBef>
                <a:spcPct val="35000"/>
              </a:spcBef>
            </a:pPr>
            <a:r>
              <a:rPr lang="en-US" dirty="0"/>
              <a:t>Encourage individuals but stress the team</a:t>
            </a:r>
          </a:p>
          <a:p>
            <a:pPr>
              <a:spcBef>
                <a:spcPct val="35000"/>
              </a:spcBef>
            </a:pPr>
            <a:r>
              <a:rPr lang="en-US" dirty="0"/>
              <a:t>Hands-off/Hands-on</a:t>
            </a:r>
          </a:p>
          <a:p>
            <a:pPr>
              <a:spcBef>
                <a:spcPct val="35000"/>
              </a:spcBef>
            </a:pPr>
            <a:r>
              <a:rPr lang="en-US" dirty="0"/>
              <a:t>Flexible but firm</a:t>
            </a:r>
          </a:p>
          <a:p>
            <a:pPr>
              <a:spcBef>
                <a:spcPct val="35000"/>
              </a:spcBef>
            </a:pPr>
            <a:r>
              <a:rPr lang="en-US" dirty="0"/>
              <a:t>Team versus organizational loyalties</a:t>
            </a:r>
          </a:p>
        </p:txBody>
      </p:sp>
      <p:pic>
        <p:nvPicPr>
          <p:cNvPr id="90119" name="Picture 7" descr="j01682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6" y="3671889"/>
            <a:ext cx="3000375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12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0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D644612-3C19-489B-AAF6-70C5A5DA7772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19300" y="263525"/>
            <a:ext cx="8153400" cy="806648"/>
          </a:xfrm>
        </p:spPr>
        <p:txBody>
          <a:bodyPr/>
          <a:lstStyle/>
          <a:p>
            <a:r>
              <a:rPr lang="en-US" dirty="0"/>
              <a:t>Where We Are Now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054" y="1519932"/>
            <a:ext cx="8018496" cy="38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675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99136829-CF3E-4363-A498-3460C779A4D2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91138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Traits of an Effective Project Manager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53393" y="2220819"/>
            <a:ext cx="8077200" cy="4876800"/>
          </a:xfrm>
        </p:spPr>
        <p:txBody>
          <a:bodyPr/>
          <a:lstStyle/>
          <a:p>
            <a:pPr marL="533400" indent="-533400">
              <a:buFontTx/>
              <a:buAutoNum type="arabicPeriod"/>
            </a:pPr>
            <a:r>
              <a:rPr lang="en-US" dirty="0"/>
              <a:t>Systems thinker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Personal integrity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Proactive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High emotional intelligence (EQ)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General business perspective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Effective time management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Skillful politician</a:t>
            </a:r>
          </a:p>
          <a:p>
            <a:pPr marL="533400" indent="-533400">
              <a:buFontTx/>
              <a:buAutoNum type="arabicPeriod"/>
            </a:pPr>
            <a:r>
              <a:rPr lang="en-US" dirty="0"/>
              <a:t>Optimist</a:t>
            </a:r>
          </a:p>
        </p:txBody>
      </p:sp>
      <p:pic>
        <p:nvPicPr>
          <p:cNvPr id="91141" name="Picture 5" descr="j01590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8325" y="3533775"/>
            <a:ext cx="3200400" cy="28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817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1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1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1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1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39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544A980D-AAE4-49E5-B84A-F53C4AF3FB61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92162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Suggestions for Project Managers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77705"/>
            <a:ext cx="4038600" cy="4876800"/>
          </a:xfrm>
        </p:spPr>
        <p:txBody>
          <a:bodyPr/>
          <a:lstStyle/>
          <a:p>
            <a:pPr>
              <a:spcBef>
                <a:spcPct val="30000"/>
              </a:spcBef>
            </a:pPr>
            <a:r>
              <a:rPr lang="en-US" dirty="0"/>
              <a:t>Build relationships before you need them.</a:t>
            </a:r>
          </a:p>
          <a:p>
            <a:pPr>
              <a:spcBef>
                <a:spcPct val="30000"/>
              </a:spcBef>
            </a:pPr>
            <a:r>
              <a:rPr lang="en-US" dirty="0"/>
              <a:t>Trust is sustained through frequent </a:t>
            </a:r>
            <a:br>
              <a:rPr lang="en-US" dirty="0"/>
            </a:br>
            <a:r>
              <a:rPr lang="en-US" dirty="0"/>
              <a:t>face-to-face contact.</a:t>
            </a:r>
          </a:p>
          <a:p>
            <a:pPr>
              <a:spcBef>
                <a:spcPct val="30000"/>
              </a:spcBef>
            </a:pPr>
            <a:r>
              <a:rPr lang="en-US" dirty="0"/>
              <a:t>Realize that “what goes around comes around.”</a:t>
            </a:r>
          </a:p>
        </p:txBody>
      </p:sp>
      <p:pic>
        <p:nvPicPr>
          <p:cNvPr id="92164" name="Picture 4" descr="j01983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5189"/>
            <a:ext cx="3932238" cy="348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94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41D7E1E5-1D67-48F5-8D0D-3D9A02E01DFF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6260" name="AutoShap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Key Terms</a:t>
            </a:r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1981200" y="1417638"/>
            <a:ext cx="4572000" cy="349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Emotional intelligence (EQ)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Inspiration-related currencies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Law of reciprocity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Leading by example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Management by wandering around (MBWA)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Personal-related currencies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Position-related currencies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6643689" y="1417638"/>
            <a:ext cx="37496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1775" indent="-2317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Proactive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Relationship-related currencies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Social network building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Stakeholder</a:t>
            </a:r>
            <a:endParaRPr lang="en-US" b="1" i="1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Systems thinking</a:t>
            </a:r>
          </a:p>
          <a:p>
            <a:pPr>
              <a:spcBef>
                <a:spcPct val="20000"/>
              </a:spcBef>
            </a:pPr>
            <a:r>
              <a:rPr lang="en-US" b="1" dirty="0">
                <a:latin typeface="Arial" panose="020B0604020202020204" pitchFamily="34" charset="0"/>
              </a:rPr>
              <a:t>Task-related currencies</a:t>
            </a:r>
          </a:p>
        </p:txBody>
      </p:sp>
    </p:spTree>
    <p:extLst>
      <p:ext uri="{BB962C8B-B14F-4D97-AF65-F5344CB8AC3E}">
        <p14:creationId xmlns:p14="http://schemas.microsoft.com/office/powerpoint/2010/main" val="39383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  <p:bldP spid="962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143025"/>
            <a:ext cx="8077200" cy="5421326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en-US" sz="2200" dirty="0"/>
              <a:t>Understand the difference between leading and managing a project</a:t>
            </a:r>
          </a:p>
          <a:p>
            <a:pPr marL="514350" indent="-514350">
              <a:buAutoNum type="arabicPeriod"/>
            </a:pPr>
            <a:r>
              <a:rPr lang="en-US" sz="2200" dirty="0"/>
              <a:t>Understand the need to manage project stakeholders</a:t>
            </a:r>
          </a:p>
          <a:p>
            <a:pPr marL="514350" indent="-514350">
              <a:buAutoNum type="arabicPeriod"/>
            </a:pPr>
            <a:r>
              <a:rPr lang="en-US" sz="2200" dirty="0"/>
              <a:t>Identify and apply different “influence currencies” to build positive relations with others</a:t>
            </a:r>
          </a:p>
          <a:p>
            <a:pPr marL="514350" indent="-514350">
              <a:buAutoNum type="arabicPeriod"/>
            </a:pPr>
            <a:r>
              <a:rPr lang="en-US" sz="2200" dirty="0"/>
              <a:t>Create a stakeholder map and develop strategies for managing project dependencies</a:t>
            </a:r>
          </a:p>
          <a:p>
            <a:pPr marL="514350" indent="-514350">
              <a:buAutoNum type="arabicPeriod"/>
            </a:pPr>
            <a:r>
              <a:rPr lang="en-US" sz="2200" dirty="0"/>
              <a:t>Understand the need for a highly interactive management style on projects</a:t>
            </a:r>
          </a:p>
          <a:p>
            <a:pPr marL="514350" indent="-514350">
              <a:buAutoNum type="arabicPeriod"/>
            </a:pPr>
            <a:r>
              <a:rPr lang="en-US" sz="2200" dirty="0"/>
              <a:t>More effectively manage project expectations</a:t>
            </a:r>
          </a:p>
          <a:p>
            <a:pPr marL="514350" indent="-514350">
              <a:buAutoNum type="arabicPeriod"/>
            </a:pPr>
            <a:r>
              <a:rPr lang="en-US" sz="2200" dirty="0"/>
              <a:t>Develop strategies for managing upward relations</a:t>
            </a:r>
          </a:p>
          <a:p>
            <a:pPr marL="514350" indent="-514350">
              <a:buAutoNum type="arabicPeriod"/>
            </a:pPr>
            <a:r>
              <a:rPr lang="en-US" sz="2200" dirty="0"/>
              <a:t>Understand the importance of building trust and acting in an ethical manner while working on a project</a:t>
            </a:r>
          </a:p>
          <a:p>
            <a:pPr marL="514350" indent="-514350">
              <a:buAutoNum type="arabicPeriod"/>
            </a:pPr>
            <a:r>
              <a:rPr lang="en-US" sz="2200" dirty="0"/>
              <a:t>Identify the qualities of an effective project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99A9600D-45E7-4CF0-AB14-5C77CDB2B0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348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370"/>
            <a:ext cx="8077200" cy="487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10.1	Managing versus Leading a Project</a:t>
            </a:r>
          </a:p>
          <a:p>
            <a:pPr marL="0" indent="0">
              <a:buNone/>
            </a:pPr>
            <a:r>
              <a:rPr lang="en-US" dirty="0"/>
              <a:t>10.2	Managing Project Stakeholders</a:t>
            </a:r>
          </a:p>
          <a:p>
            <a:pPr marL="0" indent="0">
              <a:buNone/>
            </a:pPr>
            <a:r>
              <a:rPr lang="en-US" dirty="0"/>
              <a:t>10.3	Influence as Exchange</a:t>
            </a:r>
          </a:p>
          <a:p>
            <a:pPr marL="0" indent="0">
              <a:buNone/>
            </a:pPr>
            <a:r>
              <a:rPr lang="en-US" dirty="0"/>
              <a:t>10.4	Social Network Building</a:t>
            </a:r>
          </a:p>
          <a:p>
            <a:pPr marL="0" indent="0">
              <a:buNone/>
            </a:pPr>
            <a:r>
              <a:rPr lang="en-US" dirty="0"/>
              <a:t>10.5	Ethics and Project Management</a:t>
            </a:r>
          </a:p>
          <a:p>
            <a:pPr marL="0" indent="0">
              <a:buNone/>
            </a:pPr>
            <a:r>
              <a:rPr lang="en-US" dirty="0"/>
              <a:t>10.6	Building Trust: The Key to Exercising</a:t>
            </a:r>
          </a:p>
          <a:p>
            <a:pPr marL="0" indent="0">
              <a:buNone/>
            </a:pPr>
            <a:r>
              <a:rPr lang="en-US" dirty="0"/>
              <a:t>	Influence</a:t>
            </a:r>
          </a:p>
          <a:p>
            <a:pPr marL="0" indent="0">
              <a:buNone/>
            </a:pPr>
            <a:r>
              <a:rPr lang="en-US" dirty="0"/>
              <a:t>10.7	Qualities of an Effective Project Manager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>
                <a:cs typeface="Times New Roman" panose="02020603050405020304" pitchFamily="18" charset="0"/>
              </a:rPr>
              <a:t>10–</a:t>
            </a:r>
            <a:fld id="{99A9600D-45E7-4CF0-AB14-5C77CDB2B0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068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CC2D1A8D-6C65-4790-B9DB-D88B0ECC8089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28688" name="AutoShape 1040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Managing versus Leading a Project</a:t>
            </a:r>
          </a:p>
        </p:txBody>
      </p:sp>
      <p:sp>
        <p:nvSpPr>
          <p:cNvPr id="28689" name="Rectangle 1041"/>
          <p:cNvSpPr>
            <a:spLocks noGrp="1" noChangeArrowheads="1"/>
          </p:cNvSpPr>
          <p:nvPr>
            <p:ph type="body" sz="half" idx="1"/>
          </p:nvPr>
        </p:nvSpPr>
        <p:spPr>
          <a:xfrm>
            <a:off x="2057400" y="1386809"/>
            <a:ext cx="3962400" cy="4876800"/>
          </a:xfrm>
        </p:spPr>
        <p:txBody>
          <a:bodyPr>
            <a:normAutofit lnSpcReduction="10000"/>
          </a:bodyPr>
          <a:lstStyle/>
          <a:p>
            <a:pPr>
              <a:spcBef>
                <a:spcPct val="35000"/>
              </a:spcBef>
            </a:pPr>
            <a:r>
              <a:rPr lang="en-US" sz="2400" b="1" dirty="0"/>
              <a:t>Managing</a:t>
            </a:r>
            <a:r>
              <a:rPr lang="en-US" sz="2400" b="1" dirty="0">
                <a:cs typeface="Arial" panose="020B0604020202020204" pitchFamily="34" charset="0"/>
              </a:rPr>
              <a:t>—coping with complexity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Formulate plans and objectives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Monitor results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Take corrective action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Expedite activities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Solve technical problems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Serve as peacemaker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Make tradeoffs among time, costs, and project scope</a:t>
            </a:r>
          </a:p>
        </p:txBody>
      </p:sp>
      <p:sp>
        <p:nvSpPr>
          <p:cNvPr id="28690" name="Rectangle 1042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1386809"/>
            <a:ext cx="3962400" cy="4876800"/>
          </a:xfrm>
        </p:spPr>
        <p:txBody>
          <a:bodyPr/>
          <a:lstStyle/>
          <a:p>
            <a:pPr>
              <a:spcBef>
                <a:spcPct val="35000"/>
              </a:spcBef>
            </a:pPr>
            <a:r>
              <a:rPr lang="en-US" sz="2400" b="1" dirty="0"/>
              <a:t>Leading</a:t>
            </a:r>
            <a:r>
              <a:rPr lang="en-US" sz="2400" b="1" dirty="0">
                <a:cs typeface="Arial" panose="020B0604020202020204" pitchFamily="34" charset="0"/>
              </a:rPr>
              <a:t>—coping with change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Recognize the need to change to keep the project on track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Initiate change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Provide direction and motivation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Innovate and adapt as necessary</a:t>
            </a:r>
          </a:p>
          <a:p>
            <a:pPr lvl="1">
              <a:spcBef>
                <a:spcPct val="35000"/>
              </a:spcBef>
            </a:pPr>
            <a:r>
              <a:rPr lang="en-US" sz="2000" b="1" dirty="0"/>
              <a:t>Integrate assigned resources</a:t>
            </a:r>
          </a:p>
        </p:txBody>
      </p:sp>
    </p:spTree>
    <p:extLst>
      <p:ext uri="{BB962C8B-B14F-4D97-AF65-F5344CB8AC3E}">
        <p14:creationId xmlns:p14="http://schemas.microsoft.com/office/powerpoint/2010/main" val="937449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E87B7D7D-09AB-4823-99A8-CA67663519D9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82946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Managing Project Stakeholders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598" y="1351782"/>
            <a:ext cx="8077200" cy="4876800"/>
          </a:xfrm>
        </p:spPr>
        <p:txBody>
          <a:bodyPr/>
          <a:lstStyle/>
          <a:p>
            <a:r>
              <a:rPr lang="en-US" dirty="0"/>
              <a:t>Project Management Maxims:</a:t>
            </a:r>
          </a:p>
          <a:p>
            <a:pPr lvl="1"/>
            <a:r>
              <a:rPr lang="en-US" dirty="0"/>
              <a:t>You can’t do it all and get it all done.</a:t>
            </a:r>
          </a:p>
          <a:p>
            <a:pPr lvl="2"/>
            <a:r>
              <a:rPr lang="en-US" dirty="0"/>
              <a:t>Projects usually involve a vast web of relationships.</a:t>
            </a:r>
          </a:p>
          <a:p>
            <a:pPr lvl="1"/>
            <a:r>
              <a:rPr lang="en-US" dirty="0"/>
              <a:t>Hands-on work is not the same as leading.</a:t>
            </a:r>
          </a:p>
          <a:p>
            <a:pPr lvl="2"/>
            <a:r>
              <a:rPr lang="en-US" dirty="0"/>
              <a:t>More pressure and more involvement can reduce </a:t>
            </a:r>
            <a:br>
              <a:rPr lang="en-US" dirty="0"/>
            </a:br>
            <a:r>
              <a:rPr lang="en-US" dirty="0"/>
              <a:t>your effectiveness as a leader.</a:t>
            </a:r>
          </a:p>
          <a:p>
            <a:pPr lvl="1"/>
            <a:r>
              <a:rPr lang="en-US" dirty="0"/>
              <a:t>What’s important to you likely isn’t as important </a:t>
            </a:r>
            <a:br>
              <a:rPr lang="en-US" dirty="0"/>
            </a:br>
            <a:r>
              <a:rPr lang="en-US" dirty="0"/>
              <a:t>to someone else.</a:t>
            </a:r>
          </a:p>
          <a:p>
            <a:pPr lvl="2"/>
            <a:r>
              <a:rPr lang="en-US" dirty="0"/>
              <a:t>Different groups have different stakes (responsibilities, agendas, and priorities) in the outcome of a project.</a:t>
            </a:r>
          </a:p>
          <a:p>
            <a:pPr lvl="1"/>
            <a:r>
              <a:rPr lang="en-US" dirty="0"/>
              <a:t>Remember: project management is tough, exciting, and rewarding</a:t>
            </a:r>
            <a:r>
              <a:rPr lang="en-US" dirty="0">
                <a:cs typeface="Arial" panose="020B0604020202020204" pitchFamily="34" charset="0"/>
              </a:rPr>
              <a:t>—endeavor to persevere.</a:t>
            </a:r>
          </a:p>
        </p:txBody>
      </p:sp>
    </p:spTree>
    <p:extLst>
      <p:ext uri="{BB962C8B-B14F-4D97-AF65-F5344CB8AC3E}">
        <p14:creationId xmlns:p14="http://schemas.microsoft.com/office/powerpoint/2010/main" val="2056095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450" y="1132140"/>
            <a:ext cx="6515100" cy="5343525"/>
          </a:xfrm>
          <a:prstGeom prst="rect">
            <a:avLst/>
          </a:prstGeom>
        </p:spPr>
      </p:pic>
      <p:sp>
        <p:nvSpPr>
          <p:cNvPr id="6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D377BBA4-6EFB-4EA0-B630-FBB5350ED59E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68610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Network of Stakeholders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8931276" y="6263288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FIGURE 10.1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73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144C1A2C-EBA6-41DB-93B7-E4DE711BE7FF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83970" name="AutoShap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dirty="0"/>
              <a:t>Influence as Exchange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81919"/>
            <a:ext cx="8077200" cy="4876800"/>
          </a:xfrm>
        </p:spPr>
        <p:txBody>
          <a:bodyPr/>
          <a:lstStyle/>
          <a:p>
            <a:r>
              <a:rPr lang="en-US" dirty="0"/>
              <a:t>The Law of Reciprocity</a:t>
            </a:r>
          </a:p>
          <a:p>
            <a:pPr lvl="1"/>
            <a:r>
              <a:rPr lang="en-US" dirty="0"/>
              <a:t>One good deed deserves another, and likewise, one bad deed deserves another.</a:t>
            </a:r>
          </a:p>
          <a:p>
            <a:r>
              <a:rPr lang="en-US" dirty="0"/>
              <a:t>Quid pro Quo</a:t>
            </a:r>
          </a:p>
          <a:p>
            <a:pPr lvl="1"/>
            <a:r>
              <a:rPr lang="en-US" dirty="0"/>
              <a:t>Mutual exchanges of resources and services </a:t>
            </a:r>
            <a:br>
              <a:rPr lang="en-US" dirty="0"/>
            </a:br>
            <a:r>
              <a:rPr lang="en-US" dirty="0"/>
              <a:t>(“back-scratching”) build relationships.</a:t>
            </a:r>
          </a:p>
          <a:p>
            <a:r>
              <a:rPr lang="en-US" dirty="0"/>
              <a:t>Influence “Currencies” (Cohen and Bradford)</a:t>
            </a:r>
          </a:p>
          <a:p>
            <a:pPr lvl="1"/>
            <a:r>
              <a:rPr lang="en-US" dirty="0"/>
              <a:t>Cooperative relationships are built on the exchange </a:t>
            </a:r>
            <a:br>
              <a:rPr lang="en-US" dirty="0"/>
            </a:br>
            <a:r>
              <a:rPr lang="en-US" dirty="0"/>
              <a:t>of organizational “currencies” (favors).</a:t>
            </a:r>
          </a:p>
        </p:txBody>
      </p:sp>
    </p:spTree>
    <p:extLst>
      <p:ext uri="{BB962C8B-B14F-4D97-AF65-F5344CB8AC3E}">
        <p14:creationId xmlns:p14="http://schemas.microsoft.com/office/powerpoint/2010/main" val="1755165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dirty="0"/>
              <a:t>10</a:t>
            </a:r>
            <a:r>
              <a:rPr lang="en-US" dirty="0">
                <a:cs typeface="Times New Roman" panose="02020603050405020304" pitchFamily="18" charset="0"/>
              </a:rPr>
              <a:t>–</a:t>
            </a:r>
            <a:fld id="{BB24776B-D78E-4662-BB18-D4ABC5548A9B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5234" name="AutoShape 2"/>
          <p:cNvSpPr>
            <a:spLocks noGrp="1" noChangeArrowheads="1"/>
          </p:cNvSpPr>
          <p:nvPr>
            <p:ph type="title"/>
          </p:nvPr>
        </p:nvSpPr>
        <p:spPr>
          <a:xfrm>
            <a:off x="2017714" y="266700"/>
            <a:ext cx="8156575" cy="757238"/>
          </a:xfr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/>
        </p:spPr>
        <p:txBody>
          <a:bodyPr/>
          <a:lstStyle/>
          <a:p>
            <a:r>
              <a:rPr lang="en-US" sz="2800" dirty="0"/>
              <a:t>Commonly Traded Organizational Currencies</a:t>
            </a:r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8931276" y="6172200"/>
            <a:ext cx="12795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rgbClr val="006666"/>
                </a:solidFill>
              </a:rPr>
              <a:t>TABLE 10.1</a:t>
            </a:r>
            <a:endParaRPr lang="en-US" sz="1200" b="1" dirty="0">
              <a:solidFill>
                <a:srgbClr val="006666"/>
              </a:solidFill>
              <a:cs typeface="Arial" panose="020B0604020202020204" pitchFamily="34" charset="0"/>
            </a:endParaRPr>
          </a:p>
        </p:txBody>
      </p:sp>
      <p:sp>
        <p:nvSpPr>
          <p:cNvPr id="95236" name="Rectangle 4"/>
          <p:cNvSpPr>
            <a:spLocks noChangeArrowheads="1"/>
          </p:cNvSpPr>
          <p:nvPr/>
        </p:nvSpPr>
        <p:spPr bwMode="auto">
          <a:xfrm>
            <a:off x="2014624" y="1302056"/>
            <a:ext cx="8229600" cy="459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168275"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sz="2000" b="1" dirty="0">
                <a:latin typeface="Arial" panose="020B0604020202020204" pitchFamily="34" charset="0"/>
              </a:rPr>
              <a:t>Task-related currencies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</a:rPr>
              <a:t>		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Resources 	Lending or giving money, budget increases, personnel, etc.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Assistance 	Helping with existing projects or undertaking unwanted tasks.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Cooperation 	Giving task support, providing quicker response time, or 	aiding implementation. 	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Information 	Providing organizational as well as technical knowledge.</a:t>
            </a:r>
          </a:p>
          <a:p>
            <a:pPr lvl="1">
              <a:spcBef>
                <a:spcPct val="20000"/>
              </a:spcBef>
            </a:pPr>
            <a:endParaRPr lang="en-US" sz="1800" dirty="0"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US" sz="2000" b="1" dirty="0">
                <a:latin typeface="Arial" panose="020B0604020202020204" pitchFamily="34" charset="0"/>
              </a:rPr>
              <a:t>Position-related currencies</a:t>
            </a:r>
            <a:r>
              <a:rPr lang="en-US" sz="1800" b="1" dirty="0">
                <a:latin typeface="Arial" panose="020B0604020202020204" pitchFamily="34" charset="0"/>
              </a:rPr>
              <a:t> </a:t>
            </a:r>
            <a:r>
              <a:rPr lang="en-US" sz="1800" dirty="0">
                <a:latin typeface="Arial" panose="020B0604020202020204" pitchFamily="34" charset="0"/>
              </a:rPr>
              <a:t>		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Advancement 	Giving a task or assignment that can result in promotion.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Recognition 	Acknowledging effort, accomplishments, or abilities.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Visibility 	Providing a chance to be known by higher-ups or significant 	others in the organization.</a:t>
            </a:r>
          </a:p>
          <a:p>
            <a:pPr lvl="1">
              <a:spcBef>
                <a:spcPct val="20000"/>
              </a:spcBef>
            </a:pPr>
            <a:r>
              <a:rPr lang="en-US" sz="1800" dirty="0">
                <a:latin typeface="Arial" panose="020B0604020202020204" pitchFamily="34" charset="0"/>
              </a:rPr>
              <a:t>Network/ 	Providing opportunities for linking with others.</a:t>
            </a:r>
            <a:br>
              <a:rPr lang="en-US" sz="1800" dirty="0">
                <a:latin typeface="Arial" panose="020B0604020202020204" pitchFamily="34" charset="0"/>
              </a:rPr>
            </a:br>
            <a:r>
              <a:rPr lang="en-US" sz="1800" dirty="0">
                <a:latin typeface="Arial" panose="020B0604020202020204" pitchFamily="34" charset="0"/>
              </a:rPr>
              <a:t>contacts</a:t>
            </a:r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2028825" y="5987534"/>
            <a:ext cx="653602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900" dirty="0"/>
              <a:t>Source: Adapted from A. R. Cohen and David L. Bradford, </a:t>
            </a:r>
            <a:r>
              <a:rPr lang="en-US" sz="900" i="1" dirty="0"/>
              <a:t>Influence without Authority </a:t>
            </a:r>
            <a:r>
              <a:rPr lang="en-US" sz="900" dirty="0"/>
              <a:t>(New York: John Wiley &amp; Sons, 1990). Reprinted by permission of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400778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9A824E176BC24B89D5D6B85A74A217" ma:contentTypeVersion="13" ma:contentTypeDescription="Create a new document." ma:contentTypeScope="" ma:versionID="f026d46e9e8e8d394797aa4f2165e717">
  <xsd:schema xmlns:xsd="http://www.w3.org/2001/XMLSchema" xmlns:xs="http://www.w3.org/2001/XMLSchema" xmlns:p="http://schemas.microsoft.com/office/2006/metadata/properties" xmlns:ns3="061643d2-7b54-41e1-a7eb-63fda343f8f3" xmlns:ns4="da07c3eb-2b80-4ade-9c23-1098c8d4e098" targetNamespace="http://schemas.microsoft.com/office/2006/metadata/properties" ma:root="true" ma:fieldsID="13e78a043f4fb3af18715b6509ff1db6" ns3:_="" ns4:_="">
    <xsd:import namespace="061643d2-7b54-41e1-a7eb-63fda343f8f3"/>
    <xsd:import namespace="da07c3eb-2b80-4ade-9c23-1098c8d4e09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1643d2-7b54-41e1-a7eb-63fda343f8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7c3eb-2b80-4ade-9c23-1098c8d4e0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E7C4A3D-0BF6-40C5-BE4D-713DBC43A7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1643d2-7b54-41e1-a7eb-63fda343f8f3"/>
    <ds:schemaRef ds:uri="da07c3eb-2b80-4ade-9c23-1098c8d4e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6C10BD7-1631-4D04-A528-05B2F99840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BC5F48-9B7D-4BC5-BAA7-1BB8250C4A53}">
  <ds:schemaRefs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dcmitype/"/>
    <ds:schemaRef ds:uri="da07c3eb-2b80-4ade-9c23-1098c8d4e098"/>
    <ds:schemaRef ds:uri="http://purl.org/dc/terms/"/>
    <ds:schemaRef ds:uri="061643d2-7b54-41e1-a7eb-63fda343f8f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937</Words>
  <Application>Microsoft Office PowerPoint</Application>
  <PresentationFormat>Widescreen</PresentationFormat>
  <Paragraphs>236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Century Gothic</vt:lpstr>
      <vt:lpstr>Wingdings 3</vt:lpstr>
      <vt:lpstr>Ion</vt:lpstr>
      <vt:lpstr>Chapter Ten – Being an Effective Project Manager</vt:lpstr>
      <vt:lpstr>Where We Are Now</vt:lpstr>
      <vt:lpstr>Learning Objectives</vt:lpstr>
      <vt:lpstr>Chapter Outline</vt:lpstr>
      <vt:lpstr>Managing versus Leading a Project</vt:lpstr>
      <vt:lpstr>Managing Project Stakeholders</vt:lpstr>
      <vt:lpstr>Network of Stakeholders</vt:lpstr>
      <vt:lpstr>Influence as Exchange</vt:lpstr>
      <vt:lpstr>Commonly Traded Organizational Currencies</vt:lpstr>
      <vt:lpstr>Organizational Currencies (cont’d)</vt:lpstr>
      <vt:lpstr>Social Network Building</vt:lpstr>
      <vt:lpstr>Stakeholder Map for Financial Software Installation Project</vt:lpstr>
      <vt:lpstr>Management by Wandering Around</vt:lpstr>
      <vt:lpstr>Managing Upward Relations</vt:lpstr>
      <vt:lpstr>The Significance of a Project Sponsor</vt:lpstr>
      <vt:lpstr>Leading by Example</vt:lpstr>
      <vt:lpstr>Ethics and Project Management</vt:lpstr>
      <vt:lpstr>Building Trust: The Key to Exercising Influence</vt:lpstr>
      <vt:lpstr>Contradictions of Project Management</vt:lpstr>
      <vt:lpstr>Traits of an Effective Project Manager</vt:lpstr>
      <vt:lpstr>Suggestions for Project Managers</vt:lpstr>
      <vt:lpstr>Key Terms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Ten – Being an Effective Project Manager</dc:title>
  <dc:creator>Stefan Gudnason</dc:creator>
  <cp:lastModifiedBy>Stefan Gudnason</cp:lastModifiedBy>
  <cp:revision>2</cp:revision>
  <dcterms:created xsi:type="dcterms:W3CDTF">2020-02-20T20:22:11Z</dcterms:created>
  <dcterms:modified xsi:type="dcterms:W3CDTF">2020-02-20T20:59:38Z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0x0101003F9A824E176BC24B89D5D6B85A74A217</vt:lpwstr>
  </property>
</Properties>
</file>