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9"/>
  </p:notesMasterIdLst>
  <p:sldIdLst>
    <p:sldId id="256" r:id="rId5"/>
    <p:sldId id="259" r:id="rId6"/>
    <p:sldId id="299" r:id="rId7"/>
    <p:sldId id="30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01" r:id="rId42"/>
    <p:sldId id="293" r:id="rId43"/>
    <p:sldId id="298" r:id="rId44"/>
    <p:sldId id="294" r:id="rId45"/>
    <p:sldId id="295" r:id="rId46"/>
    <p:sldId id="296" r:id="rId47"/>
    <p:sldId id="29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957B6-6B00-40BD-B477-FF9A24203FE7}" type="datetimeFigureOut">
              <a:rPr lang="is-IS" smtClean="0"/>
              <a:t>3.3.2020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9773-D520-43A6-87B7-F6A0EA6B838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284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1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4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3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2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20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1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1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97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19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2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7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26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0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90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38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39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28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42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74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64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4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0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0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03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01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94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56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5" y="4663439"/>
            <a:ext cx="4571950" cy="192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189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91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09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449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819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3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11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83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7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2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7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0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6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13–</a:t>
            </a:r>
            <a:fld id="{0021D51A-B140-41D8-B455-79292309F0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7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0C9C-CEBA-4394-AB26-8C96BE2F4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59976"/>
            <a:ext cx="8825658" cy="4517405"/>
          </a:xfrm>
        </p:spPr>
        <p:txBody>
          <a:bodyPr/>
          <a:lstStyle/>
          <a:p>
            <a:r>
              <a:rPr lang="en-US" sz="6000" dirty="0"/>
              <a:t>Chapter Thirteen - Progress and Performance Measurement and Evaluation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0776-76AD-4253-A076-8BA000F5A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Stefán </a:t>
            </a:r>
            <a:r>
              <a:rPr lang="en-US" dirty="0" err="1"/>
              <a:t>GUðnason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806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EB0DA9F-42BA-4E22-8CA2-052BABF17FE3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43114" y="296863"/>
            <a:ext cx="8104187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Baseline and Tracking Gantt Charts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98" y="1212451"/>
            <a:ext cx="6571013" cy="51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708F5B4-12CB-49BD-81C6-576EEBFFBB4D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88925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Project Schedule Control Chart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13.2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614" y="1325904"/>
            <a:ext cx="77438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Development of an Earned Value Cost/Schedule System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220706"/>
            <a:ext cx="8077200" cy="495298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dirty="0"/>
              <a:t>Time-Phase Baseline Plan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Corrects the failure of most monitoring systems to connect a project’s actual performance to its schedule and forecast budget.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Systems that measure only cost variances do not identify resource and project cost problems associated with falling behind or progressing ahead of schedule.</a:t>
            </a:r>
          </a:p>
          <a:p>
            <a:pPr>
              <a:spcBef>
                <a:spcPct val="25000"/>
              </a:spcBef>
            </a:pPr>
            <a:r>
              <a:rPr lang="en-US" dirty="0"/>
              <a:t>Earned Value Cost/Schedule System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An integrated project management system based on the earned value concept that uses a time-phased budget baseline to compare actual and planned schedule and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D3BFD12B-35AD-4F37-AADC-D9B18765FCDA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77B9466-E1C8-4337-9CDF-5D03BB46DED2}" type="slidenum">
              <a:rPr lang="en-US"/>
              <a:pPr/>
              <a:t>13</a:t>
            </a:fld>
            <a:endParaRPr lang="en-US"/>
          </a:p>
        </p:txBody>
      </p:sp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>
          <a:xfrm>
            <a:off x="2022475" y="266700"/>
            <a:ext cx="8147050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Glossary of Terms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8931276" y="6262689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13.1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9886" name="Group 318"/>
          <p:cNvGraphicFramePr>
            <a:graphicFrameLocks noGrp="1"/>
          </p:cNvGraphicFramePr>
          <p:nvPr/>
        </p:nvGraphicFramePr>
        <p:xfrm>
          <a:off x="2073275" y="1336676"/>
          <a:ext cx="8045450" cy="4896485"/>
        </p:xfrm>
        <a:graphic>
          <a:graphicData uri="http://schemas.openxmlformats.org/drawingml/2006/table">
            <a:tbl>
              <a:tblPr/>
              <a:tblGrid>
                <a:gridCol w="7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Earned value for a task is simply the percent complete times its original budget. Stated differently, EV is the percent of the original budget that has been earned by actual work completed. [BCWP—budgeted cost of the work performed].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planned time-phased baseline of the value of the work scheduled. An approved cost estimate of the resources scheduled in a time-phased cumulative baseline [BCWS—budgeted cost of the work scheduled].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2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cost of the work completed. The sum of the costs incurred in accomplishing work. [ACWP—actual cost of the work performed].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variance is the difference between the earned value and the actual costs for the work completed to date where CV = EV – AC.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 variance is the difference between the earned value and the baseline line to date where SV = EV – PV.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Budgeted cost at completion. Total budgeted cost of the baseline or project cost accounts.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cost at completion.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cost to complete remaining work.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variance at completion. VAC indicates expected actual over- or under-run cost at completion.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D870A8B-6FBD-494C-B6FF-B13517C10AB4}" type="slidenum">
              <a:rPr lang="en-US"/>
              <a:pPr/>
              <a:t>14</a:t>
            </a:fld>
            <a:endParaRPr lang="en-US"/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9300" y="266700"/>
            <a:ext cx="8153400" cy="757238"/>
          </a:xfrm>
          <a:ln/>
        </p:spPr>
        <p:txBody>
          <a:bodyPr/>
          <a:lstStyle/>
          <a:p>
            <a:r>
              <a:rPr lang="en-US" sz="2800"/>
              <a:t>Developing an Integrated Cost/Schedule System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95370"/>
            <a:ext cx="3962400" cy="4876800"/>
          </a:xfrm>
        </p:spPr>
        <p:txBody>
          <a:bodyPr>
            <a:normAutofit lnSpcReduction="10000"/>
          </a:bodyPr>
          <a:lstStyle/>
          <a:p>
            <a:pPr marL="344488" indent="-344488">
              <a:spcBef>
                <a:spcPct val="40000"/>
              </a:spcBef>
              <a:buFontTx/>
              <a:buAutoNum type="arabicPeriod"/>
            </a:pPr>
            <a:r>
              <a:rPr lang="en-US" sz="2000" dirty="0"/>
              <a:t>Define the work using a WBS.</a:t>
            </a:r>
          </a:p>
          <a:p>
            <a:pPr marL="795338" lvl="1" indent="-333375">
              <a:spcBef>
                <a:spcPct val="40000"/>
              </a:spcBef>
              <a:buFontTx/>
              <a:buAutoNum type="alphaLcPeriod"/>
            </a:pPr>
            <a:r>
              <a:rPr lang="en-US" sz="1800" dirty="0"/>
              <a:t>Scope</a:t>
            </a:r>
          </a:p>
          <a:p>
            <a:pPr marL="795338" lvl="1" indent="-333375">
              <a:spcBef>
                <a:spcPct val="40000"/>
              </a:spcBef>
              <a:buFontTx/>
              <a:buAutoNum type="alphaLcPeriod"/>
            </a:pPr>
            <a:r>
              <a:rPr lang="en-US" sz="1800" dirty="0"/>
              <a:t>Work packages</a:t>
            </a:r>
          </a:p>
          <a:p>
            <a:pPr marL="795338" lvl="1" indent="-333375">
              <a:spcBef>
                <a:spcPct val="40000"/>
              </a:spcBef>
              <a:buFontTx/>
              <a:buAutoNum type="alphaLcPeriod"/>
            </a:pPr>
            <a:r>
              <a:rPr lang="en-US" sz="1800" dirty="0"/>
              <a:t>Deliverables</a:t>
            </a:r>
          </a:p>
          <a:p>
            <a:pPr marL="795338" lvl="1" indent="-333375">
              <a:spcBef>
                <a:spcPct val="40000"/>
              </a:spcBef>
              <a:buFontTx/>
              <a:buAutoNum type="alphaLcPeriod"/>
            </a:pPr>
            <a:r>
              <a:rPr lang="en-US" sz="1800" dirty="0"/>
              <a:t>Organization units</a:t>
            </a:r>
          </a:p>
          <a:p>
            <a:pPr marL="795338" lvl="1" indent="-333375">
              <a:spcBef>
                <a:spcPct val="40000"/>
              </a:spcBef>
              <a:buFontTx/>
              <a:buAutoNum type="alphaLcPeriod"/>
            </a:pPr>
            <a:r>
              <a:rPr lang="en-US" sz="1800" dirty="0"/>
              <a:t>Resources</a:t>
            </a:r>
          </a:p>
          <a:p>
            <a:pPr marL="795338" lvl="1" indent="-333375">
              <a:spcBef>
                <a:spcPct val="40000"/>
              </a:spcBef>
              <a:buFontTx/>
              <a:buAutoNum type="alphaLcPeriod"/>
            </a:pPr>
            <a:r>
              <a:rPr lang="en-US" sz="1800" dirty="0"/>
              <a:t>Budgets</a:t>
            </a:r>
          </a:p>
          <a:p>
            <a:pPr marL="344488" indent="-344488">
              <a:spcBef>
                <a:spcPct val="40000"/>
              </a:spcBef>
              <a:buFontTx/>
              <a:buAutoNum type="arabicPeriod"/>
            </a:pPr>
            <a:r>
              <a:rPr lang="en-US" sz="2000" dirty="0"/>
              <a:t>Develop work and </a:t>
            </a:r>
            <a:br>
              <a:rPr lang="en-US" sz="2000" dirty="0"/>
            </a:br>
            <a:r>
              <a:rPr lang="en-US" sz="2000" dirty="0"/>
              <a:t>resource schedules.</a:t>
            </a:r>
          </a:p>
          <a:p>
            <a:pPr marL="795338" lvl="1" indent="-333375">
              <a:spcBef>
                <a:spcPct val="40000"/>
              </a:spcBef>
              <a:buFontTx/>
              <a:buAutoNum type="alphaLcPeriod"/>
            </a:pPr>
            <a:r>
              <a:rPr lang="en-US" sz="1800" dirty="0"/>
              <a:t>Schedule resources </a:t>
            </a:r>
            <a:br>
              <a:rPr lang="en-US" sz="1800" dirty="0"/>
            </a:br>
            <a:r>
              <a:rPr lang="en-US" sz="1800" dirty="0"/>
              <a:t>to activities</a:t>
            </a:r>
          </a:p>
          <a:p>
            <a:pPr marL="795338" lvl="1" indent="-333375">
              <a:spcBef>
                <a:spcPct val="40000"/>
              </a:spcBef>
              <a:buFontTx/>
              <a:buAutoNum type="alphaLcPeriod"/>
            </a:pPr>
            <a:r>
              <a:rPr lang="en-US" sz="1800" dirty="0"/>
              <a:t>Time-phase work packages into a network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295370"/>
            <a:ext cx="3962400" cy="4876800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Tx/>
              <a:buAutoNum type="arabicPeriod" startAt="3"/>
            </a:pPr>
            <a:r>
              <a:rPr lang="en-US" sz="2000" dirty="0"/>
              <a:t>Develop a time-phased budget using work packages included in an activity. Accumulate budgets (PV).</a:t>
            </a:r>
          </a:p>
          <a:p>
            <a:pPr marL="457200" indent="-457200">
              <a:spcBef>
                <a:spcPct val="40000"/>
              </a:spcBef>
              <a:buFontTx/>
              <a:buAutoNum type="arabicPeriod" startAt="3"/>
            </a:pPr>
            <a:r>
              <a:rPr lang="en-US" sz="2000" dirty="0"/>
              <a:t>At the work package level, collect the actual costs for the work performed (AC). Multiply percent complete times original budget (EV).`</a:t>
            </a:r>
          </a:p>
          <a:p>
            <a:pPr marL="457200" indent="-457200">
              <a:spcBef>
                <a:spcPct val="40000"/>
              </a:spcBef>
              <a:buFontTx/>
              <a:buAutoNum type="arabicPeriod" startAt="3"/>
            </a:pPr>
            <a:r>
              <a:rPr lang="en-US" sz="2000" dirty="0"/>
              <a:t>Compute the schedule variance (EV-PV) and the cost variance (EV-AC).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785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83121D7-4EC8-4C85-83DA-041A3506DB65}" type="slidenum">
              <a:rPr lang="en-US"/>
              <a:pPr/>
              <a:t>15</a:t>
            </a:fld>
            <a:endParaRPr lang="en-US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20889" y="269875"/>
            <a:ext cx="8150225" cy="68738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Project Management Information System Overview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13.3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3" y="1040918"/>
            <a:ext cx="78390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28331EF-9CAD-449D-9C1A-0C3D41AF1627}" type="slidenum">
              <a:rPr lang="en-US"/>
              <a:pPr/>
              <a:t>16</a:t>
            </a:fld>
            <a:endParaRPr lang="en-US"/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Development of Project Baselines (cont’d)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Placing Costs in Baselines</a:t>
            </a:r>
          </a:p>
          <a:p>
            <a:pPr lvl="1"/>
            <a:r>
              <a:rPr lang="en-US" dirty="0"/>
              <a:t>Costs are placed exactly as they are expected to be “earned” in order to track them to their point of origin.</a:t>
            </a:r>
          </a:p>
          <a:p>
            <a:pPr lvl="1"/>
            <a:r>
              <a:rPr lang="en-US" i="1" dirty="0"/>
              <a:t>Percent Complete Rule</a:t>
            </a:r>
          </a:p>
          <a:p>
            <a:pPr lvl="2"/>
            <a:r>
              <a:rPr lang="en-US" dirty="0"/>
              <a:t>Costs are periodically assigned to a baseline as units of work are completed over the duration of a work package.</a:t>
            </a:r>
          </a:p>
        </p:txBody>
      </p:sp>
      <p:pic>
        <p:nvPicPr>
          <p:cNvPr id="93190" name="Picture 6" descr="BD202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886201"/>
            <a:ext cx="4040188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2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1351BB2-5D40-462A-AF24-6B09B939F8CC}" type="slidenum">
              <a:rPr lang="en-US"/>
              <a:pPr/>
              <a:t>17</a:t>
            </a:fld>
            <a:endParaRPr lang="en-US"/>
          </a:p>
        </p:txBody>
      </p:sp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Development of Project Baselines (cont’d)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10927"/>
            <a:ext cx="8077200" cy="5045075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Purposes of a Baseline (PV)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An anchor point for measuring performance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A planned cost and expected schedule against which actual cost and schedule are measured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A basis for cash flows and awarding progress payments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A summation of time-phased budgets (cost accounts as summed work packages) along a project timeline</a:t>
            </a:r>
          </a:p>
          <a:p>
            <a:pPr>
              <a:spcBef>
                <a:spcPct val="35000"/>
              </a:spcBef>
            </a:pPr>
            <a:r>
              <a:rPr lang="en-US" dirty="0"/>
              <a:t>What Costs Are Included in Baselines?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Project direct overhead costs: labor, equipment, materials</a:t>
            </a:r>
          </a:p>
        </p:txBody>
      </p:sp>
    </p:spTree>
    <p:extLst>
      <p:ext uri="{BB962C8B-B14F-4D97-AF65-F5344CB8AC3E}">
        <p14:creationId xmlns:p14="http://schemas.microsoft.com/office/powerpoint/2010/main" val="217609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1B2F6B2-873A-436C-8DCB-ED5759980B87}" type="slidenum">
              <a:rPr lang="en-US"/>
              <a:pPr/>
              <a:t>18</a:t>
            </a:fld>
            <a:endParaRPr lang="en-US"/>
          </a:p>
        </p:txBody>
      </p:sp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1992314" y="263526"/>
            <a:ext cx="8207375" cy="823913"/>
          </a:xfrm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Methods of Variance Analysis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r>
              <a:rPr lang="en-US" dirty="0"/>
              <a:t>Comparing Earned Value with:</a:t>
            </a:r>
          </a:p>
          <a:p>
            <a:pPr lvl="1"/>
            <a:r>
              <a:rPr lang="en-US" dirty="0"/>
              <a:t>The expected schedule value</a:t>
            </a:r>
          </a:p>
          <a:p>
            <a:pPr lvl="1"/>
            <a:r>
              <a:rPr lang="en-US" dirty="0"/>
              <a:t>The actual costs</a:t>
            </a:r>
          </a:p>
          <a:p>
            <a:r>
              <a:rPr lang="en-US" dirty="0"/>
              <a:t>Assessing Status of a Project</a:t>
            </a:r>
          </a:p>
          <a:p>
            <a:pPr lvl="1"/>
            <a:r>
              <a:rPr lang="en-US" dirty="0"/>
              <a:t>Required three data elements</a:t>
            </a:r>
          </a:p>
          <a:p>
            <a:pPr lvl="2"/>
            <a:r>
              <a:rPr lang="en-US" dirty="0"/>
              <a:t>Planned cost of the work scheduled (PV)</a:t>
            </a:r>
          </a:p>
          <a:p>
            <a:pPr lvl="2"/>
            <a:r>
              <a:rPr lang="en-US" dirty="0"/>
              <a:t>Budgeted cost of the work completed (EV)</a:t>
            </a:r>
          </a:p>
          <a:p>
            <a:pPr lvl="2"/>
            <a:r>
              <a:rPr lang="en-US" dirty="0"/>
              <a:t>Actual cost of the work completed (AC)</a:t>
            </a:r>
          </a:p>
          <a:p>
            <a:pPr lvl="1"/>
            <a:r>
              <a:rPr lang="en-US" dirty="0"/>
              <a:t>Calculate schedule and cost variances</a:t>
            </a:r>
          </a:p>
          <a:p>
            <a:pPr lvl="2"/>
            <a:r>
              <a:rPr lang="en-US" dirty="0"/>
              <a:t>A positive variance indicates a desirable condition, while a negative variance suggests problems or changes that have taken place.</a:t>
            </a:r>
          </a:p>
        </p:txBody>
      </p:sp>
    </p:spTree>
    <p:extLst>
      <p:ext uri="{BB962C8B-B14F-4D97-AF65-F5344CB8AC3E}">
        <p14:creationId xmlns:p14="http://schemas.microsoft.com/office/powerpoint/2010/main" val="321793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3AC5A98-7C18-44ED-9885-0A26FC91E004}" type="slidenum">
              <a:rPr lang="en-US"/>
              <a:pPr/>
              <a:t>19</a:t>
            </a:fld>
            <a:endParaRPr lang="en-US"/>
          </a:p>
        </p:txBody>
      </p:sp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xfrm>
            <a:off x="1992314" y="263526"/>
            <a:ext cx="8207375" cy="823913"/>
          </a:xfrm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Methods of Variance Analysis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9344" y="1355764"/>
            <a:ext cx="8170345" cy="4876800"/>
          </a:xfrm>
        </p:spPr>
        <p:txBody>
          <a:bodyPr/>
          <a:lstStyle/>
          <a:p>
            <a:r>
              <a:rPr lang="en-US" dirty="0"/>
              <a:t>Cost Variance (CV)</a:t>
            </a:r>
          </a:p>
          <a:p>
            <a:pPr lvl="1"/>
            <a:r>
              <a:rPr lang="en-US" dirty="0"/>
              <a:t>Indicates if the work accomplished costs more or less than was planned at any point in the project.</a:t>
            </a:r>
          </a:p>
          <a:p>
            <a:r>
              <a:rPr lang="en-US" dirty="0"/>
              <a:t>Schedule Variance (SV)</a:t>
            </a:r>
          </a:p>
          <a:p>
            <a:pPr lvl="1"/>
            <a:r>
              <a:rPr lang="en-US" dirty="0"/>
              <a:t>Presents an overall assessment in dollar terms of the progress of </a:t>
            </a:r>
            <a:r>
              <a:rPr lang="en-US" i="1" dirty="0"/>
              <a:t>all</a:t>
            </a:r>
            <a:r>
              <a:rPr lang="en-US" dirty="0"/>
              <a:t> work packages in the project scheduled to date.</a:t>
            </a:r>
          </a:p>
        </p:txBody>
      </p:sp>
    </p:spTree>
    <p:extLst>
      <p:ext uri="{BB962C8B-B14F-4D97-AF65-F5344CB8AC3E}">
        <p14:creationId xmlns:p14="http://schemas.microsoft.com/office/powerpoint/2010/main" val="255826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4AF105F-FF10-40A9-A816-0733F4DC1633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263525"/>
            <a:ext cx="8153400" cy="806648"/>
          </a:xfrm>
        </p:spPr>
        <p:txBody>
          <a:bodyPr/>
          <a:lstStyle/>
          <a:p>
            <a:r>
              <a:rPr lang="en-US" dirty="0"/>
              <a:t>Where We Are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38" y="1439114"/>
            <a:ext cx="8085948" cy="38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A7B1A90-95B0-4607-925A-F9B288D67476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Cost/Schedule Graph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894764" y="6185581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13.4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5" y="1265238"/>
            <a:ext cx="59626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28CB717-668F-4312-95E5-704CD2C9672C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Earned-Value Review Exercise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13.5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263" y="1524000"/>
            <a:ext cx="7991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8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EC4F424F-E8B2-41A9-B04B-2A049B0AEDF7}" type="slidenum">
              <a:rPr lang="en-US"/>
              <a:pPr/>
              <a:t>22</a:t>
            </a:fld>
            <a:endParaRPr lang="en-US"/>
          </a:p>
        </p:txBody>
      </p:sp>
      <p:sp>
        <p:nvSpPr>
          <p:cNvPr id="96260" name="AutoShape 4"/>
          <p:cNvSpPr>
            <a:spLocks noGrp="1" noChangeArrowheads="1"/>
          </p:cNvSpPr>
          <p:nvPr>
            <p:ph type="title"/>
          </p:nvPr>
        </p:nvSpPr>
        <p:spPr>
          <a:xfrm>
            <a:off x="2019300" y="263526"/>
            <a:ext cx="8154988" cy="1362075"/>
          </a:xfrm>
          <a:ln/>
        </p:spPr>
        <p:txBody>
          <a:bodyPr/>
          <a:lstStyle/>
          <a:p>
            <a:r>
              <a:rPr lang="en-US" dirty="0"/>
              <a:t>Developing A Status Report:</a:t>
            </a:r>
            <a:br>
              <a:rPr lang="en-US" dirty="0"/>
            </a:br>
            <a:r>
              <a:rPr lang="en-US" dirty="0"/>
              <a:t>A Hypothetical Example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19301" y="1874537"/>
            <a:ext cx="8046677" cy="40386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Assumptions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Each cost account has only one work package, and each cost account will be represented as an activity on the network.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The project network early start times will serve as the basis for assigning the baseline values.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From the moment work an activity begins, some actual costs will be incurred each period until the activity is completed.</a:t>
            </a:r>
          </a:p>
        </p:txBody>
      </p:sp>
    </p:spTree>
    <p:extLst>
      <p:ext uri="{BB962C8B-B14F-4D97-AF65-F5344CB8AC3E}">
        <p14:creationId xmlns:p14="http://schemas.microsoft.com/office/powerpoint/2010/main" val="1813455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F5ACA5F-0B90-49D7-B098-6A7F5CC45E36}" type="slidenum">
              <a:rPr lang="en-US"/>
              <a:pPr/>
              <a:t>23</a:t>
            </a:fld>
            <a:endParaRPr lang="en-US"/>
          </a:p>
        </p:txBody>
      </p:sp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Work Breakdown Structure with Cost Accounts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13.6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27" y="1201865"/>
            <a:ext cx="7499347" cy="49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55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022D7A0-47B9-406D-8AFD-448297E9335E}" type="slidenum">
              <a:rPr lang="en-US"/>
              <a:pPr/>
              <a:t>24</a:t>
            </a:fld>
            <a:endParaRPr lang="en-US"/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1995489" y="269876"/>
            <a:ext cx="8201025" cy="68897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Digital Camera Prototype Project Baseline Gantt Chart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13.7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244" y="1508781"/>
            <a:ext cx="8682944" cy="31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1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3405C6D-092F-488E-AFA4-E339C2AB768A}" type="slidenum">
              <a:rPr lang="en-US"/>
              <a:pPr/>
              <a:t>25</a:t>
            </a:fld>
            <a:endParaRPr lang="en-US"/>
          </a:p>
        </p:txBody>
      </p:sp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1995489" y="269875"/>
            <a:ext cx="8201025" cy="68738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Digital Camera Prototype Project Baseline Budget ($000)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13.8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97285" name="Picture 5" descr="1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325903"/>
            <a:ext cx="8321675" cy="38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4DA9AF4-9A57-48E5-9717-3FDB03825108}" type="slidenum">
              <a:rPr lang="en-US"/>
              <a:pPr/>
              <a:t>26</a:t>
            </a:fld>
            <a:endParaRPr lang="en-US"/>
          </a:p>
        </p:txBody>
      </p:sp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>
          <a:xfrm>
            <a:off x="2020889" y="269876"/>
            <a:ext cx="8150225" cy="68897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Digital Camera Prototype Status Reports: Periods 1</a:t>
            </a:r>
            <a:r>
              <a:rPr lang="en-US" sz="2400">
                <a:cs typeface="Arial" panose="020B0604020202020204" pitchFamily="34" charset="0"/>
              </a:rPr>
              <a:t>–3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13.2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198564"/>
            <a:ext cx="79248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0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2E7BA3A-3613-4D46-B07B-EE644C6761AE}" type="slidenum">
              <a:rPr lang="en-US"/>
              <a:pPr/>
              <a:t>27</a:t>
            </a:fld>
            <a:endParaRPr lang="en-US"/>
          </a:p>
        </p:txBody>
      </p:sp>
      <p:sp>
        <p:nvSpPr>
          <p:cNvPr id="113666" name="AutoShape 2"/>
          <p:cNvSpPr>
            <a:spLocks noGrp="1" noChangeArrowheads="1"/>
          </p:cNvSpPr>
          <p:nvPr>
            <p:ph type="title"/>
          </p:nvPr>
        </p:nvSpPr>
        <p:spPr>
          <a:xfrm>
            <a:off x="2020889" y="269876"/>
            <a:ext cx="8150225" cy="68897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Digital Camera Prototype Status Reports: Periods 4 &amp; </a:t>
            </a:r>
            <a:r>
              <a:rPr lang="en-US" sz="24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8199438" y="6172200"/>
            <a:ext cx="2011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13.2 (cont’d)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63" y="1460500"/>
            <a:ext cx="79152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7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9B3F9B2-8B56-454B-A7BF-6A6E3825603B}" type="slidenum">
              <a:rPr lang="en-US"/>
              <a:pPr/>
              <a:t>28</a:t>
            </a:fld>
            <a:endParaRPr lang="en-US"/>
          </a:p>
        </p:txBody>
      </p:sp>
      <p:sp>
        <p:nvSpPr>
          <p:cNvPr id="114691" name="AutoShape 3"/>
          <p:cNvSpPr>
            <a:spLocks noGrp="1" noChangeArrowheads="1"/>
          </p:cNvSpPr>
          <p:nvPr>
            <p:ph type="title"/>
          </p:nvPr>
        </p:nvSpPr>
        <p:spPr>
          <a:xfrm>
            <a:off x="2020889" y="269876"/>
            <a:ext cx="8150225" cy="68897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Digital Camera Prototype Status Reports: Periods 6 &amp; 7</a:t>
            </a:r>
            <a:endParaRPr lang="en-US" sz="2400">
              <a:cs typeface="Arial" panose="020B0604020202020204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199438" y="6172200"/>
            <a:ext cx="2011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13.2 (cont’d)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938" y="1413561"/>
            <a:ext cx="78581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3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800B9318-702C-4654-B778-D73E2D49C1C8}" type="slidenum">
              <a:rPr lang="en-US"/>
              <a:pPr/>
              <a:t>29</a:t>
            </a:fld>
            <a:endParaRPr lang="en-US"/>
          </a:p>
        </p:txBody>
      </p:sp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2020889" y="269876"/>
            <a:ext cx="8150225" cy="68897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Digital Camera Prototype Summary Graph ($000)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13.9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146" y="1222375"/>
            <a:ext cx="60198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5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8077200" cy="5334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Identify the four steps for controlling a project</a:t>
            </a:r>
          </a:p>
          <a:p>
            <a:pPr marL="514350" indent="-514350">
              <a:buAutoNum type="arabicPeriod"/>
            </a:pPr>
            <a:r>
              <a:rPr lang="en-US" dirty="0"/>
              <a:t>Utilize a tracking Gantt to monitor time performance</a:t>
            </a:r>
          </a:p>
          <a:p>
            <a:pPr marL="514350" indent="-514350">
              <a:buAutoNum type="arabicPeriod"/>
            </a:pPr>
            <a:r>
              <a:rPr lang="en-US" dirty="0"/>
              <a:t>Understand and appreciate the significance of earned value</a:t>
            </a:r>
          </a:p>
          <a:p>
            <a:pPr marL="514350" indent="-514350">
              <a:buAutoNum type="arabicPeriod"/>
            </a:pPr>
            <a:r>
              <a:rPr lang="en-US" dirty="0"/>
              <a:t>Calculate and interpret cost and schedule variance</a:t>
            </a:r>
          </a:p>
          <a:p>
            <a:pPr marL="514350" indent="-514350">
              <a:buAutoNum type="arabicPeriod"/>
            </a:pPr>
            <a:r>
              <a:rPr lang="en-US" dirty="0"/>
              <a:t>Calculate and interpret performance and percent indexes</a:t>
            </a:r>
          </a:p>
          <a:p>
            <a:pPr marL="514350" indent="-514350">
              <a:buAutoNum type="arabicPeriod"/>
            </a:pPr>
            <a:r>
              <a:rPr lang="en-US" dirty="0"/>
              <a:t>Forecast final project cost</a:t>
            </a:r>
          </a:p>
          <a:p>
            <a:pPr marL="514350" indent="-514350">
              <a:buAutoNum type="arabicPeriod"/>
            </a:pPr>
            <a:r>
              <a:rPr lang="en-US" dirty="0"/>
              <a:t>Identify and manage scope creep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97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C4ABD69-A55E-414E-80D2-80F818B1163D}" type="slidenum">
              <a:rPr lang="en-US"/>
              <a:pPr/>
              <a:t>30</a:t>
            </a:fld>
            <a:endParaRPr lang="en-US"/>
          </a:p>
        </p:txBody>
      </p:sp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2001839" y="250825"/>
            <a:ext cx="8188325" cy="10922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Digital Camera Project-Tracking Gantt Chart </a:t>
            </a:r>
            <a:br>
              <a:rPr lang="en-US" sz="2400"/>
            </a:br>
            <a:r>
              <a:rPr lang="en-US" sz="2400"/>
              <a:t>Showing Status</a:t>
            </a:r>
            <a:r>
              <a:rPr lang="en-US" sz="2400">
                <a:cs typeface="Arial" panose="020B0604020202020204" pitchFamily="34" charset="0"/>
              </a:rPr>
              <a:t>—Through Period 7</a:t>
            </a:r>
            <a:r>
              <a:rPr lang="en-US" sz="2400"/>
              <a:t>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13.10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513" y="1693864"/>
            <a:ext cx="78009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63" y="208907"/>
            <a:ext cx="7728541" cy="602985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B543728-9922-4FE8-ABBC-4F5C465A178E}" type="slidenum">
              <a:rPr lang="en-US"/>
              <a:pPr/>
              <a:t>31</a:t>
            </a:fld>
            <a:endParaRPr lang="en-US"/>
          </a:p>
        </p:txBody>
      </p:sp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>
          <a:xfrm>
            <a:off x="1966913" y="336550"/>
            <a:ext cx="1935162" cy="119538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1800"/>
              <a:t>Project Rollup End Period 7 ($000)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8931276" y="6262689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13.11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56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655E466-D954-47D6-B34A-39C7383759BE}" type="slidenum">
              <a:rPr lang="en-US"/>
              <a:pPr/>
              <a:t>32</a:t>
            </a:fld>
            <a:endParaRPr lang="en-US"/>
          </a:p>
        </p:txBody>
      </p:sp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Indexes to Monitor Progress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12692"/>
            <a:ext cx="8077200" cy="5471136"/>
          </a:xfrm>
        </p:spPr>
        <p:txBody>
          <a:bodyPr/>
          <a:lstStyle/>
          <a:p>
            <a:r>
              <a:rPr lang="en-US" dirty="0"/>
              <a:t>Performance Indexes</a:t>
            </a:r>
          </a:p>
          <a:p>
            <a:pPr lvl="1"/>
            <a:r>
              <a:rPr lang="en-US" dirty="0"/>
              <a:t>Cost Performance Index (</a:t>
            </a:r>
            <a:r>
              <a:rPr lang="en-US" dirty="0">
                <a:latin typeface="Tahoma" panose="020B0604030504040204" pitchFamily="34" charset="0"/>
              </a:rPr>
              <a:t>CPI</a:t>
            </a:r>
            <a:r>
              <a:rPr lang="en-US" dirty="0"/>
              <a:t>) = EV/AC</a:t>
            </a:r>
          </a:p>
          <a:p>
            <a:pPr lvl="2"/>
            <a:r>
              <a:rPr lang="en-US" dirty="0"/>
              <a:t>Measures the cost efficiency of work accomplished to date.</a:t>
            </a:r>
          </a:p>
          <a:p>
            <a:pPr lvl="1"/>
            <a:r>
              <a:rPr lang="en-US" dirty="0"/>
              <a:t>Scheduling Performance Index (</a:t>
            </a:r>
            <a:r>
              <a:rPr lang="en-US" dirty="0">
                <a:latin typeface="Tahoma" panose="020B0604030504040204" pitchFamily="34" charset="0"/>
              </a:rPr>
              <a:t>SPI</a:t>
            </a:r>
            <a:r>
              <a:rPr lang="en-US" dirty="0"/>
              <a:t>) = EV/PV</a:t>
            </a:r>
          </a:p>
          <a:p>
            <a:pPr lvl="2"/>
            <a:r>
              <a:rPr lang="en-US" dirty="0"/>
              <a:t>Measures scheduling efficiency to date.</a:t>
            </a:r>
          </a:p>
          <a:p>
            <a:pPr lvl="1"/>
            <a:r>
              <a:rPr lang="en-US" dirty="0"/>
              <a:t>Percent Complete Indexes</a:t>
            </a:r>
          </a:p>
          <a:p>
            <a:pPr lvl="2"/>
            <a:r>
              <a:rPr lang="en-US" dirty="0"/>
              <a:t>Indicate how much of the work accomplished represents of the total budgeted (BAC) and actual (AC) dollars to date.</a:t>
            </a:r>
          </a:p>
          <a:p>
            <a:pPr lvl="2"/>
            <a:r>
              <a:rPr lang="en-US" dirty="0"/>
              <a:t>Percent Complete Index Budgeted Costs (PCIB) = EV/BAC </a:t>
            </a:r>
          </a:p>
          <a:p>
            <a:pPr lvl="2"/>
            <a:r>
              <a:rPr lang="en-US" dirty="0"/>
              <a:t>Percent Complete Index Actual Costs (PCIC) = AC/EAC</a:t>
            </a:r>
          </a:p>
          <a:p>
            <a:pPr lvl="2"/>
            <a:r>
              <a:rPr lang="en-US" dirty="0"/>
              <a:t>Management Reserve Index (MRI) = CV/MR</a:t>
            </a:r>
          </a:p>
          <a:p>
            <a:pPr lvl="3"/>
            <a:r>
              <a:rPr lang="en-US" dirty="0"/>
              <a:t>Reflects the amount of Management Reserve (MR) that has been absorbed by cost over-runs.</a:t>
            </a:r>
          </a:p>
          <a:p>
            <a:pPr lvl="3"/>
            <a:r>
              <a:rPr lang="en-US" dirty="0"/>
              <a:t>Is popular in the construction industry.</a:t>
            </a:r>
          </a:p>
        </p:txBody>
      </p:sp>
    </p:spTree>
    <p:extLst>
      <p:ext uri="{BB962C8B-B14F-4D97-AF65-F5344CB8AC3E}">
        <p14:creationId xmlns:p14="http://schemas.microsoft.com/office/powerpoint/2010/main" val="346431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38BD600-55F6-40A8-8283-537D8E318042}" type="slidenum">
              <a:rPr lang="en-US"/>
              <a:pPr/>
              <a:t>33</a:t>
            </a:fld>
            <a:endParaRPr lang="en-US"/>
          </a:p>
        </p:txBody>
      </p:sp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Interpretation of Indexes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TABLE 13.3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0948" name="Group 52"/>
          <p:cNvGraphicFramePr>
            <a:graphicFrameLocks noGrp="1"/>
          </p:cNvGraphicFramePr>
          <p:nvPr/>
        </p:nvGraphicFramePr>
        <p:xfrm>
          <a:off x="2163764" y="1600200"/>
          <a:ext cx="8047037" cy="2164080"/>
        </p:xfrm>
        <a:graphic>
          <a:graphicData uri="http://schemas.openxmlformats.org/drawingml/2006/table">
            <a:tbl>
              <a:tblPr/>
              <a:tblGrid>
                <a:gridCol w="224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B="9144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(CPI)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B="9144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 (SPI)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B="9144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&gt;1.00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cost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Ahead of schedule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=1.00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cost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schedule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&lt;1.00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cost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Behind schedule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1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75" y="411513"/>
            <a:ext cx="5372100" cy="607695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2408C99-6E67-48E0-B9EC-91F397280781}" type="slidenum">
              <a:rPr lang="en-US"/>
              <a:pPr/>
              <a:t>34</a:t>
            </a:fld>
            <a:endParaRPr lang="en-US"/>
          </a:p>
        </p:txBody>
      </p:sp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>
          <a:xfrm>
            <a:off x="7742238" y="661989"/>
            <a:ext cx="2455862" cy="1228725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Indexes </a:t>
            </a:r>
            <a:br>
              <a:rPr lang="en-US" sz="2800"/>
            </a:br>
            <a:r>
              <a:rPr lang="en-US" sz="2800"/>
              <a:t>Periods 1</a:t>
            </a:r>
            <a:r>
              <a:rPr lang="en-US" sz="2800">
                <a:cs typeface="Arial" panose="020B0604020202020204" pitchFamily="34" charset="0"/>
              </a:rPr>
              <a:t>–7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13.12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02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3FAC3AF-35C3-4146-96AB-19B90020E66D}" type="slidenum">
              <a:rPr lang="en-US"/>
              <a:pPr/>
              <a:t>35</a:t>
            </a:fld>
            <a:endParaRPr lang="en-US"/>
          </a:p>
        </p:txBody>
      </p:sp>
      <p:sp>
        <p:nvSpPr>
          <p:cNvPr id="106498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45" y="228636"/>
            <a:ext cx="8153400" cy="823913"/>
          </a:xfrm>
          <a:ln/>
        </p:spPr>
        <p:txBody>
          <a:bodyPr/>
          <a:lstStyle/>
          <a:p>
            <a:r>
              <a:rPr lang="en-US"/>
              <a:t>Additional Earned Value Rules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2684" y="1051586"/>
            <a:ext cx="8077200" cy="55811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700" dirty="0"/>
              <a:t>Rules applied to short-duration activities and/or small-cost activities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0/100 percent rule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Assumes 100% of budget credit is earned at once and only when the work is completed.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50/50 rule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Allows for 50% of the value of the work package budget to be earned when it is started and 50% to be earned when the package is completed.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Ruled used gates before the total budgeted value of an activity can be claimed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Percent complete with weighted monitoring gates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Uses subjective estimated percent complete in combination with hard, tangible monitoring points.</a:t>
            </a:r>
          </a:p>
        </p:txBody>
      </p:sp>
    </p:spTree>
    <p:extLst>
      <p:ext uri="{BB962C8B-B14F-4D97-AF65-F5344CB8AC3E}">
        <p14:creationId xmlns:p14="http://schemas.microsoft.com/office/powerpoint/2010/main" val="1743433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69FE124-825C-4D77-B846-77642EDF532D}" type="slidenum">
              <a:rPr lang="en-US"/>
              <a:pPr/>
              <a:t>36</a:t>
            </a:fld>
            <a:endParaRPr lang="en-US"/>
          </a:p>
        </p:txBody>
      </p:sp>
      <p:sp>
        <p:nvSpPr>
          <p:cNvPr id="10752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Forecasting Final Project Cost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r>
              <a:rPr lang="en-US" dirty="0"/>
              <a:t>Methods used to revise estimates of future project costs:</a:t>
            </a:r>
          </a:p>
          <a:p>
            <a:pPr lvl="1"/>
            <a:r>
              <a:rPr lang="en-US" dirty="0"/>
              <a:t>Revised estimated cost at completion (</a:t>
            </a:r>
            <a:r>
              <a:rPr lang="en-US" dirty="0" err="1"/>
              <a:t>EAC</a:t>
            </a:r>
            <a:r>
              <a:rPr lang="en-US" baseline="-25000" dirty="0" err="1"/>
              <a:t>re</a:t>
            </a:r>
            <a:r>
              <a:rPr lang="en-US" dirty="0"/>
              <a:t>)</a:t>
            </a:r>
            <a:endParaRPr lang="en-US" sz="3600" baseline="-25000" dirty="0"/>
          </a:p>
          <a:p>
            <a:pPr lvl="2"/>
            <a:r>
              <a:rPr lang="en-US" dirty="0"/>
              <a:t>Allows experts in the field to change original baseline durations and costs because new information tells them </a:t>
            </a:r>
            <a:br>
              <a:rPr lang="en-US" dirty="0"/>
            </a:br>
            <a:r>
              <a:rPr lang="en-US" dirty="0"/>
              <a:t>the original estimates are not accurate.</a:t>
            </a:r>
          </a:p>
          <a:p>
            <a:pPr lvl="1"/>
            <a:r>
              <a:rPr lang="en-US" dirty="0"/>
              <a:t>Forecasting cost at completion (</a:t>
            </a:r>
            <a:r>
              <a:rPr lang="en-US" dirty="0" err="1"/>
              <a:t>EAC</a:t>
            </a:r>
            <a:r>
              <a:rPr lang="en-US" sz="3200" baseline="-25000" dirty="0" err="1"/>
              <a:t>f</a:t>
            </a:r>
            <a:r>
              <a:rPr lang="en-US" dirty="0"/>
              <a:t>)</a:t>
            </a:r>
            <a:endParaRPr lang="en-US" sz="3600" baseline="-25000" dirty="0"/>
          </a:p>
          <a:p>
            <a:pPr lvl="2"/>
            <a:r>
              <a:rPr lang="en-US" dirty="0"/>
              <a:t>Uses actual costs-to-date plus an efficiency index to project final costs in large projects where the original budget is unreliable.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959673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B42B7-B8DC-4277-B8DB-14AC8E21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47515F-E85F-4D1C-9501-ABADDB2D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-173435"/>
            <a:ext cx="9488367" cy="71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5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69FE124-825C-4D77-B846-77642EDF532D}" type="slidenum">
              <a:rPr lang="en-US"/>
              <a:pPr/>
              <a:t>38</a:t>
            </a:fld>
            <a:endParaRPr lang="en-US"/>
          </a:p>
        </p:txBody>
      </p:sp>
      <p:sp>
        <p:nvSpPr>
          <p:cNvPr id="10752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Forecasting Final Project Cost (cont’d)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399" y="1964251"/>
            <a:ext cx="8077200" cy="4876800"/>
          </a:xfrm>
        </p:spPr>
        <p:txBody>
          <a:bodyPr/>
          <a:lstStyle/>
          <a:p>
            <a:r>
              <a:rPr lang="en-US" dirty="0"/>
              <a:t>Method supplemented to the estimate at completion (</a:t>
            </a:r>
            <a:r>
              <a:rPr lang="en-US" dirty="0" err="1"/>
              <a:t>EAC</a:t>
            </a:r>
            <a:r>
              <a:rPr lang="en-US" sz="3200" baseline="-25000" dirty="0" err="1"/>
              <a:t>f</a:t>
            </a:r>
            <a:r>
              <a:rPr lang="en-US" dirty="0"/>
              <a:t>) computation:</a:t>
            </a:r>
          </a:p>
          <a:p>
            <a:pPr lvl="1"/>
            <a:r>
              <a:rPr lang="en-US" dirty="0"/>
              <a:t>To Complete Performance Index (TCPI)</a:t>
            </a:r>
            <a:endParaRPr lang="en-US" sz="3600" baseline="-25000" dirty="0"/>
          </a:p>
          <a:p>
            <a:pPr lvl="2"/>
            <a:r>
              <a:rPr lang="en-US" dirty="0"/>
              <a:t>Measures the amount of value each </a:t>
            </a:r>
            <a:r>
              <a:rPr lang="en-US" i="1" dirty="0"/>
              <a:t>remaining</a:t>
            </a:r>
            <a:r>
              <a:rPr lang="en-US" dirty="0"/>
              <a:t> dollar in the budget must earn to stay within the budget.</a:t>
            </a:r>
          </a:p>
          <a:p>
            <a:pPr lvl="2"/>
            <a:r>
              <a:rPr lang="en-US" dirty="0"/>
              <a:t>A ratio less than 1.00 indicates an ability to complete the project without using all of the remaining budget.</a:t>
            </a:r>
          </a:p>
          <a:p>
            <a:pPr marL="796925" lvl="2" indent="0">
              <a:buNone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7936" y="5553744"/>
            <a:ext cx="260680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300" dirty="0"/>
              <a:t>The equation for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87" y="5381595"/>
            <a:ext cx="24098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4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D549F148-FC33-4F3A-8697-165B29E05918}" type="slidenum">
              <a:rPr lang="en-US"/>
              <a:pPr/>
              <a:t>39</a:t>
            </a:fld>
            <a:endParaRPr lang="en-US"/>
          </a:p>
        </p:txBody>
      </p:sp>
      <p:pic>
        <p:nvPicPr>
          <p:cNvPr id="71687" name="Picture 7" descr="130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557213"/>
            <a:ext cx="6900862" cy="5808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7208839" y="269876"/>
            <a:ext cx="2960687" cy="620713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000"/>
              <a:t>Monthly Status Report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EXHIBIT 13.1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69088"/>
            <a:ext cx="80772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dirty="0"/>
              <a:t>13.1	Structure of a Project Monitoring Information</a:t>
            </a:r>
          </a:p>
          <a:p>
            <a:pPr marL="0" indent="0">
              <a:buNone/>
            </a:pPr>
            <a:r>
              <a:rPr lang="en-US" sz="2700" dirty="0"/>
              <a:t>	System</a:t>
            </a:r>
          </a:p>
          <a:p>
            <a:pPr marL="0" indent="0">
              <a:buNone/>
            </a:pPr>
            <a:r>
              <a:rPr lang="en-US" sz="2700" dirty="0"/>
              <a:t>13.2	The Project Control Process</a:t>
            </a:r>
          </a:p>
          <a:p>
            <a:pPr marL="0" indent="0">
              <a:buNone/>
            </a:pPr>
            <a:r>
              <a:rPr lang="en-US" sz="2700" dirty="0"/>
              <a:t>13.3	Monitoring Time Performance</a:t>
            </a:r>
          </a:p>
          <a:p>
            <a:pPr marL="0" indent="0">
              <a:buNone/>
            </a:pPr>
            <a:r>
              <a:rPr lang="en-US" sz="2700" dirty="0"/>
              <a:t>13.4	Development of an Earned Value</a:t>
            </a:r>
          </a:p>
          <a:p>
            <a:pPr marL="0" indent="0">
              <a:buNone/>
            </a:pPr>
            <a:r>
              <a:rPr lang="en-US" sz="2700" dirty="0"/>
              <a:t>	Cost/Schedule System</a:t>
            </a:r>
          </a:p>
          <a:p>
            <a:pPr marL="0" indent="0">
              <a:buNone/>
            </a:pPr>
            <a:r>
              <a:rPr lang="en-US" sz="2700" dirty="0"/>
              <a:t>13.5	Developing a Status Report: A Hypothetical</a:t>
            </a:r>
          </a:p>
          <a:p>
            <a:pPr marL="0" indent="0">
              <a:buNone/>
            </a:pPr>
            <a:r>
              <a:rPr lang="en-US" sz="2700" dirty="0"/>
              <a:t>	Example</a:t>
            </a:r>
          </a:p>
          <a:p>
            <a:pPr marL="0" indent="0">
              <a:buNone/>
            </a:pPr>
            <a:r>
              <a:rPr lang="en-US" sz="2700" dirty="0"/>
              <a:t>13.6	Indexes to Monitor Progress</a:t>
            </a:r>
          </a:p>
          <a:p>
            <a:pPr marL="0" indent="0">
              <a:buNone/>
            </a:pPr>
            <a:r>
              <a:rPr lang="en-US" sz="2700" dirty="0"/>
              <a:t>13.7	Forecasting Final Project Cost</a:t>
            </a:r>
          </a:p>
          <a:p>
            <a:pPr marL="0" indent="0">
              <a:buNone/>
            </a:pPr>
            <a:r>
              <a:rPr lang="en-US" sz="2700" dirty="0"/>
              <a:t>13.8	Other Control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08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D549F148-FC33-4F3A-8697-165B29E05918}" type="slidenum">
              <a:rPr lang="en-US"/>
              <a:pPr/>
              <a:t>40</a:t>
            </a:fld>
            <a:endParaRPr lang="en-US"/>
          </a:p>
        </p:txBody>
      </p:sp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1862138" y="269876"/>
            <a:ext cx="8467724" cy="613053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000" dirty="0"/>
              <a:t>Trojan Nuclear Plant Decommissioning Earned Value Status Report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EXHIBIT 13.2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8" y="1319213"/>
            <a:ext cx="84677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07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C9FB732-4410-41F0-AB1E-9109FEEFA785}" type="slidenum">
              <a:rPr lang="en-US"/>
              <a:pPr/>
              <a:t>41</a:t>
            </a:fld>
            <a:endParaRPr lang="en-US"/>
          </a:p>
        </p:txBody>
      </p:sp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3526"/>
            <a:ext cx="8156575" cy="823913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/>
              <a:t>Other Control Issues</a:t>
            </a:r>
          </a:p>
        </p:txBody>
      </p:sp>
      <p:sp>
        <p:nvSpPr>
          <p:cNvPr id="100367" name="Freeform 15"/>
          <p:cNvSpPr>
            <a:spLocks/>
          </p:cNvSpPr>
          <p:nvPr/>
        </p:nvSpPr>
        <p:spPr bwMode="blackWhite">
          <a:xfrm>
            <a:off x="3169952" y="2235397"/>
            <a:ext cx="685800" cy="665162"/>
          </a:xfrm>
          <a:custGeom>
            <a:avLst/>
            <a:gdLst>
              <a:gd name="T0" fmla="*/ 0 w 816"/>
              <a:gd name="T1" fmla="*/ 0 h 816"/>
              <a:gd name="T2" fmla="*/ 0 w 816"/>
              <a:gd name="T3" fmla="*/ 816 h 816"/>
              <a:gd name="T4" fmla="*/ 816 w 816"/>
              <a:gd name="T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816">
                <a:moveTo>
                  <a:pt x="0" y="0"/>
                </a:moveTo>
                <a:lnTo>
                  <a:pt x="0" y="816"/>
                </a:lnTo>
                <a:lnTo>
                  <a:pt x="816" y="816"/>
                </a:ln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AutoShape 16"/>
          <p:cNvSpPr>
            <a:spLocks noChangeArrowheads="1"/>
          </p:cNvSpPr>
          <p:nvPr/>
        </p:nvSpPr>
        <p:spPr bwMode="blackWhite">
          <a:xfrm>
            <a:off x="2301875" y="1662310"/>
            <a:ext cx="7545388" cy="593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Issues In Maintaining Control of Projects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blackWhite">
          <a:xfrm>
            <a:off x="3855752" y="3477981"/>
            <a:ext cx="2332038" cy="568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Scope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Creep</a:t>
            </a:r>
          </a:p>
        </p:txBody>
      </p:sp>
      <p:sp>
        <p:nvSpPr>
          <p:cNvPr id="100370" name="Freeform 18"/>
          <p:cNvSpPr>
            <a:spLocks/>
          </p:cNvSpPr>
          <p:nvPr/>
        </p:nvSpPr>
        <p:spPr bwMode="blackWhite">
          <a:xfrm>
            <a:off x="3169952" y="2784672"/>
            <a:ext cx="685800" cy="978353"/>
          </a:xfrm>
          <a:custGeom>
            <a:avLst/>
            <a:gdLst>
              <a:gd name="T0" fmla="*/ 0 w 816"/>
              <a:gd name="T1" fmla="*/ 0 h 816"/>
              <a:gd name="T2" fmla="*/ 0 w 816"/>
              <a:gd name="T3" fmla="*/ 816 h 816"/>
              <a:gd name="T4" fmla="*/ 816 w 816"/>
              <a:gd name="T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816">
                <a:moveTo>
                  <a:pt x="0" y="0"/>
                </a:moveTo>
                <a:lnTo>
                  <a:pt x="0" y="816"/>
                </a:lnTo>
                <a:lnTo>
                  <a:pt x="816" y="816"/>
                </a:ln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AutoShape 19"/>
          <p:cNvSpPr>
            <a:spLocks noChangeArrowheads="1"/>
          </p:cNvSpPr>
          <p:nvPr/>
        </p:nvSpPr>
        <p:spPr bwMode="blackWhite">
          <a:xfrm>
            <a:off x="3855752" y="4338406"/>
            <a:ext cx="2971800" cy="568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Baseline Changes</a:t>
            </a:r>
          </a:p>
        </p:txBody>
      </p:sp>
      <p:sp>
        <p:nvSpPr>
          <p:cNvPr id="100372" name="Freeform 20"/>
          <p:cNvSpPr>
            <a:spLocks/>
          </p:cNvSpPr>
          <p:nvPr/>
        </p:nvSpPr>
        <p:spPr bwMode="blackWhite">
          <a:xfrm>
            <a:off x="3169952" y="3514922"/>
            <a:ext cx="685800" cy="1108804"/>
          </a:xfrm>
          <a:custGeom>
            <a:avLst/>
            <a:gdLst>
              <a:gd name="T0" fmla="*/ 0 w 816"/>
              <a:gd name="T1" fmla="*/ 0 h 816"/>
              <a:gd name="T2" fmla="*/ 0 w 816"/>
              <a:gd name="T3" fmla="*/ 816 h 816"/>
              <a:gd name="T4" fmla="*/ 816 w 816"/>
              <a:gd name="T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816">
                <a:moveTo>
                  <a:pt x="0" y="0"/>
                </a:moveTo>
                <a:lnTo>
                  <a:pt x="0" y="816"/>
                </a:lnTo>
                <a:lnTo>
                  <a:pt x="816" y="816"/>
                </a:ln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861648" y="2618439"/>
            <a:ext cx="5824717" cy="613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Technical Performance Measurement</a:t>
            </a: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blackWhite">
          <a:xfrm>
            <a:off x="3855752" y="5238090"/>
            <a:ext cx="5624152" cy="568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Data Acquisition Costs and Problems</a:t>
            </a:r>
          </a:p>
        </p:txBody>
      </p:sp>
      <p:sp>
        <p:nvSpPr>
          <p:cNvPr id="14" name="Freeform 20"/>
          <p:cNvSpPr>
            <a:spLocks/>
          </p:cNvSpPr>
          <p:nvPr/>
        </p:nvSpPr>
        <p:spPr bwMode="blackWhite">
          <a:xfrm>
            <a:off x="3169952" y="4622567"/>
            <a:ext cx="685800" cy="904328"/>
          </a:xfrm>
          <a:custGeom>
            <a:avLst/>
            <a:gdLst>
              <a:gd name="T0" fmla="*/ 0 w 816"/>
              <a:gd name="T1" fmla="*/ 0 h 816"/>
              <a:gd name="T2" fmla="*/ 0 w 816"/>
              <a:gd name="T3" fmla="*/ 816 h 816"/>
              <a:gd name="T4" fmla="*/ 816 w 816"/>
              <a:gd name="T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816">
                <a:moveTo>
                  <a:pt x="0" y="0"/>
                </a:moveTo>
                <a:lnTo>
                  <a:pt x="0" y="816"/>
                </a:lnTo>
                <a:lnTo>
                  <a:pt x="816" y="816"/>
                </a:ln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7" grpId="0" animBg="1"/>
      <p:bldP spid="100368" grpId="0" animBg="1" autoUpdateAnimBg="0"/>
      <p:bldP spid="100369" grpId="0" animBg="1" autoUpdateAnimBg="0"/>
      <p:bldP spid="100370" grpId="0" animBg="1"/>
      <p:bldP spid="100371" grpId="0" animBg="1" autoUpdateAnimBg="0"/>
      <p:bldP spid="100372" grpId="0" animBg="1"/>
      <p:bldP spid="12" grpId="0" animBg="1" autoUpdateAnimBg="0"/>
      <p:bldP spid="13" grpId="0" animBg="1" autoUpdateAnimBg="0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28E74AB-393E-405C-B6C4-F2DF6B6BDD35}" type="slidenum">
              <a:rPr lang="en-US"/>
              <a:pPr/>
              <a:t>42</a:t>
            </a:fld>
            <a:endParaRPr lang="en-US"/>
          </a:p>
        </p:txBody>
      </p:sp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Scope Changes to a Baseline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13.13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1325848"/>
            <a:ext cx="5676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6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5FD3439-4042-4117-8418-975A1FD9BD40}" type="slidenum">
              <a:rPr lang="en-US"/>
              <a:pPr/>
              <a:t>43</a:t>
            </a:fld>
            <a:endParaRPr lang="en-US"/>
          </a:p>
        </p:txBody>
      </p:sp>
      <p:sp>
        <p:nvSpPr>
          <p:cNvPr id="168962" name="AutoShape 2"/>
          <p:cNvSpPr>
            <a:spLocks noGrp="1" noChangeArrowheads="1"/>
          </p:cNvSpPr>
          <p:nvPr>
            <p:ph type="title"/>
          </p:nvPr>
        </p:nvSpPr>
        <p:spPr>
          <a:xfrm>
            <a:off x="1989138" y="238126"/>
            <a:ext cx="8216900" cy="12287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Conference Center WiFi Project</a:t>
            </a:r>
            <a:br>
              <a:rPr lang="en-US" sz="2800"/>
            </a:br>
            <a:r>
              <a:rPr lang="en-US" sz="2800"/>
              <a:t>Communication Plan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13.14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168965" name="Picture 5" descr="13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2" y="1894683"/>
            <a:ext cx="8139113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00DCAA8-AE96-4431-89E3-7D736A030FDB}" type="slidenum">
              <a:rPr lang="en-US"/>
              <a:pPr/>
              <a:t>44</a:t>
            </a:fld>
            <a:endParaRPr lang="en-US"/>
          </a:p>
        </p:txBody>
      </p:sp>
      <p:sp>
        <p:nvSpPr>
          <p:cNvPr id="117764" name="AutoShape 4"/>
          <p:cNvSpPr>
            <a:spLocks noGrp="1" noChangeArrowheads="1"/>
          </p:cNvSpPr>
          <p:nvPr>
            <p:ph type="title"/>
          </p:nvPr>
        </p:nvSpPr>
        <p:spPr>
          <a:xfrm>
            <a:off x="2019300" y="320075"/>
            <a:ext cx="8153400" cy="823913"/>
          </a:xfrm>
          <a:ln/>
        </p:spPr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981200" y="1143025"/>
            <a:ext cx="82296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b="1" dirty="0"/>
              <a:t>Baseline budget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Budget at completion (BAC)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Control chart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Cost performance index (CPI)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Cost variance (CV)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Earned value (EV)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Estimated Cost at Completion—Forecasted (</a:t>
            </a:r>
            <a:r>
              <a:rPr lang="en-US" b="1" dirty="0" err="1"/>
              <a:t>EAC</a:t>
            </a:r>
            <a:r>
              <a:rPr lang="en-US" b="1" baseline="-25000" dirty="0" err="1"/>
              <a:t>f</a:t>
            </a:r>
            <a:r>
              <a:rPr lang="en-US" b="1" dirty="0"/>
              <a:t>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Estimated Cost at Completion—Revised Estimates (</a:t>
            </a:r>
            <a:r>
              <a:rPr lang="en-US" b="1" dirty="0" err="1"/>
              <a:t>EAC</a:t>
            </a:r>
            <a:r>
              <a:rPr lang="en-US" b="1" baseline="-25000" dirty="0" err="1"/>
              <a:t>re</a:t>
            </a:r>
            <a:r>
              <a:rPr lang="en-US" b="1" dirty="0"/>
              <a:t>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Percent complete index—budget costs (PCIB)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Percent complete index—actual costs (PCIC)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Schedule performance index (SPI)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Schedule variance (SV)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Scope creep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To complete performance index (TCPI)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Tracking Gantt chart</a:t>
            </a:r>
          </a:p>
          <a:p>
            <a:pPr algn="l">
              <a:spcBef>
                <a:spcPct val="20000"/>
              </a:spcBef>
            </a:pPr>
            <a:r>
              <a:rPr lang="en-US" b="1" dirty="0"/>
              <a:t>Variance at completion (VAC)</a:t>
            </a:r>
          </a:p>
        </p:txBody>
      </p:sp>
    </p:spTree>
    <p:extLst>
      <p:ext uri="{BB962C8B-B14F-4D97-AF65-F5344CB8AC3E}">
        <p14:creationId xmlns:p14="http://schemas.microsoft.com/office/powerpoint/2010/main" val="297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5F3E8FF-0E96-4D66-BBD2-60CD6D564A3F}" type="slidenum">
              <a:rPr lang="en-US"/>
              <a:pPr/>
              <a:t>5</a:t>
            </a:fld>
            <a:endParaRPr lang="en-US"/>
          </a:p>
        </p:txBody>
      </p:sp>
      <p:sp>
        <p:nvSpPr>
          <p:cNvPr id="197634" name="AutoShape 2"/>
          <p:cNvSpPr>
            <a:spLocks noGrp="1" noChangeArrowheads="1"/>
          </p:cNvSpPr>
          <p:nvPr>
            <p:ph type="title"/>
          </p:nvPr>
        </p:nvSpPr>
        <p:spPr>
          <a:xfrm>
            <a:off x="1993900" y="238126"/>
            <a:ext cx="8205788" cy="1362075"/>
          </a:xfrm>
          <a:ln/>
        </p:spPr>
        <p:txBody>
          <a:bodyPr/>
          <a:lstStyle/>
          <a:p>
            <a:r>
              <a:rPr lang="en-US"/>
              <a:t>Structure of a Project Monitoring Information System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947" y="1874538"/>
            <a:ext cx="8061916" cy="3200365"/>
          </a:xfrm>
        </p:spPr>
        <p:txBody>
          <a:bodyPr/>
          <a:lstStyle/>
          <a:p>
            <a:r>
              <a:rPr lang="en-US" dirty="0"/>
              <a:t>Creating a project monitoring system involves determining:</a:t>
            </a:r>
          </a:p>
          <a:p>
            <a:pPr lvl="1"/>
            <a:r>
              <a:rPr lang="en-US" i="1" dirty="0"/>
              <a:t>What</a:t>
            </a:r>
            <a:r>
              <a:rPr lang="en-US" dirty="0"/>
              <a:t> data to collect</a:t>
            </a:r>
          </a:p>
          <a:p>
            <a:pPr lvl="1"/>
            <a:r>
              <a:rPr lang="en-US" i="1" dirty="0"/>
              <a:t>How</a:t>
            </a:r>
            <a:r>
              <a:rPr lang="en-US" dirty="0"/>
              <a:t>, </a:t>
            </a:r>
            <a:r>
              <a:rPr lang="en-US" i="1" dirty="0"/>
              <a:t>when</a:t>
            </a:r>
            <a:r>
              <a:rPr lang="en-US" dirty="0"/>
              <a:t>, and </a:t>
            </a:r>
            <a:r>
              <a:rPr lang="en-US" i="1" dirty="0"/>
              <a:t>who</a:t>
            </a:r>
            <a:r>
              <a:rPr lang="en-US" dirty="0"/>
              <a:t> will collect the data</a:t>
            </a:r>
          </a:p>
          <a:p>
            <a:pPr lvl="1"/>
            <a:r>
              <a:rPr lang="en-US" dirty="0"/>
              <a:t>How to </a:t>
            </a:r>
            <a:r>
              <a:rPr lang="en-US" i="1" dirty="0"/>
              <a:t>analyze</a:t>
            </a:r>
            <a:r>
              <a:rPr lang="en-US" dirty="0"/>
              <a:t> the data</a:t>
            </a:r>
          </a:p>
          <a:p>
            <a:pPr lvl="1"/>
            <a:r>
              <a:rPr lang="en-US" dirty="0"/>
              <a:t>How to </a:t>
            </a:r>
            <a:r>
              <a:rPr lang="en-US" i="1" dirty="0"/>
              <a:t>report</a:t>
            </a:r>
            <a:r>
              <a:rPr lang="en-US" dirty="0"/>
              <a:t> current progress to management</a:t>
            </a:r>
          </a:p>
        </p:txBody>
      </p:sp>
    </p:spTree>
    <p:extLst>
      <p:ext uri="{BB962C8B-B14F-4D97-AF65-F5344CB8AC3E}">
        <p14:creationId xmlns:p14="http://schemas.microsoft.com/office/powerpoint/2010/main" val="267479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5A1FF7C-CB5B-428C-9F16-4216C92CBB05}" type="slidenum">
              <a:rPr lang="en-US"/>
              <a:pPr/>
              <a:t>6</a:t>
            </a:fld>
            <a:endParaRPr lang="en-US"/>
          </a:p>
        </p:txBody>
      </p:sp>
      <p:sp>
        <p:nvSpPr>
          <p:cNvPr id="28688" name="AutoShape 104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Project Monitoring Information System</a:t>
            </a:r>
          </a:p>
        </p:txBody>
      </p:sp>
      <p:sp>
        <p:nvSpPr>
          <p:cNvPr id="28689" name="Rectangle 1041"/>
          <p:cNvSpPr>
            <a:spLocks noGrp="1" noChangeArrowheads="1"/>
          </p:cNvSpPr>
          <p:nvPr>
            <p:ph type="body" idx="1"/>
          </p:nvPr>
        </p:nvSpPr>
        <p:spPr>
          <a:xfrm>
            <a:off x="1973634" y="2200806"/>
            <a:ext cx="8077200" cy="4876800"/>
          </a:xfrm>
        </p:spPr>
        <p:txBody>
          <a:bodyPr/>
          <a:lstStyle/>
          <a:p>
            <a:r>
              <a:rPr lang="en-US" dirty="0"/>
              <a:t>Information System Structure</a:t>
            </a:r>
          </a:p>
          <a:p>
            <a:pPr lvl="1"/>
            <a:r>
              <a:rPr lang="en-US" dirty="0"/>
              <a:t>What Data Are Collected?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Current status of project (schedule and cost)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Remaining cost to compete project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Date that project will be complete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Potential problems to be addressed now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Cost and/or schedule overruns and the reasons for them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Forecast of overruns at time of project completion</a:t>
            </a:r>
          </a:p>
        </p:txBody>
      </p:sp>
    </p:spTree>
    <p:extLst>
      <p:ext uri="{BB962C8B-B14F-4D97-AF65-F5344CB8AC3E}">
        <p14:creationId xmlns:p14="http://schemas.microsoft.com/office/powerpoint/2010/main" val="36630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87952F1-5C19-4E64-83F0-CBB9E3E5656E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Project Monitoring Info. System (cont’d)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6706" y="2268041"/>
            <a:ext cx="8077200" cy="4876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Information System Structure (cont’d)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Collecting Data and Analysis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Who will collect project data?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How will data be collected?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When will the data be collected?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Who will compile and analyze the data?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Reports and Reporting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Who will receive the reports?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How will the reports be transmitted?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When will the reports be distributed?</a:t>
            </a:r>
          </a:p>
        </p:txBody>
      </p:sp>
    </p:spTree>
    <p:extLst>
      <p:ext uri="{BB962C8B-B14F-4D97-AF65-F5344CB8AC3E}">
        <p14:creationId xmlns:p14="http://schemas.microsoft.com/office/powerpoint/2010/main" val="173693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DAF0C2E-64A5-42FC-BD62-1E172E3D1483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Project Progress Report Format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5430" y="1338346"/>
            <a:ext cx="8077200" cy="4876800"/>
          </a:xfrm>
        </p:spPr>
        <p:txBody>
          <a:bodyPr/>
          <a:lstStyle/>
          <a:p>
            <a:pPr marL="234950" indent="-234950"/>
            <a:r>
              <a:rPr lang="en-US" dirty="0"/>
              <a:t>Progress since last report</a:t>
            </a:r>
          </a:p>
          <a:p>
            <a:pPr marL="234950" indent="-234950"/>
            <a:r>
              <a:rPr lang="en-US" dirty="0"/>
              <a:t>Current status of project</a:t>
            </a:r>
          </a:p>
          <a:p>
            <a:pPr marL="1084263" lvl="1" indent="-457200">
              <a:buFontTx/>
              <a:buAutoNum type="arabicPeriod"/>
            </a:pPr>
            <a:r>
              <a:rPr lang="en-US" dirty="0"/>
              <a:t>Schedule</a:t>
            </a:r>
          </a:p>
          <a:p>
            <a:pPr marL="1084263" lvl="1" indent="-457200">
              <a:buFontTx/>
              <a:buAutoNum type="arabicPeriod"/>
            </a:pPr>
            <a:r>
              <a:rPr lang="en-US" dirty="0"/>
              <a:t>Cost</a:t>
            </a:r>
          </a:p>
          <a:p>
            <a:pPr marL="1084263" lvl="1" indent="-457200">
              <a:buFontTx/>
              <a:buAutoNum type="arabicPeriod"/>
            </a:pPr>
            <a:r>
              <a:rPr lang="en-US" dirty="0"/>
              <a:t>Scope</a:t>
            </a:r>
          </a:p>
          <a:p>
            <a:pPr marL="234950" indent="-234950"/>
            <a:r>
              <a:rPr lang="en-US" dirty="0"/>
              <a:t>Cumulative trends</a:t>
            </a:r>
          </a:p>
          <a:p>
            <a:pPr marL="234950" indent="-234950"/>
            <a:r>
              <a:rPr lang="en-US" dirty="0"/>
              <a:t>Problems and issues since last report</a:t>
            </a:r>
          </a:p>
          <a:p>
            <a:pPr marL="1084263" lvl="1" indent="-457200">
              <a:buFontTx/>
              <a:buAutoNum type="arabicPeriod"/>
            </a:pPr>
            <a:r>
              <a:rPr lang="en-US" dirty="0"/>
              <a:t>Actions and resolution of earlier problems</a:t>
            </a:r>
          </a:p>
          <a:p>
            <a:pPr marL="1084263" lvl="1" indent="-457200">
              <a:buFontTx/>
              <a:buAutoNum type="arabicPeriod"/>
            </a:pPr>
            <a:r>
              <a:rPr lang="en-US" dirty="0"/>
              <a:t>New variances and problems identified</a:t>
            </a:r>
          </a:p>
          <a:p>
            <a:pPr marL="234950" indent="-234950"/>
            <a:r>
              <a:rPr lang="en-US" dirty="0"/>
              <a:t>Corrective action planned</a:t>
            </a:r>
          </a:p>
        </p:txBody>
      </p:sp>
    </p:spTree>
    <p:extLst>
      <p:ext uri="{BB962C8B-B14F-4D97-AF65-F5344CB8AC3E}">
        <p14:creationId xmlns:p14="http://schemas.microsoft.com/office/powerpoint/2010/main" val="392585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13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7365F1F8-D383-4EEE-A601-059302E83FEC}" type="slidenum">
              <a:rPr lang="en-US"/>
              <a:pPr/>
              <a:t>9</a:t>
            </a:fld>
            <a:endParaRPr lang="en-US"/>
          </a:p>
        </p:txBody>
      </p:sp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Project Control Process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>
            <a:normAutofit fontScale="92500" lnSpcReduction="10000"/>
          </a:bodyPr>
          <a:lstStyle/>
          <a:p>
            <a:pPr marL="225425" indent="-225425"/>
            <a:r>
              <a:rPr lang="en-US" sz="2400" dirty="0"/>
              <a:t>Control</a:t>
            </a:r>
          </a:p>
          <a:p>
            <a:pPr marL="685800" lvl="1" indent="-342900"/>
            <a:r>
              <a:rPr lang="en-US" sz="2000" dirty="0"/>
              <a:t>The process of comparing actual performance against plan to identify deviations, evaluate courses of action, and take appropriate corrective action</a:t>
            </a:r>
          </a:p>
          <a:p>
            <a:pPr marL="225425" indent="-225425"/>
            <a:r>
              <a:rPr lang="en-US" sz="2400" dirty="0"/>
              <a:t>Project Control Steps</a:t>
            </a:r>
          </a:p>
          <a:p>
            <a:pPr marL="685800" lvl="1" indent="-342900">
              <a:buFontTx/>
              <a:buAutoNum type="arabicPeriod"/>
            </a:pPr>
            <a:r>
              <a:rPr lang="en-US" sz="2000" dirty="0"/>
              <a:t>Setting a baseline plan</a:t>
            </a:r>
          </a:p>
          <a:p>
            <a:pPr marL="685800" lvl="1" indent="-342900">
              <a:buFontTx/>
              <a:buAutoNum type="arabicPeriod"/>
            </a:pPr>
            <a:r>
              <a:rPr lang="en-US" sz="2000" dirty="0"/>
              <a:t>Measuring progress and performance</a:t>
            </a:r>
          </a:p>
          <a:p>
            <a:pPr marL="685800" lvl="1" indent="-342900">
              <a:buFontTx/>
              <a:buAutoNum type="arabicPeriod"/>
            </a:pPr>
            <a:r>
              <a:rPr lang="en-US" sz="2000" dirty="0"/>
              <a:t>Comparing plan against actual</a:t>
            </a:r>
          </a:p>
          <a:p>
            <a:pPr marL="685800" lvl="1" indent="-342900">
              <a:buFontTx/>
              <a:buAutoNum type="arabicPeriod"/>
            </a:pPr>
            <a:r>
              <a:rPr lang="en-US" sz="2000" dirty="0"/>
              <a:t>Taking action</a:t>
            </a:r>
          </a:p>
          <a:p>
            <a:pPr marL="225425" indent="-225425"/>
            <a:r>
              <a:rPr lang="en-US" sz="2400" dirty="0"/>
              <a:t>Tools for Monitoring Time Performance</a:t>
            </a:r>
          </a:p>
          <a:p>
            <a:pPr marL="685800" lvl="1" indent="-342900"/>
            <a:r>
              <a:rPr lang="en-US" sz="2000" dirty="0"/>
              <a:t>Tracking Gantt chart</a:t>
            </a:r>
          </a:p>
          <a:p>
            <a:pPr marL="685800" lvl="1" indent="-342900"/>
            <a:r>
              <a:rPr lang="en-US" sz="2000" dirty="0"/>
              <a:t>Control chart</a:t>
            </a:r>
          </a:p>
          <a:p>
            <a:pPr marL="685800" lvl="1" indent="-342900"/>
            <a:r>
              <a:rPr lang="en-US" sz="2000" dirty="0"/>
              <a:t>Milestone schedules</a:t>
            </a:r>
          </a:p>
        </p:txBody>
      </p:sp>
    </p:spTree>
    <p:extLst>
      <p:ext uri="{BB962C8B-B14F-4D97-AF65-F5344CB8AC3E}">
        <p14:creationId xmlns:p14="http://schemas.microsoft.com/office/powerpoint/2010/main" val="360339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3" ma:contentTypeDescription="Create a new document." ma:contentTypeScope="" ma:versionID="f026d46e9e8e8d394797aa4f2165e717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13e78a043f4fb3af18715b6509ff1db6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32F415-534A-4369-B10B-ED20B65E7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3AAFB4-541F-4203-B0C4-25AC354FA6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5C384-A1E5-401D-AD33-C5029A9DFB00}">
  <ds:schemaRefs>
    <ds:schemaRef ds:uri="061643d2-7b54-41e1-a7eb-63fda343f8f3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da07c3eb-2b80-4ade-9c23-1098c8d4e098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1934</Words>
  <Application>Microsoft Office PowerPoint</Application>
  <PresentationFormat>Widescreen</PresentationFormat>
  <Paragraphs>379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Tahoma</vt:lpstr>
      <vt:lpstr>Wingdings 3</vt:lpstr>
      <vt:lpstr>Ion</vt:lpstr>
      <vt:lpstr>Chapter Thirteen - Progress and Performance Measurement and Evaluation</vt:lpstr>
      <vt:lpstr>Where We Are Now</vt:lpstr>
      <vt:lpstr>Learning Objectives</vt:lpstr>
      <vt:lpstr>Chapter Outline</vt:lpstr>
      <vt:lpstr>Structure of a Project Monitoring Information System</vt:lpstr>
      <vt:lpstr>Project Monitoring Information System</vt:lpstr>
      <vt:lpstr>Project Monitoring Info. System (cont’d)</vt:lpstr>
      <vt:lpstr>Project Progress Report Format</vt:lpstr>
      <vt:lpstr>The Project Control Process</vt:lpstr>
      <vt:lpstr>Baseline and Tracking Gantt Charts</vt:lpstr>
      <vt:lpstr>Project Schedule Control Chart</vt:lpstr>
      <vt:lpstr>Development of an Earned Value Cost/Schedule System</vt:lpstr>
      <vt:lpstr>Glossary of Terms</vt:lpstr>
      <vt:lpstr>Developing an Integrated Cost/Schedule System</vt:lpstr>
      <vt:lpstr>Project Management Information System Overview</vt:lpstr>
      <vt:lpstr>Development of Project Baselines (cont’d)</vt:lpstr>
      <vt:lpstr>Development of Project Baselines (cont’d)</vt:lpstr>
      <vt:lpstr>Methods of Variance Analysis</vt:lpstr>
      <vt:lpstr>Methods of Variance Analysis</vt:lpstr>
      <vt:lpstr>Cost/Schedule Graph</vt:lpstr>
      <vt:lpstr>Earned-Value Review Exercise</vt:lpstr>
      <vt:lpstr>Developing A Status Report: A Hypothetical Example</vt:lpstr>
      <vt:lpstr>Work Breakdown Structure with Cost Accounts</vt:lpstr>
      <vt:lpstr>Digital Camera Prototype Project Baseline Gantt Chart</vt:lpstr>
      <vt:lpstr>Digital Camera Prototype Project Baseline Budget ($000)</vt:lpstr>
      <vt:lpstr>Digital Camera Prototype Status Reports: Periods 1–3</vt:lpstr>
      <vt:lpstr>Digital Camera Prototype Status Reports: Periods 4 &amp; 5</vt:lpstr>
      <vt:lpstr>Digital Camera Prototype Status Reports: Periods 6 &amp; 7</vt:lpstr>
      <vt:lpstr>Digital Camera Prototype Summary Graph ($000)</vt:lpstr>
      <vt:lpstr>Digital Camera Project-Tracking Gantt Chart  Showing Status—Through Period 7 </vt:lpstr>
      <vt:lpstr>Project Rollup End Period 7 ($000)</vt:lpstr>
      <vt:lpstr>Indexes to Monitor Progress</vt:lpstr>
      <vt:lpstr>Interpretation of Indexes</vt:lpstr>
      <vt:lpstr>Indexes  Periods 1–7</vt:lpstr>
      <vt:lpstr>Additional Earned Value Rules</vt:lpstr>
      <vt:lpstr>Forecasting Final Project Cost</vt:lpstr>
      <vt:lpstr>PowerPoint Presentation</vt:lpstr>
      <vt:lpstr>Forecasting Final Project Cost (cont’d)</vt:lpstr>
      <vt:lpstr>Monthly Status Report</vt:lpstr>
      <vt:lpstr>Trojan Nuclear Plant Decommissioning Earned Value Status Report</vt:lpstr>
      <vt:lpstr>Other Control Issues</vt:lpstr>
      <vt:lpstr>Scope Changes to a Baseline</vt:lpstr>
      <vt:lpstr>Conference Center WiFi Project Communication Plan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Thirteen - Progress and Performance Measurement and Evaluation</dc:title>
  <dc:creator>Stefán Guðnason</dc:creator>
  <cp:lastModifiedBy>Stefán Guðnason</cp:lastModifiedBy>
  <cp:revision>2</cp:revision>
  <dcterms:created xsi:type="dcterms:W3CDTF">2020-03-03T15:52:41Z</dcterms:created>
  <dcterms:modified xsi:type="dcterms:W3CDTF">2020-03-03T16:03:29Z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