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33"/>
  </p:notesMasterIdLst>
  <p:sldIdLst>
    <p:sldId id="256" r:id="rId5"/>
    <p:sldId id="259" r:id="rId6"/>
    <p:sldId id="289" r:id="rId7"/>
    <p:sldId id="290" r:id="rId8"/>
    <p:sldId id="262" r:id="rId9"/>
    <p:sldId id="291" r:id="rId10"/>
    <p:sldId id="264" r:id="rId11"/>
    <p:sldId id="265" r:id="rId12"/>
    <p:sldId id="292" r:id="rId13"/>
    <p:sldId id="293" r:id="rId14"/>
    <p:sldId id="294" r:id="rId15"/>
    <p:sldId id="295" r:id="rId16"/>
    <p:sldId id="296" r:id="rId17"/>
    <p:sldId id="280" r:id="rId18"/>
    <p:sldId id="281" r:id="rId19"/>
    <p:sldId id="297" r:id="rId20"/>
    <p:sldId id="267" r:id="rId21"/>
    <p:sldId id="268" r:id="rId22"/>
    <p:sldId id="269" r:id="rId23"/>
    <p:sldId id="270" r:id="rId24"/>
    <p:sldId id="271" r:id="rId25"/>
    <p:sldId id="272" r:id="rId26"/>
    <p:sldId id="283" r:id="rId27"/>
    <p:sldId id="284" r:id="rId28"/>
    <p:sldId id="285" r:id="rId29"/>
    <p:sldId id="298" r:id="rId30"/>
    <p:sldId id="288" r:id="rId31"/>
    <p:sldId id="287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>
        <p:scale>
          <a:sx n="85" d="100"/>
          <a:sy n="85" d="100"/>
        </p:scale>
        <p:origin x="595" y="3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B45918-96DC-44BC-A990-FF0EEC40E669}" type="datetimeFigureOut">
              <a:rPr lang="is-IS" smtClean="0"/>
              <a:t>3.3.2020</a:t>
            </a:fld>
            <a:endParaRPr lang="is-I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s-I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9BC809-3E8C-489D-9B2C-8013A7372135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912104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14–</a:t>
            </a:r>
            <a:fld id="{0021D51A-B140-41D8-B455-79292309F0E0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Project Management 6e.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55864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14–</a:t>
            </a:r>
            <a:fld id="{0021D51A-B140-41D8-B455-79292309F0E0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Project Management 6e.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2811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14–</a:t>
            </a:r>
            <a:fld id="{0021D51A-B140-41D8-B455-79292309F0E0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Project Management 6e.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6094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14–</a:t>
            </a:r>
            <a:fld id="{0021D51A-B140-41D8-B455-79292309F0E0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Project Management 6e.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70016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14–</a:t>
            </a:r>
            <a:fld id="{0021D51A-B140-41D8-B455-79292309F0E0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Project Management 6e.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1814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14–</a:t>
            </a:r>
            <a:fld id="{0021D51A-B140-41D8-B455-79292309F0E0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Project Management 6e.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11307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14–</a:t>
            </a:r>
            <a:fld id="{0021D51A-B140-41D8-B455-79292309F0E0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Project Management 6e.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190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14–</a:t>
            </a:r>
            <a:fld id="{0021D51A-B140-41D8-B455-79292309F0E0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Project Management 6e.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9287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14–</a:t>
            </a:r>
            <a:fld id="{0021D51A-B140-41D8-B455-79292309F0E0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Project Management 6e.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06632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14–</a:t>
            </a:r>
            <a:fld id="{0021D51A-B140-41D8-B455-79292309F0E0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Project Management 6e.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33240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14–</a:t>
            </a:r>
            <a:fld id="{0021D51A-B140-41D8-B455-79292309F0E0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Project Management 6e.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01408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14–</a:t>
            </a:r>
            <a:fld id="{0021D51A-B140-41D8-B455-79292309F0E0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Project Management 6e.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8626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14–</a:t>
            </a:r>
            <a:fld id="{0021D51A-B140-41D8-B455-79292309F0E0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Project Management 6e.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1180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14–</a:t>
            </a:r>
            <a:fld id="{0021D51A-B140-41D8-B455-79292309F0E0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Project Management 6e.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9738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14–</a:t>
            </a:r>
            <a:fld id="{0021D51A-B140-41D8-B455-79292309F0E0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Project Management 6e.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516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14–</a:t>
            </a:r>
            <a:fld id="{0021D51A-B140-41D8-B455-79292309F0E0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Project Management 6e.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98644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14–</a:t>
            </a:r>
            <a:fld id="{0021D51A-B140-41D8-B455-79292309F0E0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Project Management 6e.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0119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14–</a:t>
            </a:r>
            <a:fld id="{0021D51A-B140-41D8-B455-79292309F0E0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Project Management 6e.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3074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14–</a:t>
            </a:r>
            <a:fld id="{0021D51A-B140-41D8-B455-79292309F0E0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Project Management 6e.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027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3/3/2020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3/3/2020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3/3/2020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3/3/2020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3/3/2020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3/3/2020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3/3/2020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3/3/2020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3/3/2020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3/3/2020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12A27-38F9-4339-BFF7-ABA2E5C7898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Chapter Fourteen - </a:t>
            </a:r>
            <a:r>
              <a:rPr lang="en-US" dirty="0">
                <a:solidFill>
                  <a:schemeClr val="tx1"/>
                </a:solidFill>
              </a:rPr>
              <a:t>Project Closure</a:t>
            </a:r>
            <a:r>
              <a:rPr lang="en-US" dirty="0"/>
              <a:t> </a:t>
            </a:r>
            <a:endParaRPr lang="is-I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9738E2-0B7D-452F-81BA-FF2D772F895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Stefán Guðnason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6588663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Guidelines for Conducting a Project Audit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5534" y="1797423"/>
            <a:ext cx="8115300" cy="5486400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dirty="0"/>
              <a:t>The philosophy must be that the project audit is not a witch hunt.</a:t>
            </a:r>
          </a:p>
          <a:p>
            <a:pPr marL="514350" indent="-514350">
              <a:buAutoNum type="arabicPeriod"/>
            </a:pPr>
            <a:r>
              <a:rPr lang="en-US" dirty="0"/>
              <a:t>Comments about individuals or groups participating in the project should be minimized.</a:t>
            </a:r>
          </a:p>
          <a:p>
            <a:pPr marL="514350" indent="-514350">
              <a:buAutoNum type="arabicPeriod"/>
            </a:pPr>
            <a:r>
              <a:rPr lang="en-US" dirty="0"/>
              <a:t>Audit activities should be sensitive to human emotions and reactions.</a:t>
            </a:r>
          </a:p>
          <a:p>
            <a:pPr marL="514350" indent="-514350">
              <a:buAutoNum type="arabicPeriod"/>
            </a:pPr>
            <a:r>
              <a:rPr lang="en-US" dirty="0"/>
              <a:t>Accuracy of data should be verifiable.</a:t>
            </a:r>
          </a:p>
          <a:p>
            <a:pPr marL="514350" indent="-514350">
              <a:buAutoNum type="arabicPeriod"/>
            </a:pPr>
            <a:r>
              <a:rPr lang="en-US" dirty="0"/>
              <a:t>Senior management should announce support for the project audit.</a:t>
            </a:r>
          </a:p>
          <a:p>
            <a:pPr marL="514350" indent="-514350">
              <a:buAutoNum type="arabicPeriod"/>
            </a:pPr>
            <a:r>
              <a:rPr lang="en-US" dirty="0"/>
              <a:t>The objective of project audits is not to prosecute but to learn and conserve valuable organization resources where mistakes have been made.</a:t>
            </a:r>
          </a:p>
          <a:p>
            <a:pPr marL="514350" indent="-514350">
              <a:buAutoNum type="arabicPeriod"/>
            </a:pPr>
            <a:r>
              <a:rPr lang="en-US" dirty="0"/>
              <a:t>The audit should be completed as quickly as is reasonable.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14</a:t>
            </a:r>
            <a:r>
              <a:rPr lang="en-US">
                <a:cs typeface="Times New Roman" panose="02020603050405020304" pitchFamily="18" charset="0"/>
              </a:rPr>
              <a:t>–</a:t>
            </a:r>
            <a:fld id="{99A9600D-45E7-4CF0-AB14-5C77CDB2B04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0854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Project Audit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1295370"/>
            <a:ext cx="8077200" cy="4876800"/>
          </a:xfrm>
        </p:spPr>
        <p:txBody>
          <a:bodyPr>
            <a:normAutofit fontScale="92500"/>
          </a:bodyPr>
          <a:lstStyle/>
          <a:p>
            <a:pPr marL="514350" indent="-514350">
              <a:buAutoNum type="arabicPeriod"/>
            </a:pPr>
            <a:r>
              <a:rPr lang="en-US" dirty="0"/>
              <a:t>Initiating and Staffing</a:t>
            </a:r>
          </a:p>
          <a:p>
            <a:pPr marL="754063" lvl="1" indent="-342900">
              <a:buFontTx/>
              <a:buChar char="-"/>
            </a:pPr>
            <a:r>
              <a:rPr lang="en-US" sz="2300" dirty="0"/>
              <a:t>Depends primarily on organization and project size</a:t>
            </a:r>
          </a:p>
          <a:p>
            <a:pPr marL="754063" lvl="1" indent="-342900">
              <a:buFontTx/>
              <a:buChar char="-"/>
            </a:pPr>
            <a:r>
              <a:rPr lang="en-US" sz="2300" dirty="0"/>
              <a:t>The outcome must represent an independent, outside view of the project.</a:t>
            </a:r>
          </a:p>
          <a:p>
            <a:pPr marL="514350" indent="-514350">
              <a:buAutoNum type="arabicPeriod"/>
            </a:pPr>
            <a:r>
              <a:rPr lang="en-US" dirty="0"/>
              <a:t>Data Collection and Analysis</a:t>
            </a:r>
          </a:p>
          <a:p>
            <a:pPr marL="754063" lvl="1" indent="-342900">
              <a:buFontTx/>
              <a:buChar char="-"/>
            </a:pPr>
            <a:r>
              <a:rPr lang="en-US" sz="2300" dirty="0"/>
              <a:t>Gather information and data to answer questions from:</a:t>
            </a:r>
          </a:p>
          <a:p>
            <a:pPr marL="1092200" lvl="2" indent="-342900">
              <a:buFontTx/>
              <a:buChar char="-"/>
            </a:pPr>
            <a:r>
              <a:rPr lang="en-US" dirty="0"/>
              <a:t>Organization view</a:t>
            </a:r>
          </a:p>
          <a:p>
            <a:pPr marL="1092200" lvl="2" indent="-342900">
              <a:buFontTx/>
              <a:buChar char="-"/>
            </a:pPr>
            <a:r>
              <a:rPr lang="en-US" dirty="0"/>
              <a:t>Project team view</a:t>
            </a:r>
          </a:p>
          <a:p>
            <a:pPr marL="514350" indent="-514350">
              <a:buAutoNum type="arabicPeriod"/>
            </a:pPr>
            <a:r>
              <a:rPr lang="en-US" dirty="0"/>
              <a:t>Reporting</a:t>
            </a:r>
          </a:p>
          <a:p>
            <a:pPr marL="754063" lvl="1" indent="-342900">
              <a:buFontTx/>
              <a:buChar char="-"/>
            </a:pPr>
            <a:r>
              <a:rPr lang="en-US" sz="2300" dirty="0"/>
              <a:t>The report attempts to capture needed changes and lessons learned from a current or finished project.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14</a:t>
            </a:r>
            <a:r>
              <a:rPr lang="en-US">
                <a:cs typeface="Times New Roman" panose="02020603050405020304" pitchFamily="18" charset="0"/>
              </a:rPr>
              <a:t>–</a:t>
            </a:r>
            <a:fld id="{99A9600D-45E7-4CF0-AB14-5C77CDB2B04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0073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Common Outline for Project Audit Reports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2457" y="1863975"/>
            <a:ext cx="4246493" cy="48768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Classification</a:t>
            </a:r>
          </a:p>
          <a:p>
            <a:pPr lvl="1"/>
            <a:r>
              <a:rPr lang="en-US" sz="2000" dirty="0"/>
              <a:t>Project type</a:t>
            </a:r>
          </a:p>
          <a:p>
            <a:pPr lvl="1"/>
            <a:r>
              <a:rPr lang="en-US" sz="2000" dirty="0"/>
              <a:t>Size</a:t>
            </a:r>
          </a:p>
          <a:p>
            <a:pPr lvl="1"/>
            <a:r>
              <a:rPr lang="en-US" sz="2000" dirty="0"/>
              <a:t>Number of staff</a:t>
            </a:r>
          </a:p>
          <a:p>
            <a:pPr lvl="1"/>
            <a:r>
              <a:rPr lang="en-US" sz="2000" dirty="0"/>
              <a:t>Technical level</a:t>
            </a:r>
          </a:p>
          <a:p>
            <a:pPr lvl="1"/>
            <a:r>
              <a:rPr lang="en-US" sz="2000" dirty="0"/>
              <a:t>Strategic or support</a:t>
            </a:r>
          </a:p>
          <a:p>
            <a:r>
              <a:rPr lang="en-US" dirty="0"/>
              <a:t>Analysis</a:t>
            </a:r>
          </a:p>
          <a:p>
            <a:pPr lvl="1"/>
            <a:r>
              <a:rPr lang="en-US" sz="2000" dirty="0"/>
              <a:t>Project mission and objectives</a:t>
            </a:r>
          </a:p>
          <a:p>
            <a:pPr lvl="1"/>
            <a:r>
              <a:rPr lang="en-US" sz="2000" dirty="0"/>
              <a:t>Procedures and systems used</a:t>
            </a:r>
          </a:p>
          <a:p>
            <a:pPr lvl="1"/>
            <a:r>
              <a:rPr lang="en-US" sz="2000" dirty="0"/>
              <a:t>Organization resources used</a:t>
            </a:r>
          </a:p>
          <a:p>
            <a:pPr lvl="1"/>
            <a:r>
              <a:rPr lang="en-US" sz="2000" dirty="0"/>
              <a:t>Outcomes achieved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14</a:t>
            </a:r>
            <a:r>
              <a:rPr lang="en-US">
                <a:cs typeface="Times New Roman" panose="02020603050405020304" pitchFamily="18" charset="0"/>
              </a:rPr>
              <a:t>–</a:t>
            </a:r>
            <a:fld id="{99A9600D-45E7-4CF0-AB14-5C77CDB2B045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6361354" y="1863975"/>
            <a:ext cx="3764283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2250" indent="-22225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800" kern="1200">
                <a:solidFill>
                  <a:srgbClr val="336699"/>
                </a:solidFill>
                <a:latin typeface="+mn-lt"/>
                <a:ea typeface="+mn-ea"/>
                <a:cs typeface="+mn-cs"/>
              </a:defRPr>
            </a:lvl1pPr>
            <a:lvl2pPr marL="633413" indent="-296863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 kern="1200">
                <a:solidFill>
                  <a:srgbClr val="990033"/>
                </a:solidFill>
                <a:latin typeface="+mn-lt"/>
                <a:ea typeface="+mn-ea"/>
                <a:cs typeface="+mn-cs"/>
              </a:defRPr>
            </a:lvl2pPr>
            <a:lvl3pPr marL="971550" indent="-174625" algn="l" rtl="0" fontAlgn="base">
              <a:spcBef>
                <a:spcPct val="20000"/>
              </a:spcBef>
              <a:spcAft>
                <a:spcPct val="0"/>
              </a:spcAft>
              <a:buSzPct val="90000"/>
              <a:buChar char="•"/>
              <a:defRPr sz="2000" kern="1200">
                <a:solidFill>
                  <a:srgbClr val="006666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258888" indent="-173038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595438" indent="-160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Recommendations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Technical improvements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Corrective actions</a:t>
            </a:r>
          </a:p>
          <a:p>
            <a:r>
              <a:rPr lang="en-US" dirty="0">
                <a:solidFill>
                  <a:schemeClr val="tx1"/>
                </a:solidFill>
              </a:rPr>
              <a:t>Lessons Learned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Reminders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Retrospectives</a:t>
            </a:r>
          </a:p>
          <a:p>
            <a:r>
              <a:rPr lang="en-US" dirty="0">
                <a:solidFill>
                  <a:schemeClr val="tx1"/>
                </a:solidFill>
              </a:rPr>
              <a:t>Appendix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Backup data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Critical information</a:t>
            </a:r>
          </a:p>
        </p:txBody>
      </p:sp>
    </p:spTree>
    <p:extLst>
      <p:ext uri="{BB962C8B-B14F-4D97-AF65-F5344CB8AC3E}">
        <p14:creationId xmlns:p14="http://schemas.microsoft.com/office/powerpoint/2010/main" val="857416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Retrospectives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1143026"/>
            <a:ext cx="8077200" cy="5410165"/>
          </a:xfrm>
        </p:spPr>
        <p:txBody>
          <a:bodyPr>
            <a:normAutofit lnSpcReduction="10000"/>
          </a:bodyPr>
          <a:lstStyle/>
          <a:p>
            <a:r>
              <a:rPr lang="en-US" sz="2700" dirty="0"/>
              <a:t>Retrospectives</a:t>
            </a:r>
          </a:p>
          <a:p>
            <a:pPr lvl="1"/>
            <a:r>
              <a:rPr lang="en-US" sz="2200" dirty="0"/>
              <a:t>Denote specific efforts at identifying lessons learned on projects.</a:t>
            </a:r>
          </a:p>
          <a:p>
            <a:r>
              <a:rPr lang="en-US" sz="2700" dirty="0"/>
              <a:t>An Independent Facilitator</a:t>
            </a:r>
          </a:p>
          <a:p>
            <a:pPr lvl="1"/>
            <a:r>
              <a:rPr lang="en-US" sz="2200" dirty="0"/>
              <a:t>Guides the project team through the analysis project activities.</a:t>
            </a:r>
          </a:p>
          <a:p>
            <a:pPr lvl="1"/>
            <a:r>
              <a:rPr lang="en-US" sz="2200" dirty="0"/>
              <a:t>Uses several questionnaires focusing on project operations and on how the organization’s culture impacted project success and failures.</a:t>
            </a:r>
          </a:p>
          <a:p>
            <a:pPr lvl="1"/>
            <a:r>
              <a:rPr lang="en-US" sz="2200" dirty="0"/>
              <a:t>Visits one-on-one with project participants to dive deeper into cause-effect impacts.</a:t>
            </a:r>
          </a:p>
          <a:p>
            <a:pPr lvl="1"/>
            <a:r>
              <a:rPr lang="en-US" sz="2200" dirty="0"/>
              <a:t>Leads a team retrospective session.</a:t>
            </a:r>
          </a:p>
          <a:p>
            <a:pPr lvl="1"/>
            <a:r>
              <a:rPr lang="en-US" sz="2200" dirty="0"/>
              <a:t>Works with the team to develop a system that prioritize information for different recipients.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14</a:t>
            </a:r>
            <a:r>
              <a:rPr lang="en-US">
                <a:cs typeface="Times New Roman" panose="02020603050405020304" pitchFamily="18" charset="0"/>
              </a:rPr>
              <a:t>–</a:t>
            </a:r>
            <a:fld id="{99A9600D-45E7-4CF0-AB14-5C77CDB2B04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9083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14</a:t>
            </a:r>
            <a:r>
              <a:rPr lang="en-US">
                <a:cs typeface="Times New Roman" panose="02020603050405020304" pitchFamily="18" charset="0"/>
              </a:rPr>
              <a:t>–</a:t>
            </a:r>
            <a:fld id="{097DA2B6-7212-431A-B443-C4082B963E83}" type="slidenum">
              <a:rPr lang="en-US"/>
              <a:pPr/>
              <a:t>14</a:t>
            </a:fld>
            <a:endParaRPr lang="en-US"/>
          </a:p>
        </p:txBody>
      </p:sp>
      <p:sp>
        <p:nvSpPr>
          <p:cNvPr id="134147" name="Text Box 3"/>
          <p:cNvSpPr txBox="1">
            <a:spLocks noChangeArrowheads="1"/>
          </p:cNvSpPr>
          <p:nvPr/>
        </p:nvSpPr>
        <p:spPr bwMode="auto">
          <a:xfrm>
            <a:off x="8931276" y="6263288"/>
            <a:ext cx="12795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 b="1" dirty="0">
                <a:solidFill>
                  <a:srgbClr val="006666"/>
                </a:solidFill>
              </a:rPr>
              <a:t>TABLE 14.2</a:t>
            </a:r>
            <a:endParaRPr lang="en-US" sz="1200" b="1" dirty="0">
              <a:solidFill>
                <a:srgbClr val="006666"/>
              </a:solidFill>
              <a:cs typeface="Arial" panose="020B0604020202020204" pitchFamily="34" charset="0"/>
            </a:endParaRPr>
          </a:p>
        </p:txBody>
      </p:sp>
      <p:sp>
        <p:nvSpPr>
          <p:cNvPr id="134148" name="Rectangle 4"/>
          <p:cNvSpPr>
            <a:spLocks noChangeArrowheads="1"/>
          </p:cNvSpPr>
          <p:nvPr/>
        </p:nvSpPr>
        <p:spPr bwMode="auto">
          <a:xfrm>
            <a:off x="2073276" y="1013426"/>
            <a:ext cx="4022725" cy="5349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84163" indent="-2841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7155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54305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211455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68605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314325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60045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405765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51485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30000"/>
              </a:spcBef>
              <a:buFontTx/>
              <a:buAutoNum type="arabicPeriod"/>
            </a:pPr>
            <a:r>
              <a:rPr lang="en-US" sz="1400" b="1" dirty="0">
                <a:latin typeface="Arial" panose="020B0604020202020204" pitchFamily="34" charset="0"/>
              </a:rPr>
              <a:t>Were the project objectives and strategic intent of the project clearly and explicitly communicated?</a:t>
            </a:r>
          </a:p>
          <a:p>
            <a:pPr>
              <a:spcBef>
                <a:spcPct val="30000"/>
              </a:spcBef>
              <a:buFontTx/>
              <a:buAutoNum type="arabicPeriod"/>
            </a:pPr>
            <a:r>
              <a:rPr lang="en-US" sz="1400" b="1" dirty="0">
                <a:latin typeface="Arial" panose="020B0604020202020204" pitchFamily="34" charset="0"/>
              </a:rPr>
              <a:t>Were the objectives and strategy in alignment?</a:t>
            </a:r>
          </a:p>
          <a:p>
            <a:pPr>
              <a:spcBef>
                <a:spcPct val="30000"/>
              </a:spcBef>
              <a:buFontTx/>
              <a:buAutoNum type="arabicPeriod"/>
            </a:pPr>
            <a:r>
              <a:rPr lang="en-US" sz="1400" b="1" dirty="0">
                <a:latin typeface="Arial" panose="020B0604020202020204" pitchFamily="34" charset="0"/>
              </a:rPr>
              <a:t>Were the stakeholders identified and included in the planning?</a:t>
            </a:r>
          </a:p>
          <a:p>
            <a:pPr>
              <a:spcBef>
                <a:spcPct val="30000"/>
              </a:spcBef>
              <a:buFontTx/>
              <a:buAutoNum type="arabicPeriod"/>
            </a:pPr>
            <a:r>
              <a:rPr lang="en-US" sz="1400" b="1" dirty="0">
                <a:latin typeface="Arial" panose="020B0604020202020204" pitchFamily="34" charset="0"/>
              </a:rPr>
              <a:t> Were project resources adequate for this project?</a:t>
            </a:r>
          </a:p>
          <a:p>
            <a:pPr>
              <a:spcBef>
                <a:spcPct val="30000"/>
              </a:spcBef>
              <a:buFontTx/>
              <a:buAutoNum type="arabicPeriod"/>
            </a:pPr>
            <a:r>
              <a:rPr lang="en-US" sz="1400" b="1" dirty="0">
                <a:latin typeface="Arial" panose="020B0604020202020204" pitchFamily="34" charset="0"/>
              </a:rPr>
              <a:t> Were people with the right skill sets assigned to this project?</a:t>
            </a:r>
          </a:p>
          <a:p>
            <a:pPr>
              <a:spcBef>
                <a:spcPct val="30000"/>
              </a:spcBef>
              <a:buFontTx/>
              <a:buAutoNum type="arabicPeriod"/>
            </a:pPr>
            <a:r>
              <a:rPr lang="en-US" sz="1400" b="1" dirty="0">
                <a:latin typeface="Arial" panose="020B0604020202020204" pitchFamily="34" charset="0"/>
              </a:rPr>
              <a:t>Were time estimates reasonable and achievable?</a:t>
            </a:r>
          </a:p>
          <a:p>
            <a:pPr>
              <a:spcBef>
                <a:spcPct val="30000"/>
              </a:spcBef>
              <a:buFontTx/>
              <a:buAutoNum type="arabicPeriod"/>
            </a:pPr>
            <a:r>
              <a:rPr lang="en-US" sz="1400" b="1" dirty="0">
                <a:latin typeface="Arial" panose="020B0604020202020204" pitchFamily="34" charset="0"/>
              </a:rPr>
              <a:t>Were the risks for the project appropriately identified and assessed before the project started?</a:t>
            </a:r>
          </a:p>
          <a:p>
            <a:pPr>
              <a:spcBef>
                <a:spcPct val="30000"/>
              </a:spcBef>
              <a:buFontTx/>
              <a:buAutoNum type="arabicPeriod"/>
            </a:pPr>
            <a:r>
              <a:rPr lang="en-US" sz="1400" b="1" dirty="0">
                <a:latin typeface="Arial" panose="020B0604020202020204" pitchFamily="34" charset="0"/>
              </a:rPr>
              <a:t>Were the processes and practices appropriate for this type of project? Should projects of similar size and type use these systems? Why/why not? </a:t>
            </a:r>
          </a:p>
          <a:p>
            <a:pPr>
              <a:spcBef>
                <a:spcPct val="30000"/>
              </a:spcBef>
              <a:buFontTx/>
              <a:buAutoNum type="arabicPeriod"/>
            </a:pPr>
            <a:r>
              <a:rPr lang="en-US" sz="1400" b="1" dirty="0">
                <a:latin typeface="Arial" panose="020B0604020202020204" pitchFamily="34" charset="0"/>
              </a:rPr>
              <a:t>Did outside contractors perform as expected? Explain.</a:t>
            </a:r>
          </a:p>
        </p:txBody>
      </p:sp>
      <p:sp>
        <p:nvSpPr>
          <p:cNvPr id="134149" name="Rectangle 5"/>
          <p:cNvSpPr>
            <a:spLocks noChangeArrowheads="1"/>
          </p:cNvSpPr>
          <p:nvPr/>
        </p:nvSpPr>
        <p:spPr bwMode="auto">
          <a:xfrm>
            <a:off x="6096000" y="1052126"/>
            <a:ext cx="3932238" cy="4853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6075" indent="-3460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7155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54305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211455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68605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314325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60045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405765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51485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30000"/>
              </a:spcBef>
              <a:buFontTx/>
              <a:buAutoNum type="arabicPeriod" startAt="10"/>
            </a:pPr>
            <a:r>
              <a:rPr lang="en-US" sz="1400" b="1" dirty="0">
                <a:latin typeface="Arial" panose="020B0604020202020204" pitchFamily="34" charset="0"/>
              </a:rPr>
              <a:t>Were communication methods appropriate and adequate among all stakeholders? Explain.</a:t>
            </a:r>
          </a:p>
          <a:p>
            <a:pPr>
              <a:spcBef>
                <a:spcPct val="30000"/>
              </a:spcBef>
              <a:buFontTx/>
              <a:buAutoNum type="arabicPeriod" startAt="10"/>
            </a:pPr>
            <a:r>
              <a:rPr lang="en-US" sz="1400" b="1" dirty="0">
                <a:latin typeface="Arial" panose="020B0604020202020204" pitchFamily="34" charset="0"/>
              </a:rPr>
              <a:t>Is the customer satisfied with the project product?</a:t>
            </a:r>
          </a:p>
          <a:p>
            <a:pPr>
              <a:spcBef>
                <a:spcPct val="30000"/>
              </a:spcBef>
              <a:buFontTx/>
              <a:buAutoNum type="arabicPeriod" startAt="10"/>
            </a:pPr>
            <a:r>
              <a:rPr lang="en-US" sz="1400" b="1" dirty="0">
                <a:latin typeface="Arial" panose="020B0604020202020204" pitchFamily="34" charset="0"/>
              </a:rPr>
              <a:t>Are the customers using the project deliverables as intended? Are they satisfied?</a:t>
            </a:r>
          </a:p>
          <a:p>
            <a:pPr>
              <a:spcBef>
                <a:spcPct val="30000"/>
              </a:spcBef>
              <a:buFontTx/>
              <a:buAutoNum type="arabicPeriod" startAt="10"/>
            </a:pPr>
            <a:r>
              <a:rPr lang="en-US" sz="1400" b="1" dirty="0">
                <a:latin typeface="Arial" panose="020B0604020202020204" pitchFamily="34" charset="0"/>
              </a:rPr>
              <a:t>Were the project objectives met?</a:t>
            </a:r>
          </a:p>
          <a:p>
            <a:pPr>
              <a:spcBef>
                <a:spcPct val="30000"/>
              </a:spcBef>
              <a:buFontTx/>
              <a:buAutoNum type="arabicPeriod" startAt="10"/>
            </a:pPr>
            <a:r>
              <a:rPr lang="en-US" sz="1400" b="1" dirty="0">
                <a:latin typeface="Arial" panose="020B0604020202020204" pitchFamily="34" charset="0"/>
              </a:rPr>
              <a:t>Are the stakeholders satisfied their strategic intents have been met?</a:t>
            </a:r>
          </a:p>
          <a:p>
            <a:pPr>
              <a:spcBef>
                <a:spcPct val="30000"/>
              </a:spcBef>
              <a:buFontTx/>
              <a:buAutoNum type="arabicPeriod" startAt="10"/>
            </a:pPr>
            <a:r>
              <a:rPr lang="en-US" sz="1400" b="1" dirty="0">
                <a:latin typeface="Arial" panose="020B0604020202020204" pitchFamily="34" charset="0"/>
              </a:rPr>
              <a:t>Has the customer or sponsor accepted a formal statement that the terms of the project charter and scope have been met?</a:t>
            </a:r>
          </a:p>
          <a:p>
            <a:pPr>
              <a:spcBef>
                <a:spcPct val="30000"/>
              </a:spcBef>
              <a:buFontTx/>
              <a:buAutoNum type="arabicPeriod" startAt="10"/>
            </a:pPr>
            <a:r>
              <a:rPr lang="en-US" sz="1400" b="1" dirty="0">
                <a:latin typeface="Arial" panose="020B0604020202020204" pitchFamily="34" charset="0"/>
              </a:rPr>
              <a:t>Were schedule, budget, and scope standards met?</a:t>
            </a:r>
          </a:p>
          <a:p>
            <a:pPr>
              <a:spcBef>
                <a:spcPct val="30000"/>
              </a:spcBef>
              <a:buFontTx/>
              <a:buAutoNum type="arabicPeriod" startAt="10"/>
            </a:pPr>
            <a:r>
              <a:rPr lang="en-US" sz="1400" b="1" dirty="0">
                <a:latin typeface="Arial" panose="020B0604020202020204" pitchFamily="34" charset="0"/>
              </a:rPr>
              <a:t>Is there any one important area that needs to be reviewed and improved upon? Can you identify the cause?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37197"/>
            <a:ext cx="9867900" cy="799207"/>
          </a:xfrm>
        </p:spPr>
        <p:txBody>
          <a:bodyPr/>
          <a:lstStyle/>
          <a:p>
            <a:r>
              <a:rPr lang="en-US" dirty="0"/>
              <a:t>Project Process Review Questionnaire</a:t>
            </a:r>
          </a:p>
        </p:txBody>
      </p:sp>
    </p:spTree>
    <p:extLst>
      <p:ext uri="{BB962C8B-B14F-4D97-AF65-F5344CB8AC3E}">
        <p14:creationId xmlns:p14="http://schemas.microsoft.com/office/powerpoint/2010/main" val="2712278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34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34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8" grpId="0"/>
      <p:bldP spid="13414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14</a:t>
            </a:r>
            <a:r>
              <a:rPr lang="en-US">
                <a:cs typeface="Times New Roman" panose="02020603050405020304" pitchFamily="18" charset="0"/>
              </a:rPr>
              <a:t>–</a:t>
            </a:r>
            <a:fld id="{105DEF6A-B4ED-4825-90CF-652D12D1413A}" type="slidenum">
              <a:rPr lang="en-US"/>
              <a:pPr/>
              <a:t>15</a:t>
            </a:fld>
            <a:endParaRPr lang="en-US"/>
          </a:p>
        </p:txBody>
      </p:sp>
      <p:sp>
        <p:nvSpPr>
          <p:cNvPr id="136194" name="AutoShape 2"/>
          <p:cNvSpPr>
            <a:spLocks noGrp="1" noChangeArrowheads="1"/>
          </p:cNvSpPr>
          <p:nvPr>
            <p:ph type="title"/>
          </p:nvPr>
        </p:nvSpPr>
        <p:spPr>
          <a:xfrm>
            <a:off x="1993901" y="265113"/>
            <a:ext cx="8202613" cy="755650"/>
          </a:xfr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/>
        </p:spPr>
        <p:txBody>
          <a:bodyPr/>
          <a:lstStyle/>
          <a:p>
            <a:r>
              <a:rPr lang="en-US" sz="2800"/>
              <a:t>Organizational Culture Review Questionnaire</a:t>
            </a:r>
          </a:p>
        </p:txBody>
      </p:sp>
      <p:sp>
        <p:nvSpPr>
          <p:cNvPr id="136195" name="Text Box 3"/>
          <p:cNvSpPr txBox="1">
            <a:spLocks noChangeArrowheads="1"/>
          </p:cNvSpPr>
          <p:nvPr/>
        </p:nvSpPr>
        <p:spPr bwMode="auto">
          <a:xfrm>
            <a:off x="8931276" y="6263288"/>
            <a:ext cx="12795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 b="1" dirty="0">
                <a:solidFill>
                  <a:srgbClr val="006666"/>
                </a:solidFill>
              </a:rPr>
              <a:t>TABLE 14.3</a:t>
            </a:r>
            <a:endParaRPr lang="en-US" sz="1200" b="1" dirty="0">
              <a:solidFill>
                <a:srgbClr val="006666"/>
              </a:solidFill>
              <a:cs typeface="Arial" panose="020B0604020202020204" pitchFamily="34" charset="0"/>
            </a:endParaRPr>
          </a:p>
        </p:txBody>
      </p:sp>
      <p:sp>
        <p:nvSpPr>
          <p:cNvPr id="136198" name="Rectangle 6"/>
          <p:cNvSpPr>
            <a:spLocks noChangeArrowheads="1"/>
          </p:cNvSpPr>
          <p:nvPr/>
        </p:nvSpPr>
        <p:spPr bwMode="auto">
          <a:xfrm>
            <a:off x="2073275" y="1357313"/>
            <a:ext cx="8045450" cy="467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30000"/>
              </a:spcBef>
              <a:buFontTx/>
              <a:buAutoNum type="arabicPeriod"/>
            </a:pPr>
            <a:r>
              <a:rPr lang="en-US" sz="1800" b="1" dirty="0">
                <a:latin typeface="Arial" panose="020B0604020202020204" pitchFamily="34" charset="0"/>
              </a:rPr>
              <a:t>Was the organizational culture supportive for this type of project?</a:t>
            </a:r>
          </a:p>
          <a:p>
            <a:pPr>
              <a:spcBef>
                <a:spcPct val="30000"/>
              </a:spcBef>
              <a:buFontTx/>
              <a:buAutoNum type="arabicPeriod"/>
            </a:pPr>
            <a:r>
              <a:rPr lang="en-US" sz="1800" b="1" dirty="0">
                <a:latin typeface="Arial" panose="020B0604020202020204" pitchFamily="34" charset="0"/>
              </a:rPr>
              <a:t>Was senior management support adequate?</a:t>
            </a:r>
          </a:p>
          <a:p>
            <a:pPr>
              <a:spcBef>
                <a:spcPct val="30000"/>
              </a:spcBef>
              <a:buFontTx/>
              <a:buAutoNum type="arabicPeriod"/>
            </a:pPr>
            <a:r>
              <a:rPr lang="en-US" sz="1800" b="1" dirty="0">
                <a:latin typeface="Arial" panose="020B0604020202020204" pitchFamily="34" charset="0"/>
              </a:rPr>
              <a:t>Were people with the right skills assigned to this project?</a:t>
            </a:r>
          </a:p>
          <a:p>
            <a:pPr>
              <a:spcBef>
                <a:spcPct val="30000"/>
              </a:spcBef>
              <a:buFontTx/>
              <a:buAutoNum type="arabicPeriod"/>
            </a:pPr>
            <a:r>
              <a:rPr lang="en-US" sz="1800" b="1" dirty="0">
                <a:latin typeface="Arial" panose="020B0604020202020204" pitchFamily="34" charset="0"/>
              </a:rPr>
              <a:t>Did the project office help or hinder management of the project? Explain.</a:t>
            </a:r>
          </a:p>
          <a:p>
            <a:pPr>
              <a:spcBef>
                <a:spcPct val="30000"/>
              </a:spcBef>
              <a:buFontTx/>
              <a:buAutoNum type="arabicPeriod"/>
            </a:pPr>
            <a:r>
              <a:rPr lang="en-US" sz="1800" b="1" dirty="0">
                <a:latin typeface="Arial" panose="020B0604020202020204" pitchFamily="34" charset="0"/>
              </a:rPr>
              <a:t>Did the team have access to organizational resources (people, funds, equipment)?</a:t>
            </a:r>
          </a:p>
          <a:p>
            <a:pPr>
              <a:spcBef>
                <a:spcPct val="30000"/>
              </a:spcBef>
              <a:buFontTx/>
              <a:buAutoNum type="arabicPeriod"/>
            </a:pPr>
            <a:r>
              <a:rPr lang="en-US" sz="1800" b="1" dirty="0">
                <a:latin typeface="Arial" panose="020B0604020202020204" pitchFamily="34" charset="0"/>
              </a:rPr>
              <a:t>Was training for this project adequate? Explain.</a:t>
            </a:r>
          </a:p>
          <a:p>
            <a:pPr>
              <a:spcBef>
                <a:spcPct val="30000"/>
              </a:spcBef>
              <a:buFontTx/>
              <a:buAutoNum type="arabicPeriod"/>
            </a:pPr>
            <a:r>
              <a:rPr lang="en-US" sz="1800" b="1" dirty="0">
                <a:latin typeface="Arial" panose="020B0604020202020204" pitchFamily="34" charset="0"/>
              </a:rPr>
              <a:t>Were lessons learned from earlier projects useful? Why? Where?</a:t>
            </a:r>
          </a:p>
          <a:p>
            <a:pPr>
              <a:spcBef>
                <a:spcPct val="30000"/>
              </a:spcBef>
              <a:buFontTx/>
              <a:buAutoNum type="arabicPeriod"/>
            </a:pPr>
            <a:r>
              <a:rPr lang="en-US" sz="1800" b="1" dirty="0">
                <a:latin typeface="Arial" panose="020B0604020202020204" pitchFamily="34" charset="0"/>
              </a:rPr>
              <a:t>Did the project have a clear link to organizational objectives? Explain.</a:t>
            </a:r>
          </a:p>
          <a:p>
            <a:pPr>
              <a:spcBef>
                <a:spcPct val="30000"/>
              </a:spcBef>
              <a:buFontTx/>
              <a:buAutoNum type="arabicPeriod"/>
            </a:pPr>
            <a:r>
              <a:rPr lang="en-US" sz="1800" b="1" dirty="0">
                <a:latin typeface="Arial" panose="020B0604020202020204" pitchFamily="34" charset="0"/>
              </a:rPr>
              <a:t>Was project staff properly reassigned?</a:t>
            </a:r>
          </a:p>
          <a:p>
            <a:pPr>
              <a:spcBef>
                <a:spcPct val="30000"/>
              </a:spcBef>
              <a:buFontTx/>
              <a:buAutoNum type="arabicPeriod"/>
            </a:pPr>
            <a:r>
              <a:rPr lang="en-US" sz="1800" b="1" dirty="0">
                <a:latin typeface="Arial" panose="020B0604020202020204" pitchFamily="34" charset="0"/>
              </a:rPr>
              <a:t>Was the Human Resources Office helpful in finding new assignments? Comment.</a:t>
            </a:r>
          </a:p>
        </p:txBody>
      </p:sp>
    </p:spTree>
    <p:extLst>
      <p:ext uri="{BB962C8B-B14F-4D97-AF65-F5344CB8AC3E}">
        <p14:creationId xmlns:p14="http://schemas.microsoft.com/office/powerpoint/2010/main" val="4020883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36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19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Management Maturity Model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14</a:t>
            </a:r>
            <a:r>
              <a:rPr lang="en-US">
                <a:cs typeface="Times New Roman" panose="02020603050405020304" pitchFamily="18" charset="0"/>
              </a:rPr>
              <a:t>–</a:t>
            </a:r>
            <a:fld id="{99A9600D-45E7-4CF0-AB14-5C77CDB2B045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2758" y="1417343"/>
            <a:ext cx="6720767" cy="4740431"/>
          </a:xfrm>
          <a:prstGeom prst="rect">
            <a:avLst/>
          </a:prstGeom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8931276" y="6241516"/>
            <a:ext cx="12795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 b="1" dirty="0">
                <a:solidFill>
                  <a:srgbClr val="006666"/>
                </a:solidFill>
              </a:rPr>
              <a:t>FIGURE 14.2</a:t>
            </a:r>
            <a:endParaRPr lang="en-US" sz="1200" b="1" dirty="0">
              <a:solidFill>
                <a:srgbClr val="006666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41701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14</a:t>
            </a:r>
            <a:r>
              <a:rPr lang="en-US">
                <a:cs typeface="Times New Roman" panose="02020603050405020304" pitchFamily="18" charset="0"/>
              </a:rPr>
              <a:t>–</a:t>
            </a:r>
            <a:fld id="{7C1FBDE0-DD0A-4C34-A722-DF73E6C26ECC}" type="slidenum">
              <a:rPr lang="en-US"/>
              <a:pPr/>
              <a:t>17</a:t>
            </a:fld>
            <a:endParaRPr lang="en-US"/>
          </a:p>
        </p:txBody>
      </p:sp>
      <p:sp>
        <p:nvSpPr>
          <p:cNvPr id="97282" name="AutoShap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/>
              <a:t>Post-Implementation Evaluation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7400" y="1285875"/>
            <a:ext cx="8077200" cy="4876800"/>
          </a:xfrm>
        </p:spPr>
        <p:txBody>
          <a:bodyPr/>
          <a:lstStyle/>
          <a:p>
            <a:r>
              <a:rPr lang="en-US" dirty="0"/>
              <a:t>Reasons for Poor-Quality Project Performance Evaluations:</a:t>
            </a:r>
          </a:p>
          <a:p>
            <a:pPr lvl="1"/>
            <a:r>
              <a:rPr lang="en-US" dirty="0"/>
              <a:t>Evaluations of individuals are left to supervisors of the team member’s home department.</a:t>
            </a:r>
          </a:p>
          <a:p>
            <a:pPr lvl="1"/>
            <a:r>
              <a:rPr lang="en-US" dirty="0"/>
              <a:t>Typical measures of team performance center on time, cost, and specifications.</a:t>
            </a:r>
          </a:p>
        </p:txBody>
      </p:sp>
      <p:pic>
        <p:nvPicPr>
          <p:cNvPr id="97287" name="Picture 7" descr="BD20205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245" y="3951287"/>
            <a:ext cx="3932237" cy="221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42402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14</a:t>
            </a:r>
            <a:r>
              <a:rPr lang="en-US">
                <a:cs typeface="Times New Roman" panose="02020603050405020304" pitchFamily="18" charset="0"/>
              </a:rPr>
              <a:t>–</a:t>
            </a:r>
            <a:fld id="{2B57BF88-BA5B-4714-B570-5BA2DE4BFFCD}" type="slidenum">
              <a:rPr lang="en-US"/>
              <a:pPr/>
              <a:t>18</a:t>
            </a:fld>
            <a:endParaRPr lang="en-US"/>
          </a:p>
        </p:txBody>
      </p:sp>
      <p:sp>
        <p:nvSpPr>
          <p:cNvPr id="98306" name="AutoShape 2"/>
          <p:cNvSpPr>
            <a:spLocks noGrp="1" noChangeArrowheads="1"/>
          </p:cNvSpPr>
          <p:nvPr>
            <p:ph type="title"/>
          </p:nvPr>
        </p:nvSpPr>
        <p:spPr>
          <a:xfrm>
            <a:off x="156882" y="263526"/>
            <a:ext cx="10015818" cy="822325"/>
          </a:xfrm>
          <a:ln/>
        </p:spPr>
        <p:txBody>
          <a:bodyPr/>
          <a:lstStyle/>
          <a:p>
            <a:r>
              <a:rPr lang="en-US" dirty="0"/>
              <a:t>Pre-Implementation Conditions: Team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68286" y="1278008"/>
            <a:ext cx="8077200" cy="5135562"/>
          </a:xfrm>
        </p:spPr>
        <p:txBody>
          <a:bodyPr>
            <a:normAutofit lnSpcReduction="10000"/>
          </a:bodyPr>
          <a:lstStyle/>
          <a:p>
            <a:pPr marL="457200" indent="-457200">
              <a:spcBef>
                <a:spcPct val="40000"/>
              </a:spcBef>
              <a:buFont typeface="+mj-lt"/>
              <a:buAutoNum type="arabicPeriod"/>
            </a:pPr>
            <a:r>
              <a:rPr lang="en-US" dirty="0"/>
              <a:t>Do standards for measuring performance exist?  (You can’t manage what you can’t measure.)  Are the goals clear for the team and individuals?  Challenging?  Attainable?  Lead to positive consequences?</a:t>
            </a:r>
          </a:p>
          <a:p>
            <a:pPr marL="457200" indent="-457200">
              <a:spcBef>
                <a:spcPct val="40000"/>
              </a:spcBef>
              <a:buFont typeface="+mj-lt"/>
              <a:buAutoNum type="arabicPeriod"/>
            </a:pPr>
            <a:r>
              <a:rPr lang="en-US" dirty="0"/>
              <a:t>Are individual and team responsibilities and performance standards known by all team members?</a:t>
            </a:r>
          </a:p>
          <a:p>
            <a:pPr marL="457200" indent="-457200">
              <a:spcBef>
                <a:spcPct val="40000"/>
              </a:spcBef>
              <a:buFont typeface="+mj-lt"/>
              <a:buAutoNum type="arabicPeriod"/>
            </a:pPr>
            <a:r>
              <a:rPr lang="en-US" dirty="0"/>
              <a:t>Are team rewards adequate?  Do they send a clear signal that senior management believes that the synergy of teams is important?</a:t>
            </a:r>
          </a:p>
          <a:p>
            <a:pPr marL="457200" indent="-457200">
              <a:spcBef>
                <a:spcPct val="40000"/>
              </a:spcBef>
              <a:buFont typeface="+mj-lt"/>
              <a:buAutoNum type="arabicPeriod"/>
            </a:pPr>
            <a:r>
              <a:rPr lang="en-US" dirty="0"/>
              <a:t>Is a clear career path for successful project managers in place?</a:t>
            </a:r>
          </a:p>
          <a:p>
            <a:pPr marL="457200" indent="-457200">
              <a:spcBef>
                <a:spcPct val="40000"/>
              </a:spcBef>
              <a:buFont typeface="+mj-lt"/>
              <a:buAutoNum type="arabicPeriod"/>
            </a:pPr>
            <a:r>
              <a:rPr lang="en-US" dirty="0"/>
              <a:t>Is the team empowered to manage short-term difficulties?</a:t>
            </a:r>
          </a:p>
          <a:p>
            <a:pPr marL="457200" indent="-457200">
              <a:spcBef>
                <a:spcPct val="40000"/>
              </a:spcBef>
              <a:buFont typeface="+mj-lt"/>
              <a:buAutoNum type="arabicPeriod"/>
            </a:pPr>
            <a:r>
              <a:rPr lang="en-US" dirty="0"/>
              <a:t>Is there a relatively high level of trust emanating from the organization culture?</a:t>
            </a:r>
          </a:p>
          <a:p>
            <a:pPr marL="457200" indent="-457200">
              <a:spcBef>
                <a:spcPct val="40000"/>
              </a:spcBef>
              <a:buFont typeface="+mj-lt"/>
              <a:buAutoNum type="arabicPeriod"/>
            </a:pPr>
            <a:r>
              <a:rPr lang="en-US" dirty="0"/>
              <a:t>Are there criteria beyond time, cost, and specifications?</a:t>
            </a:r>
          </a:p>
        </p:txBody>
      </p:sp>
    </p:spTree>
    <p:extLst>
      <p:ext uri="{BB962C8B-B14F-4D97-AF65-F5344CB8AC3E}">
        <p14:creationId xmlns:p14="http://schemas.microsoft.com/office/powerpoint/2010/main" val="2676657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98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98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983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983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7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7966076" y="6446838"/>
            <a:ext cx="2117725" cy="152400"/>
          </a:xfrm>
        </p:spPr>
        <p:txBody>
          <a:bodyPr/>
          <a:lstStyle/>
          <a:p>
            <a:r>
              <a:rPr lang="en-US"/>
              <a:t>14</a:t>
            </a:r>
            <a:r>
              <a:rPr lang="en-US">
                <a:cs typeface="Times New Roman" panose="02020603050405020304" pitchFamily="18" charset="0"/>
              </a:rPr>
              <a:t>–</a:t>
            </a:r>
            <a:fld id="{4DC36D7F-214D-4B65-BF37-A7E23DBB25CE}" type="slidenum">
              <a:rPr lang="en-US"/>
              <a:pPr/>
              <a:t>19</a:t>
            </a:fld>
            <a:endParaRPr lang="en-US"/>
          </a:p>
        </p:txBody>
      </p:sp>
      <p:sp>
        <p:nvSpPr>
          <p:cNvPr id="69634" name="AutoShape 2"/>
          <p:cNvSpPr>
            <a:spLocks noGrp="1" noChangeArrowheads="1"/>
          </p:cNvSpPr>
          <p:nvPr>
            <p:ph type="title"/>
          </p:nvPr>
        </p:nvSpPr>
        <p:spPr>
          <a:xfrm>
            <a:off x="2017714" y="266699"/>
            <a:ext cx="8156575" cy="992841"/>
          </a:xfrm>
          <a:noFill/>
          <a:ln/>
        </p:spPr>
        <p:txBody>
          <a:bodyPr/>
          <a:lstStyle/>
          <a:p>
            <a:r>
              <a:rPr lang="en-US" sz="3200" b="1" dirty="0"/>
              <a:t>Sample Team Evaluation and Feedback Survey</a:t>
            </a:r>
          </a:p>
        </p:txBody>
      </p:sp>
      <p:sp>
        <p:nvSpPr>
          <p:cNvPr id="69635" name="Text Box 3"/>
          <p:cNvSpPr txBox="1">
            <a:spLocks noChangeArrowheads="1"/>
          </p:cNvSpPr>
          <p:nvPr/>
        </p:nvSpPr>
        <p:spPr bwMode="auto">
          <a:xfrm>
            <a:off x="8931276" y="6172200"/>
            <a:ext cx="12795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 b="1" dirty="0">
                <a:solidFill>
                  <a:srgbClr val="006666"/>
                </a:solidFill>
              </a:rPr>
              <a:t>TABLE 14.4</a:t>
            </a:r>
            <a:endParaRPr lang="en-US" sz="1200" b="1" dirty="0">
              <a:solidFill>
                <a:srgbClr val="006666"/>
              </a:solidFill>
              <a:cs typeface="Arial" panose="020B0604020202020204" pitchFamily="34" charset="0"/>
            </a:endParaRPr>
          </a:p>
        </p:txBody>
      </p:sp>
      <p:pic>
        <p:nvPicPr>
          <p:cNvPr id="69640" name="Picture 8" descr="1402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"/>
          <a:stretch>
            <a:fillRect/>
          </a:stretch>
        </p:blipFill>
        <p:spPr bwMode="auto">
          <a:xfrm>
            <a:off x="2095500" y="1604964"/>
            <a:ext cx="7988300" cy="27384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6615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9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14</a:t>
            </a:r>
            <a:r>
              <a:rPr lang="en-US">
                <a:cs typeface="Times New Roman" panose="02020603050405020304" pitchFamily="18" charset="0"/>
              </a:rPr>
              <a:t>–</a:t>
            </a:r>
            <a:fld id="{233C1F6A-53E5-44BE-8A66-27F4C268F184}" type="slidenum">
              <a:rPr lang="en-US"/>
              <a:pPr/>
              <a:t>2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019300" y="263526"/>
            <a:ext cx="8153400" cy="799207"/>
          </a:xfrm>
        </p:spPr>
        <p:txBody>
          <a:bodyPr/>
          <a:lstStyle/>
          <a:p>
            <a:r>
              <a:rPr lang="en-US" dirty="0"/>
              <a:t>Where We Are Now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40" y="1783098"/>
            <a:ext cx="8032564" cy="384717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55563" y="6446487"/>
            <a:ext cx="75894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/>
              <a:t>Copyright © 2018 McGraw-Hill Education. All rights reserved. No reproduction or distribution without the prior written consent of McGraw-Hill Education.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7832584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14</a:t>
            </a:r>
            <a:r>
              <a:rPr lang="en-US">
                <a:cs typeface="Times New Roman" panose="02020603050405020304" pitchFamily="18" charset="0"/>
              </a:rPr>
              <a:t>–</a:t>
            </a:r>
            <a:fld id="{5C758D27-D35E-4DF0-AEBB-DA66FBF52156}" type="slidenum">
              <a:rPr lang="en-US"/>
              <a:pPr/>
              <a:t>20</a:t>
            </a:fld>
            <a:endParaRPr lang="en-US"/>
          </a:p>
        </p:txBody>
      </p:sp>
      <p:sp>
        <p:nvSpPr>
          <p:cNvPr id="99330" name="AutoShap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/>
              <a:t>Project Performance Evaluation: Individual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87071" y="1801876"/>
            <a:ext cx="8077200" cy="4876800"/>
          </a:xfrm>
        </p:spPr>
        <p:txBody>
          <a:bodyPr/>
          <a:lstStyle/>
          <a:p>
            <a:pPr>
              <a:spcBef>
                <a:spcPct val="45000"/>
              </a:spcBef>
            </a:pPr>
            <a:r>
              <a:rPr lang="en-US" dirty="0"/>
              <a:t>Performance Assessment Responsibilities:</a:t>
            </a:r>
          </a:p>
          <a:p>
            <a:pPr lvl="1">
              <a:spcBef>
                <a:spcPct val="45000"/>
              </a:spcBef>
            </a:pPr>
            <a:r>
              <a:rPr lang="en-US" dirty="0"/>
              <a:t>Functional organization or functional matrix: the individual’s area manager. </a:t>
            </a:r>
          </a:p>
          <a:p>
            <a:pPr lvl="2">
              <a:spcBef>
                <a:spcPct val="45000"/>
              </a:spcBef>
            </a:pPr>
            <a:r>
              <a:rPr lang="en-US" dirty="0"/>
              <a:t>The area manager may solicit the project manager’s opinion of the individual’s performance on a specific project.</a:t>
            </a:r>
          </a:p>
          <a:p>
            <a:pPr lvl="1">
              <a:spcBef>
                <a:spcPct val="45000"/>
              </a:spcBef>
            </a:pPr>
            <a:r>
              <a:rPr lang="en-US" dirty="0"/>
              <a:t>Balanced matrix: the project manager and the area manager jointly evaluate an individual’s performance.</a:t>
            </a:r>
          </a:p>
          <a:p>
            <a:pPr lvl="1">
              <a:spcBef>
                <a:spcPct val="45000"/>
              </a:spcBef>
            </a:pPr>
            <a:r>
              <a:rPr lang="en-US" dirty="0"/>
              <a:t>Project matrix and project organizations: the project manager is responsible for appraising individual performance. </a:t>
            </a:r>
          </a:p>
        </p:txBody>
      </p:sp>
    </p:spTree>
    <p:extLst>
      <p:ext uri="{BB962C8B-B14F-4D97-AF65-F5344CB8AC3E}">
        <p14:creationId xmlns:p14="http://schemas.microsoft.com/office/powerpoint/2010/main" val="22702133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14</a:t>
            </a:r>
            <a:r>
              <a:rPr lang="en-US">
                <a:cs typeface="Times New Roman" panose="02020603050405020304" pitchFamily="18" charset="0"/>
              </a:rPr>
              <a:t>–</a:t>
            </a:r>
            <a:fld id="{F30D8C9F-7010-4B23-AB71-A21615BC6F61}" type="slidenum">
              <a:rPr lang="en-US"/>
              <a:pPr/>
              <a:t>21</a:t>
            </a:fld>
            <a:endParaRPr lang="en-US"/>
          </a:p>
        </p:txBody>
      </p:sp>
      <p:sp>
        <p:nvSpPr>
          <p:cNvPr id="100354" name="AutoShap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Conducting Performance Reviews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8495" y="1355764"/>
            <a:ext cx="8077200" cy="4876800"/>
          </a:xfrm>
        </p:spPr>
        <p:txBody>
          <a:bodyPr/>
          <a:lstStyle/>
          <a:p>
            <a:pPr>
              <a:spcBef>
                <a:spcPct val="40000"/>
              </a:spcBef>
            </a:pPr>
            <a:r>
              <a:rPr lang="en-US" sz="2400" dirty="0"/>
              <a:t>Begin by asking the individual to evaluate his or her own performance.</a:t>
            </a:r>
          </a:p>
          <a:p>
            <a:pPr>
              <a:spcBef>
                <a:spcPct val="40000"/>
              </a:spcBef>
            </a:pPr>
            <a:r>
              <a:rPr lang="en-US" sz="2400" dirty="0"/>
              <a:t>Avoid drawing comparisons with other team members; rather, assess the individual in terms of established standards and expectations.</a:t>
            </a:r>
          </a:p>
          <a:p>
            <a:pPr>
              <a:spcBef>
                <a:spcPct val="40000"/>
              </a:spcBef>
            </a:pPr>
            <a:r>
              <a:rPr lang="en-US" sz="2400" dirty="0"/>
              <a:t>Focus criticism on specific examples of behavior rather than on the individual personally.</a:t>
            </a:r>
          </a:p>
          <a:p>
            <a:pPr>
              <a:spcBef>
                <a:spcPct val="40000"/>
              </a:spcBef>
            </a:pPr>
            <a:r>
              <a:rPr lang="en-US" sz="2400" dirty="0"/>
              <a:t>Be consistent and fair in treatment of all team members.</a:t>
            </a:r>
          </a:p>
          <a:p>
            <a:pPr>
              <a:spcBef>
                <a:spcPct val="40000"/>
              </a:spcBef>
            </a:pPr>
            <a:r>
              <a:rPr lang="en-US" sz="2400" dirty="0"/>
              <a:t>Treat the review as one point in an ongoing process.</a:t>
            </a:r>
          </a:p>
        </p:txBody>
      </p:sp>
    </p:spTree>
    <p:extLst>
      <p:ext uri="{BB962C8B-B14F-4D97-AF65-F5344CB8AC3E}">
        <p14:creationId xmlns:p14="http://schemas.microsoft.com/office/powerpoint/2010/main" val="41765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00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00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00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5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14</a:t>
            </a:r>
            <a:r>
              <a:rPr lang="en-US">
                <a:cs typeface="Times New Roman" panose="02020603050405020304" pitchFamily="18" charset="0"/>
              </a:rPr>
              <a:t>–</a:t>
            </a:r>
            <a:fld id="{4AA29CC2-1BCF-4D32-99DE-45FAC4D37695}" type="slidenum">
              <a:rPr lang="en-US"/>
              <a:pPr/>
              <a:t>22</a:t>
            </a:fld>
            <a:endParaRPr lang="en-US"/>
          </a:p>
        </p:txBody>
      </p:sp>
      <p:sp>
        <p:nvSpPr>
          <p:cNvPr id="103426" name="AutoShap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Individual Performance Assessment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95057" y="1295400"/>
            <a:ext cx="8061325" cy="4876800"/>
          </a:xfrm>
        </p:spPr>
        <p:txBody>
          <a:bodyPr/>
          <a:lstStyle/>
          <a:p>
            <a:pPr>
              <a:spcBef>
                <a:spcPct val="35000"/>
              </a:spcBef>
            </a:pPr>
            <a:r>
              <a:rPr lang="en-US" dirty="0"/>
              <a:t>Multiple rater appraisal (360-degree feedback)</a:t>
            </a:r>
          </a:p>
          <a:p>
            <a:pPr lvl="1">
              <a:spcBef>
                <a:spcPct val="35000"/>
              </a:spcBef>
            </a:pPr>
            <a:r>
              <a:rPr lang="en-US" dirty="0"/>
              <a:t>The objective is to identify areas for individual improvement.</a:t>
            </a:r>
          </a:p>
          <a:p>
            <a:pPr lvl="1">
              <a:spcBef>
                <a:spcPct val="35000"/>
              </a:spcBef>
            </a:pPr>
            <a:r>
              <a:rPr lang="en-US" dirty="0"/>
              <a:t>Involves soliciting feedback concerning team members’ performance from all of the people that their work affects.</a:t>
            </a:r>
          </a:p>
          <a:p>
            <a:pPr lvl="2">
              <a:spcBef>
                <a:spcPct val="35000"/>
              </a:spcBef>
            </a:pPr>
            <a:r>
              <a:rPr lang="en-US" dirty="0"/>
              <a:t>Project managers, area managers, peers, subordinates, and customers</a:t>
            </a:r>
          </a:p>
        </p:txBody>
      </p:sp>
      <p:pic>
        <p:nvPicPr>
          <p:cNvPr id="103429" name="Picture 5" descr="BD20208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1405" y="4500708"/>
            <a:ext cx="3360274" cy="2117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09130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14</a:t>
            </a:r>
            <a:r>
              <a:rPr lang="en-US">
                <a:cs typeface="Times New Roman" panose="02020603050405020304" pitchFamily="18" charset="0"/>
              </a:rPr>
              <a:t>–</a:t>
            </a:r>
            <a:fld id="{A0233B7A-0B63-4166-8861-D16FA7512E3A}" type="slidenum">
              <a:rPr lang="en-US"/>
              <a:pPr/>
              <a:t>23</a:t>
            </a:fld>
            <a:endParaRPr lang="en-US"/>
          </a:p>
        </p:txBody>
      </p:sp>
      <p:sp>
        <p:nvSpPr>
          <p:cNvPr id="70658" name="AutoShape 2"/>
          <p:cNvSpPr>
            <a:spLocks noGrp="1" noChangeArrowheads="1"/>
          </p:cNvSpPr>
          <p:nvPr>
            <p:ph type="title"/>
          </p:nvPr>
        </p:nvSpPr>
        <p:spPr>
          <a:xfrm>
            <a:off x="2017714" y="266700"/>
            <a:ext cx="8156575" cy="757238"/>
          </a:xfr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/>
        </p:spPr>
        <p:txBody>
          <a:bodyPr/>
          <a:lstStyle/>
          <a:p>
            <a:r>
              <a:rPr lang="en-US" sz="2800"/>
              <a:t>Key Terms</a:t>
            </a:r>
          </a:p>
        </p:txBody>
      </p:sp>
      <p:sp>
        <p:nvSpPr>
          <p:cNvPr id="70660" name="Rectangle 4"/>
          <p:cNvSpPr>
            <a:spLocks noChangeArrowheads="1"/>
          </p:cNvSpPr>
          <p:nvPr/>
        </p:nvSpPr>
        <p:spPr bwMode="auto">
          <a:xfrm>
            <a:off x="2933700" y="1508782"/>
            <a:ext cx="6324600" cy="3822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Ctr="1">
            <a:spAutoFit/>
          </a:bodyPr>
          <a:lstStyle/>
          <a:p>
            <a:pPr>
              <a:spcBef>
                <a:spcPct val="30000"/>
              </a:spcBef>
            </a:pPr>
            <a:r>
              <a:rPr lang="en-US" sz="2400" b="1" dirty="0"/>
              <a:t>Lessons learned</a:t>
            </a:r>
            <a:endParaRPr lang="en-US" sz="2400" b="1" i="1" dirty="0"/>
          </a:p>
          <a:p>
            <a:pPr>
              <a:spcBef>
                <a:spcPct val="30000"/>
              </a:spcBef>
            </a:pPr>
            <a:r>
              <a:rPr lang="en-US" sz="2400" b="1" dirty="0"/>
              <a:t>Performance review</a:t>
            </a:r>
          </a:p>
          <a:p>
            <a:pPr>
              <a:spcBef>
                <a:spcPct val="30000"/>
              </a:spcBef>
            </a:pPr>
            <a:r>
              <a:rPr lang="en-US" sz="2400" b="1" dirty="0"/>
              <a:t>Project closure</a:t>
            </a:r>
            <a:endParaRPr lang="en-US" sz="2400" b="1" i="1" dirty="0"/>
          </a:p>
          <a:p>
            <a:pPr>
              <a:spcBef>
                <a:spcPct val="30000"/>
              </a:spcBef>
            </a:pPr>
            <a:r>
              <a:rPr lang="en-US" sz="2400" b="1" dirty="0"/>
              <a:t>Project evaluation</a:t>
            </a:r>
          </a:p>
          <a:p>
            <a:pPr>
              <a:spcBef>
                <a:spcPct val="30000"/>
              </a:spcBef>
            </a:pPr>
            <a:r>
              <a:rPr lang="en-US" sz="2400" b="1" dirty="0"/>
              <a:t>Project facilitator</a:t>
            </a:r>
          </a:p>
          <a:p>
            <a:pPr>
              <a:spcBef>
                <a:spcPct val="30000"/>
              </a:spcBef>
            </a:pPr>
            <a:r>
              <a:rPr lang="en-US" sz="2400" b="1" dirty="0"/>
              <a:t>Retrospective</a:t>
            </a:r>
          </a:p>
          <a:p>
            <a:pPr>
              <a:spcBef>
                <a:spcPct val="30000"/>
              </a:spcBef>
            </a:pPr>
            <a:r>
              <a:rPr lang="en-US" sz="2400" b="1" dirty="0"/>
              <a:t>Team evaluation</a:t>
            </a:r>
          </a:p>
          <a:p>
            <a:pPr>
              <a:spcBef>
                <a:spcPct val="30000"/>
              </a:spcBef>
            </a:pPr>
            <a:r>
              <a:rPr lang="en-US" sz="2400" b="1" dirty="0"/>
              <a:t>360-degree review</a:t>
            </a:r>
          </a:p>
        </p:txBody>
      </p:sp>
    </p:spTree>
    <p:extLst>
      <p:ext uri="{BB962C8B-B14F-4D97-AF65-F5344CB8AC3E}">
        <p14:creationId xmlns:p14="http://schemas.microsoft.com/office/powerpoint/2010/main" val="2734979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70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3" name="Rectangle 3"/>
          <p:cNvSpPr>
            <a:spLocks noChangeArrowheads="1"/>
          </p:cNvSpPr>
          <p:nvPr/>
        </p:nvSpPr>
        <p:spPr bwMode="auto">
          <a:xfrm>
            <a:off x="2170474" y="1691660"/>
            <a:ext cx="7964126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anchor="ctr" anchorCtr="0"/>
          <a:lstStyle>
            <a:lvl1pPr algn="ctr">
              <a:spcBef>
                <a:spcPct val="20000"/>
              </a:spcBef>
              <a:defRPr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marL="336550" algn="ctr">
              <a:spcBef>
                <a:spcPct val="20000"/>
              </a:spcBef>
              <a:defRPr sz="2400">
                <a:solidFill>
                  <a:srgbClr val="990033"/>
                </a:solidFill>
                <a:latin typeface="Arial" panose="020B0604020202020204" pitchFamily="34" charset="0"/>
              </a:defRPr>
            </a:lvl2pPr>
            <a:lvl3pPr marL="735013" algn="ctr">
              <a:spcBef>
                <a:spcPct val="20000"/>
              </a:spcBef>
              <a:defRPr sz="2000">
                <a:solidFill>
                  <a:srgbClr val="006666"/>
                </a:solidFill>
                <a:latin typeface="Tahoma" panose="020B0604030504040204" pitchFamily="34" charset="0"/>
              </a:defRPr>
            </a:lvl3pPr>
            <a:lvl4pPr marL="1023938" algn="ctr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4351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18923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3495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28067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2639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r>
              <a:rPr lang="en-US" sz="3200" dirty="0">
                <a:solidFill>
                  <a:schemeClr val="tx1"/>
                </a:solidFill>
                <a:effectLst/>
              </a:rPr>
              <a:t>Project Closeout Checklist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14</a:t>
            </a:r>
            <a:r>
              <a:rPr lang="en-US">
                <a:cs typeface="Times New Roman" panose="02020603050405020304" pitchFamily="18" charset="0"/>
              </a:rPr>
              <a:t>–</a:t>
            </a:r>
            <a:fld id="{A428A5EF-B2DF-450A-A9A5-37B7A0C9ED8B}" type="slidenum">
              <a:rPr lang="en-US" smtClean="0"/>
              <a:pPr/>
              <a:t>24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1881188" y="685831"/>
            <a:ext cx="8429625" cy="1920219"/>
            <a:chOff x="357187" y="685830"/>
            <a:chExt cx="8429625" cy="192021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7187" y="1051586"/>
              <a:ext cx="8429625" cy="571500"/>
            </a:xfrm>
            <a:prstGeom prst="rect">
              <a:avLst/>
            </a:prstGeom>
          </p:spPr>
        </p:pic>
        <p:cxnSp>
          <p:nvCxnSpPr>
            <p:cNvPr id="6" name="Straight Connector 5"/>
            <p:cNvCxnSpPr/>
            <p:nvPr/>
          </p:nvCxnSpPr>
          <p:spPr bwMode="auto">
            <a:xfrm>
              <a:off x="640123" y="685830"/>
              <a:ext cx="0" cy="1920219"/>
            </a:xfrm>
            <a:prstGeom prst="line">
              <a:avLst/>
            </a:prstGeom>
            <a:solidFill>
              <a:srgbClr val="FF0000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0710394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14</a:t>
            </a:r>
            <a:r>
              <a:rPr lang="en-US">
                <a:cs typeface="Times New Roman" panose="02020603050405020304" pitchFamily="18" charset="0"/>
              </a:rPr>
              <a:t>–</a:t>
            </a:r>
            <a:fld id="{6EBA8635-C0C8-4C38-80D5-0B944B1CDAF0}" type="slidenum">
              <a:rPr lang="en-US"/>
              <a:pPr/>
              <a:t>25</a:t>
            </a:fld>
            <a:endParaRPr lang="en-US"/>
          </a:p>
        </p:txBody>
      </p:sp>
      <p:sp>
        <p:nvSpPr>
          <p:cNvPr id="144386" name="AutoShape 2"/>
          <p:cNvSpPr>
            <a:spLocks noGrp="1" noChangeArrowheads="1"/>
          </p:cNvSpPr>
          <p:nvPr>
            <p:ph type="title"/>
          </p:nvPr>
        </p:nvSpPr>
        <p:spPr>
          <a:xfrm>
            <a:off x="2011363" y="260350"/>
            <a:ext cx="2239962" cy="890588"/>
          </a:xfr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/>
        </p:spPr>
        <p:txBody>
          <a:bodyPr/>
          <a:lstStyle/>
          <a:p>
            <a:r>
              <a:rPr lang="en-US" sz="1800"/>
              <a:t>Project Closeout Checklist</a:t>
            </a:r>
          </a:p>
        </p:txBody>
      </p:sp>
      <p:pic>
        <p:nvPicPr>
          <p:cNvPr id="144388" name="Picture 4" descr="1401a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309" y="26161"/>
            <a:ext cx="5416550" cy="606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1726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4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14</a:t>
            </a:r>
            <a:r>
              <a:rPr lang="en-US">
                <a:cs typeface="Times New Roman" panose="02020603050405020304" pitchFamily="18" charset="0"/>
              </a:rPr>
              <a:t>–</a:t>
            </a:r>
            <a:fld id="{6EBA8635-C0C8-4C38-80D5-0B944B1CDAF0}" type="slidenum">
              <a:rPr lang="en-US"/>
              <a:pPr/>
              <a:t>26</a:t>
            </a:fld>
            <a:endParaRPr lang="en-US"/>
          </a:p>
        </p:txBody>
      </p:sp>
      <p:sp>
        <p:nvSpPr>
          <p:cNvPr id="144386" name="AutoShape 2"/>
          <p:cNvSpPr>
            <a:spLocks noGrp="1" noChangeArrowheads="1"/>
          </p:cNvSpPr>
          <p:nvPr>
            <p:ph type="title"/>
          </p:nvPr>
        </p:nvSpPr>
        <p:spPr>
          <a:xfrm>
            <a:off x="2011363" y="260350"/>
            <a:ext cx="2239962" cy="890588"/>
          </a:xfr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/>
        </p:spPr>
        <p:txBody>
          <a:bodyPr/>
          <a:lstStyle/>
          <a:p>
            <a:r>
              <a:rPr lang="en-US" sz="1800" dirty="0"/>
              <a:t>Project Closeout Checklist (cont’d)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632977" y="411513"/>
            <a:ext cx="5212023" cy="5669218"/>
            <a:chOff x="3474732" y="988957"/>
            <a:chExt cx="4972050" cy="4985131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4"/>
            <a:srcRect b="92668"/>
            <a:stretch/>
          </p:blipFill>
          <p:spPr>
            <a:xfrm>
              <a:off x="3474732" y="988957"/>
              <a:ext cx="4972050" cy="47628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/>
            <a:srcRect t="29853"/>
            <a:stretch/>
          </p:blipFill>
          <p:spPr>
            <a:xfrm>
              <a:off x="3474732" y="1417342"/>
              <a:ext cx="4972050" cy="455674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655206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3" name="Rectangle 3"/>
          <p:cNvSpPr>
            <a:spLocks noChangeArrowheads="1"/>
          </p:cNvSpPr>
          <p:nvPr/>
        </p:nvSpPr>
        <p:spPr bwMode="auto">
          <a:xfrm>
            <a:off x="2160216" y="1600221"/>
            <a:ext cx="8129445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anchor="ctr" anchorCtr="0"/>
          <a:lstStyle>
            <a:lvl1pPr algn="ctr">
              <a:spcBef>
                <a:spcPct val="20000"/>
              </a:spcBef>
              <a:defRPr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marL="336550" algn="ctr">
              <a:spcBef>
                <a:spcPct val="20000"/>
              </a:spcBef>
              <a:defRPr sz="2400">
                <a:solidFill>
                  <a:srgbClr val="990033"/>
                </a:solidFill>
                <a:latin typeface="Arial" panose="020B0604020202020204" pitchFamily="34" charset="0"/>
              </a:defRPr>
            </a:lvl2pPr>
            <a:lvl3pPr marL="735013" algn="ctr">
              <a:spcBef>
                <a:spcPct val="20000"/>
              </a:spcBef>
              <a:defRPr sz="2000">
                <a:solidFill>
                  <a:srgbClr val="006666"/>
                </a:solidFill>
                <a:latin typeface="Tahoma" panose="020B0604030504040204" pitchFamily="34" charset="0"/>
              </a:defRPr>
            </a:lvl3pPr>
            <a:lvl4pPr marL="1023938" algn="ctr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4351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18923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3495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28067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2639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r>
              <a:rPr lang="en-US" dirty="0">
                <a:solidFill>
                  <a:schemeClr val="tx1"/>
                </a:solidFill>
                <a:effectLst/>
              </a:rPr>
              <a:t>Euro Conversion—Project Closure Checklist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14</a:t>
            </a:r>
            <a:r>
              <a:rPr lang="en-US">
                <a:cs typeface="Times New Roman" panose="02020603050405020304" pitchFamily="18" charset="0"/>
              </a:rPr>
              <a:t>–</a:t>
            </a:r>
            <a:fld id="{A428A5EF-B2DF-450A-A9A5-37B7A0C9ED8B}" type="slidenum">
              <a:rPr lang="en-US" smtClean="0"/>
              <a:pPr/>
              <a:t>27</a:t>
            </a:fld>
            <a:endParaRPr lang="en-US"/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2164123" y="685831"/>
            <a:ext cx="0" cy="1920219"/>
          </a:xfrm>
          <a:prstGeom prst="line">
            <a:avLst/>
          </a:prstGeom>
          <a:solidFill>
            <a:srgbClr val="FF00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6900" y="1028720"/>
            <a:ext cx="845820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1015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14</a:t>
            </a:r>
            <a:r>
              <a:rPr lang="en-US">
                <a:cs typeface="Times New Roman" panose="02020603050405020304" pitchFamily="18" charset="0"/>
              </a:rPr>
              <a:t>–</a:t>
            </a:r>
            <a:fld id="{C2D45766-A9EF-47C3-AFF1-5F3F60AA8F8C}" type="slidenum">
              <a:rPr lang="en-US"/>
              <a:pPr/>
              <a:t>28</a:t>
            </a:fld>
            <a:endParaRPr lang="en-US"/>
          </a:p>
        </p:txBody>
      </p:sp>
      <p:sp>
        <p:nvSpPr>
          <p:cNvPr id="142338" name="AutoShape 2"/>
          <p:cNvSpPr>
            <a:spLocks noGrp="1" noChangeArrowheads="1"/>
          </p:cNvSpPr>
          <p:nvPr>
            <p:ph type="title"/>
          </p:nvPr>
        </p:nvSpPr>
        <p:spPr>
          <a:xfrm>
            <a:off x="1997076" y="246064"/>
            <a:ext cx="2270125" cy="1195387"/>
          </a:xfr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/>
        </p:spPr>
        <p:txBody>
          <a:bodyPr/>
          <a:lstStyle/>
          <a:p>
            <a:r>
              <a:rPr lang="en-US" sz="1800"/>
              <a:t>Euro Conversion—Project Closure Checklist</a:t>
            </a:r>
          </a:p>
        </p:txBody>
      </p:sp>
      <p:pic>
        <p:nvPicPr>
          <p:cNvPr id="142340" name="Picture 4" descr="1402a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601" y="228600"/>
            <a:ext cx="5654675" cy="6218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7119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42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1197428"/>
            <a:ext cx="8077200" cy="5410165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dirty="0"/>
              <a:t>Identify different types of project closure</a:t>
            </a:r>
          </a:p>
          <a:p>
            <a:pPr marL="514350" indent="-514350">
              <a:buAutoNum type="arabicPeriod"/>
            </a:pPr>
            <a:r>
              <a:rPr lang="en-US" dirty="0"/>
              <a:t>Understand the challenges of closing out a project</a:t>
            </a:r>
          </a:p>
          <a:p>
            <a:pPr marL="514350" indent="-514350">
              <a:buAutoNum type="arabicPeriod"/>
            </a:pPr>
            <a:r>
              <a:rPr lang="en-US" dirty="0"/>
              <a:t>Explain the importance of a project audit</a:t>
            </a:r>
          </a:p>
          <a:p>
            <a:pPr marL="514350" indent="-514350">
              <a:buAutoNum type="arabicPeriod"/>
            </a:pPr>
            <a:r>
              <a:rPr lang="en-US" dirty="0"/>
              <a:t>Know ho to use project retrospectives to obtain lessons learned</a:t>
            </a:r>
          </a:p>
          <a:p>
            <a:pPr marL="514350" indent="-514350">
              <a:buAutoNum type="arabicPeriod"/>
            </a:pPr>
            <a:r>
              <a:rPr lang="en-US" dirty="0"/>
              <a:t>Assess level of project management maturity</a:t>
            </a:r>
          </a:p>
          <a:p>
            <a:pPr marL="514350" indent="-514350">
              <a:buAutoNum type="arabicPeriod"/>
            </a:pPr>
            <a:r>
              <a:rPr lang="en-US" dirty="0"/>
              <a:t>Provide useful advice for conducting team performance reviews</a:t>
            </a:r>
          </a:p>
          <a:p>
            <a:pPr marL="514350" indent="-514350">
              <a:buAutoNum type="arabicPeriod"/>
            </a:pPr>
            <a:r>
              <a:rPr lang="en-US" dirty="0"/>
              <a:t>Provide useful advice for conducting performance reviews of project members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14</a:t>
            </a:r>
            <a:r>
              <a:rPr lang="en-US">
                <a:cs typeface="Times New Roman" panose="02020603050405020304" pitchFamily="18" charset="0"/>
              </a:rPr>
              <a:t>–</a:t>
            </a:r>
            <a:fld id="{99A9600D-45E7-4CF0-AB14-5C77CDB2B04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4877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Chapter 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1386809"/>
            <a:ext cx="8077200" cy="4876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14.1	Types of Project Closure</a:t>
            </a:r>
          </a:p>
          <a:p>
            <a:pPr marL="0" indent="0">
              <a:buNone/>
            </a:pPr>
            <a:r>
              <a:rPr lang="en-US" dirty="0"/>
              <a:t>14.2	Wrap-up Closure Activities</a:t>
            </a:r>
          </a:p>
          <a:p>
            <a:pPr marL="0" indent="0">
              <a:buNone/>
            </a:pPr>
            <a:r>
              <a:rPr lang="en-US" dirty="0"/>
              <a:t>14.3	Project Audits</a:t>
            </a:r>
          </a:p>
          <a:p>
            <a:pPr marL="0" indent="0">
              <a:buNone/>
            </a:pPr>
            <a:r>
              <a:rPr lang="en-US" dirty="0"/>
              <a:t>14.4	Post-Implementation Evaluation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14</a:t>
            </a:r>
            <a:r>
              <a:rPr lang="en-US">
                <a:cs typeface="Times New Roman" panose="02020603050405020304" pitchFamily="18" charset="0"/>
              </a:rPr>
              <a:t>–</a:t>
            </a:r>
            <a:fld id="{99A9600D-45E7-4CF0-AB14-5C77CDB2B04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02235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14</a:t>
            </a:r>
            <a:r>
              <a:rPr lang="en-US">
                <a:cs typeface="Times New Roman" panose="02020603050405020304" pitchFamily="18" charset="0"/>
              </a:rPr>
              <a:t>–</a:t>
            </a:r>
            <a:fld id="{9ED2051D-1265-48C2-A4A0-AD8DE81BAD95}" type="slidenum">
              <a:rPr lang="en-US"/>
              <a:pPr/>
              <a:t>5</a:t>
            </a:fld>
            <a:endParaRPr lang="en-US"/>
          </a:p>
        </p:txBody>
      </p:sp>
      <p:sp>
        <p:nvSpPr>
          <p:cNvPr id="132098" name="AutoShape 2"/>
          <p:cNvSpPr>
            <a:spLocks noGrp="1" noChangeArrowheads="1"/>
          </p:cNvSpPr>
          <p:nvPr>
            <p:ph type="title"/>
          </p:nvPr>
        </p:nvSpPr>
        <p:spPr>
          <a:xfrm>
            <a:off x="2017714" y="266700"/>
            <a:ext cx="8156575" cy="755650"/>
          </a:xfr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/>
        </p:spPr>
        <p:txBody>
          <a:bodyPr/>
          <a:lstStyle/>
          <a:p>
            <a:r>
              <a:rPr lang="en-US" sz="2800"/>
              <a:t>Project Closure and Review Deliverables</a:t>
            </a:r>
          </a:p>
        </p:txBody>
      </p:sp>
      <p:sp>
        <p:nvSpPr>
          <p:cNvPr id="132099" name="Text Box 3"/>
          <p:cNvSpPr txBox="1">
            <a:spLocks noChangeArrowheads="1"/>
          </p:cNvSpPr>
          <p:nvPr/>
        </p:nvSpPr>
        <p:spPr bwMode="auto">
          <a:xfrm>
            <a:off x="8931276" y="6172200"/>
            <a:ext cx="12795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 b="1" dirty="0">
                <a:solidFill>
                  <a:srgbClr val="006666"/>
                </a:solidFill>
              </a:rPr>
              <a:t>FIGURE 14.1</a:t>
            </a:r>
            <a:endParaRPr lang="en-US" sz="1200" b="1" dirty="0">
              <a:solidFill>
                <a:srgbClr val="006666"/>
              </a:solidFill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0918" y="1495521"/>
            <a:ext cx="8010164" cy="3112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1255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14</a:t>
            </a:r>
            <a:r>
              <a:rPr lang="en-US">
                <a:cs typeface="Times New Roman" panose="02020603050405020304" pitchFamily="18" charset="0"/>
              </a:rPr>
              <a:t>–</a:t>
            </a:r>
            <a:fld id="{A3164865-6812-41E3-8DA4-46E209CF7D39}" type="slidenum">
              <a:rPr lang="en-US"/>
              <a:pPr/>
              <a:t>6</a:t>
            </a:fld>
            <a:endParaRPr lang="en-US"/>
          </a:p>
        </p:txBody>
      </p:sp>
      <p:sp>
        <p:nvSpPr>
          <p:cNvPr id="91140" name="AutoShape 4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Project Closure</a:t>
            </a:r>
          </a:p>
        </p:txBody>
      </p:sp>
      <p:sp>
        <p:nvSpPr>
          <p:cNvPr id="9114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057400" y="1295370"/>
            <a:ext cx="3962400" cy="4876800"/>
          </a:xfrm>
        </p:spPr>
        <p:txBody>
          <a:bodyPr/>
          <a:lstStyle/>
          <a:p>
            <a:pPr>
              <a:spcBef>
                <a:spcPct val="35000"/>
              </a:spcBef>
            </a:pPr>
            <a:r>
              <a:rPr lang="en-US" sz="2400" dirty="0"/>
              <a:t>Types of Project Closure</a:t>
            </a:r>
          </a:p>
          <a:p>
            <a:pPr lvl="1">
              <a:spcBef>
                <a:spcPct val="35000"/>
              </a:spcBef>
            </a:pPr>
            <a:r>
              <a:rPr lang="en-US" sz="2000" dirty="0"/>
              <a:t>Normal</a:t>
            </a:r>
          </a:p>
          <a:p>
            <a:pPr lvl="1">
              <a:spcBef>
                <a:spcPct val="35000"/>
              </a:spcBef>
            </a:pPr>
            <a:r>
              <a:rPr lang="en-US" sz="2000" dirty="0"/>
              <a:t>Premature</a:t>
            </a:r>
          </a:p>
          <a:p>
            <a:pPr lvl="1">
              <a:spcBef>
                <a:spcPct val="35000"/>
              </a:spcBef>
            </a:pPr>
            <a:r>
              <a:rPr lang="en-US" sz="2000" dirty="0"/>
              <a:t>Perpetual</a:t>
            </a:r>
          </a:p>
          <a:p>
            <a:pPr lvl="1">
              <a:spcBef>
                <a:spcPct val="35000"/>
              </a:spcBef>
            </a:pPr>
            <a:r>
              <a:rPr lang="en-US" sz="2000" dirty="0"/>
              <a:t>Failed Project</a:t>
            </a:r>
          </a:p>
          <a:p>
            <a:pPr lvl="1">
              <a:spcBef>
                <a:spcPct val="35000"/>
              </a:spcBef>
            </a:pPr>
            <a:r>
              <a:rPr lang="en-US" sz="2000" dirty="0"/>
              <a:t>Changed Priority</a:t>
            </a:r>
          </a:p>
        </p:txBody>
      </p:sp>
      <p:sp>
        <p:nvSpPr>
          <p:cNvPr id="9114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6370318" y="1295370"/>
            <a:ext cx="3672799" cy="4876800"/>
          </a:xfrm>
        </p:spPr>
        <p:txBody>
          <a:bodyPr/>
          <a:lstStyle/>
          <a:p>
            <a:pPr>
              <a:spcBef>
                <a:spcPct val="35000"/>
              </a:spcBef>
            </a:pPr>
            <a:r>
              <a:rPr lang="en-US" sz="2400" dirty="0"/>
              <a:t>Close-out Plan: Questions to be Asked</a:t>
            </a:r>
          </a:p>
          <a:p>
            <a:pPr lvl="1">
              <a:spcBef>
                <a:spcPct val="35000"/>
              </a:spcBef>
            </a:pPr>
            <a:r>
              <a:rPr lang="en-US" sz="2000" dirty="0"/>
              <a:t>What tasks are required to close the project?</a:t>
            </a:r>
          </a:p>
          <a:p>
            <a:pPr lvl="1">
              <a:spcBef>
                <a:spcPct val="35000"/>
              </a:spcBef>
            </a:pPr>
            <a:r>
              <a:rPr lang="en-US" sz="2000" dirty="0"/>
              <a:t>Who will be responsible for these tasks?</a:t>
            </a:r>
          </a:p>
          <a:p>
            <a:pPr lvl="1">
              <a:spcBef>
                <a:spcPct val="35000"/>
              </a:spcBef>
            </a:pPr>
            <a:r>
              <a:rPr lang="en-US" sz="2000" dirty="0"/>
              <a:t>When will closure begin and end?</a:t>
            </a:r>
          </a:p>
          <a:p>
            <a:pPr lvl="1">
              <a:spcBef>
                <a:spcPct val="35000"/>
              </a:spcBef>
            </a:pPr>
            <a:r>
              <a:rPr lang="en-US" sz="2000" dirty="0"/>
              <a:t>How will the project be delivered?</a:t>
            </a:r>
          </a:p>
        </p:txBody>
      </p:sp>
      <p:pic>
        <p:nvPicPr>
          <p:cNvPr id="91143" name="Picture 7" descr="PE03230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41" y="4427981"/>
            <a:ext cx="3475037" cy="170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64768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4196" y="1099152"/>
            <a:ext cx="6248400" cy="5438775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6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14</a:t>
            </a:r>
            <a:r>
              <a:rPr lang="en-US">
                <a:cs typeface="Times New Roman" panose="02020603050405020304" pitchFamily="18" charset="0"/>
              </a:rPr>
              <a:t>–</a:t>
            </a:r>
            <a:fld id="{1379B955-FD27-464B-B6A9-945360254E18}" type="slidenum">
              <a:rPr lang="en-US"/>
              <a:pPr/>
              <a:t>7</a:t>
            </a:fld>
            <a:endParaRPr lang="en-US"/>
          </a:p>
        </p:txBody>
      </p:sp>
      <p:sp>
        <p:nvSpPr>
          <p:cNvPr id="68610" name="AutoShape 2"/>
          <p:cNvSpPr>
            <a:spLocks noGrp="1" noChangeArrowheads="1"/>
          </p:cNvSpPr>
          <p:nvPr>
            <p:ph type="title"/>
          </p:nvPr>
        </p:nvSpPr>
        <p:spPr>
          <a:xfrm>
            <a:off x="2017714" y="266700"/>
            <a:ext cx="8156575" cy="755650"/>
          </a:xfr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/>
        </p:spPr>
        <p:txBody>
          <a:bodyPr/>
          <a:lstStyle/>
          <a:p>
            <a:r>
              <a:rPr lang="en-US" sz="2800"/>
              <a:t>Wrap-up Closure Checklist</a:t>
            </a:r>
          </a:p>
        </p:txBody>
      </p:sp>
      <p:sp>
        <p:nvSpPr>
          <p:cNvPr id="68611" name="Text Box 3"/>
          <p:cNvSpPr txBox="1">
            <a:spLocks noChangeArrowheads="1"/>
          </p:cNvSpPr>
          <p:nvPr/>
        </p:nvSpPr>
        <p:spPr bwMode="auto">
          <a:xfrm>
            <a:off x="8930610" y="6263288"/>
            <a:ext cx="12795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 b="1" dirty="0">
                <a:solidFill>
                  <a:srgbClr val="006666"/>
                </a:solidFill>
              </a:rPr>
              <a:t>TABLE 14.1</a:t>
            </a:r>
            <a:endParaRPr lang="en-US" sz="1200" b="1" dirty="0">
              <a:solidFill>
                <a:srgbClr val="006666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59053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14</a:t>
            </a:r>
            <a:r>
              <a:rPr lang="en-US">
                <a:cs typeface="Times New Roman" panose="02020603050405020304" pitchFamily="18" charset="0"/>
              </a:rPr>
              <a:t>–</a:t>
            </a:r>
            <a:fld id="{F3E092B7-D0A5-4A08-A59B-04A2A20C252F}" type="slidenum">
              <a:rPr lang="en-US"/>
              <a:pPr/>
              <a:t>8</a:t>
            </a:fld>
            <a:endParaRPr lang="en-US"/>
          </a:p>
        </p:txBody>
      </p:sp>
      <p:sp>
        <p:nvSpPr>
          <p:cNvPr id="96258" name="AutoShap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/>
              <a:t>Implementing Project Closedown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64124" y="1381920"/>
            <a:ext cx="7970477" cy="4973129"/>
          </a:xfrm>
        </p:spPr>
        <p:txBody>
          <a:bodyPr/>
          <a:lstStyle/>
          <a:p>
            <a:pPr marL="533400" indent="-533400">
              <a:spcBef>
                <a:spcPts val="900"/>
              </a:spcBef>
              <a:buFontTx/>
              <a:buAutoNum type="arabicPeriod"/>
            </a:pPr>
            <a:r>
              <a:rPr lang="en-US" dirty="0"/>
              <a:t>Getting delivery acceptance from the customer</a:t>
            </a:r>
          </a:p>
          <a:p>
            <a:pPr marL="533400" indent="-533400">
              <a:spcBef>
                <a:spcPts val="900"/>
              </a:spcBef>
              <a:buFontTx/>
              <a:buAutoNum type="arabicPeriod"/>
            </a:pPr>
            <a:r>
              <a:rPr lang="en-US" dirty="0"/>
              <a:t>Shutting down resources and releasing them to new uses</a:t>
            </a:r>
          </a:p>
          <a:p>
            <a:pPr marL="533400" indent="-533400">
              <a:spcBef>
                <a:spcPts val="900"/>
              </a:spcBef>
              <a:buFontTx/>
              <a:buAutoNum type="arabicPeriod"/>
            </a:pPr>
            <a:r>
              <a:rPr lang="en-US" dirty="0"/>
              <a:t>Reassigning project team members</a:t>
            </a:r>
          </a:p>
          <a:p>
            <a:pPr marL="533400" indent="-533400">
              <a:spcBef>
                <a:spcPts val="900"/>
              </a:spcBef>
              <a:buFontTx/>
              <a:buAutoNum type="arabicPeriod"/>
            </a:pPr>
            <a:r>
              <a:rPr lang="en-US" dirty="0"/>
              <a:t>Closing accounts and seeing all bills are paid</a:t>
            </a:r>
          </a:p>
          <a:p>
            <a:pPr marL="533400" indent="-533400">
              <a:spcBef>
                <a:spcPts val="900"/>
              </a:spcBef>
              <a:buFontTx/>
              <a:buAutoNum type="arabicPeriod"/>
            </a:pPr>
            <a:r>
              <a:rPr lang="en-US" dirty="0"/>
              <a:t>Delivering the project to the customer</a:t>
            </a:r>
          </a:p>
          <a:p>
            <a:pPr marL="533400" indent="-533400">
              <a:spcBef>
                <a:spcPts val="900"/>
              </a:spcBef>
              <a:buFontTx/>
              <a:buAutoNum type="arabicPeriod"/>
            </a:pPr>
            <a:r>
              <a:rPr lang="en-US" dirty="0"/>
              <a:t>Creating a final report</a:t>
            </a:r>
          </a:p>
        </p:txBody>
      </p:sp>
    </p:spTree>
    <p:extLst>
      <p:ext uri="{BB962C8B-B14F-4D97-AF65-F5344CB8AC3E}">
        <p14:creationId xmlns:p14="http://schemas.microsoft.com/office/powerpoint/2010/main" val="2796191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9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96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96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96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9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Audits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1234465"/>
            <a:ext cx="8077200" cy="5227297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Examine project success and review why the project was selected.</a:t>
            </a:r>
          </a:p>
          <a:p>
            <a:r>
              <a:rPr lang="en-US" sz="2400" dirty="0"/>
              <a:t>Include a reassessment of the project’s role in the organization’s priorities.</a:t>
            </a:r>
          </a:p>
          <a:p>
            <a:r>
              <a:rPr lang="en-US" sz="2400" dirty="0"/>
              <a:t>Include a check on the organizational culture and external factors.</a:t>
            </a:r>
          </a:p>
          <a:p>
            <a:r>
              <a:rPr lang="en-US" sz="2400" dirty="0"/>
              <a:t>When to perform the project audits:</a:t>
            </a:r>
          </a:p>
          <a:p>
            <a:pPr lvl="1"/>
            <a:r>
              <a:rPr lang="en-US" sz="2300" dirty="0"/>
              <a:t>In-process project audits</a:t>
            </a:r>
          </a:p>
          <a:p>
            <a:pPr lvl="2"/>
            <a:r>
              <a:rPr lang="en-US" dirty="0"/>
              <a:t>Concentrate on project progress and performance.</a:t>
            </a:r>
          </a:p>
          <a:p>
            <a:pPr lvl="2"/>
            <a:r>
              <a:rPr lang="en-US" dirty="0"/>
              <a:t>Perform early in projects to allow corrective changes.</a:t>
            </a:r>
          </a:p>
          <a:p>
            <a:pPr lvl="1"/>
            <a:r>
              <a:rPr lang="en-US" sz="2300" dirty="0"/>
              <a:t>Post-project audits</a:t>
            </a:r>
          </a:p>
          <a:p>
            <a:pPr lvl="2"/>
            <a:r>
              <a:rPr lang="en-US" dirty="0"/>
              <a:t>Emphasize on improving the management of future projects.</a:t>
            </a:r>
          </a:p>
          <a:p>
            <a:pPr lvl="2"/>
            <a:r>
              <a:rPr lang="en-US" dirty="0"/>
              <a:t>Include more detail and depth than in-process project audits.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14</a:t>
            </a:r>
            <a:r>
              <a:rPr lang="en-US">
                <a:cs typeface="Times New Roman" panose="02020603050405020304" pitchFamily="18" charset="0"/>
              </a:rPr>
              <a:t>–</a:t>
            </a:r>
            <a:fld id="{99A9600D-45E7-4CF0-AB14-5C77CDB2B04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086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F9A824E176BC24B89D5D6B85A74A217" ma:contentTypeVersion="13" ma:contentTypeDescription="Create a new document." ma:contentTypeScope="" ma:versionID="f026d46e9e8e8d394797aa4f2165e717">
  <xsd:schema xmlns:xsd="http://www.w3.org/2001/XMLSchema" xmlns:xs="http://www.w3.org/2001/XMLSchema" xmlns:p="http://schemas.microsoft.com/office/2006/metadata/properties" xmlns:ns3="061643d2-7b54-41e1-a7eb-63fda343f8f3" xmlns:ns4="da07c3eb-2b80-4ade-9c23-1098c8d4e098" targetNamespace="http://schemas.microsoft.com/office/2006/metadata/properties" ma:root="true" ma:fieldsID="13e78a043f4fb3af18715b6509ff1db6" ns3:_="" ns4:_="">
    <xsd:import namespace="061643d2-7b54-41e1-a7eb-63fda343f8f3"/>
    <xsd:import namespace="da07c3eb-2b80-4ade-9c23-1098c8d4e098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DateTaken" minOccurs="0"/>
                <xsd:element ref="ns4:MediaServiceLocation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1643d2-7b54-41e1-a7eb-63fda343f8f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07c3eb-2b80-4ade-9c23-1098c8d4e09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5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38EADB0-8212-4C80-802B-5BDB367926E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61643d2-7b54-41e1-a7eb-63fda343f8f3"/>
    <ds:schemaRef ds:uri="da07c3eb-2b80-4ade-9c23-1098c8d4e09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E3EFB44-D353-4CDF-9C63-6609E54C4C8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50DEA71-4F6A-4669-8BA9-76111075F868}">
  <ds:schemaRefs>
    <ds:schemaRef ds:uri="http://purl.org/dc/terms/"/>
    <ds:schemaRef ds:uri="http://schemas.microsoft.com/office/2006/documentManagement/types"/>
    <ds:schemaRef ds:uri="061643d2-7b54-41e1-a7eb-63fda343f8f3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http://purl.org/dc/elements/1.1/"/>
    <ds:schemaRef ds:uri="da07c3eb-2b80-4ade-9c23-1098c8d4e098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13</TotalTime>
  <Words>1433</Words>
  <Application>Microsoft Office PowerPoint</Application>
  <PresentationFormat>Widescreen</PresentationFormat>
  <Paragraphs>242</Paragraphs>
  <Slides>28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Century Gothic</vt:lpstr>
      <vt:lpstr>Wingdings 3</vt:lpstr>
      <vt:lpstr>Ion</vt:lpstr>
      <vt:lpstr>Chapter Fourteen - Project Closure </vt:lpstr>
      <vt:lpstr>Where We Are Now</vt:lpstr>
      <vt:lpstr>Learning Objectives</vt:lpstr>
      <vt:lpstr>Chapter Outline</vt:lpstr>
      <vt:lpstr>Project Closure and Review Deliverables</vt:lpstr>
      <vt:lpstr>Project Closure</vt:lpstr>
      <vt:lpstr>Wrap-up Closure Checklist</vt:lpstr>
      <vt:lpstr>Implementing Project Closedown</vt:lpstr>
      <vt:lpstr>Project Audits</vt:lpstr>
      <vt:lpstr>Guidelines for Conducting a Project Audit</vt:lpstr>
      <vt:lpstr>The Project Audit Process</vt:lpstr>
      <vt:lpstr>A Common Outline for Project Audit Reports</vt:lpstr>
      <vt:lpstr>Project Retrospectives</vt:lpstr>
      <vt:lpstr>Project Process Review Questionnaire</vt:lpstr>
      <vt:lpstr>Organizational Culture Review Questionnaire</vt:lpstr>
      <vt:lpstr>Project Management Maturity Model</vt:lpstr>
      <vt:lpstr>Post-Implementation Evaluation</vt:lpstr>
      <vt:lpstr>Pre-Implementation Conditions: Team</vt:lpstr>
      <vt:lpstr>Sample Team Evaluation and Feedback Survey</vt:lpstr>
      <vt:lpstr>Project Performance Evaluation: Individual</vt:lpstr>
      <vt:lpstr>Conducting Performance Reviews</vt:lpstr>
      <vt:lpstr>Individual Performance Assessment</vt:lpstr>
      <vt:lpstr>Key Terms</vt:lpstr>
      <vt:lpstr>PowerPoint Presentation</vt:lpstr>
      <vt:lpstr>Project Closeout Checklist</vt:lpstr>
      <vt:lpstr>Project Closeout Checklist (cont’d)</vt:lpstr>
      <vt:lpstr>PowerPoint Presentation</vt:lpstr>
      <vt:lpstr>Euro Conversion—Project Closure Checklist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Fourteen - Project Closure </dc:title>
  <dc:creator>Stefán Guðnason</dc:creator>
  <cp:lastModifiedBy>Stefán Guðnason</cp:lastModifiedBy>
  <cp:revision>2</cp:revision>
  <dcterms:created xsi:type="dcterms:W3CDTF">2020-03-03T16:03:44Z</dcterms:created>
  <dcterms:modified xsi:type="dcterms:W3CDTF">2020-03-03T16:17:03Z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0x0101003F9A824E176BC24B89D5D6B85A74A217</vt:lpwstr>
  </property>
</Properties>
</file>